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6" r:id="rId2"/>
    <p:sldId id="367" r:id="rId3"/>
    <p:sldId id="368" r:id="rId4"/>
    <p:sldId id="256" r:id="rId5"/>
    <p:sldId id="275" r:id="rId6"/>
    <p:sldId id="359" r:id="rId7"/>
    <p:sldId id="360" r:id="rId8"/>
    <p:sldId id="361" r:id="rId9"/>
    <p:sldId id="362" r:id="rId10"/>
    <p:sldId id="363" r:id="rId11"/>
    <p:sldId id="284" r:id="rId12"/>
    <p:sldId id="313" r:id="rId13"/>
    <p:sldId id="314" r:id="rId14"/>
    <p:sldId id="320" r:id="rId15"/>
    <p:sldId id="316" r:id="rId16"/>
    <p:sldId id="357" r:id="rId17"/>
    <p:sldId id="358" r:id="rId18"/>
    <p:sldId id="317" r:id="rId19"/>
    <p:sldId id="348" r:id="rId20"/>
    <p:sldId id="349" r:id="rId21"/>
    <p:sldId id="350" r:id="rId22"/>
    <p:sldId id="318" r:id="rId23"/>
    <p:sldId id="356" r:id="rId24"/>
    <p:sldId id="351" r:id="rId25"/>
    <p:sldId id="352" r:id="rId26"/>
    <p:sldId id="365" r:id="rId27"/>
    <p:sldId id="353" r:id="rId28"/>
    <p:sldId id="321" r:id="rId29"/>
    <p:sldId id="323" r:id="rId30"/>
    <p:sldId id="319" r:id="rId31"/>
    <p:sldId id="324" r:id="rId32"/>
    <p:sldId id="260" r:id="rId33"/>
    <p:sldId id="261" r:id="rId34"/>
    <p:sldId id="276" r:id="rId35"/>
    <p:sldId id="277" r:id="rId36"/>
    <p:sldId id="278" r:id="rId37"/>
    <p:sldId id="262" r:id="rId38"/>
    <p:sldId id="263" r:id="rId39"/>
    <p:sldId id="264" r:id="rId40"/>
    <p:sldId id="265" r:id="rId41"/>
    <p:sldId id="266" r:id="rId42"/>
    <p:sldId id="267" r:id="rId43"/>
    <p:sldId id="268" r:id="rId44"/>
    <p:sldId id="269" r:id="rId45"/>
    <p:sldId id="270" r:id="rId46"/>
    <p:sldId id="279" r:id="rId47"/>
    <p:sldId id="280" r:id="rId48"/>
    <p:sldId id="281" r:id="rId49"/>
    <p:sldId id="282" r:id="rId50"/>
    <p:sldId id="283" r:id="rId51"/>
    <p:sldId id="271" r:id="rId52"/>
    <p:sldId id="27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67" d="100"/>
          <a:sy n="67" d="100"/>
        </p:scale>
        <p:origin x="6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10/4/2020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10/4/2020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10/4/2020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10/4/2020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10/4/2020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10/4/2020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10/4/2020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10/4/2020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10/4/2020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3.png"/><Relationship Id="rId4" Type="http://schemas.openxmlformats.org/officeDocument/2006/relationships/image" Target="../media/image2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4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etexify.kirelabs.org/classif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CB95-4BB1-4412-8347-318E0A92CDDE}"/>
              </a:ext>
            </a:extLst>
          </p:cNvPr>
          <p:cNvSpPr>
            <a:spLocks noGrp="1"/>
          </p:cNvSpPr>
          <p:nvPr>
            <p:ph type="title"/>
          </p:nvPr>
        </p:nvSpPr>
        <p:spPr/>
        <p:txBody>
          <a:bodyPr/>
          <a:lstStyle/>
          <a:p>
            <a:r>
              <a:rPr lang="en-US" dirty="0"/>
              <a:t>Warm-Up</a:t>
            </a:r>
          </a:p>
        </p:txBody>
      </p:sp>
      <p:sp>
        <p:nvSpPr>
          <p:cNvPr id="3" name="Content Placeholder 2">
            <a:extLst>
              <a:ext uri="{FF2B5EF4-FFF2-40B4-BE49-F238E27FC236}">
                <a16:creationId xmlns:a16="http://schemas.microsoft.com/office/drawing/2014/main" id="{C5287D38-2737-473C-8756-44B744AB9020}"/>
              </a:ext>
            </a:extLst>
          </p:cNvPr>
          <p:cNvSpPr>
            <a:spLocks noGrp="1"/>
          </p:cNvSpPr>
          <p:nvPr>
            <p:ph idx="1"/>
          </p:nvPr>
        </p:nvSpPr>
        <p:spPr/>
        <p:txBody>
          <a:bodyPr/>
          <a:lstStyle/>
          <a:p>
            <a:r>
              <a:rPr lang="en-US" dirty="0"/>
              <a:t>“Dr. Evil will attack you with laser sharks, unless you pay him one-million dollars.”</a:t>
            </a:r>
          </a:p>
          <a:p>
            <a:endParaRPr lang="en-US" dirty="0"/>
          </a:p>
          <a:p>
            <a:r>
              <a:rPr lang="en-US" dirty="0"/>
              <a:t>How would you translate “unless” into logic?</a:t>
            </a:r>
          </a:p>
          <a:p>
            <a:endParaRPr lang="en-US" dirty="0"/>
          </a:p>
        </p:txBody>
      </p:sp>
    </p:spTree>
    <p:extLst>
      <p:ext uri="{BB962C8B-B14F-4D97-AF65-F5344CB8AC3E}">
        <p14:creationId xmlns:p14="http://schemas.microsoft.com/office/powerpoint/2010/main" val="63022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483D5-A166-4FD6-894B-1A467DE64A1F}"/>
              </a:ext>
            </a:extLst>
          </p:cNvPr>
          <p:cNvSpPr>
            <a:spLocks noGrp="1"/>
          </p:cNvSpPr>
          <p:nvPr>
            <p:ph type="title"/>
          </p:nvPr>
        </p:nvSpPr>
        <p:spPr/>
        <p:txBody>
          <a:bodyPr/>
          <a:lstStyle/>
          <a:p>
            <a:r>
              <a:rPr lang="en-US" dirty="0"/>
              <a:t>Last Time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C64FFEF-371F-4B02-BED1-D0218C751432}"/>
                  </a:ext>
                </a:extLst>
              </p:cNvPr>
              <p:cNvSpPr>
                <a:spLocks noGrp="1"/>
              </p:cNvSpPr>
              <p:nvPr>
                <p:ph idx="1"/>
              </p:nvPr>
            </p:nvSpPr>
            <p:spPr/>
            <p:txBody>
              <a:bodyPr/>
              <a:lstStyle/>
              <a:p>
                <a:r>
                  <a:rPr lang="en-US" dirty="0"/>
                  <a:t>We showed</a:t>
                </a:r>
              </a:p>
              <a:p>
                <a:r>
                  <a:rPr lang="en-US" dirty="0" err="1"/>
                  <a:t>DeMorgan’s</a:t>
                </a:r>
                <a:r>
                  <a:rPr lang="en-US" dirty="0"/>
                  <a:t> Laws:</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and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And the Law of Implication </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p:txBody>
          </p:sp>
        </mc:Choice>
        <mc:Fallback xmlns="">
          <p:sp>
            <p:nvSpPr>
              <p:cNvPr id="6" name="Content Placeholder 5">
                <a:extLst>
                  <a:ext uri="{FF2B5EF4-FFF2-40B4-BE49-F238E27FC236}">
                    <a16:creationId xmlns:a16="http://schemas.microsoft.com/office/drawing/2014/main" id="{9C64FFEF-371F-4B02-BED1-D0218C75143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891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TextBox 2"/>
          <p:cNvSpPr txBox="1"/>
          <p:nvPr/>
        </p:nvSpPr>
        <p:spPr>
          <a:xfrm>
            <a:off x="9296466" y="263276"/>
            <a:ext cx="2667630" cy="707886"/>
          </a:xfrm>
          <a:prstGeom prst="rect">
            <a:avLst/>
          </a:prstGeom>
          <a:noFill/>
        </p:spPr>
        <p:txBody>
          <a:bodyPr wrap="square" rtlCol="0">
            <a:spAutoFit/>
          </a:bodyPr>
          <a:lstStyle/>
          <a:p>
            <a:pPr algn="ctr"/>
            <a:r>
              <a:rPr lang="en-US" sz="2000" dirty="0">
                <a:latin typeface="Franklin Gothic Medium"/>
                <a:cs typeface="Franklin Gothic Medium"/>
              </a:rPr>
              <a:t>We will always give you this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3"/>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55782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p:sp>
        <p:nvSpPr>
          <p:cNvPr id="3" name="Content Placeholder 2"/>
          <p:cNvSpPr>
            <a:spLocks noGrp="1"/>
          </p:cNvSpPr>
          <p:nvPr>
            <p:ph idx="1"/>
          </p:nvPr>
        </p:nvSpPr>
        <p:spPr/>
        <p:txBody>
          <a:bodyPr/>
          <a:lstStyle/>
          <a:p>
            <a:r>
              <a:rPr lang="en-US" dirty="0"/>
              <a:t>How do we write a proof?</a:t>
            </a:r>
          </a:p>
          <a:p>
            <a:r>
              <a:rPr lang="en-US" dirty="0"/>
              <a:t>It’s not always plug-and-chug…we’ll be highlighting strategies throughout the quarter.</a:t>
            </a:r>
          </a:p>
          <a:p>
            <a:endParaRPr lang="en-US" dirty="0"/>
          </a:p>
          <a:p>
            <a:r>
              <a:rPr lang="en-US" dirty="0"/>
              <a:t>To start with:</a:t>
            </a:r>
          </a:p>
          <a:p>
            <a:r>
              <a:rPr lang="en-US" dirty="0"/>
              <a:t>Make sure we know what we want to show…</a:t>
            </a:r>
          </a:p>
        </p:txBody>
      </p:sp>
    </p:spTree>
    <p:extLst>
      <p:ext uri="{BB962C8B-B14F-4D97-AF65-F5344CB8AC3E}">
        <p14:creationId xmlns:p14="http://schemas.microsoft.com/office/powerpoint/2010/main" val="196133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chemeClr val="accent5"/>
                            </a:solidFill>
                            <a:latin typeface="Cambria Math" panose="02040503050406030204" pitchFamily="18" charset="0"/>
                          </a:rPr>
                          <m:t>𝑞</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i="1" smtClean="0">
                        <a:solidFill>
                          <a:srgbClr val="7030A0"/>
                        </a:solidFill>
                        <a:latin typeface="Cambria Math" panose="02040503050406030204" pitchFamily="18" charset="0"/>
                      </a:rPr>
                      <m:t>𝑝</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i="1" smtClean="0">
                        <a:solidFill>
                          <a:srgbClr val="CC9900"/>
                        </a:solidFill>
                        <a:latin typeface="Cambria Math" panose="02040503050406030204" pitchFamily="18" charset="0"/>
                      </a:rPr>
                      <m:t>𝑞</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chemeClr val="accent5"/>
                            </a:solidFill>
                            <a:latin typeface="Cambria Math" panose="02040503050406030204" pitchFamily="18" charset="0"/>
                          </a:rPr>
                          <m:t>𝑞</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i="1">
                            <a:solidFill>
                              <a:srgbClr val="7030A0"/>
                            </a:solidFill>
                            <a:latin typeface="Cambria Math" panose="02040503050406030204" pitchFamily="18" charset="0"/>
                          </a:rPr>
                          <m:t>𝑝</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i="1">
                            <a:solidFill>
                              <a:srgbClr val="CC9900"/>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𝑞</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7"/>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AAAC-AEC4-4A0C-8DB7-3D4F0F6961DD}"/>
              </a:ext>
            </a:extLst>
          </p:cNvPr>
          <p:cNvSpPr>
            <a:spLocks noGrp="1"/>
          </p:cNvSpPr>
          <p:nvPr>
            <p:ph type="title"/>
          </p:nvPr>
        </p:nvSpPr>
        <p:spPr/>
        <p:txBody>
          <a:bodyPr/>
          <a:lstStyle/>
          <a:p>
            <a:r>
              <a:rPr lang="en-US" dirty="0"/>
              <a:t>Warm-Up – Solution </a:t>
            </a:r>
          </a:p>
        </p:txBody>
      </p:sp>
      <p:sp>
        <p:nvSpPr>
          <p:cNvPr id="3" name="Content Placeholder 2">
            <a:extLst>
              <a:ext uri="{FF2B5EF4-FFF2-40B4-BE49-F238E27FC236}">
                <a16:creationId xmlns:a16="http://schemas.microsoft.com/office/drawing/2014/main" id="{592CAAB3-CA1C-460B-BD11-F854BE04C2F2}"/>
              </a:ext>
            </a:extLst>
          </p:cNvPr>
          <p:cNvSpPr>
            <a:spLocks noGrp="1"/>
          </p:cNvSpPr>
          <p:nvPr>
            <p:ph idx="1"/>
          </p:nvPr>
        </p:nvSpPr>
        <p:spPr/>
        <p:txBody>
          <a:bodyPr/>
          <a:lstStyle/>
          <a:p>
            <a:r>
              <a:rPr lang="en-US" dirty="0"/>
              <a:t>“Dr. Evil will attack you with laser sharks, unless you pay him one-million dollars.”</a:t>
            </a:r>
          </a:p>
          <a:p>
            <a:endParaRPr lang="en-US" dirty="0"/>
          </a:p>
          <a:p>
            <a:r>
              <a:rPr lang="en-US" dirty="0"/>
              <a:t>If you pay Dr. Evil his one-million dollars, are you safe from the laser sharks?</a:t>
            </a:r>
          </a:p>
          <a:p>
            <a:pPr lvl="1"/>
            <a:r>
              <a:rPr lang="en-US" dirty="0"/>
              <a:t>This is Dr. Evil! He hasn’t promised you that’s his </a:t>
            </a:r>
            <a:r>
              <a:rPr lang="en-US" b="1" dirty="0"/>
              <a:t>full </a:t>
            </a:r>
            <a:r>
              <a:rPr lang="en-US" dirty="0"/>
              <a:t>list of demands.</a:t>
            </a:r>
          </a:p>
          <a:p>
            <a:pPr lvl="1"/>
            <a:endParaRPr lang="en-US" dirty="0"/>
          </a:p>
          <a:p>
            <a:pPr lvl="1"/>
            <a:r>
              <a:rPr lang="en-US" sz="2800" dirty="0"/>
              <a:t>If you do not pay Dr. Evil one-million dollars, then he will attack you with laser sharks. </a:t>
            </a:r>
          </a:p>
          <a:p>
            <a:pPr lvl="1"/>
            <a:r>
              <a:rPr lang="en-US" sz="2800" dirty="0"/>
              <a:t>Is the only promise you really have. </a:t>
            </a:r>
          </a:p>
          <a:p>
            <a:endParaRPr lang="en-US" dirty="0"/>
          </a:p>
        </p:txBody>
      </p:sp>
    </p:spTree>
    <p:extLst>
      <p:ext uri="{BB962C8B-B14F-4D97-AF65-F5344CB8AC3E}">
        <p14:creationId xmlns:p14="http://schemas.microsoft.com/office/powerpoint/2010/main" val="416826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5892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58923"/>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Domination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Tree>
    <p:extLst>
      <p:ext uri="{BB962C8B-B14F-4D97-AF65-F5344CB8AC3E}">
        <p14:creationId xmlns:p14="http://schemas.microsoft.com/office/powerpoint/2010/main" val="43591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2992" y="544672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7" name="TextBox 6"/>
              <p:cNvSpPr txBox="1">
                <a:spLocks noRot="1" noChangeAspect="1" noMove="1" noResize="1" noEditPoints="1" noAdjustHandles="1" noChangeArrowheads="1" noChangeShapeType="1" noTextEdit="1"/>
              </p:cNvSpPr>
              <p:nvPr/>
            </p:nvSpPr>
            <p:spPr>
              <a:xfrm>
                <a:off x="992992" y="5446728"/>
                <a:ext cx="9276347" cy="830997"/>
              </a:xfrm>
              <a:prstGeom prst="rect">
                <a:avLst/>
              </a:prstGeom>
              <a:blipFill>
                <a:blip r:embed="rId5"/>
                <a:stretch>
                  <a:fillRect l="-10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90296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4" name="TextBox 3"/>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p:spTree>
    <p:extLst>
      <p:ext uri="{BB962C8B-B14F-4D97-AF65-F5344CB8AC3E}">
        <p14:creationId xmlns:p14="http://schemas.microsoft.com/office/powerpoint/2010/main" val="1747388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Simplify </a:t>
                </a:r>
                <a:r>
                  <a:rPr lang="en-US" dirty="0">
                    <a:latin typeface="Courier New" panose="02070309020205020404" pitchFamily="49" charset="0"/>
                    <a:cs typeface="Courier New" panose="02070309020205020404" pitchFamily="49" charset="0"/>
                  </a:rPr>
                  <a:t>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to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79" t="-8383" b="-11976"/>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93" y="1812295"/>
            <a:ext cx="9009888" cy="512673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4601" y="1350630"/>
                <a:ext cx="653314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For every propositions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oMath>
                </a14:m>
                <a:r>
                  <a:rPr lang="en-US" sz="2400" dirty="0">
                    <a:latin typeface="Segoe UI Semilight" panose="020B0402040204020203" pitchFamily="34" charset="0"/>
                    <a:cs typeface="Segoe UI Semilight" panose="020B0402040204020203" pitchFamily="34" charset="0"/>
                  </a:rPr>
                  <a:t> the following hold:</a:t>
                </a:r>
              </a:p>
            </p:txBody>
          </p:sp>
        </mc:Choice>
        <mc:Fallback xmlns="">
          <p:sp>
            <p:nvSpPr>
              <p:cNvPr id="5" name="TextBox 4"/>
              <p:cNvSpPr txBox="1">
                <a:spLocks noRot="1" noChangeAspect="1" noMove="1" noResize="1" noEditPoints="1" noAdjustHandles="1" noChangeArrowheads="1" noChangeShapeType="1" noTextEdit="1"/>
              </p:cNvSpPr>
              <p:nvPr/>
            </p:nvSpPr>
            <p:spPr>
              <a:xfrm>
                <a:off x="2514601" y="1350630"/>
                <a:ext cx="6533148" cy="461665"/>
              </a:xfrm>
              <a:prstGeom prst="rect">
                <a:avLst/>
              </a:prstGeom>
              <a:blipFill>
                <a:blip r:embed="rId4"/>
                <a:stretch>
                  <a:fillRect l="-1494" t="-9333" r="-187" b="-32000"/>
                </a:stretch>
              </a:blipFill>
            </p:spPr>
            <p:txBody>
              <a:bodyPr/>
              <a:lstStyle/>
              <a:p>
                <a:r>
                  <a:rPr lang="en-US">
                    <a:noFill/>
                  </a:rPr>
                  <a:t> </a:t>
                </a:r>
              </a:p>
            </p:txBody>
          </p:sp>
        </mc:Fallback>
      </mc:AlternateContent>
    </p:spTree>
    <p:extLst>
      <p:ext uri="{BB962C8B-B14F-4D97-AF65-F5344CB8AC3E}">
        <p14:creationId xmlns:p14="http://schemas.microsoft.com/office/powerpoint/2010/main" val="169480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1341" y="230557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1341" y="2305575"/>
                <a:ext cx="4363823" cy="2677656"/>
              </a:xfrm>
              <a:prstGeom prst="rect">
                <a:avLst/>
              </a:prstGeom>
              <a:blipFill>
                <a:blip r:embed="rId4"/>
                <a:stretch>
                  <a:fillRect l="-2235" t="-1595" r="-1117" b="-4556"/>
                </a:stretch>
              </a:blipFill>
            </p:spPr>
            <p:txBody>
              <a:bodyPr/>
              <a:lstStyle/>
              <a:p>
                <a:r>
                  <a:rPr lang="en-US">
                    <a:noFill/>
                  </a:rPr>
                  <a:t> </a:t>
                </a:r>
              </a:p>
            </p:txBody>
          </p:sp>
        </mc:Fallback>
      </mc:AlternateContent>
      <p:sp>
        <p:nvSpPr>
          <p:cNvPr id="9" name="TextBox 8"/>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Domination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p:spTree>
    <p:extLst>
      <p:ext uri="{BB962C8B-B14F-4D97-AF65-F5344CB8AC3E}">
        <p14:creationId xmlns:p14="http://schemas.microsoft.com/office/powerpoint/2010/main" val="4036433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68E1-0B75-4667-9088-29F4EF9DAD75}"/>
              </a:ext>
            </a:extLst>
          </p:cNvPr>
          <p:cNvSpPr>
            <a:spLocks noGrp="1"/>
          </p:cNvSpPr>
          <p:nvPr>
            <p:ph type="title"/>
          </p:nvPr>
        </p:nvSpPr>
        <p:spPr/>
        <p:txBody>
          <a:bodyPr/>
          <a:lstStyle/>
          <a:p>
            <a:r>
              <a:rPr lang="en-US" dirty="0"/>
              <a:t>Warm-Up – Solution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676757-4B53-418C-8DC8-150DF972244E}"/>
                  </a:ext>
                </a:extLst>
              </p:cNvPr>
              <p:cNvSpPr>
                <a:spLocks noGrp="1"/>
              </p:cNvSpPr>
              <p:nvPr>
                <p:ph idx="1"/>
              </p:nvPr>
            </p:nvSpPr>
            <p:spPr/>
            <p:txBody>
              <a:bodyPr/>
              <a:lstStyle/>
              <a:p>
                <a:r>
                  <a:rPr lang="en-US" dirty="0"/>
                  <a:t>“Dr. Evil will attack you with laser sharks, unless you pay him one-million dollars.”</a:t>
                </a:r>
              </a:p>
              <a:p>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Dr. Evil will attack you with laser sharks</a:t>
                </a:r>
              </a:p>
              <a:p>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You pay him one-million dollars</a:t>
                </a:r>
              </a:p>
              <a:p>
                <a:r>
                  <a:rPr lang="en-US" b="0" dirty="0" err="1"/>
                  <a:t>Th</a:t>
                </a:r>
                <a:r>
                  <a:rPr lang="en-US" b="0" dirty="0"/>
                  <a:t>e last slide would give us: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r>
                  <a:rPr lang="en-US" dirty="0"/>
                  <a:t>If Dr. Evil doesn’t attack you with laser sharks, you must have paid him his million dollars, right?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Are those both good translations?</a:t>
                </a:r>
              </a:p>
            </p:txBody>
          </p:sp>
        </mc:Choice>
        <mc:Fallback xmlns="">
          <p:sp>
            <p:nvSpPr>
              <p:cNvPr id="3" name="Content Placeholder 2">
                <a:extLst>
                  <a:ext uri="{FF2B5EF4-FFF2-40B4-BE49-F238E27FC236}">
                    <a16:creationId xmlns:a16="http://schemas.microsoft.com/office/drawing/2014/main" id="{94676757-4B53-418C-8DC8-150DF972244E}"/>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408506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𝑝</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𝑞</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𝑞</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latin typeface="Cambria Math" panose="02040503050406030204" pitchFamily="18" charset="0"/>
                            <a:cs typeface="Segoe UI Semilight" panose="020B0402040204020203" pitchFamily="34" charset="0"/>
                          </a:rPr>
                        </m:ctrlPr>
                      </m:dPr>
                      <m:e>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𝑝</m:t>
                        </m:r>
                        <m:r>
                          <a:rPr lang="en-US" sz="2800" b="0" i="1" dirty="0" smtClean="0">
                            <a:latin typeface="Cambria Math" panose="02040503050406030204" pitchFamily="18" charset="0"/>
                            <a:cs typeface="Segoe UI Semilight" panose="020B0402040204020203" pitchFamily="34" charset="0"/>
                          </a:rPr>
                          <m:t>∨</m:t>
                        </m:r>
                        <m:r>
                          <a:rPr lang="en-US" sz="2800" b="0" i="1" dirty="0" smtClean="0">
                            <a:latin typeface="Cambria Math" panose="02040503050406030204" pitchFamily="18" charset="0"/>
                            <a:cs typeface="Segoe UI Semilight" panose="020B0402040204020203" pitchFamily="34" charset="0"/>
                          </a:rPr>
                          <m:t>𝑞</m:t>
                        </m:r>
                      </m:e>
                    </m:d>
                    <m:r>
                      <a:rPr lang="en-US" sz="2800" b="0" i="1" dirty="0" smtClean="0">
                        <a:latin typeface="Cambria Math" panose="02040503050406030204" pitchFamily="18" charset="0"/>
                        <a:cs typeface="Segoe UI Semilight" panose="020B0402040204020203" pitchFamily="34" charset="0"/>
                      </a:rPr>
                      <m:t>∧</m:t>
                    </m:r>
                    <m:r>
                      <m:rPr>
                        <m:sty m:val="p"/>
                      </m:rPr>
                      <a:rPr lang="en-US" sz="2800" b="0" i="0" dirty="0" smtClean="0">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Domination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Domination</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406962" y="4024689"/>
                <a:ext cx="3783717"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𝑝</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𝑞</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𝑝</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406962" y="4024689"/>
                <a:ext cx="3783717" cy="1200329"/>
              </a:xfrm>
              <a:prstGeom prst="rect">
                <a:avLst/>
              </a:prstGeom>
              <a:blipFill>
                <a:blip r:embed="rId5"/>
                <a:stretch>
                  <a:fillRect l="-2581"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3976810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endParaRPr lang="en-US" dirty="0"/>
              </a:p>
              <a:p>
                <a:pPr marL="0" indent="0">
                  <a:buClr>
                    <a:srgbClr val="7030A0"/>
                  </a:buClr>
                  <a:buNone/>
                </a:pPr>
                <a:r>
                  <a:rPr lang="en-US" sz="2400" dirty="0"/>
                  <a:t>Hint: think about your tools. There are lots of rules with AND/OR/NOT, 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r="-10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0DE6455-E821-4C11-95E5-5773DEDDE5BF}"/>
              </a:ext>
            </a:extLst>
          </p:cNvPr>
          <p:cNvSpPr/>
          <p:nvPr/>
        </p:nvSpPr>
        <p:spPr>
          <a:xfrm>
            <a:off x="9390581" y="106024"/>
            <a:ext cx="2602730" cy="923330"/>
          </a:xfrm>
          <a:prstGeom prst="rect">
            <a:avLst/>
          </a:prstGeom>
          <a:noFill/>
        </p:spPr>
        <p:txBody>
          <a:bodyPr wrap="square" lIns="91440" tIns="45720" rIns="91440" bIns="45720">
            <a:spAutoFit/>
          </a:bodyPr>
          <a:lstStyle/>
          <a:p>
            <a:pPr algn="ctr"/>
            <a:r>
              <a:rPr lang="en-US" sz="5400" b="1" cap="none" spc="0" dirty="0">
                <a:ln w="12700">
                  <a:solidFill>
                    <a:srgbClr val="002060"/>
                  </a:solidFill>
                  <a:prstDash val="solid"/>
                </a:ln>
                <a:solidFill>
                  <a:srgbClr val="7030A0"/>
                </a:solidFill>
                <a:effectLst>
                  <a:glow rad="101600">
                    <a:srgbClr val="7030A0">
                      <a:alpha val="40000"/>
                    </a:srgbClr>
                  </a:glow>
                  <a:outerShdw dist="38100" dir="2640000" algn="bl" rotWithShape="0">
                    <a:schemeClr val="accent1"/>
                  </a:outerShdw>
                </a:effectLst>
              </a:rPr>
              <a:t>Activity</a:t>
            </a:r>
          </a:p>
        </p:txBody>
      </p:sp>
    </p:spTree>
    <p:extLst>
      <p:ext uri="{BB962C8B-B14F-4D97-AF65-F5344CB8AC3E}">
        <p14:creationId xmlns:p14="http://schemas.microsoft.com/office/powerpoint/2010/main" val="47087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Fall 2020</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prove that</a:t>
                </a:r>
                <a14:m>
                  <m:oMath xmlns:m="http://schemas.openxmlformats.org/officeDocument/2006/math">
                    <m:r>
                      <a:rPr lang="en-US" b="0" i="0"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r>
                  <a:rPr lang="en-US" dirty="0"/>
                  <a:t> is a tautology.</a:t>
                </a:r>
              </a:p>
              <a:p>
                <a:endParaRPr lang="en-US" dirty="0"/>
              </a:p>
              <a:p>
                <a:r>
                  <a:rPr lang="en-US" dirty="0"/>
                  <a:t>Alright, what are we trying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23233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5971308" y="3600055"/>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Law of Implication</a:t>
            </a:r>
          </a:p>
          <a:p>
            <a:r>
              <a:rPr lang="en-US" sz="2400" dirty="0">
                <a:latin typeface="Segoe UI Semilight" panose="020B0402040204020203" pitchFamily="34" charset="0"/>
                <a:cs typeface="Segoe UI Semilight" panose="020B0402040204020203" pitchFamily="34" charset="0"/>
              </a:rPr>
              <a:t>It’s easier if everything is AND/OR/NOT</a:t>
            </a:r>
          </a:p>
        </p:txBody>
      </p:sp>
      <mc:AlternateContent xmlns:mc="http://schemas.openxmlformats.org/markup-compatibility/2006" xmlns:a14="http://schemas.microsoft.com/office/drawing/2010/main">
        <mc:Choice Requires="a14">
          <p:sp>
            <p:nvSpPr>
              <p:cNvPr id="6" name="TextBox 5"/>
              <p:cNvSpPr txBox="1"/>
              <p:nvPr/>
            </p:nvSpPr>
            <p:spPr>
              <a:xfrm>
                <a:off x="6220692" y="422911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a:t>
                </a:r>
                <a:r>
                  <a:rPr lang="en-US" sz="2400" dirty="0">
                    <a:latin typeface="Segoe UI Semilight" panose="020B0402040204020203" pitchFamily="34" charset="0"/>
                    <a:cs typeface="Segoe UI Semilight" panose="020B0402040204020203" pitchFamily="34" charset="0"/>
                  </a:rPr>
                  <a:t>(twice)</a:t>
                </a:r>
              </a:p>
              <a:p>
                <a:r>
                  <a:rPr lang="en-US" sz="2400" dirty="0">
                    <a:latin typeface="Segoe UI Semilight" panose="020B0402040204020203" pitchFamily="34" charset="0"/>
                    <a:cs typeface="Segoe UI Semilight" panose="020B0402040204020203" pitchFamily="34" charset="0"/>
                  </a:rPr>
                  <a:t>Put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next to each other.</a:t>
                </a:r>
              </a:p>
            </p:txBody>
          </p:sp>
        </mc:Choice>
        <mc:Fallback xmlns="">
          <p:sp>
            <p:nvSpPr>
              <p:cNvPr id="6" name="TextBox 5"/>
              <p:cNvSpPr txBox="1">
                <a:spLocks noRot="1" noChangeAspect="1" noMove="1" noResize="1" noEditPoints="1" noAdjustHandles="1" noChangeArrowheads="1" noChangeShapeType="1" noTextEdit="1"/>
              </p:cNvSpPr>
              <p:nvPr/>
            </p:nvSpPr>
            <p:spPr>
              <a:xfrm>
                <a:off x="6220692" y="4229114"/>
                <a:ext cx="6548582" cy="830997"/>
              </a:xfrm>
              <a:prstGeom prst="rect">
                <a:avLst/>
              </a:prstGeom>
              <a:blipFill>
                <a:blip r:embed="rId4"/>
                <a:stretch>
                  <a:fillRect l="-1395" t="-5147" b="-16912"/>
                </a:stretch>
              </a:blipFill>
            </p:spPr>
            <p:txBody>
              <a:bodyPr/>
              <a:lstStyle/>
              <a:p>
                <a:r>
                  <a:rPr lang="en-US">
                    <a:noFill/>
                  </a:rPr>
                  <a:t> </a:t>
                </a:r>
              </a:p>
            </p:txBody>
          </p:sp>
        </mc:Fallback>
      </mc:AlternateContent>
      <p:sp>
        <p:nvSpPr>
          <p:cNvPr id="7" name="TextBox 6"/>
          <p:cNvSpPr txBox="1"/>
          <p:nvPr/>
        </p:nvSpPr>
        <p:spPr>
          <a:xfrm>
            <a:off x="6096000" y="3896419"/>
            <a:ext cx="6548582" cy="830997"/>
          </a:xfrm>
          <a:prstGeom prst="rect">
            <a:avLst/>
          </a:prstGeom>
          <a:noFill/>
        </p:spPr>
        <p:txBody>
          <a:bodyPr wrap="square" rtlCol="0">
            <a:spAutoFit/>
          </a:bodyPr>
          <a:lstStyle/>
          <a:p>
            <a:r>
              <a:rPr lang="en-US" sz="2400" b="1" dirty="0" err="1">
                <a:latin typeface="Segoe UI Semilight" panose="020B0402040204020203" pitchFamily="34" charset="0"/>
                <a:cs typeface="Segoe UI Semilight" panose="020B0402040204020203" pitchFamily="34" charset="0"/>
              </a:rPr>
              <a:t>DeMorgan’s</a:t>
            </a:r>
            <a:r>
              <a:rPr lang="en-US" sz="2400" b="1" dirty="0">
                <a:latin typeface="Segoe UI Semilight" panose="020B0402040204020203" pitchFamily="34" charset="0"/>
                <a:cs typeface="Segoe UI Semilight" panose="020B0402040204020203" pitchFamily="34" charset="0"/>
              </a:rPr>
              <a:t> Law</a:t>
            </a:r>
          </a:p>
          <a:p>
            <a:r>
              <a:rPr lang="en-US" sz="2400" dirty="0">
                <a:latin typeface="Segoe UI Semilight" panose="020B0402040204020203" pitchFamily="34" charset="0"/>
                <a:cs typeface="Segoe UI Semilight" panose="020B0402040204020203" pitchFamily="34" charset="0"/>
              </a:rPr>
              <a:t>Gets rid of some parentheses/just a gut feeling.</a:t>
            </a:r>
          </a:p>
        </p:txBody>
      </p:sp>
      <mc:AlternateContent xmlns:mc="http://schemas.openxmlformats.org/markup-compatibility/2006" xmlns:a14="http://schemas.microsoft.com/office/drawing/2010/main">
        <mc:Choice Requires="a14">
          <p:sp>
            <p:nvSpPr>
              <p:cNvPr id="8" name="TextBox 7"/>
              <p:cNvSpPr txBox="1"/>
              <p:nvPr/>
            </p:nvSpPr>
            <p:spPr>
              <a:xfrm>
                <a:off x="6345384" y="4518507"/>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6345384" y="4518507"/>
                <a:ext cx="6548582" cy="830997"/>
              </a:xfrm>
              <a:prstGeom prst="rect">
                <a:avLst/>
              </a:prstGeom>
              <a:blipFill>
                <a:blip r:embed="rId5"/>
                <a:stretch>
                  <a:fillRect l="-1490"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70076" y="4783784"/>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Domination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m:rPr>
                        <m:sty m:val="p"/>
                      </m:rPr>
                      <a:rPr lang="en-US" sz="2400" i="0" dirty="0" smtClean="0">
                        <a:latin typeface="Cambria Math" panose="02040503050406030204" pitchFamily="18" charset="0"/>
                        <a:cs typeface="Segoe UI Semilight" panose="020B0402040204020203" pitchFamily="34" charset="0"/>
                      </a:rPr>
                      <m:t>T</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6470076" y="4783784"/>
                <a:ext cx="6548582" cy="830997"/>
              </a:xfrm>
              <a:prstGeom prst="rect">
                <a:avLst/>
              </a:prstGeom>
              <a:blipFill>
                <a:blip r:embed="rId6"/>
                <a:stretch>
                  <a:fillRect l="-139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94768" y="5095223"/>
                <a:ext cx="654858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Negation</a:t>
                </a:r>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Simplify out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6594768" y="5095223"/>
                <a:ext cx="6548582" cy="830997"/>
              </a:xfrm>
              <a:prstGeom prst="rect">
                <a:avLst/>
              </a:prstGeom>
              <a:blipFill>
                <a:blip r:embed="rId7"/>
                <a:stretch>
                  <a:fillRect l="-1490" t="-5147" b="-16912"/>
                </a:stretch>
              </a:blipFill>
            </p:spPr>
            <p:txBody>
              <a:bodyPr/>
              <a:lstStyle/>
              <a:p>
                <a:r>
                  <a:rPr lang="en-US">
                    <a:noFill/>
                  </a:rPr>
                  <a:t> </a:t>
                </a:r>
              </a:p>
            </p:txBody>
          </p:sp>
        </mc:Fallback>
      </mc:AlternateContent>
      <p:sp>
        <p:nvSpPr>
          <p:cNvPr id="11" name="TextBox 10"/>
          <p:cNvSpPr txBox="1"/>
          <p:nvPr/>
        </p:nvSpPr>
        <p:spPr>
          <a:xfrm>
            <a:off x="397164" y="2456873"/>
            <a:ext cx="2844800" cy="206210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Proof-writing tip:</a:t>
            </a:r>
          </a:p>
          <a:p>
            <a:r>
              <a:rPr lang="en-US" sz="2400" b="1" dirty="0">
                <a:latin typeface="Segoe UI Semilight" panose="020B0402040204020203" pitchFamily="34" charset="0"/>
                <a:cs typeface="Segoe UI Semilight" panose="020B0402040204020203" pitchFamily="34" charset="0"/>
              </a:rPr>
              <a:t>Take a step back.</a:t>
            </a:r>
          </a:p>
          <a:p>
            <a:r>
              <a:rPr lang="en-US" sz="2000" dirty="0">
                <a:latin typeface="Segoe UI Semilight" panose="020B0402040204020203" pitchFamily="34" charset="0"/>
                <a:cs typeface="Segoe UI Semilight" panose="020B0402040204020203" pitchFamily="34" charset="0"/>
              </a:rPr>
              <a:t>Pause and carefully look at what you have. You might see where to go next…</a:t>
            </a:r>
          </a:p>
        </p:txBody>
      </p:sp>
      <p:sp>
        <p:nvSpPr>
          <p:cNvPr id="12" name="TextBox 11"/>
          <p:cNvSpPr txBox="1"/>
          <p:nvPr/>
        </p:nvSpPr>
        <p:spPr>
          <a:xfrm>
            <a:off x="6594768" y="6032665"/>
            <a:ext cx="5007424"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We’re done!</a:t>
            </a:r>
          </a:p>
        </p:txBody>
      </p:sp>
    </p:spTree>
    <p:extLst>
      <p:ext uri="{BB962C8B-B14F-4D97-AF65-F5344CB8AC3E}">
        <p14:creationId xmlns:p14="http://schemas.microsoft.com/office/powerpoint/2010/main" val="33129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10 minutes of syllabus</a:t>
            </a:r>
          </a:p>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86107" cy="605575"/>
              </a:xfrm>
            </p:spPr>
            <p:txBody>
              <a:bodyPr/>
              <a:lstStyle/>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86107" cy="605575"/>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80509" y="1450107"/>
                <a:ext cx="7934036" cy="445666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𝑞</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𝑞</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𝑝</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3380509" y="1450107"/>
                <a:ext cx="7934036" cy="4456669"/>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6964218" y="1505571"/>
            <a:ext cx="4950691"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Associative</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Domination</a:t>
            </a:r>
          </a:p>
          <a:p>
            <a:r>
              <a:rPr lang="en-US" sz="2800" dirty="0">
                <a:latin typeface="Segoe UI Semilight" panose="020B0402040204020203" pitchFamily="34" charset="0"/>
                <a:cs typeface="Segoe UI Semilight" panose="020B0402040204020203" pitchFamily="34" charset="0"/>
              </a:rPr>
              <a:t>Commutative</a:t>
            </a:r>
          </a:p>
          <a:p>
            <a:r>
              <a:rPr lang="en-US" sz="2800" dirty="0">
                <a:latin typeface="Segoe UI Semilight" panose="020B0402040204020203" pitchFamily="34" charset="0"/>
                <a:cs typeface="Segoe UI Semilight" panose="020B0402040204020203" pitchFamily="34" charset="0"/>
              </a:rPr>
              <a:t>Negation</a:t>
            </a:r>
          </a:p>
        </p:txBody>
      </p:sp>
    </p:spTree>
    <p:extLst>
      <p:ext uri="{BB962C8B-B14F-4D97-AF65-F5344CB8AC3E}">
        <p14:creationId xmlns:p14="http://schemas.microsoft.com/office/powerpoint/2010/main" val="41473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p:spTree>
    <p:extLst>
      <p:ext uri="{BB962C8B-B14F-4D97-AF65-F5344CB8AC3E}">
        <p14:creationId xmlns:p14="http://schemas.microsoft.com/office/powerpoint/2010/main" val="675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Equivalence</a:t>
            </a:r>
          </a:p>
        </p:txBody>
      </p:sp>
      <p:sp>
        <p:nvSpPr>
          <p:cNvPr id="7" name="Content Placeholder 2"/>
          <p:cNvSpPr>
            <a:spLocks noGrp="1"/>
          </p:cNvSpPr>
          <p:nvPr>
            <p:ph idx="1"/>
            <p:custDataLst>
              <p:tags r:id="rId1"/>
            </p:custDataLst>
          </p:nvPr>
        </p:nvSpPr>
        <p:spPr>
          <a:xfrm>
            <a:off x="2064327" y="1226128"/>
            <a:ext cx="8229600" cy="938338"/>
          </a:xfrm>
        </p:spPr>
        <p:txBody>
          <a:bodyPr/>
          <a:lstStyle/>
          <a:p>
            <a:pPr marL="0" indent="0">
              <a:buNone/>
            </a:pPr>
            <a:r>
              <a:rPr lang="en-US" dirty="0">
                <a:latin typeface="Franklin Gothic Medium" pitchFamily="34" charset="0"/>
              </a:rPr>
              <a:t>Given two propositions, can we write an algorithm to determine if they </a:t>
            </a:r>
            <a:r>
              <a:rPr lang="en-US">
                <a:latin typeface="Franklin Gothic Medium" pitchFamily="34" charset="0"/>
              </a:rPr>
              <a:t>are equivalent?</a:t>
            </a:r>
            <a:endParaRPr lang="en-US" dirty="0">
              <a:latin typeface="Franklin Gothic Medium" pitchFamily="34" charset="0"/>
            </a:endParaRPr>
          </a:p>
        </p:txBody>
      </p:sp>
      <p:sp>
        <p:nvSpPr>
          <p:cNvPr id="6" name="TextBox 5"/>
          <p:cNvSpPr txBox="1"/>
          <p:nvPr/>
        </p:nvSpPr>
        <p:spPr>
          <a:xfrm>
            <a:off x="2528060" y="2352979"/>
            <a:ext cx="7135881" cy="707886"/>
          </a:xfrm>
          <a:prstGeom prst="rect">
            <a:avLst/>
          </a:prstGeom>
          <a:noFill/>
        </p:spPr>
        <p:txBody>
          <a:bodyPr wrap="square" rtlCol="0">
            <a:spAutoFit/>
          </a:bodyPr>
          <a:lstStyle/>
          <a:p>
            <a:r>
              <a:rPr lang="en-US" sz="2000" dirty="0">
                <a:solidFill>
                  <a:srgbClr val="7030A0"/>
                </a:solidFill>
                <a:latin typeface="Franklin Gothic Medium"/>
                <a:cs typeface="Franklin Gothic Medium"/>
              </a:rPr>
              <a:t>Yes!  Generate the truth tables for both propositions and check if they are the same for every entry.</a:t>
            </a:r>
          </a:p>
        </p:txBody>
      </p:sp>
      <p:sp>
        <p:nvSpPr>
          <p:cNvPr id="8" name="Content Placeholder 2"/>
          <p:cNvSpPr txBox="1">
            <a:spLocks/>
          </p:cNvSpPr>
          <p:nvPr>
            <p:custDataLst>
              <p:tags r:id="rId2"/>
            </p:custDataLst>
          </p:nvPr>
        </p:nvSpPr>
        <p:spPr>
          <a:xfrm>
            <a:off x="1981200" y="3958322"/>
            <a:ext cx="8229600" cy="5442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dirty="0">
                <a:latin typeface="Franklin Gothic Medium" pitchFamily="34" charset="0"/>
              </a:rPr>
              <a:t>What is the runtime of our algorithm?</a:t>
            </a:r>
          </a:p>
        </p:txBody>
      </p:sp>
      <mc:AlternateContent xmlns:mc="http://schemas.openxmlformats.org/markup-compatibility/2006" xmlns:a14="http://schemas.microsoft.com/office/drawing/2010/main">
        <mc:Choice Requires="a14">
          <p:sp>
            <p:nvSpPr>
              <p:cNvPr id="9" name="TextBox 8"/>
              <p:cNvSpPr txBox="1"/>
              <p:nvPr/>
            </p:nvSpPr>
            <p:spPr>
              <a:xfrm>
                <a:off x="2611187" y="4692123"/>
                <a:ext cx="7135881" cy="734240"/>
              </a:xfrm>
              <a:prstGeom prst="rect">
                <a:avLst/>
              </a:prstGeom>
              <a:noFill/>
            </p:spPr>
            <p:txBody>
              <a:bodyPr wrap="square" rtlCol="0">
                <a:spAutoFit/>
              </a:bodyPr>
              <a:lstStyle/>
              <a:p>
                <a:r>
                  <a:rPr lang="en-US" sz="2000" dirty="0">
                    <a:solidFill>
                      <a:srgbClr val="7030A0"/>
                    </a:solidFill>
                    <a:latin typeface="Franklin Gothic Medium"/>
                    <a:cs typeface="Franklin Gothic Medium"/>
                  </a:rPr>
                  <a:t>Every atomic proposition has two possibilities </a:t>
                </a:r>
                <a:r>
                  <a:rPr lang="en-US" sz="2000" dirty="0">
                    <a:latin typeface="Franklin Gothic Medium"/>
                    <a:cs typeface="Franklin Gothic Medium"/>
                  </a:rPr>
                  <a:t>(T, F)</a:t>
                </a:r>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If there are </a:t>
                </a:r>
                <a14:m>
                  <m:oMath xmlns:m="http://schemas.openxmlformats.org/officeDocument/2006/math">
                    <m:r>
                      <a:rPr lang="en-US" sz="2000" b="1" i="1" dirty="0">
                        <a:solidFill>
                          <a:srgbClr val="C00000"/>
                        </a:solidFill>
                        <a:latin typeface="Cambria Math" panose="02040503050406030204" pitchFamily="18" charset="0"/>
                        <a:cs typeface="Franklin Gothic Medium"/>
                      </a:rPr>
                      <m:t>𝒏</m:t>
                    </m:r>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atomic propositions, there are </a:t>
                </a:r>
                <a14:m>
                  <m:oMath xmlns:m="http://schemas.openxmlformats.org/officeDocument/2006/math">
                    <m:sSup>
                      <m:sSupPr>
                        <m:ctrlPr>
                          <a:rPr lang="en-US" sz="2000" b="1" i="1">
                            <a:solidFill>
                              <a:srgbClr val="C00000"/>
                            </a:solidFill>
                            <a:latin typeface="Cambria Math" panose="02040503050406030204" pitchFamily="18" charset="0"/>
                            <a:cs typeface="Franklin Gothic Medium"/>
                          </a:rPr>
                        </m:ctrlPr>
                      </m:sSupPr>
                      <m:e>
                        <m:r>
                          <a:rPr lang="en-US" sz="2000" b="1" i="1">
                            <a:solidFill>
                              <a:srgbClr val="C00000"/>
                            </a:solidFill>
                            <a:latin typeface="Cambria Math" charset="0"/>
                            <a:cs typeface="Franklin Gothic Medium"/>
                          </a:rPr>
                          <m:t>𝟐</m:t>
                        </m:r>
                      </m:e>
                      <m:sup>
                        <m:r>
                          <a:rPr lang="en-US" sz="2000" b="1" i="1">
                            <a:solidFill>
                              <a:srgbClr val="C00000"/>
                            </a:solidFill>
                            <a:latin typeface="Cambria Math" charset="0"/>
                            <a:cs typeface="Franklin Gothic Medium"/>
                          </a:rPr>
                          <m:t>𝒏</m:t>
                        </m:r>
                      </m:sup>
                    </m:sSup>
                  </m:oMath>
                </a14:m>
                <a:r>
                  <a:rPr lang="en-US" sz="2000" dirty="0">
                    <a:solidFill>
                      <a:srgbClr val="005923"/>
                    </a:solidFill>
                    <a:latin typeface="Franklin Gothic Medium"/>
                    <a:cs typeface="Franklin Gothic Medium"/>
                  </a:rPr>
                  <a:t> </a:t>
                </a:r>
                <a:r>
                  <a:rPr lang="en-US" sz="2000" dirty="0">
                    <a:solidFill>
                      <a:srgbClr val="7030A0"/>
                    </a:solidFill>
                    <a:latin typeface="Franklin Gothic Medium"/>
                    <a:cs typeface="Franklin Gothic Medium"/>
                  </a:rPr>
                  <a:t>rows in the truth table.</a:t>
                </a:r>
              </a:p>
            </p:txBody>
          </p:sp>
        </mc:Choice>
        <mc:Fallback xmlns="">
          <p:sp>
            <p:nvSpPr>
              <p:cNvPr id="9" name="TextBox 8"/>
              <p:cNvSpPr txBox="1">
                <a:spLocks noRot="1" noChangeAspect="1" noMove="1" noResize="1" noEditPoints="1" noAdjustHandles="1" noChangeArrowheads="1" noChangeShapeType="1" noTextEdit="1"/>
              </p:cNvSpPr>
              <p:nvPr/>
            </p:nvSpPr>
            <p:spPr>
              <a:xfrm>
                <a:off x="2611187" y="4692123"/>
                <a:ext cx="7135881" cy="734240"/>
              </a:xfrm>
              <a:prstGeom prst="rect">
                <a:avLst/>
              </a:prstGeom>
              <a:blipFill>
                <a:blip r:embed="rId4"/>
                <a:stretch>
                  <a:fillRect l="-854" t="-5000" r="-1110" b="-10833"/>
                </a:stretch>
              </a:blipFill>
            </p:spPr>
            <p:txBody>
              <a:bodyPr/>
              <a:lstStyle/>
              <a:p>
                <a:r>
                  <a:rPr lang="en-US">
                    <a:noFill/>
                  </a:rPr>
                  <a:t> </a:t>
                </a:r>
              </a:p>
            </p:txBody>
          </p:sp>
        </mc:Fallback>
      </mc:AlternateContent>
    </p:spTree>
    <p:extLst>
      <p:ext uri="{BB962C8B-B14F-4D97-AF65-F5344CB8AC3E}">
        <p14:creationId xmlns:p14="http://schemas.microsoft.com/office/powerpoint/2010/main" val="216001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ECD4-7659-4E33-A2D8-4121BB65736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9218807-2356-495F-8267-08A15F69990C}"/>
              </a:ext>
            </a:extLst>
          </p:cNvPr>
          <p:cNvSpPr>
            <a:spLocks noGrp="1"/>
          </p:cNvSpPr>
          <p:nvPr>
            <p:ph idx="1"/>
          </p:nvPr>
        </p:nvSpPr>
        <p:spPr/>
        <p:txBody>
          <a:bodyPr/>
          <a:lstStyle/>
          <a:p>
            <a:r>
              <a:rPr lang="en-US" dirty="0"/>
              <a:t>Homework 1 Problem 6 clarified (download a new version of the pdf).</a:t>
            </a:r>
          </a:p>
          <a:p>
            <a:endParaRPr lang="en-US" dirty="0"/>
          </a:p>
          <a:p>
            <a:r>
              <a:rPr lang="en-US" dirty="0"/>
              <a:t>Office Hours start this week.</a:t>
            </a:r>
          </a:p>
        </p:txBody>
      </p:sp>
    </p:spTree>
    <p:extLst>
      <p:ext uri="{BB962C8B-B14F-4D97-AF65-F5344CB8AC3E}">
        <p14:creationId xmlns:p14="http://schemas.microsoft.com/office/powerpoint/2010/main" val="422566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as early in the week as possible.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B47E-2231-4039-AE51-DC69AA148F4E}"/>
              </a:ext>
            </a:extLst>
          </p:cNvPr>
          <p:cNvSpPr>
            <a:spLocks noGrp="1"/>
          </p:cNvSpPr>
          <p:nvPr>
            <p:ph type="title"/>
          </p:nvPr>
        </p:nvSpPr>
        <p:spPr/>
        <p:txBody>
          <a:bodyPr/>
          <a:lstStyle/>
          <a:p>
            <a:r>
              <a:rPr lang="en-US" dirty="0"/>
              <a:t>Homework Submissions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1933F4-EEF0-4CEB-8F0A-DA957B719004}"/>
                  </a:ext>
                </a:extLst>
              </p:cNvPr>
              <p:cNvSpPr>
                <a:spLocks noGrp="1"/>
              </p:cNvSpPr>
              <p:nvPr>
                <p:ph idx="1"/>
              </p:nvPr>
            </p:nvSpPr>
            <p:spPr/>
            <p:txBody>
              <a:bodyPr/>
              <a:lstStyle/>
              <a:p>
                <a:r>
                  <a:rPr lang="en-US" dirty="0"/>
                  <a:t>Make sure we can read what you submit. </a:t>
                </a:r>
              </a:p>
              <a:p>
                <a:pPr lvl="1"/>
                <a:r>
                  <a:rPr lang="en-US" dirty="0"/>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dirty="0"/>
                  <a:t> or a </a:t>
                </a:r>
                <a14:m>
                  <m:oMath xmlns:m="http://schemas.openxmlformats.org/officeDocument/2006/math">
                    <m:r>
                      <a:rPr lang="en-US" b="0" i="1" smtClean="0">
                        <a:latin typeface="Cambria Math" panose="02040503050406030204" pitchFamily="18" charset="0"/>
                      </a:rPr>
                      <m:t>𝑞</m:t>
                    </m:r>
                  </m:oMath>
                </a14:m>
                <a:r>
                  <a:rPr lang="en-US" dirty="0"/>
                  <a:t>.</a:t>
                </a:r>
              </a:p>
              <a:p>
                <a:pPr lvl="1"/>
                <a:endParaRPr lang="en-US" dirty="0"/>
              </a:p>
              <a:p>
                <a:pPr lvl="1"/>
                <a:r>
                  <a:rPr lang="en-US" dirty="0"/>
                  <a:t>Typesetting guarantees we can read it.</a:t>
                </a:r>
              </a:p>
              <a:p>
                <a:pPr lvl="1"/>
                <a:r>
                  <a:rPr lang="en-US" dirty="0"/>
                  <a:t>Microsoft Word’s equation editor is now halfway decent!</a:t>
                </a:r>
              </a:p>
              <a:p>
                <a:pPr lvl="1"/>
                <a:r>
                  <a:rPr lang="en-US" dirty="0"/>
                  <a:t>LaTeX is the industry standard for typesetting (if you go to CS grad school, you’ll use it for all your papers). Overleaf is the easiest way to get started.</a:t>
                </a:r>
              </a:p>
              <a:p>
                <a:pPr lvl="1"/>
                <a:endParaRPr lang="en-US" dirty="0"/>
              </a:p>
              <a:p>
                <a:pPr lvl="1"/>
                <a:r>
                  <a:rPr lang="en-US" dirty="0"/>
                  <a:t>Need to know the code for a symbol? </a:t>
                </a:r>
                <a:r>
                  <a:rPr lang="en-US" dirty="0" err="1">
                    <a:hlinkClick r:id="rId2"/>
                  </a:rPr>
                  <a:t>Detexify</a:t>
                </a:r>
                <a:r>
                  <a:rPr lang="en-US" dirty="0"/>
                  <a:t>! Word uses LaTeX codes…mostly…</a:t>
                </a:r>
              </a:p>
            </p:txBody>
          </p:sp>
        </mc:Choice>
        <mc:Fallback xmlns="">
          <p:sp>
            <p:nvSpPr>
              <p:cNvPr id="3" name="Content Placeholder 2">
                <a:extLst>
                  <a:ext uri="{FF2B5EF4-FFF2-40B4-BE49-F238E27FC236}">
                    <a16:creationId xmlns:a16="http://schemas.microsoft.com/office/drawing/2014/main" id="{5F1933F4-EEF0-4CEB-8F0A-DA957B719004}"/>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5909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Our First Proof</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docProps/app.xml><?xml version="1.0" encoding="utf-8"?>
<Properties xmlns="http://schemas.openxmlformats.org/officeDocument/2006/extended-properties" xmlns:vt="http://schemas.openxmlformats.org/officeDocument/2006/docPropsVTypes">
  <Template>311_template</Template>
  <TotalTime>1922</TotalTime>
  <Words>3529</Words>
  <Application>Microsoft Office PowerPoint</Application>
  <PresentationFormat>Widescreen</PresentationFormat>
  <Paragraphs>720</Paragraphs>
  <Slides>52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Warm-Up</vt:lpstr>
      <vt:lpstr>Warm-Up – Solution </vt:lpstr>
      <vt:lpstr>Warm-Up – Solution </vt:lpstr>
      <vt:lpstr>Our First Proof and Digital Logic</vt:lpstr>
      <vt:lpstr>Today</vt:lpstr>
      <vt:lpstr>Announcements</vt:lpstr>
      <vt:lpstr>Office Hours</vt:lpstr>
      <vt:lpstr>Homework Submissions</vt:lpstr>
      <vt:lpstr>Our First Proof</vt:lpstr>
      <vt:lpstr>Last Time</vt:lpstr>
      <vt:lpstr>Properties of Logical Connectives</vt:lpstr>
      <vt:lpstr>Using Our Rules</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Simplify T∧(¬p∨q) to (¬p∨q)</vt:lpstr>
      <vt:lpstr>Our First Proof</vt:lpstr>
      <vt:lpstr>Commutativity</vt:lpstr>
      <vt:lpstr>More on Our First Proof</vt:lpstr>
      <vt:lpstr>Our First Proof</vt:lpstr>
      <vt:lpstr>More on Our First Proof</vt:lpstr>
      <vt:lpstr>Converse, Contrapositive</vt:lpstr>
      <vt:lpstr>Converse, Contrapositive</vt:lpstr>
      <vt:lpstr>Contrapositive</vt:lpstr>
      <vt:lpstr>Contrapositive</vt:lpstr>
      <vt:lpstr>Digital Logic</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Vocabulary!</vt:lpstr>
      <vt:lpstr>Another Proof</vt:lpstr>
      <vt:lpstr>Another Proof</vt:lpstr>
      <vt:lpstr>Another Proof</vt:lpstr>
      <vt:lpstr>Computing Equivalence</vt:lpstr>
      <vt:lpstr>Computing Equivalence</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33</cp:revision>
  <dcterms:created xsi:type="dcterms:W3CDTF">2020-07-14T00:36:10Z</dcterms:created>
  <dcterms:modified xsi:type="dcterms:W3CDTF">2020-10-05T04:19:27Z</dcterms:modified>
</cp:coreProperties>
</file>