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70.xml" ContentType="application/vnd.openxmlformats-officedocument.presentationml.tags+xml"/>
  <Override PartName="/ppt/tags/tag280.xml" ContentType="application/vnd.openxmlformats-officedocument.presentationml.tags+xml"/>
  <Override PartName="/ppt/tags/tag290.xml" ContentType="application/vnd.openxmlformats-officedocument.presentationml.tags+xml"/>
  <Override PartName="/ppt/tags/tag310.xml" ContentType="application/vnd.openxmlformats-officedocument.presentationml.tags+xml"/>
  <Override PartName="/ppt/tags/tag320.xml" ContentType="application/vnd.openxmlformats-officedocument.presentationml.tags+xml"/>
  <Override PartName="/ppt/tags/tag340.xml" ContentType="application/vnd.openxmlformats-officedocument.presentationml.tags+xml"/>
  <Override PartName="/ppt/tags/tag100.xml" ContentType="application/vnd.openxmlformats-officedocument.presentationml.tags+xml"/>
  <Override PartName="/ppt/tags/tag130.xml" ContentType="application/vnd.openxmlformats-officedocument.presentationml.tags+xml"/>
  <Override PartName="/ppt/tags/tag150.xml" ContentType="application/vnd.openxmlformats-officedocument.presentationml.tags+xml"/>
  <Override PartName="/ppt/tags/tag170.xml" ContentType="application/vnd.openxmlformats-officedocument.presentationml.tags+xml"/>
  <Override PartName="/ppt/tags/tag5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258" r:id="rId2"/>
    <p:sldId id="284" r:id="rId3"/>
    <p:sldId id="373" r:id="rId4"/>
    <p:sldId id="374" r:id="rId5"/>
    <p:sldId id="375" r:id="rId6"/>
    <p:sldId id="365" r:id="rId7"/>
    <p:sldId id="291" r:id="rId8"/>
    <p:sldId id="292" r:id="rId9"/>
    <p:sldId id="294" r:id="rId10"/>
    <p:sldId id="295" r:id="rId11"/>
    <p:sldId id="296" r:id="rId12"/>
    <p:sldId id="297" r:id="rId13"/>
    <p:sldId id="298" r:id="rId14"/>
    <p:sldId id="376" r:id="rId15"/>
    <p:sldId id="377" r:id="rId16"/>
    <p:sldId id="300" r:id="rId17"/>
    <p:sldId id="378" r:id="rId18"/>
    <p:sldId id="302" r:id="rId19"/>
    <p:sldId id="379" r:id="rId20"/>
    <p:sldId id="381" r:id="rId21"/>
    <p:sldId id="386" r:id="rId22"/>
    <p:sldId id="382" r:id="rId23"/>
    <p:sldId id="385" r:id="rId24"/>
    <p:sldId id="306" r:id="rId25"/>
    <p:sldId id="387" r:id="rId26"/>
    <p:sldId id="389" r:id="rId27"/>
    <p:sldId id="390" r:id="rId28"/>
    <p:sldId id="391" r:id="rId29"/>
    <p:sldId id="392" r:id="rId30"/>
    <p:sldId id="310" r:id="rId31"/>
    <p:sldId id="393" r:id="rId32"/>
    <p:sldId id="311" r:id="rId33"/>
    <p:sldId id="394" r:id="rId34"/>
    <p:sldId id="313" r:id="rId35"/>
    <p:sldId id="395" r:id="rId36"/>
    <p:sldId id="396" r:id="rId37"/>
    <p:sldId id="397" r:id="rId38"/>
    <p:sldId id="398" r:id="rId39"/>
    <p:sldId id="399" r:id="rId40"/>
    <p:sldId id="400" r:id="rId41"/>
    <p:sldId id="403" r:id="rId42"/>
    <p:sldId id="405" r:id="rId43"/>
    <p:sldId id="406" r:id="rId44"/>
    <p:sldId id="371" r:id="rId45"/>
    <p:sldId id="407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327" r:id="rId56"/>
    <p:sldId id="418" r:id="rId57"/>
    <p:sldId id="419" r:id="rId58"/>
    <p:sldId id="420" r:id="rId59"/>
    <p:sldId id="421" r:id="rId60"/>
    <p:sldId id="333" r:id="rId61"/>
    <p:sldId id="422" r:id="rId62"/>
    <p:sldId id="335" r:id="rId63"/>
    <p:sldId id="336" r:id="rId64"/>
    <p:sldId id="337" r:id="rId65"/>
    <p:sldId id="338" r:id="rId66"/>
    <p:sldId id="423" r:id="rId67"/>
    <p:sldId id="424" r:id="rId68"/>
    <p:sldId id="341" r:id="rId69"/>
    <p:sldId id="425" r:id="rId70"/>
    <p:sldId id="343" r:id="rId71"/>
    <p:sldId id="426" r:id="rId72"/>
    <p:sldId id="427" r:id="rId73"/>
    <p:sldId id="428" r:id="rId74"/>
    <p:sldId id="347" r:id="rId75"/>
    <p:sldId id="430" r:id="rId76"/>
    <p:sldId id="429" r:id="rId77"/>
    <p:sldId id="348" r:id="rId78"/>
    <p:sldId id="431" r:id="rId79"/>
    <p:sldId id="350" r:id="rId80"/>
    <p:sldId id="432" r:id="rId81"/>
    <p:sldId id="352" r:id="rId82"/>
    <p:sldId id="433" r:id="rId83"/>
    <p:sldId id="434" r:id="rId84"/>
    <p:sldId id="435" r:id="rId85"/>
    <p:sldId id="436" r:id="rId86"/>
    <p:sldId id="437" r:id="rId87"/>
    <p:sldId id="354" r:id="rId88"/>
    <p:sldId id="440" r:id="rId89"/>
    <p:sldId id="450" r:id="rId90"/>
    <p:sldId id="438" r:id="rId91"/>
    <p:sldId id="441" r:id="rId92"/>
    <p:sldId id="442" r:id="rId93"/>
    <p:sldId id="444" r:id="rId94"/>
    <p:sldId id="445" r:id="rId95"/>
    <p:sldId id="446" r:id="rId96"/>
    <p:sldId id="447" r:id="rId97"/>
    <p:sldId id="357" r:id="rId98"/>
    <p:sldId id="448" r:id="rId99"/>
    <p:sldId id="451" r:id="rId100"/>
    <p:sldId id="449" r:id="rId101"/>
    <p:sldId id="452" r:id="rId102"/>
    <p:sldId id="453" r:id="rId103"/>
    <p:sldId id="362" r:id="rId104"/>
  </p:sldIdLst>
  <p:sldSz cx="9144000" cy="6858000" type="screen4x3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F5CE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535" autoAdjust="0"/>
    <p:restoredTop sz="90504" autoAdjust="0"/>
  </p:normalViewPr>
  <p:slideViewPr>
    <p:cSldViewPr snapToGrid="0" snapToObjects="1">
      <p:cViewPr>
        <p:scale>
          <a:sx n="84" d="100"/>
          <a:sy n="84" d="100"/>
        </p:scale>
        <p:origin x="-73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E7665-BAAC-42B1-B972-C861D7B9B2E6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FE06F-56D1-4639-A659-DFBB24AC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68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63FB922-F127-5E47-9B2E-CA730A74DCAB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6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25813" y="249238"/>
            <a:ext cx="3182937" cy="2386012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3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40242" y="6949945"/>
            <a:ext cx="4160958" cy="3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77943" indent="-299209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96835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75569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54304" indent="-239367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055E23B-0CD8-4EFB-B0CF-F40622BD371C}" type="slidenum">
              <a:rPr lang="en-US" sz="1300">
                <a:latin typeface="Comic Sans MS" pitchFamily="66" charset="0"/>
              </a:rPr>
              <a:pPr eaLnBrk="1" hangingPunct="1"/>
              <a:t>85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78131-EBBE-419E-9CD4-28AD63001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7FAF-82E6-4078-8FFD-0620748BC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3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image" Target="../media/image31.pn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3.xml"/><Relationship Id="rId12" Type="http://schemas.openxmlformats.org/officeDocument/2006/relationships/tags" Target="../tags/tag290.xml"/><Relationship Id="rId17" Type="http://schemas.openxmlformats.org/officeDocument/2006/relationships/image" Target="../media/image50.png"/><Relationship Id="rId2" Type="http://schemas.openxmlformats.org/officeDocument/2006/relationships/tags" Target="../tags/tag31.xml"/><Relationship Id="rId16" Type="http://schemas.openxmlformats.org/officeDocument/2006/relationships/tags" Target="../tags/tag320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0.png"/><Relationship Id="rId5" Type="http://schemas.openxmlformats.org/officeDocument/2006/relationships/tags" Target="../tags/tag34.xml"/><Relationship Id="rId15" Type="http://schemas.openxmlformats.org/officeDocument/2006/relationships/image" Target="../media/image30.png"/><Relationship Id="rId10" Type="http://schemas.openxmlformats.org/officeDocument/2006/relationships/tags" Target="../tags/tag280.xml"/><Relationship Id="rId4" Type="http://schemas.openxmlformats.org/officeDocument/2006/relationships/tags" Target="../tags/tag33.xml"/><Relationship Id="rId9" Type="http://schemas.openxmlformats.org/officeDocument/2006/relationships/image" Target="../media/image9.png"/><Relationship Id="rId14" Type="http://schemas.openxmlformats.org/officeDocument/2006/relationships/tags" Target="../tags/tag3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8.xml"/><Relationship Id="rId7" Type="http://schemas.openxmlformats.org/officeDocument/2006/relationships/image" Target="../media/image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60.png"/><Relationship Id="rId11" Type="http://schemas.openxmlformats.org/officeDocument/2006/relationships/image" Target="../media/image8.png"/><Relationship Id="rId5" Type="http://schemas.openxmlformats.org/officeDocument/2006/relationships/tags" Target="../tags/tag340.xml"/><Relationship Id="rId10" Type="http://schemas.openxmlformats.org/officeDocument/2006/relationships/tags" Target="../tags/tag3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61.png"/><Relationship Id="rId4" Type="http://schemas.openxmlformats.org/officeDocument/2006/relationships/tags" Target="../tags/tag27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11.png"/><Relationship Id="rId4" Type="http://schemas.openxmlformats.org/officeDocument/2006/relationships/tags" Target="../tags/tag5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4.png"/><Relationship Id="rId4" Type="http://schemas.openxmlformats.org/officeDocument/2006/relationships/tags" Target="../tags/tag10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Relationship Id="rId6" Type="http://schemas.openxmlformats.org/officeDocument/2006/relationships/image" Target="../media/image13.png"/><Relationship Id="rId5" Type="http://schemas.openxmlformats.org/officeDocument/2006/relationships/image" Target="../media/image70.png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10.png"/><Relationship Id="rId4" Type="http://schemas.openxmlformats.org/officeDocument/2006/relationships/tags" Target="../tags/tag1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5.png"/><Relationship Id="rId4" Type="http://schemas.openxmlformats.org/officeDocument/2006/relationships/tags" Target="../tags/tag1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8.png"/><Relationship Id="rId4" Type="http://schemas.openxmlformats.org/officeDocument/2006/relationships/tags" Target="../tags/tag17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20.png"/><Relationship Id="rId4" Type="http://schemas.openxmlformats.org/officeDocument/2006/relationships/tags" Target="../tags/tag5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311: Foundations of Computing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1149953"/>
            <a:ext cx="8472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Fall 2014</a:t>
            </a:r>
          </a:p>
          <a:p>
            <a:r>
              <a:rPr lang="en-US" sz="2600" dirty="0" smtClean="0">
                <a:solidFill>
                  <a:srgbClr val="C00000"/>
                </a:solidFill>
                <a:latin typeface="Franklin Gothic Medium"/>
                <a:cs typeface="Franklin Gothic Medium"/>
              </a:rPr>
              <a:t>Lecture 30: Wrap up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40" y="2447924"/>
            <a:ext cx="3906510" cy="329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logical equivalence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47800"/>
            <a:ext cx="8229600" cy="3429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are </a:t>
            </a:r>
            <a:r>
              <a:rPr lang="en-US" i="1" dirty="0" smtClean="0"/>
              <a:t>logically equivalent </a:t>
            </a:r>
            <a:r>
              <a:rPr lang="en-US" dirty="0" err="1" smtClean="0"/>
              <a:t>iff</a:t>
            </a:r>
            <a:r>
              <a:rPr lang="en-US" dirty="0" smtClean="0"/>
              <a:t>          		                          </a:t>
            </a:r>
            <a:r>
              <a:rPr lang="en-US" i="1" dirty="0" smtClean="0"/>
              <a:t>p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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 smtClean="0"/>
              <a:t>q</a:t>
            </a:r>
            <a:r>
              <a:rPr lang="en-US" dirty="0" smtClean="0"/>
              <a:t> is a tautology</a:t>
            </a:r>
            <a:endParaRPr lang="en-US" sz="1900" dirty="0" smtClean="0"/>
          </a:p>
          <a:p>
            <a:pPr>
              <a:defRPr/>
            </a:pPr>
            <a:r>
              <a:rPr lang="en-US" dirty="0" smtClean="0"/>
              <a:t>The notation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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dirty="0" smtClean="0"/>
              <a:t> denotes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are logically equivalent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De Morgan’s Laws: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18788" name="TextBox 5"/>
          <p:cNvSpPr txBox="1">
            <a:spLocks noChangeArrowheads="1"/>
          </p:cNvSpPr>
          <p:nvPr/>
        </p:nvSpPr>
        <p:spPr bwMode="auto">
          <a:xfrm>
            <a:off x="2286000" y="4876800"/>
            <a:ext cx="381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/>
            <a:r>
              <a:rPr lang="en-US" sz="2400" dirty="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 dirty="0"/>
              <a:t> (p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 dirty="0"/>
              <a:t> q)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</a:t>
            </a:r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 dirty="0"/>
              <a:t> p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</a:t>
            </a:r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 dirty="0"/>
              <a:t> q</a:t>
            </a:r>
          </a:p>
          <a:p>
            <a:pPr lvl="1" eaLnBrk="1" hangingPunct="1"/>
            <a:r>
              <a:rPr lang="en-US" sz="2400" dirty="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 dirty="0"/>
              <a:t> (p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</a:t>
            </a:r>
            <a:r>
              <a:rPr lang="en-US" sz="2400" dirty="0"/>
              <a:t> q)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</a:t>
            </a:r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 dirty="0"/>
              <a:t> p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 dirty="0"/>
              <a:t> q</a:t>
            </a:r>
          </a:p>
          <a:p>
            <a:pPr eaLnBrk="1" hangingPunct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Turing’s idea: a Universal Turing Machine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Turing machine interpreter  </a:t>
            </a:r>
            <a:r>
              <a:rPr lang="en-US" b="1" dirty="0" smtClean="0">
                <a:solidFill>
                  <a:srgbClr val="C00000"/>
                </a:solidFill>
              </a:rPr>
              <a:t>U</a:t>
            </a:r>
          </a:p>
          <a:p>
            <a:pPr lvl="1" eaLnBrk="1" hangingPunct="1"/>
            <a:r>
              <a:rPr lang="en-US" sz="2400" dirty="0" smtClean="0"/>
              <a:t>On input </a:t>
            </a:r>
            <a:r>
              <a:rPr lang="en-US" sz="2400" dirty="0" smtClean="0">
                <a:solidFill>
                  <a:srgbClr val="C00000"/>
                </a:solidFill>
              </a:rPr>
              <a:t>&lt;</a:t>
            </a:r>
            <a:r>
              <a:rPr lang="en-US" sz="2400" b="1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>
                <a:solidFill>
                  <a:srgbClr val="C00000"/>
                </a:solidFill>
              </a:rPr>
              <a:t>&gt;</a:t>
            </a:r>
            <a:r>
              <a:rPr lang="en-US" sz="2400" dirty="0" smtClean="0"/>
              <a:t> and its input </a:t>
            </a:r>
            <a:r>
              <a:rPr lang="en-US" sz="2400" b="1" dirty="0" smtClean="0">
                <a:solidFill>
                  <a:srgbClr val="C00000"/>
                </a:solidFill>
              </a:rPr>
              <a:t>x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U</a:t>
            </a:r>
            <a:r>
              <a:rPr lang="en-US" sz="2400" dirty="0" smtClean="0"/>
              <a:t> outputs the same thing as </a:t>
            </a:r>
            <a:r>
              <a:rPr lang="en-US" sz="2400" b="1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 does on input </a:t>
            </a:r>
            <a:r>
              <a:rPr lang="en-US" sz="2400" b="1" dirty="0" smtClean="0">
                <a:solidFill>
                  <a:srgbClr val="C00000"/>
                </a:solidFill>
              </a:rPr>
              <a:t>x</a:t>
            </a:r>
          </a:p>
          <a:p>
            <a:pPr lvl="1" eaLnBrk="1" hangingPunct="1"/>
            <a:r>
              <a:rPr lang="en-US" sz="2400" dirty="0" smtClean="0"/>
              <a:t>At each step it decodes which operation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/>
              <a:t>would have performed and simulates it.</a:t>
            </a:r>
          </a:p>
          <a:p>
            <a:pPr eaLnBrk="1" hangingPunct="1"/>
            <a:r>
              <a:rPr lang="en-US" dirty="0" smtClean="0"/>
              <a:t>One Turing machine is enough</a:t>
            </a:r>
          </a:p>
          <a:p>
            <a:pPr lvl="1" eaLnBrk="1" hangingPunct="1"/>
            <a:r>
              <a:rPr lang="en-US" dirty="0" smtClean="0"/>
              <a:t>Basis for modern stored-program computer</a:t>
            </a:r>
          </a:p>
          <a:p>
            <a:pPr lvl="2" eaLnBrk="1" hangingPunct="1"/>
            <a:r>
              <a:rPr lang="en-US" dirty="0" smtClean="0"/>
              <a:t>Von Neumann studied Turing’s UTM design</a:t>
            </a:r>
          </a:p>
        </p:txBody>
      </p: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569913" y="5378450"/>
            <a:ext cx="2959100" cy="935038"/>
            <a:chOff x="1061" y="1660"/>
            <a:chExt cx="3356" cy="617"/>
          </a:xfrm>
        </p:grpSpPr>
        <p:sp>
          <p:nvSpPr>
            <p:cNvPr id="15375" name="Rectangle 5"/>
            <p:cNvSpPr>
              <a:spLocks noChangeArrowheads="1"/>
            </p:cNvSpPr>
            <p:nvPr/>
          </p:nvSpPr>
          <p:spPr bwMode="auto">
            <a:xfrm>
              <a:off x="2240" y="1810"/>
              <a:ext cx="603" cy="46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C00000"/>
                  </a:solidFill>
                  <a:latin typeface="Arial" pitchFamily="34" charset="0"/>
                </a:rPr>
                <a:t>M</a:t>
              </a:r>
              <a:endParaRPr lang="en-US" sz="2800" b="1" baseline="-25000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  <p:sp>
          <p:nvSpPr>
            <p:cNvPr id="15376" name="Line 6"/>
            <p:cNvSpPr>
              <a:spLocks noChangeShapeType="1"/>
            </p:cNvSpPr>
            <p:nvPr/>
          </p:nvSpPr>
          <p:spPr bwMode="auto">
            <a:xfrm>
              <a:off x="1691" y="2066"/>
              <a:ext cx="5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7" name="Text Box 7"/>
            <p:cNvSpPr txBox="1">
              <a:spLocks noChangeArrowheads="1"/>
            </p:cNvSpPr>
            <p:nvPr/>
          </p:nvSpPr>
          <p:spPr bwMode="auto">
            <a:xfrm>
              <a:off x="1061" y="1686"/>
              <a:ext cx="96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chemeClr val="tx2"/>
                  </a:solidFill>
                  <a:latin typeface="Arial" pitchFamily="34" charset="0"/>
                </a:rPr>
                <a:t>input</a:t>
              </a:r>
            </a:p>
          </p:txBody>
        </p:sp>
        <p:sp>
          <p:nvSpPr>
            <p:cNvPr id="15378" name="Text Box 8"/>
            <p:cNvSpPr txBox="1">
              <a:spLocks noChangeArrowheads="1"/>
            </p:cNvSpPr>
            <p:nvPr/>
          </p:nvSpPr>
          <p:spPr bwMode="auto">
            <a:xfrm>
              <a:off x="1304" y="1874"/>
              <a:ext cx="434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rgbClr val="C00000"/>
                  </a:solidFill>
                </a:rPr>
                <a:t>x</a:t>
              </a:r>
            </a:p>
          </p:txBody>
        </p:sp>
        <p:sp>
          <p:nvSpPr>
            <p:cNvPr id="15379" name="Line 9"/>
            <p:cNvSpPr>
              <a:spLocks noChangeShapeType="1"/>
            </p:cNvSpPr>
            <p:nvPr/>
          </p:nvSpPr>
          <p:spPr bwMode="auto">
            <a:xfrm>
              <a:off x="2880" y="2039"/>
              <a:ext cx="5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0" name="Text Box 10"/>
            <p:cNvSpPr txBox="1">
              <a:spLocks noChangeArrowheads="1"/>
            </p:cNvSpPr>
            <p:nvPr/>
          </p:nvSpPr>
          <p:spPr bwMode="auto">
            <a:xfrm>
              <a:off x="3247" y="1660"/>
              <a:ext cx="117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chemeClr val="tx2"/>
                  </a:solidFill>
                  <a:latin typeface="Arial" pitchFamily="34" charset="0"/>
                </a:rPr>
                <a:t>output</a:t>
              </a:r>
            </a:p>
          </p:txBody>
        </p:sp>
        <p:sp>
          <p:nvSpPr>
            <p:cNvPr id="15381" name="Text Box 11"/>
            <p:cNvSpPr txBox="1">
              <a:spLocks noChangeArrowheads="1"/>
            </p:cNvSpPr>
            <p:nvPr/>
          </p:nvSpPr>
          <p:spPr bwMode="auto">
            <a:xfrm>
              <a:off x="3333" y="1883"/>
              <a:ext cx="1049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 dirty="0" smtClean="0">
                  <a:solidFill>
                    <a:srgbClr val="C00000"/>
                  </a:solidFill>
                </a:rPr>
                <a:t>M(x</a:t>
              </a:r>
              <a:r>
                <a:rPr lang="en-US" sz="2800" b="1" dirty="0">
                  <a:solidFill>
                    <a:srgbClr val="C00000"/>
                  </a:solidFill>
                </a:rPr>
                <a:t>)</a:t>
              </a:r>
            </a:p>
          </p:txBody>
        </p:sp>
      </p:grp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5840413" y="5568950"/>
            <a:ext cx="531812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</a:rPr>
              <a:t>U</a:t>
            </a:r>
            <a:endParaRPr lang="en-US" sz="2800" b="1" baseline="-250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5367" name="Line 14"/>
          <p:cNvSpPr>
            <a:spLocks noChangeShapeType="1"/>
          </p:cNvSpPr>
          <p:nvPr/>
        </p:nvSpPr>
        <p:spPr bwMode="auto">
          <a:xfrm>
            <a:off x="5313363" y="5680075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5056188" y="50212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US" sz="28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4943475" y="539115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5370" name="Line 17"/>
          <p:cNvSpPr>
            <a:spLocks noChangeShapeType="1"/>
          </p:cNvSpPr>
          <p:nvPr/>
        </p:nvSpPr>
        <p:spPr bwMode="auto">
          <a:xfrm>
            <a:off x="6405563" y="5915025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1" name="Text Box 18"/>
          <p:cNvSpPr txBox="1">
            <a:spLocks noChangeArrowheads="1"/>
          </p:cNvSpPr>
          <p:nvPr/>
        </p:nvSpPr>
        <p:spPr bwMode="auto">
          <a:xfrm>
            <a:off x="6727825" y="5341938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tx2"/>
                </a:solidFill>
                <a:latin typeface="Arial" pitchFamily="34" charset="0"/>
              </a:rPr>
              <a:t>output</a:t>
            </a:r>
          </a:p>
        </p:txBody>
      </p:sp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6804025" y="5678488"/>
            <a:ext cx="925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M(x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5373" name="Line 20"/>
          <p:cNvSpPr>
            <a:spLocks noChangeShapeType="1"/>
          </p:cNvSpPr>
          <p:nvPr/>
        </p:nvSpPr>
        <p:spPr bwMode="auto">
          <a:xfrm>
            <a:off x="5307013" y="6181725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4" name="Rectangle 21"/>
          <p:cNvSpPr>
            <a:spLocks noChangeArrowheads="1"/>
          </p:cNvSpPr>
          <p:nvPr/>
        </p:nvSpPr>
        <p:spPr bwMode="auto">
          <a:xfrm>
            <a:off x="4473575" y="5837129"/>
            <a:ext cx="1005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sym typeface="Symbol" pitchFamily="18" charset="2"/>
              </a:rPr>
              <a:t></a:t>
            </a:r>
            <a:r>
              <a:rPr lang="en-US" sz="2800" b="1" dirty="0" smtClean="0">
                <a:solidFill>
                  <a:srgbClr val="C00000"/>
                </a:solidFill>
              </a:rPr>
              <a:t>M</a:t>
            </a:r>
            <a:r>
              <a:rPr lang="en-US" sz="3600" b="1" dirty="0" smtClean="0">
                <a:solidFill>
                  <a:srgbClr val="C00000"/>
                </a:solidFill>
                <a:cs typeface="Arial" charset="0"/>
                <a:sym typeface="Symbol" pitchFamily="18" charset="2"/>
              </a:rPr>
              <a:t></a:t>
            </a:r>
            <a:endParaRPr lang="en-US" sz="2800" b="1" dirty="0">
              <a:solidFill>
                <a:srgbClr val="C00000"/>
              </a:solidFill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827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</a:t>
            </a:r>
            <a:r>
              <a:rPr lang="en-US" dirty="0"/>
              <a:t>phenomenon: can’t tell a book by its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and you can’t tell what a program does just by its code...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Rice’s Theorem: </a:t>
            </a:r>
            <a:r>
              <a:rPr lang="en-US" sz="2800" dirty="0"/>
              <a:t>In general there is no way to tell</a:t>
            </a:r>
          </a:p>
          <a:p>
            <a:pPr marL="0" indent="0">
              <a:buNone/>
            </a:pPr>
            <a:r>
              <a:rPr lang="en-US" sz="2800" dirty="0"/>
              <a:t>anything about the input/output (</a:t>
            </a:r>
            <a:r>
              <a:rPr lang="en-US" sz="2800" b="1" dirty="0"/>
              <a:t>I</a:t>
            </a:r>
            <a:r>
              <a:rPr lang="en-US" sz="2800" dirty="0"/>
              <a:t>/</a:t>
            </a:r>
            <a:r>
              <a:rPr lang="en-US" sz="2800" b="1" dirty="0"/>
              <a:t>O</a:t>
            </a:r>
            <a:r>
              <a:rPr lang="en-US" sz="2800" dirty="0"/>
              <a:t>) behavior of a</a:t>
            </a:r>
          </a:p>
          <a:p>
            <a:pPr marL="0" indent="0">
              <a:buNone/>
            </a:pPr>
            <a:r>
              <a:rPr lang="en-US" sz="2800" dirty="0"/>
              <a:t>program </a:t>
            </a:r>
            <a:r>
              <a:rPr lang="en-US" sz="2800" b="1" dirty="0"/>
              <a:t>P</a:t>
            </a:r>
            <a:r>
              <a:rPr lang="en-US" sz="2800" dirty="0"/>
              <a:t> </a:t>
            </a:r>
            <a:r>
              <a:rPr lang="en-US" sz="2800" dirty="0" smtClean="0"/>
              <a:t>just </a:t>
            </a:r>
            <a:r>
              <a:rPr lang="en-US" sz="2800" dirty="0"/>
              <a:t>given it code</a:t>
            </a:r>
            <a:r>
              <a:rPr lang="en-US" sz="2800" dirty="0" smtClean="0"/>
              <a:t>!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Note:</a:t>
            </a:r>
            <a:r>
              <a:rPr lang="en-US" sz="2000" dirty="0"/>
              <a:t> The statement above is not precise, and we didn’t prove it, so this</a:t>
            </a:r>
          </a:p>
          <a:p>
            <a:pPr marL="0" indent="0">
              <a:buNone/>
            </a:pPr>
            <a:r>
              <a:rPr lang="en-US" sz="2000" dirty="0"/>
              <a:t>isn’t something you can use on homework or exams</a:t>
            </a:r>
          </a:p>
        </p:txBody>
      </p:sp>
    </p:spTree>
    <p:extLst>
      <p:ext uri="{BB962C8B-B14F-4D97-AF65-F5344CB8AC3E}">
        <p14:creationId xmlns:p14="http://schemas.microsoft.com/office/powerpoint/2010/main" val="193588328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</a:t>
            </a:r>
            <a:r>
              <a:rPr lang="en-US" dirty="0"/>
              <a:t>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rely on the idea of improved </a:t>
            </a:r>
            <a:r>
              <a:rPr lang="en-US" dirty="0" smtClean="0"/>
              <a:t>compilers and </a:t>
            </a:r>
            <a:r>
              <a:rPr lang="en-US" dirty="0"/>
              <a:t>programming languages to </a:t>
            </a:r>
            <a:r>
              <a:rPr lang="en-US" dirty="0" smtClean="0"/>
              <a:t>eliminate major </a:t>
            </a:r>
            <a:r>
              <a:rPr lang="en-US" dirty="0"/>
              <a:t>programming errors</a:t>
            </a:r>
          </a:p>
          <a:p>
            <a:pPr lvl="1"/>
            <a:r>
              <a:rPr lang="en-US" dirty="0" smtClean="0"/>
              <a:t>truly </a:t>
            </a:r>
            <a:r>
              <a:rPr lang="en-US" dirty="0"/>
              <a:t>safe languages can’t possibly do </a:t>
            </a:r>
            <a:r>
              <a:rPr lang="en-US" dirty="0" smtClean="0"/>
              <a:t>general computation</a:t>
            </a:r>
          </a:p>
          <a:p>
            <a:r>
              <a:rPr lang="en-US" dirty="0" smtClean="0"/>
              <a:t> </a:t>
            </a:r>
            <a:r>
              <a:rPr lang="en-US" dirty="0"/>
              <a:t>Document your code</a:t>
            </a:r>
            <a:r>
              <a:rPr lang="en-US" dirty="0" smtClean="0"/>
              <a:t>!!!!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 way you can expect someone else </a:t>
            </a:r>
            <a:r>
              <a:rPr lang="en-US" dirty="0" smtClean="0"/>
              <a:t>to figure </a:t>
            </a:r>
            <a:r>
              <a:rPr lang="en-US" dirty="0"/>
              <a:t>out what your program does with </a:t>
            </a:r>
            <a:r>
              <a:rPr lang="en-US" dirty="0" smtClean="0"/>
              <a:t>just your </a:t>
            </a:r>
            <a:r>
              <a:rPr lang="en-US" dirty="0"/>
              <a:t>code ....since....in general it is </a:t>
            </a:r>
            <a:r>
              <a:rPr lang="en-US" dirty="0" smtClean="0"/>
              <a:t>provably impossible </a:t>
            </a:r>
            <a:r>
              <a:rPr lang="en-US" dirty="0"/>
              <a:t>to do this!</a:t>
            </a:r>
          </a:p>
        </p:txBody>
      </p:sp>
    </p:spTree>
    <p:extLst>
      <p:ext uri="{BB962C8B-B14F-4D97-AF65-F5344CB8AC3E}">
        <p14:creationId xmlns:p14="http://schemas.microsoft.com/office/powerpoint/2010/main" val="6318380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That’s all folks!</a:t>
            </a:r>
          </a:p>
        </p:txBody>
      </p:sp>
      <p:sp>
        <p:nvSpPr>
          <p:cNvPr id="194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67" name="Picture 8" descr="http://3.bp.blogspot.com/_gVwha6ZQ_0o/TMvrO0GijEI/AAAAAAAABmc/gitwd5T5sI4/s1600/thats-all-fol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circuits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Computing with logic</a:t>
            </a:r>
          </a:p>
          <a:p>
            <a:pPr lvl="1">
              <a:defRPr/>
            </a:pPr>
            <a:r>
              <a:rPr lang="en-US" b="1" dirty="0" smtClean="0"/>
              <a:t>T</a:t>
            </a:r>
            <a:r>
              <a:rPr lang="en-US" dirty="0" smtClean="0"/>
              <a:t>  corresponds to 1 or “high” voltage </a:t>
            </a:r>
          </a:p>
          <a:p>
            <a:pPr lvl="1">
              <a:defRPr/>
            </a:pPr>
            <a:r>
              <a:rPr lang="en-US" b="1" dirty="0" smtClean="0"/>
              <a:t> F</a:t>
            </a:r>
            <a:r>
              <a:rPr lang="en-US" dirty="0" smtClean="0"/>
              <a:t> corresponds to  0 or “low” voltage</a:t>
            </a:r>
          </a:p>
          <a:p>
            <a:pPr lvl="4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Gates </a:t>
            </a:r>
          </a:p>
          <a:p>
            <a:pPr lvl="1">
              <a:defRPr/>
            </a:pPr>
            <a:r>
              <a:rPr lang="en-US" dirty="0" smtClean="0"/>
              <a:t>Take inputs and produce outputs</a:t>
            </a:r>
          </a:p>
          <a:p>
            <a:pPr lvl="2">
              <a:defRPr/>
            </a:pPr>
            <a:r>
              <a:rPr lang="en-US" dirty="0" smtClean="0"/>
              <a:t>Functions</a:t>
            </a:r>
          </a:p>
          <a:p>
            <a:pPr lvl="1">
              <a:defRPr/>
            </a:pPr>
            <a:r>
              <a:rPr lang="en-US" dirty="0" smtClean="0"/>
              <a:t>Several kinds of gates</a:t>
            </a:r>
          </a:p>
          <a:p>
            <a:pPr lvl="1">
              <a:defRPr/>
            </a:pPr>
            <a:r>
              <a:rPr lang="en-US" dirty="0" smtClean="0"/>
              <a:t>Correspond to propositional connectives</a:t>
            </a:r>
          </a:p>
          <a:p>
            <a:pPr lvl="2">
              <a:defRPr/>
            </a:pPr>
            <a:r>
              <a:rPr lang="en-US" dirty="0" smtClean="0"/>
              <a:t>Only symmetric ones (order of inputs irrelevant)</a:t>
            </a:r>
          </a:p>
          <a:p>
            <a:pPr lvl="2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combinational logic circuits</a:t>
            </a:r>
          </a:p>
        </p:txBody>
      </p:sp>
      <p:grpSp>
        <p:nvGrpSpPr>
          <p:cNvPr id="120835" name="Group 29710"/>
          <p:cNvGrpSpPr>
            <a:grpSpLocks/>
          </p:cNvGrpSpPr>
          <p:nvPr/>
        </p:nvGrpSpPr>
        <p:grpSpPr bwMode="auto">
          <a:xfrm>
            <a:off x="1752600" y="2017713"/>
            <a:ext cx="5311775" cy="2089150"/>
            <a:chOff x="1597131" y="2334545"/>
            <a:chExt cx="5311586" cy="2089073"/>
          </a:xfrm>
        </p:grpSpPr>
        <p:grpSp>
          <p:nvGrpSpPr>
            <p:cNvPr id="120840" name="Group 25"/>
            <p:cNvGrpSpPr>
              <a:grpSpLocks/>
            </p:cNvGrpSpPr>
            <p:nvPr/>
          </p:nvGrpSpPr>
          <p:grpSpPr bwMode="auto">
            <a:xfrm>
              <a:off x="5508542" y="2998120"/>
              <a:ext cx="1400175" cy="663575"/>
              <a:chOff x="6394223" y="4149095"/>
              <a:chExt cx="1400175" cy="663575"/>
            </a:xfrm>
          </p:grpSpPr>
          <p:pic>
            <p:nvPicPr>
              <p:cNvPr id="120855" name="Picture 50" descr="o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4223" y="4149095"/>
                <a:ext cx="1400175" cy="663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856" name="TextBox 16"/>
              <p:cNvSpPr txBox="1">
                <a:spLocks noChangeArrowheads="1"/>
              </p:cNvSpPr>
              <p:nvPr/>
            </p:nvSpPr>
            <p:spPr bwMode="auto">
              <a:xfrm>
                <a:off x="6740833" y="4288127"/>
                <a:ext cx="53091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OR</a:t>
                </a:r>
              </a:p>
            </p:txBody>
          </p:sp>
        </p:grpSp>
        <p:pic>
          <p:nvPicPr>
            <p:cNvPr id="120841" name="Picture 51" descr="no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132" y="3076301"/>
              <a:ext cx="1219200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0842" name="Group 30"/>
            <p:cNvGrpSpPr>
              <a:grpSpLocks/>
            </p:cNvGrpSpPr>
            <p:nvPr/>
          </p:nvGrpSpPr>
          <p:grpSpPr bwMode="auto">
            <a:xfrm>
              <a:off x="3322606" y="2334545"/>
              <a:ext cx="1420897" cy="2089073"/>
              <a:chOff x="4292083" y="3379082"/>
              <a:chExt cx="1420897" cy="2089073"/>
            </a:xfrm>
          </p:grpSpPr>
          <p:grpSp>
            <p:nvGrpSpPr>
              <p:cNvPr id="120849" name="Group 6"/>
              <p:cNvGrpSpPr>
                <a:grpSpLocks/>
              </p:cNvGrpSpPr>
              <p:nvPr/>
            </p:nvGrpSpPr>
            <p:grpSpPr bwMode="auto">
              <a:xfrm>
                <a:off x="4293755" y="4804580"/>
                <a:ext cx="1419225" cy="663575"/>
                <a:chOff x="5939470" y="5355664"/>
                <a:chExt cx="1419225" cy="663575"/>
              </a:xfrm>
            </p:grpSpPr>
            <p:pic>
              <p:nvPicPr>
                <p:cNvPr id="120853" name="Picture 49" descr="an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39470" y="5355664"/>
                  <a:ext cx="1419225" cy="663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0854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313092" y="5502785"/>
                  <a:ext cx="67197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/>
                    <a:t>AND</a:t>
                  </a:r>
                </a:p>
              </p:txBody>
            </p:sp>
          </p:grpSp>
          <p:grpSp>
            <p:nvGrpSpPr>
              <p:cNvPr id="120850" name="Group 27"/>
              <p:cNvGrpSpPr>
                <a:grpSpLocks/>
              </p:cNvGrpSpPr>
              <p:nvPr/>
            </p:nvGrpSpPr>
            <p:grpSpPr bwMode="auto">
              <a:xfrm>
                <a:off x="4292083" y="3379082"/>
                <a:ext cx="1419225" cy="663575"/>
                <a:chOff x="5939470" y="5355664"/>
                <a:chExt cx="1419225" cy="663575"/>
              </a:xfrm>
            </p:grpSpPr>
            <p:pic>
              <p:nvPicPr>
                <p:cNvPr id="120851" name="Picture 49" descr="an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39470" y="5355664"/>
                  <a:ext cx="1419225" cy="663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0852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6313092" y="5502785"/>
                  <a:ext cx="67197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/>
                    <a:t>AND</a:t>
                  </a:r>
                </a:p>
              </p:txBody>
            </p:sp>
          </p:grpSp>
        </p:grpSp>
        <p:cxnSp>
          <p:nvCxnSpPr>
            <p:cNvPr id="29697" name="Straight Connector 29696"/>
            <p:cNvCxnSpPr/>
            <p:nvPr/>
          </p:nvCxnSpPr>
          <p:spPr>
            <a:xfrm flipH="1">
              <a:off x="1597131" y="2505989"/>
              <a:ext cx="20827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00" name="Elbow Connector 29699"/>
            <p:cNvCxnSpPr/>
            <p:nvPr/>
          </p:nvCxnSpPr>
          <p:spPr>
            <a:xfrm flipV="1">
              <a:off x="2816288" y="2825064"/>
              <a:ext cx="863569" cy="585766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04" name="Elbow Connector 29703"/>
            <p:cNvCxnSpPr/>
            <p:nvPr/>
          </p:nvCxnSpPr>
          <p:spPr>
            <a:xfrm>
              <a:off x="2816288" y="3407655"/>
              <a:ext cx="879444" cy="530205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597131" y="4252174"/>
              <a:ext cx="20827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08" name="Elbow Connector 29707"/>
            <p:cNvCxnSpPr/>
            <p:nvPr/>
          </p:nvCxnSpPr>
          <p:spPr>
            <a:xfrm>
              <a:off x="4741857" y="2666320"/>
              <a:ext cx="1112797" cy="503219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10" name="Elbow Connector 29709"/>
            <p:cNvCxnSpPr/>
            <p:nvPr/>
          </p:nvCxnSpPr>
          <p:spPr>
            <a:xfrm flipV="1">
              <a:off x="4745032" y="3502902"/>
              <a:ext cx="1112797" cy="593703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836" name="TextBox 29712"/>
          <p:cNvSpPr txBox="1">
            <a:spLocks noChangeArrowheads="1"/>
          </p:cNvSpPr>
          <p:nvPr/>
        </p:nvSpPr>
        <p:spPr bwMode="auto">
          <a:xfrm>
            <a:off x="1371600" y="4860925"/>
            <a:ext cx="6056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Wires can send one value to multiple gates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simple example: 1-bit binary adder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Inputs: A, B, Carry-in</a:t>
            </a:r>
          </a:p>
          <a:p>
            <a:pPr eaLnBrk="1" hangingPunct="1"/>
            <a:r>
              <a:rPr lang="en-US" smtClean="0"/>
              <a:t>Outputs: Sum, Carry-out</a:t>
            </a:r>
          </a:p>
        </p:txBody>
      </p:sp>
      <p:sp>
        <p:nvSpPr>
          <p:cNvPr id="125959" name="Rectangle 4"/>
          <p:cNvSpPr>
            <a:spLocks noChangeArrowheads="1"/>
          </p:cNvSpPr>
          <p:nvPr/>
        </p:nvSpPr>
        <p:spPr bwMode="auto">
          <a:xfrm>
            <a:off x="5618163" y="3303588"/>
            <a:ext cx="1352550" cy="903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60" name="Line 5"/>
          <p:cNvSpPr>
            <a:spLocks noChangeShapeType="1"/>
          </p:cNvSpPr>
          <p:nvPr/>
        </p:nvSpPr>
        <p:spPr bwMode="auto">
          <a:xfrm>
            <a:off x="5016500" y="3454400"/>
            <a:ext cx="60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61" name="Line 6"/>
          <p:cNvSpPr>
            <a:spLocks noChangeShapeType="1"/>
          </p:cNvSpPr>
          <p:nvPr/>
        </p:nvSpPr>
        <p:spPr bwMode="auto">
          <a:xfrm>
            <a:off x="5016500" y="3754438"/>
            <a:ext cx="60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62" name="Line 7"/>
          <p:cNvSpPr>
            <a:spLocks noChangeShapeType="1"/>
          </p:cNvSpPr>
          <p:nvPr/>
        </p:nvSpPr>
        <p:spPr bwMode="auto">
          <a:xfrm>
            <a:off x="5016500" y="4056063"/>
            <a:ext cx="60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63" name="Line 8"/>
          <p:cNvSpPr>
            <a:spLocks noChangeShapeType="1"/>
          </p:cNvSpPr>
          <p:nvPr/>
        </p:nvSpPr>
        <p:spPr bwMode="auto">
          <a:xfrm>
            <a:off x="6970713" y="3605213"/>
            <a:ext cx="601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64" name="Line 9"/>
          <p:cNvSpPr>
            <a:spLocks noChangeShapeType="1"/>
          </p:cNvSpPr>
          <p:nvPr/>
        </p:nvSpPr>
        <p:spPr bwMode="auto">
          <a:xfrm>
            <a:off x="6970713" y="3905250"/>
            <a:ext cx="601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65" name="Text Box 10"/>
          <p:cNvSpPr txBox="1">
            <a:spLocks noChangeArrowheads="1"/>
          </p:cNvSpPr>
          <p:nvPr/>
        </p:nvSpPr>
        <p:spPr bwMode="auto">
          <a:xfrm>
            <a:off x="4713288" y="3303588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600">
                <a:latin typeface="Tahoma" pitchFamily="34" charset="0"/>
                <a:ea typeface="ＭＳ Ｐゴシック" pitchFamily="-111" charset="-128"/>
              </a:rPr>
              <a:t>A</a:t>
            </a:r>
          </a:p>
        </p:txBody>
      </p:sp>
      <p:sp>
        <p:nvSpPr>
          <p:cNvPr id="125966" name="Text Box 11"/>
          <p:cNvSpPr txBox="1">
            <a:spLocks noChangeArrowheads="1"/>
          </p:cNvSpPr>
          <p:nvPr/>
        </p:nvSpPr>
        <p:spPr bwMode="auto">
          <a:xfrm>
            <a:off x="4711700" y="3605213"/>
            <a:ext cx="303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600">
                <a:latin typeface="Tahoma" pitchFamily="34" charset="0"/>
                <a:ea typeface="ＭＳ Ｐゴシック" pitchFamily="-111" charset="-128"/>
              </a:rPr>
              <a:t>B</a:t>
            </a:r>
          </a:p>
        </p:txBody>
      </p:sp>
      <p:sp>
        <p:nvSpPr>
          <p:cNvPr id="125967" name="Text Box 12"/>
          <p:cNvSpPr txBox="1">
            <a:spLocks noChangeArrowheads="1"/>
          </p:cNvSpPr>
          <p:nvPr/>
        </p:nvSpPr>
        <p:spPr bwMode="auto">
          <a:xfrm>
            <a:off x="4545013" y="3905250"/>
            <a:ext cx="479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600">
                <a:latin typeface="Tahoma" pitchFamily="34" charset="0"/>
                <a:ea typeface="ＭＳ Ｐゴシック" pitchFamily="-111" charset="-128"/>
              </a:rPr>
              <a:t>Cin</a:t>
            </a:r>
          </a:p>
        </p:txBody>
      </p:sp>
      <p:sp>
        <p:nvSpPr>
          <p:cNvPr id="125968" name="Text Box 13"/>
          <p:cNvSpPr txBox="1">
            <a:spLocks noChangeArrowheads="1"/>
          </p:cNvSpPr>
          <p:nvPr/>
        </p:nvSpPr>
        <p:spPr bwMode="auto">
          <a:xfrm>
            <a:off x="7572375" y="3754438"/>
            <a:ext cx="612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Cout</a:t>
            </a:r>
          </a:p>
        </p:txBody>
      </p:sp>
      <p:sp>
        <p:nvSpPr>
          <p:cNvPr id="125969" name="Text Box 14"/>
          <p:cNvSpPr txBox="1">
            <a:spLocks noChangeArrowheads="1"/>
          </p:cNvSpPr>
          <p:nvPr/>
        </p:nvSpPr>
        <p:spPr bwMode="auto">
          <a:xfrm>
            <a:off x="7572375" y="3422650"/>
            <a:ext cx="296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S</a:t>
            </a:r>
          </a:p>
        </p:txBody>
      </p:sp>
      <p:sp>
        <p:nvSpPr>
          <p:cNvPr id="125970" name="Line 15"/>
          <p:cNvSpPr>
            <a:spLocks noChangeShapeType="1"/>
          </p:cNvSpPr>
          <p:nvPr/>
        </p:nvSpPr>
        <p:spPr bwMode="auto">
          <a:xfrm flipV="1">
            <a:off x="827088" y="3889375"/>
            <a:ext cx="2554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71" name="Line 16"/>
          <p:cNvSpPr>
            <a:spLocks noChangeShapeType="1"/>
          </p:cNvSpPr>
          <p:nvPr/>
        </p:nvSpPr>
        <p:spPr bwMode="auto">
          <a:xfrm>
            <a:off x="2179638" y="3705225"/>
            <a:ext cx="0" cy="1914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72" name="Rectangle 17"/>
          <p:cNvSpPr>
            <a:spLocks noChangeArrowheads="1"/>
          </p:cNvSpPr>
          <p:nvPr/>
        </p:nvSpPr>
        <p:spPr bwMode="auto">
          <a:xfrm>
            <a:off x="906463" y="3686175"/>
            <a:ext cx="2540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2" tIns="26621" rIns="18792" bIns="26621"/>
          <a:lstStyle/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A	B	Cin	Cout	S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	0	0	    </a:t>
            </a:r>
            <a:br>
              <a:rPr lang="en-US" sz="1600">
                <a:solidFill>
                  <a:srgbClr val="000000"/>
                </a:solidFill>
                <a:latin typeface="Tahoma" pitchFamily="34" charset="0"/>
              </a:rPr>
            </a:b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	0	1	   	   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	1	0	    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	1	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	0	0	    </a:t>
            </a:r>
            <a:br>
              <a:rPr lang="en-US" sz="1600">
                <a:solidFill>
                  <a:srgbClr val="000000"/>
                </a:solidFill>
                <a:latin typeface="Tahoma" pitchFamily="34" charset="0"/>
              </a:rPr>
            </a:b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	0	1	   	   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	1	0	    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	1	1		   </a:t>
            </a:r>
          </a:p>
        </p:txBody>
      </p:sp>
      <p:sp>
        <p:nvSpPr>
          <p:cNvPr id="125973" name="Rectangle 18"/>
          <p:cNvSpPr>
            <a:spLocks noChangeArrowheads="1"/>
          </p:cNvSpPr>
          <p:nvPr/>
        </p:nvSpPr>
        <p:spPr bwMode="auto">
          <a:xfrm>
            <a:off x="2841625" y="3892550"/>
            <a:ext cx="1508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2" tIns="26621" rIns="18792" bIns="26621"/>
          <a:lstStyle/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25974" name="Rectangle 19"/>
          <p:cNvSpPr>
            <a:spLocks noChangeArrowheads="1"/>
          </p:cNvSpPr>
          <p:nvPr/>
        </p:nvSpPr>
        <p:spPr bwMode="auto">
          <a:xfrm>
            <a:off x="2420938" y="3889375"/>
            <a:ext cx="1508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2" tIns="26621" rIns="18792" bIns="26621"/>
          <a:lstStyle/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25975" name="Rectangle 20"/>
          <p:cNvSpPr>
            <a:spLocks noChangeArrowheads="1"/>
          </p:cNvSpPr>
          <p:nvPr/>
        </p:nvSpPr>
        <p:spPr bwMode="auto">
          <a:xfrm>
            <a:off x="3757613" y="4489450"/>
            <a:ext cx="3351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Cout = B Cin  +  A Cin  +  A B </a:t>
            </a:r>
          </a:p>
        </p:txBody>
      </p:sp>
      <p:sp>
        <p:nvSpPr>
          <p:cNvPr id="125976" name="Rectangle 21"/>
          <p:cNvSpPr>
            <a:spLocks noChangeArrowheads="1"/>
          </p:cNvSpPr>
          <p:nvPr/>
        </p:nvSpPr>
        <p:spPr bwMode="auto">
          <a:xfrm>
            <a:off x="3757613" y="5014913"/>
            <a:ext cx="4772904" cy="6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/>
          <a:p>
            <a:pPr eaLnBrk="0" hangingPunct="0"/>
            <a:r>
              <a:rPr lang="en-US" dirty="0">
                <a:latin typeface="Tahoma" pitchFamily="34" charset="0"/>
              </a:rPr>
              <a:t>S = A’ B’ </a:t>
            </a:r>
            <a:r>
              <a:rPr lang="en-US" dirty="0" err="1">
                <a:latin typeface="Tahoma" pitchFamily="34" charset="0"/>
              </a:rPr>
              <a:t>Cin</a:t>
            </a:r>
            <a:r>
              <a:rPr lang="en-US" dirty="0">
                <a:latin typeface="Tahoma" pitchFamily="34" charset="0"/>
              </a:rPr>
              <a:t> + A’ B </a:t>
            </a:r>
            <a:r>
              <a:rPr lang="en-US" dirty="0" err="1">
                <a:latin typeface="Tahoma" pitchFamily="34" charset="0"/>
              </a:rPr>
              <a:t>Cin</a:t>
            </a:r>
            <a:r>
              <a:rPr lang="en-US" dirty="0">
                <a:latin typeface="Tahoma" pitchFamily="34" charset="0"/>
              </a:rPr>
              <a:t>’ + A B’ </a:t>
            </a:r>
            <a:r>
              <a:rPr lang="en-US" dirty="0" err="1">
                <a:latin typeface="Tahoma" pitchFamily="34" charset="0"/>
              </a:rPr>
              <a:t>Cin</a:t>
            </a:r>
            <a:r>
              <a:rPr lang="en-US" dirty="0">
                <a:latin typeface="Tahoma" pitchFamily="34" charset="0"/>
              </a:rPr>
              <a:t>’ + A B </a:t>
            </a:r>
            <a:r>
              <a:rPr lang="en-US" dirty="0" err="1">
                <a:latin typeface="Tahoma" pitchFamily="34" charset="0"/>
              </a:rPr>
              <a:t>Cin</a:t>
            </a:r>
            <a:r>
              <a:rPr lang="en-US" dirty="0">
                <a:latin typeface="Tahoma" pitchFamily="34" charset="0"/>
              </a:rPr>
              <a:t/>
            </a:r>
            <a:br>
              <a:rPr lang="en-US" dirty="0">
                <a:latin typeface="Tahoma" pitchFamily="34" charset="0"/>
              </a:rPr>
            </a:br>
            <a:r>
              <a:rPr lang="en-US" dirty="0">
                <a:latin typeface="Tahoma" pitchFamily="34" charset="0"/>
              </a:rPr>
              <a:t>   </a:t>
            </a:r>
          </a:p>
        </p:txBody>
      </p:sp>
      <p:sp>
        <p:nvSpPr>
          <p:cNvPr id="125977" name="Line 22"/>
          <p:cNvSpPr>
            <a:spLocks noChangeShapeType="1"/>
          </p:cNvSpPr>
          <p:nvPr/>
        </p:nvSpPr>
        <p:spPr bwMode="auto">
          <a:xfrm>
            <a:off x="5154613" y="2355850"/>
            <a:ext cx="1979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199" tIns="45098" rIns="90199" bIns="45098"/>
          <a:lstStyle/>
          <a:p>
            <a:endParaRPr lang="en-US"/>
          </a:p>
        </p:txBody>
      </p:sp>
      <p:sp>
        <p:nvSpPr>
          <p:cNvPr id="125978" name="Text Box 23"/>
          <p:cNvSpPr txBox="1">
            <a:spLocks noChangeArrowheads="1"/>
          </p:cNvSpPr>
          <p:nvPr/>
        </p:nvSpPr>
        <p:spPr bwMode="auto">
          <a:xfrm>
            <a:off x="5324475" y="1728788"/>
            <a:ext cx="1931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99" tIns="45098" rIns="90199" bIns="45098">
            <a:spAutoFit/>
          </a:bodyPr>
          <a:lstStyle>
            <a:lvl1pPr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A	A	A	A	A</a:t>
            </a:r>
          </a:p>
        </p:txBody>
      </p:sp>
      <p:sp>
        <p:nvSpPr>
          <p:cNvPr id="125979" name="Text Box 24"/>
          <p:cNvSpPr txBox="1">
            <a:spLocks noChangeArrowheads="1"/>
          </p:cNvSpPr>
          <p:nvPr/>
        </p:nvSpPr>
        <p:spPr bwMode="auto">
          <a:xfrm>
            <a:off x="5321300" y="2000250"/>
            <a:ext cx="1931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99" tIns="45098" rIns="90199" bIns="45098">
            <a:spAutoFit/>
          </a:bodyPr>
          <a:lstStyle>
            <a:lvl1pPr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B	B	B	B	B</a:t>
            </a:r>
          </a:p>
        </p:txBody>
      </p:sp>
      <p:sp>
        <p:nvSpPr>
          <p:cNvPr id="125980" name="Text Box 25"/>
          <p:cNvSpPr txBox="1">
            <a:spLocks noChangeArrowheads="1"/>
          </p:cNvSpPr>
          <p:nvPr/>
        </p:nvSpPr>
        <p:spPr bwMode="auto">
          <a:xfrm>
            <a:off x="5318125" y="2336800"/>
            <a:ext cx="1931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99" tIns="45098" rIns="90199" bIns="45098">
            <a:spAutoFit/>
          </a:bodyPr>
          <a:lstStyle>
            <a:lvl1pPr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S	S	S	S	S</a:t>
            </a:r>
          </a:p>
        </p:txBody>
      </p:sp>
      <p:sp>
        <p:nvSpPr>
          <p:cNvPr id="125981" name="Rectangle 26"/>
          <p:cNvSpPr>
            <a:spLocks noChangeArrowheads="1"/>
          </p:cNvSpPr>
          <p:nvPr/>
        </p:nvSpPr>
        <p:spPr bwMode="auto">
          <a:xfrm>
            <a:off x="6346825" y="1646238"/>
            <a:ext cx="293688" cy="1136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82" name="Rectangle 27"/>
          <p:cNvSpPr>
            <a:spLocks noChangeArrowheads="1"/>
          </p:cNvSpPr>
          <p:nvPr/>
        </p:nvSpPr>
        <p:spPr bwMode="auto">
          <a:xfrm>
            <a:off x="6003925" y="1643063"/>
            <a:ext cx="293688" cy="1136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83" name="Rectangle 28"/>
          <p:cNvSpPr>
            <a:spLocks noChangeArrowheads="1"/>
          </p:cNvSpPr>
          <p:nvPr/>
        </p:nvSpPr>
        <p:spPr bwMode="auto">
          <a:xfrm>
            <a:off x="5324475" y="1643063"/>
            <a:ext cx="293688" cy="1136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84" name="Rectangle 29"/>
          <p:cNvSpPr>
            <a:spLocks noChangeArrowheads="1"/>
          </p:cNvSpPr>
          <p:nvPr/>
        </p:nvSpPr>
        <p:spPr bwMode="auto">
          <a:xfrm>
            <a:off x="5657850" y="1647825"/>
            <a:ext cx="293688" cy="1136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85" name="Rectangle 30"/>
          <p:cNvSpPr>
            <a:spLocks noChangeArrowheads="1"/>
          </p:cNvSpPr>
          <p:nvPr/>
        </p:nvSpPr>
        <p:spPr bwMode="auto">
          <a:xfrm>
            <a:off x="6686550" y="1647825"/>
            <a:ext cx="292100" cy="1136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cxnSp>
        <p:nvCxnSpPr>
          <p:cNvPr id="125986" name="AutoShape 31"/>
          <p:cNvCxnSpPr>
            <a:cxnSpLocks noChangeShapeType="1"/>
          </p:cNvCxnSpPr>
          <p:nvPr/>
        </p:nvCxnSpPr>
        <p:spPr bwMode="auto">
          <a:xfrm rot="5400000" flipH="1">
            <a:off x="6665119" y="1520031"/>
            <a:ext cx="1588" cy="250825"/>
          </a:xfrm>
          <a:prstGeom prst="curvedConnector3">
            <a:avLst>
              <a:gd name="adj1" fmla="val 145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87" name="AutoShape 32"/>
          <p:cNvCxnSpPr>
            <a:cxnSpLocks noChangeShapeType="1"/>
          </p:cNvCxnSpPr>
          <p:nvPr/>
        </p:nvCxnSpPr>
        <p:spPr bwMode="auto">
          <a:xfrm rot="5400000" flipH="1">
            <a:off x="6323807" y="1518444"/>
            <a:ext cx="1587" cy="250825"/>
          </a:xfrm>
          <a:prstGeom prst="curvedConnector3">
            <a:avLst>
              <a:gd name="adj1" fmla="val 145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88" name="AutoShape 33"/>
          <p:cNvCxnSpPr>
            <a:cxnSpLocks noChangeShapeType="1"/>
          </p:cNvCxnSpPr>
          <p:nvPr/>
        </p:nvCxnSpPr>
        <p:spPr bwMode="auto">
          <a:xfrm rot="5400000" flipH="1">
            <a:off x="5984082" y="1518444"/>
            <a:ext cx="1587" cy="250825"/>
          </a:xfrm>
          <a:prstGeom prst="curvedConnector3">
            <a:avLst>
              <a:gd name="adj1" fmla="val 145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89" name="AutoShape 34"/>
          <p:cNvCxnSpPr>
            <a:cxnSpLocks noChangeShapeType="1"/>
          </p:cNvCxnSpPr>
          <p:nvPr/>
        </p:nvCxnSpPr>
        <p:spPr bwMode="auto">
          <a:xfrm rot="5400000" flipH="1">
            <a:off x="5633244" y="1518444"/>
            <a:ext cx="1587" cy="250825"/>
          </a:xfrm>
          <a:prstGeom prst="curvedConnector3">
            <a:avLst>
              <a:gd name="adj1" fmla="val 145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90" name="AutoShape 35"/>
          <p:cNvCxnSpPr>
            <a:cxnSpLocks noChangeShapeType="1"/>
          </p:cNvCxnSpPr>
          <p:nvPr/>
        </p:nvCxnSpPr>
        <p:spPr bwMode="auto">
          <a:xfrm rot="5400000" flipH="1">
            <a:off x="5316538" y="1519238"/>
            <a:ext cx="1587" cy="249237"/>
          </a:xfrm>
          <a:prstGeom prst="curvedConnector3">
            <a:avLst>
              <a:gd name="adj1" fmla="val 145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91" name="Text Box 36"/>
          <p:cNvSpPr txBox="1">
            <a:spLocks noChangeArrowheads="1"/>
          </p:cNvSpPr>
          <p:nvPr/>
        </p:nvSpPr>
        <p:spPr bwMode="auto">
          <a:xfrm>
            <a:off x="6126163" y="1131888"/>
            <a:ext cx="560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99" tIns="45098" rIns="90199" bIns="45098">
            <a:spAutoFit/>
          </a:bodyPr>
          <a:lstStyle>
            <a:lvl1pPr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Cin</a:t>
            </a:r>
          </a:p>
        </p:txBody>
      </p:sp>
      <p:sp>
        <p:nvSpPr>
          <p:cNvPr id="125992" name="Text Box 37"/>
          <p:cNvSpPr txBox="1">
            <a:spLocks noChangeArrowheads="1"/>
          </p:cNvSpPr>
          <p:nvPr/>
        </p:nvSpPr>
        <p:spPr bwMode="auto">
          <a:xfrm>
            <a:off x="5627688" y="1133475"/>
            <a:ext cx="654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99" tIns="45098" rIns="90199" bIns="45098">
            <a:spAutoFit/>
          </a:bodyPr>
          <a:lstStyle>
            <a:lvl1pPr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Cout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Truth Tables to Boolean Logic</a:t>
            </a:r>
          </a:p>
        </p:txBody>
      </p:sp>
      <p:sp>
        <p:nvSpPr>
          <p:cNvPr id="8195" name="Rectangle 22"/>
          <p:cNvSpPr>
            <a:spLocks noGrp="1" noChangeArrowheads="1"/>
          </p:cNvSpPr>
          <p:nvPr>
            <p:ph idx="1"/>
          </p:nvPr>
        </p:nvSpPr>
        <p:spPr>
          <a:xfrm>
            <a:off x="54498" y="2509045"/>
            <a:ext cx="5841960" cy="2302089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 smtClean="0"/>
              <a:t>c3 </a:t>
            </a:r>
            <a:r>
              <a:rPr lang="fr-FR" sz="1800" dirty="0"/>
              <a:t>= </a:t>
            </a:r>
            <a:r>
              <a:rPr lang="fr-FR" sz="1800" dirty="0" smtClean="0"/>
              <a:t>(DAY </a:t>
            </a:r>
            <a:r>
              <a:rPr lang="fr-FR" sz="1800" dirty="0"/>
              <a:t>== </a:t>
            </a:r>
            <a:r>
              <a:rPr lang="fr-FR" sz="1800" dirty="0" smtClean="0"/>
              <a:t>SUN and LEC) </a:t>
            </a:r>
            <a:r>
              <a:rPr lang="fr-FR" sz="1800" dirty="0"/>
              <a:t>or </a:t>
            </a:r>
            <a:r>
              <a:rPr lang="fr-FR" sz="1800" dirty="0" smtClean="0"/>
              <a:t>(DAY == MON and LEC)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c3 </a:t>
            </a:r>
            <a:r>
              <a:rPr lang="fr-FR" sz="1800" dirty="0"/>
              <a:t>= (</a:t>
            </a:r>
            <a:r>
              <a:rPr lang="fr-FR" sz="1800" dirty="0" smtClean="0"/>
              <a:t>d2 </a:t>
            </a:r>
            <a:r>
              <a:rPr lang="fr-FR" sz="1800" dirty="0"/>
              <a:t>== 0 </a:t>
            </a:r>
            <a:r>
              <a:rPr lang="fr-FR" sz="1800" dirty="0" smtClean="0"/>
              <a:t>&amp;&amp; d1 </a:t>
            </a:r>
            <a:r>
              <a:rPr lang="fr-FR" sz="1800" dirty="0"/>
              <a:t>== 0 </a:t>
            </a:r>
            <a:r>
              <a:rPr lang="fr-FR" sz="1800" dirty="0" smtClean="0"/>
              <a:t>&amp;&amp; d0 </a:t>
            </a:r>
            <a:r>
              <a:rPr lang="fr-FR" sz="1800" dirty="0"/>
              <a:t>== 0 </a:t>
            </a:r>
            <a:r>
              <a:rPr lang="fr-FR" sz="1800" dirty="0" smtClean="0"/>
              <a:t>&amp;&amp; L == 1) ||</a:t>
            </a:r>
          </a:p>
          <a:p>
            <a:pPr marL="0" indent="0">
              <a:buNone/>
            </a:pPr>
            <a:r>
              <a:rPr lang="fr-FR" sz="1800" dirty="0"/>
              <a:t> </a:t>
            </a:r>
            <a:r>
              <a:rPr lang="fr-FR" sz="1800" dirty="0" smtClean="0"/>
              <a:t>       </a:t>
            </a:r>
            <a:r>
              <a:rPr lang="fr-FR" sz="1800" dirty="0"/>
              <a:t>(</a:t>
            </a:r>
            <a:r>
              <a:rPr lang="fr-FR" sz="1800" dirty="0" smtClean="0"/>
              <a:t>d2 </a:t>
            </a:r>
            <a:r>
              <a:rPr lang="fr-FR" sz="1800" dirty="0"/>
              <a:t>== 0 </a:t>
            </a:r>
            <a:r>
              <a:rPr lang="fr-FR" sz="1800" dirty="0" smtClean="0"/>
              <a:t>&amp;&amp; d1 </a:t>
            </a:r>
            <a:r>
              <a:rPr lang="fr-FR" sz="1800" dirty="0"/>
              <a:t>== 0 </a:t>
            </a:r>
            <a:r>
              <a:rPr lang="fr-FR" sz="1800" dirty="0" smtClean="0"/>
              <a:t>&amp;&amp; d0 </a:t>
            </a:r>
            <a:r>
              <a:rPr lang="fr-FR" sz="1800" dirty="0"/>
              <a:t>== 1 </a:t>
            </a:r>
            <a:r>
              <a:rPr lang="fr-FR" sz="1800" dirty="0" smtClean="0"/>
              <a:t> &amp;&amp; L == 1)</a:t>
            </a:r>
          </a:p>
          <a:p>
            <a:pPr marL="0" indent="0">
              <a:buNone/>
            </a:pPr>
            <a:endParaRPr lang="fr-FR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c3 </a:t>
            </a:r>
            <a:r>
              <a:rPr lang="fr-FR" sz="2000" dirty="0">
                <a:solidFill>
                  <a:srgbClr val="C00000"/>
                </a:solidFill>
              </a:rPr>
              <a:t>= </a:t>
            </a:r>
            <a:r>
              <a:rPr lang="fr-FR" sz="2000" dirty="0" smtClean="0">
                <a:solidFill>
                  <a:srgbClr val="C00000"/>
                </a:solidFill>
              </a:rPr>
              <a:t>d2</a:t>
            </a:r>
            <a:r>
              <a:rPr lang="fr-FR" sz="2000" b="1" kern="0" dirty="0" smtClean="0">
                <a:solidFill>
                  <a:srgbClr val="C00000"/>
                </a:solidFill>
              </a:rPr>
              <a:t>’</a:t>
            </a:r>
            <a:r>
              <a:rPr lang="fr-FR" sz="2000" kern="0" dirty="0" smtClean="0">
                <a:solidFill>
                  <a:srgbClr val="C00000"/>
                </a:solidFill>
              </a:rPr>
              <a:t>•</a:t>
            </a:r>
            <a:r>
              <a:rPr lang="fr-FR" sz="2000" dirty="0" smtClean="0">
                <a:solidFill>
                  <a:srgbClr val="C00000"/>
                </a:solidFill>
              </a:rPr>
              <a:t>d1</a:t>
            </a:r>
            <a:r>
              <a:rPr lang="fr-FR" sz="2000" b="1" dirty="0" smtClean="0">
                <a:solidFill>
                  <a:srgbClr val="C00000"/>
                </a:solidFill>
              </a:rPr>
              <a:t>’</a:t>
            </a:r>
            <a:r>
              <a:rPr lang="fr-FR" sz="2000" dirty="0" smtClean="0">
                <a:solidFill>
                  <a:srgbClr val="C00000"/>
                </a:solidFill>
              </a:rPr>
              <a:t>•</a:t>
            </a:r>
            <a:r>
              <a:rPr lang="fr-FR" sz="2000" dirty="0">
                <a:solidFill>
                  <a:srgbClr val="C00000"/>
                </a:solidFill>
              </a:rPr>
              <a:t>d0</a:t>
            </a:r>
            <a:r>
              <a:rPr lang="fr-FR" sz="2000" b="1" dirty="0" smtClean="0">
                <a:solidFill>
                  <a:srgbClr val="C00000"/>
                </a:solidFill>
              </a:rPr>
              <a:t>’</a:t>
            </a:r>
            <a:r>
              <a:rPr lang="fr-FR" sz="2000" dirty="0" smtClean="0">
                <a:solidFill>
                  <a:srgbClr val="C00000"/>
                </a:solidFill>
              </a:rPr>
              <a:t>•L </a:t>
            </a:r>
            <a:r>
              <a:rPr lang="fr-FR" sz="2000" dirty="0">
                <a:solidFill>
                  <a:srgbClr val="C00000"/>
                </a:solidFill>
              </a:rPr>
              <a:t>+  </a:t>
            </a:r>
            <a:r>
              <a:rPr lang="fr-FR" sz="2000" dirty="0" smtClean="0">
                <a:solidFill>
                  <a:srgbClr val="C00000"/>
                </a:solidFill>
              </a:rPr>
              <a:t>d2</a:t>
            </a:r>
            <a:r>
              <a:rPr lang="fr-FR" sz="2000" b="1" dirty="0" smtClean="0">
                <a:solidFill>
                  <a:srgbClr val="C00000"/>
                </a:solidFill>
              </a:rPr>
              <a:t>’</a:t>
            </a:r>
            <a:r>
              <a:rPr lang="fr-FR" sz="2000" dirty="0" smtClean="0">
                <a:solidFill>
                  <a:srgbClr val="C00000"/>
                </a:solidFill>
              </a:rPr>
              <a:t>•d1</a:t>
            </a:r>
            <a:r>
              <a:rPr lang="fr-FR" sz="2000" b="1" dirty="0" smtClean="0">
                <a:solidFill>
                  <a:srgbClr val="C00000"/>
                </a:solidFill>
              </a:rPr>
              <a:t>’</a:t>
            </a:r>
            <a:r>
              <a:rPr lang="fr-FR" sz="2000" dirty="0" smtClean="0">
                <a:solidFill>
                  <a:srgbClr val="C00000"/>
                </a:solidFill>
              </a:rPr>
              <a:t>•d0•L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sp>
        <p:nvSpPr>
          <p:cNvPr id="8199" name="Rectangle 18"/>
          <p:cNvSpPr>
            <a:spLocks noChangeArrowheads="1"/>
          </p:cNvSpPr>
          <p:nvPr/>
        </p:nvSpPr>
        <p:spPr bwMode="auto">
          <a:xfrm>
            <a:off x="6472238" y="2057400"/>
            <a:ext cx="7747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eaLnBrk="0" hangingPunct="0">
              <a:lnSpc>
                <a:spcPts val="1700"/>
              </a:lnSpc>
              <a:spcBef>
                <a:spcPts val="20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508463"/>
              </p:ext>
            </p:extLst>
          </p:nvPr>
        </p:nvGraphicFramePr>
        <p:xfrm>
          <a:off x="5485281" y="1034313"/>
          <a:ext cx="3637349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6493"/>
                <a:gridCol w="949643"/>
                <a:gridCol w="330285"/>
                <a:gridCol w="432095"/>
                <a:gridCol w="432095"/>
                <a:gridCol w="418369"/>
                <a:gridCol w="4183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DAY</a:t>
                      </a:r>
                      <a:endParaRPr lang="en-US" sz="1600" b="1" baseline="-25000" dirty="0">
                        <a:latin typeface="Andale Mono"/>
                        <a:cs typeface="Andale Mono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ndale Mono"/>
                          <a:cs typeface="Andale Mono"/>
                        </a:rPr>
                        <a:t>d</a:t>
                      </a:r>
                      <a:r>
                        <a:rPr lang="en-US" sz="1600" b="1" baseline="0" dirty="0" smtClean="0">
                          <a:latin typeface="Andale Mono"/>
                          <a:cs typeface="Andale Mono"/>
                        </a:rPr>
                        <a:t>2</a:t>
                      </a:r>
                      <a:r>
                        <a:rPr lang="en-US" sz="1600" b="1" dirty="0" smtClean="0">
                          <a:latin typeface="Andale Mono"/>
                          <a:cs typeface="Andale Mono"/>
                        </a:rPr>
                        <a:t>d</a:t>
                      </a:r>
                      <a:r>
                        <a:rPr lang="en-US" sz="1600" b="1" baseline="0" dirty="0" smtClean="0">
                          <a:latin typeface="Andale Mono"/>
                          <a:cs typeface="Andale Mono"/>
                        </a:rPr>
                        <a:t>1</a:t>
                      </a:r>
                      <a:r>
                        <a:rPr lang="en-US" sz="1600" b="1" dirty="0" smtClean="0">
                          <a:latin typeface="Andale Mono"/>
                          <a:cs typeface="Andale Mono"/>
                        </a:rPr>
                        <a:t>d</a:t>
                      </a:r>
                      <a:r>
                        <a:rPr lang="en-US" sz="1600" b="1" baseline="0" dirty="0" smtClean="0">
                          <a:latin typeface="Andale Mono"/>
                          <a:cs typeface="Andale Mono"/>
                        </a:rPr>
                        <a:t>0</a:t>
                      </a:r>
                      <a:endParaRPr lang="en-US" sz="1600" b="1" baseline="0" dirty="0">
                        <a:latin typeface="Andale Mono"/>
                        <a:cs typeface="Andale Mono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ndale Mono"/>
                          <a:cs typeface="Andale Mono"/>
                        </a:rPr>
                        <a:t>L</a:t>
                      </a:r>
                      <a:endParaRPr lang="en-US" sz="1600" b="1" dirty="0">
                        <a:latin typeface="Andale Mono"/>
                        <a:cs typeface="Andale Mono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ndale Mono"/>
                          <a:cs typeface="Andale Mono"/>
                        </a:rPr>
                        <a:t>c</a:t>
                      </a:r>
                      <a:r>
                        <a:rPr lang="en-US" sz="1600" b="1" baseline="0" dirty="0" smtClean="0">
                          <a:latin typeface="Andale Mono"/>
                          <a:cs typeface="Andale Mono"/>
                        </a:rPr>
                        <a:t>0</a:t>
                      </a:r>
                      <a:endParaRPr lang="en-US" sz="1600" b="1" baseline="0" dirty="0">
                        <a:latin typeface="Andale Mono"/>
                        <a:cs typeface="Andale Mono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ndale Mono"/>
                          <a:cs typeface="Andale Mono"/>
                        </a:rPr>
                        <a:t>c</a:t>
                      </a:r>
                      <a:r>
                        <a:rPr lang="en-US" sz="1600" b="1" baseline="0" dirty="0" smtClean="0">
                          <a:latin typeface="Andale Mono"/>
                          <a:cs typeface="Andale Mono"/>
                        </a:rPr>
                        <a:t>1</a:t>
                      </a:r>
                      <a:endParaRPr lang="en-US" sz="1600" b="1" baseline="0" dirty="0">
                        <a:latin typeface="Andale Mono"/>
                        <a:cs typeface="Andale Mono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ndale Mono"/>
                          <a:cs typeface="Andale Mono"/>
                        </a:rPr>
                        <a:t>c</a:t>
                      </a:r>
                      <a:r>
                        <a:rPr lang="en-US" sz="1600" b="1" baseline="0" dirty="0" smtClean="0">
                          <a:latin typeface="Andale Mono"/>
                          <a:cs typeface="Andale Mono"/>
                        </a:rPr>
                        <a:t>2</a:t>
                      </a:r>
                      <a:endParaRPr lang="en-US" sz="1600" b="1" baseline="0" dirty="0">
                        <a:latin typeface="Andale Mono"/>
                        <a:cs typeface="Andale Mono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ndale Mono"/>
                          <a:cs typeface="Andale Mono"/>
                        </a:rPr>
                        <a:t>c</a:t>
                      </a:r>
                      <a:r>
                        <a:rPr lang="en-US" sz="1600" b="1" baseline="0" dirty="0" smtClean="0">
                          <a:latin typeface="Andale Mono"/>
                          <a:cs typeface="Andale Mono"/>
                        </a:rPr>
                        <a:t>3</a:t>
                      </a:r>
                      <a:endParaRPr lang="en-US" sz="1600" b="1" baseline="0" dirty="0">
                        <a:latin typeface="Andale Mono"/>
                        <a:cs typeface="Andale Mono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nsolas"/>
                          <a:cs typeface="Consolas"/>
                        </a:rPr>
                        <a:t>SunS</a:t>
                      </a:r>
                      <a:endParaRPr lang="en-US" sz="1600" dirty="0" smtClean="0">
                        <a:latin typeface="Consolas"/>
                        <a:cs typeface="Consola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000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nsolas"/>
                          <a:cs typeface="Consolas"/>
                        </a:rPr>
                        <a:t>SunL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000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nsolas"/>
                          <a:cs typeface="Consolas"/>
                        </a:rPr>
                        <a:t>MonS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001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nsolas"/>
                          <a:cs typeface="Consolas"/>
                        </a:rPr>
                        <a:t>MonL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001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nsolas"/>
                          <a:cs typeface="Consolas"/>
                        </a:rPr>
                        <a:t>TueS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010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nsolas"/>
                          <a:cs typeface="Consolas"/>
                        </a:rPr>
                        <a:t>TueL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010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nsolas"/>
                          <a:cs typeface="Consolas"/>
                        </a:rPr>
                        <a:t>WedS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011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nsolas"/>
                          <a:cs typeface="Consolas"/>
                        </a:rPr>
                        <a:t>WedL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011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Thu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olas"/>
                          <a:cs typeface="Consolas"/>
                        </a:rPr>
                        <a:t>-</a:t>
                      </a:r>
                      <a:endParaRPr lang="en-US" sz="1600" b="1" dirty="0">
                        <a:latin typeface="Consolas"/>
                        <a:cs typeface="Consola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nsolas"/>
                          <a:cs typeface="Consolas"/>
                        </a:rPr>
                        <a:t>FriS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101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nsolas"/>
                          <a:cs typeface="Consolas"/>
                        </a:rPr>
                        <a:t>FriL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101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Sat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110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olas"/>
                          <a:cs typeface="Consolas"/>
                        </a:rPr>
                        <a:t>-</a:t>
                      </a:r>
                      <a:endParaRPr lang="en-US" sz="1600" b="1" dirty="0">
                        <a:latin typeface="Consolas"/>
                        <a:cs typeface="Consola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0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-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nsolas"/>
                          <a:cs typeface="Consolas"/>
                        </a:rPr>
                        <a:t>111</a:t>
                      </a:r>
                      <a:endParaRPr lang="en-US" sz="16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olas"/>
                          <a:cs typeface="Consolas"/>
                        </a:rPr>
                        <a:t>-</a:t>
                      </a:r>
                      <a:endParaRPr lang="en-US" sz="1600" b="1" dirty="0">
                        <a:latin typeface="Consolas"/>
                        <a:cs typeface="Consolas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olas"/>
                          <a:cs typeface="Consolas"/>
                        </a:rPr>
                        <a:t>-</a:t>
                      </a:r>
                      <a:endParaRPr lang="en-US" sz="1600" b="1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olas"/>
                          <a:cs typeface="Consolas"/>
                        </a:rPr>
                        <a:t>-</a:t>
                      </a:r>
                      <a:endParaRPr lang="en-US" sz="1600" b="1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olas"/>
                          <a:cs typeface="Consolas"/>
                        </a:rPr>
                        <a:t>-</a:t>
                      </a:r>
                      <a:endParaRPr lang="en-US" sz="1600" b="1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nsolas"/>
                          <a:cs typeface="Consolas"/>
                        </a:rPr>
                        <a:t>-</a:t>
                      </a:r>
                      <a:endParaRPr lang="en-US" sz="1600" b="1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8746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Boolean Algebra</a:t>
            </a:r>
          </a:p>
        </p:txBody>
      </p:sp>
      <p:sp>
        <p:nvSpPr>
          <p:cNvPr id="34822" name="Rectangle 10"/>
          <p:cNvSpPr>
            <a:spLocks noGrp="1" noChangeArrowheads="1"/>
          </p:cNvSpPr>
          <p:nvPr>
            <p:ph idx="1"/>
          </p:nvPr>
        </p:nvSpPr>
        <p:spPr>
          <a:xfrm>
            <a:off x="405683" y="1291104"/>
            <a:ext cx="8699679" cy="5065246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2481263" algn="l"/>
                <a:tab pos="5416550" algn="l"/>
              </a:tabLst>
              <a:defRPr/>
            </a:pPr>
            <a:r>
              <a:rPr lang="en-US" sz="3700" dirty="0" smtClean="0">
                <a:solidFill>
                  <a:srgbClr val="C00000"/>
                </a:solidFill>
              </a:rPr>
              <a:t>Boolean algebra to circuit design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2481263" algn="l"/>
                <a:tab pos="5416550" algn="l"/>
              </a:tabLs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2481263" algn="l"/>
                <a:tab pos="5416550" algn="l"/>
              </a:tabLst>
              <a:defRPr/>
            </a:pPr>
            <a:r>
              <a:rPr lang="en-US" sz="3700" dirty="0" smtClean="0">
                <a:solidFill>
                  <a:srgbClr val="C00000"/>
                </a:solidFill>
              </a:rPr>
              <a:t>Boolean algebra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2481263" algn="l"/>
                <a:tab pos="5416550" algn="l"/>
              </a:tabLst>
              <a:defRPr/>
            </a:pPr>
            <a:r>
              <a:rPr lang="en-US" sz="3400" dirty="0" smtClean="0"/>
              <a:t>a set of elements B containing {0, 1}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2481263" algn="l"/>
                <a:tab pos="5416550" algn="l"/>
              </a:tabLst>
              <a:defRPr/>
            </a:pPr>
            <a:r>
              <a:rPr lang="en-US" sz="3400" dirty="0" smtClean="0"/>
              <a:t>binary operations { + , • }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2481263" algn="l"/>
                <a:tab pos="5416550" algn="l"/>
              </a:tabLst>
              <a:defRPr/>
            </a:pPr>
            <a:r>
              <a:rPr lang="en-US" sz="3400" dirty="0" smtClean="0"/>
              <a:t>and a unary operation { ’ }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2481263" algn="l"/>
                <a:tab pos="5416550" algn="l"/>
              </a:tabLst>
              <a:defRPr/>
            </a:pPr>
            <a:r>
              <a:rPr lang="en-US" sz="3400" dirty="0" smtClean="0"/>
              <a:t>such that the following axioms hold:</a:t>
            </a:r>
            <a:br>
              <a:rPr lang="en-US" sz="3400" dirty="0" smtClean="0"/>
            </a:br>
            <a:endParaRPr lang="en-US" sz="3400" dirty="0" smtClean="0"/>
          </a:p>
          <a:p>
            <a:pPr eaLnBrk="1" fontAlgn="auto" hangingPunct="1">
              <a:spcAft>
                <a:spcPts val="0"/>
              </a:spcAft>
              <a:buFont typeface="Wingdings" pitchFamily="-111" charset="2"/>
              <a:buNone/>
              <a:tabLst>
                <a:tab pos="2481263" algn="l"/>
                <a:tab pos="5416550" algn="l"/>
              </a:tabLst>
              <a:defRPr/>
            </a:pPr>
            <a:r>
              <a:rPr lang="en-US" sz="2600" dirty="0" smtClean="0"/>
              <a:t>	1. the set B contains at least two elements: 0, 1  </a:t>
            </a:r>
          </a:p>
          <a:p>
            <a:pPr eaLnBrk="1" fontAlgn="auto" hangingPunct="1">
              <a:spcAft>
                <a:spcPts val="0"/>
              </a:spcAft>
              <a:buFont typeface="Wingdings" pitchFamily="-111" charset="2"/>
              <a:buNone/>
              <a:tabLst>
                <a:tab pos="2481263" algn="l"/>
                <a:tab pos="5416550" algn="l"/>
              </a:tabLst>
              <a:defRPr/>
            </a:pPr>
            <a:r>
              <a:rPr lang="en-US" sz="2600" dirty="0"/>
              <a:t> </a:t>
            </a:r>
            <a:r>
              <a:rPr lang="en-US" sz="2600" dirty="0" smtClean="0"/>
              <a:t>     For any a, b, c in B:</a:t>
            </a:r>
            <a:br>
              <a:rPr lang="en-US" sz="2600" dirty="0" smtClean="0"/>
            </a:br>
            <a:r>
              <a:rPr lang="en-US" sz="2600" dirty="0" smtClean="0"/>
              <a:t>2. closure:	a + b  is in B	a • b  is in B</a:t>
            </a:r>
            <a:br>
              <a:rPr lang="en-US" sz="2600" dirty="0" smtClean="0"/>
            </a:br>
            <a:r>
              <a:rPr lang="en-US" sz="2600" dirty="0" smtClean="0"/>
              <a:t>3. </a:t>
            </a:r>
            <a:r>
              <a:rPr lang="en-US" sz="2600" dirty="0" err="1" smtClean="0"/>
              <a:t>commutativity</a:t>
            </a:r>
            <a:r>
              <a:rPr lang="en-US" sz="2600" dirty="0" smtClean="0"/>
              <a:t>:	a + b = b + a	</a:t>
            </a:r>
            <a:r>
              <a:rPr lang="en-US" sz="2600" dirty="0" err="1" smtClean="0"/>
              <a:t>a</a:t>
            </a:r>
            <a:r>
              <a:rPr lang="en-US" sz="2600" dirty="0" smtClean="0"/>
              <a:t> • b = b • a</a:t>
            </a:r>
            <a:br>
              <a:rPr lang="en-US" sz="2600" dirty="0" smtClean="0"/>
            </a:br>
            <a:r>
              <a:rPr lang="en-US" sz="2600" dirty="0" smtClean="0"/>
              <a:t>4. </a:t>
            </a:r>
            <a:r>
              <a:rPr lang="en-US" sz="2600" dirty="0" err="1" smtClean="0"/>
              <a:t>associativity</a:t>
            </a:r>
            <a:r>
              <a:rPr lang="en-US" sz="2600" dirty="0" smtClean="0"/>
              <a:t>:	a + (b + c) = (a + b) + c	a • (b • c) = (a • b) • c</a:t>
            </a:r>
            <a:br>
              <a:rPr lang="en-US" sz="2600" dirty="0" smtClean="0"/>
            </a:br>
            <a:r>
              <a:rPr lang="en-US" sz="2600" dirty="0" smtClean="0"/>
              <a:t>5. identity:	a + 0 = a	</a:t>
            </a:r>
            <a:r>
              <a:rPr lang="en-US" sz="2600" dirty="0" err="1" smtClean="0"/>
              <a:t>a</a:t>
            </a:r>
            <a:r>
              <a:rPr lang="en-US" sz="2600" dirty="0" smtClean="0"/>
              <a:t> • 1 = a</a:t>
            </a:r>
            <a:br>
              <a:rPr lang="en-US" sz="2600" dirty="0" smtClean="0"/>
            </a:br>
            <a:r>
              <a:rPr lang="en-US" sz="2600" dirty="0" smtClean="0"/>
              <a:t>6. </a:t>
            </a:r>
            <a:r>
              <a:rPr lang="en-US" sz="2600" dirty="0" err="1" smtClean="0"/>
              <a:t>distributivity</a:t>
            </a:r>
            <a:r>
              <a:rPr lang="en-US" sz="2600" dirty="0" smtClean="0"/>
              <a:t>:	a + (b • c) = (a + b) • (a + c)	a • (b + c) = (a • b) + (a • c)</a:t>
            </a:r>
            <a:br>
              <a:rPr lang="en-US" sz="2600" dirty="0" smtClean="0"/>
            </a:br>
            <a:r>
              <a:rPr lang="en-US" sz="2600" dirty="0" smtClean="0"/>
              <a:t>7. </a:t>
            </a:r>
            <a:r>
              <a:rPr lang="en-US" sz="2600" dirty="0" err="1" smtClean="0"/>
              <a:t>complementarity</a:t>
            </a:r>
            <a:r>
              <a:rPr lang="en-US" sz="2600" dirty="0" smtClean="0"/>
              <a:t>:	a + a’ = 1	a • a’ = 0</a:t>
            </a: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94955" y="1313646"/>
            <a:ext cx="2180024" cy="265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689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sum-of-products canonical forms</a:t>
            </a:r>
          </a:p>
        </p:txBody>
      </p:sp>
      <p:sp>
        <p:nvSpPr>
          <p:cNvPr id="129027" name="Rectangle 2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Also known as disjunctive normal form</a:t>
            </a:r>
          </a:p>
          <a:p>
            <a:pPr eaLnBrk="1" hangingPunct="1"/>
            <a:r>
              <a:rPr lang="en-US" smtClean="0"/>
              <a:t>Also known as minterm expansion</a:t>
            </a:r>
          </a:p>
        </p:txBody>
      </p:sp>
      <p:grpSp>
        <p:nvGrpSpPr>
          <p:cNvPr id="129031" name="Group 12"/>
          <p:cNvGrpSpPr>
            <a:grpSpLocks/>
          </p:cNvGrpSpPr>
          <p:nvPr/>
        </p:nvGrpSpPr>
        <p:grpSpPr bwMode="auto">
          <a:xfrm>
            <a:off x="895350" y="3860800"/>
            <a:ext cx="2549525" cy="1931988"/>
            <a:chOff x="572" y="2000"/>
            <a:chExt cx="1628" cy="1232"/>
          </a:xfrm>
        </p:grpSpPr>
        <p:sp>
          <p:nvSpPr>
            <p:cNvPr id="129050" name="Line 9"/>
            <p:cNvSpPr>
              <a:spLocks noChangeShapeType="1"/>
            </p:cNvSpPr>
            <p:nvPr/>
          </p:nvSpPr>
          <p:spPr bwMode="auto">
            <a:xfrm>
              <a:off x="572" y="2144"/>
              <a:ext cx="13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1" name="Line 10"/>
            <p:cNvSpPr>
              <a:spLocks noChangeShapeType="1"/>
            </p:cNvSpPr>
            <p:nvPr/>
          </p:nvSpPr>
          <p:spPr bwMode="auto">
            <a:xfrm>
              <a:off x="1408" y="2004"/>
              <a:ext cx="0" cy="1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2" name="Rectangle 11"/>
            <p:cNvSpPr>
              <a:spLocks noChangeArrowheads="1"/>
            </p:cNvSpPr>
            <p:nvPr/>
          </p:nvSpPr>
          <p:spPr bwMode="auto">
            <a:xfrm>
              <a:off x="608" y="2000"/>
              <a:ext cx="1592" cy="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A	B	C	F	F’</a:t>
              </a:r>
              <a:br>
                <a:rPr lang="en-US" sz="1600">
                  <a:solidFill>
                    <a:srgbClr val="000000"/>
                  </a:solidFill>
                  <a:latin typeface="Tahoma" pitchFamily="34" charset="0"/>
                </a:rPr>
              </a:b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0	0	0	0	1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0	0	1	1	0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0	1	0	0	1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0	1	1	1	0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1	0	0	0	1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1	0	1	1	0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1	1	0	1	0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1	1	1	1	0</a:t>
              </a:r>
            </a:p>
          </p:txBody>
        </p:sp>
      </p:grpSp>
      <p:sp>
        <p:nvSpPr>
          <p:cNvPr id="129032" name="Rectangle 13"/>
          <p:cNvSpPr>
            <a:spLocks noChangeArrowheads="1"/>
          </p:cNvSpPr>
          <p:nvPr/>
        </p:nvSpPr>
        <p:spPr bwMode="auto">
          <a:xfrm>
            <a:off x="4057650" y="3235325"/>
            <a:ext cx="52863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2175"/>
              </a:lnSpc>
              <a:spcAft>
                <a:spcPts val="1975"/>
              </a:spcAft>
              <a:tabLst>
                <a:tab pos="450850" algn="l"/>
                <a:tab pos="901700" algn="l"/>
                <a:tab pos="1352550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F =</a:t>
            </a:r>
          </a:p>
        </p:txBody>
      </p:sp>
      <p:sp>
        <p:nvSpPr>
          <p:cNvPr id="129033" name="Rectangle 14"/>
          <p:cNvSpPr>
            <a:spLocks noChangeArrowheads="1"/>
          </p:cNvSpPr>
          <p:nvPr/>
        </p:nvSpPr>
        <p:spPr bwMode="auto">
          <a:xfrm>
            <a:off x="4208463" y="5416550"/>
            <a:ext cx="32194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2175"/>
              </a:lnSpc>
              <a:spcAft>
                <a:spcPts val="1975"/>
              </a:spcAft>
              <a:tabLst>
                <a:tab pos="450850" algn="l"/>
                <a:tab pos="901700" algn="l"/>
                <a:tab pos="1352550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F’ = A’B’C’ + A’BC’ + AB’C’</a:t>
            </a:r>
          </a:p>
        </p:txBody>
      </p:sp>
      <p:sp>
        <p:nvSpPr>
          <p:cNvPr id="129034" name="Rectangle 37"/>
          <p:cNvSpPr>
            <a:spLocks noChangeArrowheads="1"/>
          </p:cNvSpPr>
          <p:nvPr/>
        </p:nvSpPr>
        <p:spPr bwMode="auto">
          <a:xfrm>
            <a:off x="3983038" y="2859088"/>
            <a:ext cx="39814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15" tIns="45107" rIns="90215" bIns="45107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F =  </a:t>
            </a:r>
            <a:r>
              <a:rPr lang="en-US" sz="1600" i="1">
                <a:solidFill>
                  <a:srgbClr val="000000"/>
                </a:solidFill>
                <a:latin typeface="Tahoma" pitchFamily="34" charset="0"/>
              </a:rPr>
              <a:t>001      011      101       110       111</a:t>
            </a: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Tahoma" pitchFamily="34" charset="0"/>
              </a:rPr>
            </a:br>
            <a:endParaRPr lang="en-US" sz="16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29035" name="Group 45"/>
          <p:cNvGrpSpPr>
            <a:grpSpLocks/>
          </p:cNvGrpSpPr>
          <p:nvPr/>
        </p:nvGrpSpPr>
        <p:grpSpPr bwMode="auto">
          <a:xfrm>
            <a:off x="2479675" y="3219450"/>
            <a:ext cx="3213100" cy="1595438"/>
            <a:chOff x="1584" y="2054"/>
            <a:chExt cx="2052" cy="1018"/>
          </a:xfrm>
        </p:grpSpPr>
        <p:sp>
          <p:nvSpPr>
            <p:cNvPr id="129048" name="Rectangle 33"/>
            <p:cNvSpPr>
              <a:spLocks noChangeArrowheads="1"/>
            </p:cNvSpPr>
            <p:nvPr/>
          </p:nvSpPr>
          <p:spPr bwMode="auto">
            <a:xfrm>
              <a:off x="3127" y="2054"/>
              <a:ext cx="50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175"/>
                </a:lnSpc>
                <a:spcAft>
                  <a:spcPts val="1975"/>
                </a:spcAf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+ A’BC</a:t>
              </a:r>
            </a:p>
          </p:txBody>
        </p:sp>
        <p:sp>
          <p:nvSpPr>
            <p:cNvPr id="129049" name="Line 39"/>
            <p:cNvSpPr>
              <a:spLocks noChangeShapeType="1"/>
            </p:cNvSpPr>
            <p:nvPr/>
          </p:nvSpPr>
          <p:spPr bwMode="auto">
            <a:xfrm flipV="1">
              <a:off x="1584" y="2304"/>
              <a:ext cx="1824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36" name="Group 46"/>
          <p:cNvGrpSpPr>
            <a:grpSpLocks/>
          </p:cNvGrpSpPr>
          <p:nvPr/>
        </p:nvGrpSpPr>
        <p:grpSpPr bwMode="auto">
          <a:xfrm>
            <a:off x="2479675" y="3219450"/>
            <a:ext cx="3940175" cy="1971675"/>
            <a:chOff x="1584" y="2054"/>
            <a:chExt cx="2516" cy="1258"/>
          </a:xfrm>
        </p:grpSpPr>
        <p:sp>
          <p:nvSpPr>
            <p:cNvPr id="129046" name="Rectangle 34"/>
            <p:cNvSpPr>
              <a:spLocks noChangeArrowheads="1"/>
            </p:cNvSpPr>
            <p:nvPr/>
          </p:nvSpPr>
          <p:spPr bwMode="auto">
            <a:xfrm>
              <a:off x="3584" y="2054"/>
              <a:ext cx="51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175"/>
                </a:lnSpc>
                <a:spcAft>
                  <a:spcPts val="1975"/>
                </a:spcAf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+ AB’C</a:t>
              </a:r>
            </a:p>
          </p:txBody>
        </p:sp>
        <p:sp>
          <p:nvSpPr>
            <p:cNvPr id="129047" name="Line 40"/>
            <p:cNvSpPr>
              <a:spLocks noChangeShapeType="1"/>
            </p:cNvSpPr>
            <p:nvPr/>
          </p:nvSpPr>
          <p:spPr bwMode="auto">
            <a:xfrm flipV="1">
              <a:off x="1584" y="2304"/>
              <a:ext cx="2256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37" name="Group 47"/>
          <p:cNvGrpSpPr>
            <a:grpSpLocks/>
          </p:cNvGrpSpPr>
          <p:nvPr/>
        </p:nvGrpSpPr>
        <p:grpSpPr bwMode="auto">
          <a:xfrm>
            <a:off x="2479675" y="3219450"/>
            <a:ext cx="4692650" cy="2197100"/>
            <a:chOff x="1584" y="2054"/>
            <a:chExt cx="2997" cy="1402"/>
          </a:xfrm>
        </p:grpSpPr>
        <p:sp>
          <p:nvSpPr>
            <p:cNvPr id="129044" name="Rectangle 35"/>
            <p:cNvSpPr>
              <a:spLocks noChangeArrowheads="1"/>
            </p:cNvSpPr>
            <p:nvPr/>
          </p:nvSpPr>
          <p:spPr bwMode="auto">
            <a:xfrm>
              <a:off x="4064" y="2054"/>
              <a:ext cx="51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175"/>
                </a:lnSpc>
                <a:spcAft>
                  <a:spcPts val="1975"/>
                </a:spcAf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+ ABC’</a:t>
              </a:r>
            </a:p>
          </p:txBody>
        </p:sp>
        <p:sp>
          <p:nvSpPr>
            <p:cNvPr id="129045" name="Line 41"/>
            <p:cNvSpPr>
              <a:spLocks noChangeShapeType="1"/>
            </p:cNvSpPr>
            <p:nvPr/>
          </p:nvSpPr>
          <p:spPr bwMode="auto">
            <a:xfrm flipV="1">
              <a:off x="1584" y="2304"/>
              <a:ext cx="2736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38" name="Group 48"/>
          <p:cNvGrpSpPr>
            <a:grpSpLocks/>
          </p:cNvGrpSpPr>
          <p:nvPr/>
        </p:nvGrpSpPr>
        <p:grpSpPr bwMode="auto">
          <a:xfrm>
            <a:off x="2479675" y="3235325"/>
            <a:ext cx="5403850" cy="2406650"/>
            <a:chOff x="1584" y="2064"/>
            <a:chExt cx="3451" cy="1536"/>
          </a:xfrm>
        </p:grpSpPr>
        <p:sp>
          <p:nvSpPr>
            <p:cNvPr id="129042" name="Rectangle 36"/>
            <p:cNvSpPr>
              <a:spLocks noChangeArrowheads="1"/>
            </p:cNvSpPr>
            <p:nvPr/>
          </p:nvSpPr>
          <p:spPr bwMode="auto">
            <a:xfrm>
              <a:off x="4546" y="2064"/>
              <a:ext cx="48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+ ABC</a:t>
              </a:r>
            </a:p>
          </p:txBody>
        </p:sp>
        <p:sp>
          <p:nvSpPr>
            <p:cNvPr id="129043" name="Line 42"/>
            <p:cNvSpPr>
              <a:spLocks noChangeShapeType="1"/>
            </p:cNvSpPr>
            <p:nvPr/>
          </p:nvSpPr>
          <p:spPr bwMode="auto">
            <a:xfrm flipV="1">
              <a:off x="1584" y="2256"/>
              <a:ext cx="321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39" name="Group 44"/>
          <p:cNvGrpSpPr>
            <a:grpSpLocks/>
          </p:cNvGrpSpPr>
          <p:nvPr/>
        </p:nvGrpSpPr>
        <p:grpSpPr bwMode="auto">
          <a:xfrm>
            <a:off x="2479675" y="3246438"/>
            <a:ext cx="2536825" cy="1116012"/>
            <a:chOff x="1584" y="2072"/>
            <a:chExt cx="1620" cy="712"/>
          </a:xfrm>
        </p:grpSpPr>
        <p:sp>
          <p:nvSpPr>
            <p:cNvPr id="129040" name="Line 38"/>
            <p:cNvSpPr>
              <a:spLocks noChangeShapeType="1"/>
            </p:cNvSpPr>
            <p:nvPr/>
          </p:nvSpPr>
          <p:spPr bwMode="auto">
            <a:xfrm flipV="1">
              <a:off x="1584" y="2304"/>
              <a:ext cx="134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1" name="Rectangle 43"/>
            <p:cNvSpPr>
              <a:spLocks noChangeArrowheads="1"/>
            </p:cNvSpPr>
            <p:nvPr/>
          </p:nvSpPr>
          <p:spPr bwMode="auto">
            <a:xfrm>
              <a:off x="2804" y="2072"/>
              <a:ext cx="40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A’B’C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81377" y="1121271"/>
            <a:ext cx="8229600" cy="514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redicate </a:t>
            </a:r>
            <a:r>
              <a:rPr lang="en-US" dirty="0" smtClean="0"/>
              <a:t>or </a:t>
            </a:r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ropositional </a:t>
            </a:r>
            <a:r>
              <a:rPr lang="en-US" dirty="0">
                <a:solidFill>
                  <a:srgbClr val="C00000"/>
                </a:solidFill>
              </a:rPr>
              <a:t>F</a:t>
            </a:r>
            <a:r>
              <a:rPr lang="en-US" dirty="0" smtClean="0">
                <a:solidFill>
                  <a:srgbClr val="C00000"/>
                </a:solidFill>
              </a:rPr>
              <a:t>unction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function that returns a truth value, e.g.,</a:t>
            </a:r>
          </a:p>
          <a:p>
            <a:pPr lvl="2"/>
            <a:r>
              <a:rPr lang="en-US" sz="600" dirty="0"/>
              <a:t>	</a:t>
            </a:r>
            <a:r>
              <a:rPr lang="en-US" sz="600" dirty="0" smtClean="0"/>
              <a:t>	</a:t>
            </a:r>
          </a:p>
          <a:p>
            <a:pPr lvl="2"/>
            <a:r>
              <a:rPr lang="en-US" sz="2800" dirty="0" smtClean="0">
                <a:latin typeface="Franklin Gothic Medium" panose="020B0603020102020204" pitchFamily="34" charset="0"/>
              </a:rPr>
              <a:t>“</a:t>
            </a:r>
            <a:r>
              <a:rPr lang="en-US" sz="2800" dirty="0" smtClean="0"/>
              <a:t>x</a:t>
            </a:r>
            <a:r>
              <a:rPr lang="en-US" sz="2800" dirty="0" smtClean="0">
                <a:latin typeface="Franklin Gothic Medium" panose="020B0603020102020204" pitchFamily="34" charset="0"/>
              </a:rPr>
              <a:t> is a cat”</a:t>
            </a:r>
          </a:p>
          <a:p>
            <a:pPr lvl="2"/>
            <a:r>
              <a:rPr lang="en-US" sz="2800" dirty="0" smtClean="0">
                <a:latin typeface="Franklin Gothic Medium" panose="020B0603020102020204" pitchFamily="34" charset="0"/>
              </a:rPr>
              <a:t>“</a:t>
            </a:r>
            <a:r>
              <a:rPr lang="en-US" sz="2800" dirty="0" smtClean="0"/>
              <a:t>x</a:t>
            </a:r>
            <a:r>
              <a:rPr lang="en-US" sz="2800" dirty="0" smtClean="0">
                <a:latin typeface="Franklin Gothic Medium" panose="020B0603020102020204" pitchFamily="34" charset="0"/>
              </a:rPr>
              <a:t> is prime”</a:t>
            </a:r>
          </a:p>
          <a:p>
            <a:pPr lvl="2"/>
            <a:r>
              <a:rPr lang="en-US" sz="2800" dirty="0" smtClean="0">
                <a:latin typeface="Franklin Gothic Medium" panose="020B0603020102020204" pitchFamily="34" charset="0"/>
              </a:rPr>
              <a:t>“student </a:t>
            </a:r>
            <a:r>
              <a:rPr lang="en-US" sz="2800" dirty="0" smtClean="0"/>
              <a:t>x</a:t>
            </a:r>
            <a:r>
              <a:rPr lang="en-US" sz="2800" dirty="0" smtClean="0">
                <a:latin typeface="Franklin Gothic Medium" panose="020B0603020102020204" pitchFamily="34" charset="0"/>
              </a:rPr>
              <a:t> has taken course </a:t>
            </a:r>
            <a:r>
              <a:rPr lang="en-US" sz="2800" dirty="0" smtClean="0"/>
              <a:t>y</a:t>
            </a:r>
            <a:r>
              <a:rPr lang="en-US" sz="2800" dirty="0" smtClean="0">
                <a:latin typeface="Franklin Gothic Medium" panose="020B0603020102020204" pitchFamily="34" charset="0"/>
              </a:rPr>
              <a:t>”</a:t>
            </a:r>
          </a:p>
          <a:p>
            <a:pPr lvl="2"/>
            <a:r>
              <a:rPr lang="en-US" sz="2800" dirty="0" smtClean="0">
                <a:latin typeface="Franklin Gothic Medium" panose="020B0603020102020204" pitchFamily="34" charset="0"/>
              </a:rPr>
              <a:t>“</a:t>
            </a:r>
            <a:r>
              <a:rPr lang="en-US" sz="2800" dirty="0" smtClean="0"/>
              <a:t>x &gt; y</a:t>
            </a:r>
            <a:r>
              <a:rPr lang="en-US" sz="2800" dirty="0" smtClean="0">
                <a:latin typeface="Franklin Gothic Medium" panose="020B0603020102020204" pitchFamily="34" charset="0"/>
              </a:rPr>
              <a:t>”</a:t>
            </a:r>
          </a:p>
          <a:p>
            <a:pPr lvl="2"/>
            <a:r>
              <a:rPr lang="en-US" sz="2800" dirty="0" smtClean="0">
                <a:latin typeface="Franklin Gothic Medium" panose="020B0603020102020204" pitchFamily="34" charset="0"/>
              </a:rPr>
              <a:t>“</a:t>
            </a:r>
            <a:r>
              <a:rPr lang="en-US" sz="2800" dirty="0" smtClean="0"/>
              <a:t>x + y = z</a:t>
            </a:r>
            <a:r>
              <a:rPr lang="en-US" sz="2800" dirty="0" smtClean="0">
                <a:latin typeface="Franklin Gothic Medium" panose="020B0603020102020204" pitchFamily="34" charset="0"/>
              </a:rPr>
              <a:t>” or </a:t>
            </a:r>
            <a:r>
              <a:rPr lang="en-US" sz="2800" dirty="0" smtClean="0"/>
              <a:t>Sum(x, y, z)</a:t>
            </a:r>
          </a:p>
          <a:p>
            <a:pPr lvl="2"/>
            <a:r>
              <a:rPr lang="en-US" sz="2800" dirty="0" smtClean="0"/>
              <a:t>“5 &lt; x”</a:t>
            </a:r>
          </a:p>
          <a:p>
            <a:pPr marL="0" indent="0">
              <a:buNone/>
            </a:pPr>
            <a:r>
              <a:rPr lang="en-US" sz="2800" dirty="0" smtClean="0"/>
              <a:t>Predicates will have </a:t>
            </a:r>
            <a:r>
              <a:rPr lang="en-US" sz="2800" dirty="0" smtClean="0">
                <a:solidFill>
                  <a:srgbClr val="C00000"/>
                </a:solidFill>
              </a:rPr>
              <a:t>variables</a:t>
            </a:r>
            <a:r>
              <a:rPr lang="en-US" sz="2800" dirty="0" smtClean="0"/>
              <a:t> or </a:t>
            </a:r>
            <a:r>
              <a:rPr lang="en-US" sz="2800" dirty="0" smtClean="0">
                <a:solidFill>
                  <a:srgbClr val="C00000"/>
                </a:solidFill>
              </a:rPr>
              <a:t>constants</a:t>
            </a:r>
            <a:r>
              <a:rPr lang="en-US" sz="2800" dirty="0" smtClean="0"/>
              <a:t> as arguments.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433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redicate </a:t>
            </a:r>
            <a:r>
              <a:rPr lang="en-US" dirty="0"/>
              <a:t>L</a:t>
            </a:r>
            <a:r>
              <a:rPr lang="en-US" dirty="0" smtClean="0"/>
              <a:t>ogic</a:t>
            </a:r>
          </a:p>
        </p:txBody>
      </p:sp>
      <p:sp>
        <p:nvSpPr>
          <p:cNvPr id="14340" name="TextBox 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248400"/>
            <a:ext cx="1582738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cs typeface="Arial" pitchFamily="34" charset="0"/>
              </a:rPr>
              <a:t>Prime(65353)</a:t>
            </a:r>
          </a:p>
        </p:txBody>
      </p:sp>
    </p:spTree>
    <p:extLst>
      <p:ext uri="{BB962C8B-B14F-4D97-AF65-F5344CB8AC3E}">
        <p14:creationId xmlns:p14="http://schemas.microsoft.com/office/powerpoint/2010/main" val="35877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statements with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Symbol"/>
                <a:sym typeface="Symbol"/>
              </a:rPr>
              <a:t>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(Even(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latin typeface="Symbol"/>
                <a:sym typeface="Symbol"/>
              </a:rPr>
              <a:t></a:t>
            </a:r>
            <a:r>
              <a:rPr lang="en-US" dirty="0"/>
              <a:t> Odd(</a:t>
            </a:r>
            <a:r>
              <a:rPr lang="en-US" i="1" dirty="0"/>
              <a:t>x</a:t>
            </a:r>
            <a:r>
              <a:rPr lang="en-US" dirty="0"/>
              <a:t>))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latin typeface="Symbol"/>
                <a:sym typeface="Symbol"/>
              </a:rPr>
              <a:t>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(Even(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latin typeface="Symbol"/>
                <a:sym typeface="Symbol"/>
              </a:rPr>
              <a:t></a:t>
            </a:r>
            <a:r>
              <a:rPr lang="en-US" dirty="0"/>
              <a:t> Prime(</a:t>
            </a:r>
            <a:r>
              <a:rPr lang="en-US" i="1" dirty="0"/>
              <a:t>x</a:t>
            </a:r>
            <a:r>
              <a:rPr lang="en-US" dirty="0"/>
              <a:t>))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latin typeface="Symbol"/>
                <a:sym typeface="Symbol"/>
              </a:rPr>
              <a:t>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</a:t>
            </a:r>
            <a:r>
              <a:rPr lang="en-US" dirty="0" smtClean="0"/>
              <a:t> </a:t>
            </a:r>
            <a:r>
              <a:rPr lang="en-US" i="1" dirty="0" smtClean="0"/>
              <a:t>y</a:t>
            </a:r>
            <a:r>
              <a:rPr lang="en-US" dirty="0" smtClean="0"/>
              <a:t> (Greater(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smtClean="0">
                <a:latin typeface="Symbol"/>
                <a:sym typeface="Symbol"/>
              </a:rPr>
              <a:t></a:t>
            </a:r>
            <a:r>
              <a:rPr lang="en-US" dirty="0" smtClean="0"/>
              <a:t> Prime(</a:t>
            </a:r>
            <a:r>
              <a:rPr lang="en-US" i="1" dirty="0" smtClean="0"/>
              <a:t>y</a:t>
            </a:r>
            <a:r>
              <a:rPr lang="en-US" dirty="0" smtClean="0"/>
              <a:t>))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latin typeface="Symbol"/>
                <a:sym typeface="Symbol"/>
              </a:rPr>
              <a:t>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(Prime(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(Equal(</a:t>
            </a:r>
            <a:r>
              <a:rPr lang="en-US" i="1" dirty="0" smtClean="0"/>
              <a:t>x</a:t>
            </a:r>
            <a:r>
              <a:rPr lang="en-US" dirty="0" smtClean="0"/>
              <a:t>, 2) </a:t>
            </a:r>
            <a:r>
              <a:rPr lang="en-US" dirty="0" smtClean="0">
                <a:latin typeface="Symbol"/>
                <a:sym typeface="Symbol"/>
              </a:rPr>
              <a:t></a:t>
            </a:r>
            <a:r>
              <a:rPr lang="en-US" dirty="0" smtClean="0"/>
              <a:t> Odd(</a:t>
            </a:r>
            <a:r>
              <a:rPr lang="en-US" i="1" dirty="0" smtClean="0"/>
              <a:t>x</a:t>
            </a:r>
            <a:r>
              <a:rPr lang="en-US" dirty="0" smtClean="0"/>
              <a:t>))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latin typeface="Symbol"/>
                <a:sym typeface="Symbol"/>
              </a:rPr>
              <a:t>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</a:t>
            </a:r>
            <a:r>
              <a:rPr lang="en-US" dirty="0" smtClean="0"/>
              <a:t> </a:t>
            </a:r>
            <a:r>
              <a:rPr lang="en-US" i="1" dirty="0" smtClean="0"/>
              <a:t>y</a:t>
            </a:r>
            <a:r>
              <a:rPr lang="en-US" dirty="0" smtClean="0"/>
              <a:t>(Equal(</a:t>
            </a:r>
            <a:r>
              <a:rPr lang="en-US" i="1" dirty="0" smtClean="0"/>
              <a:t>x, y</a:t>
            </a:r>
            <a:r>
              <a:rPr lang="en-US" dirty="0" smtClean="0"/>
              <a:t> + 2) </a:t>
            </a:r>
            <a:r>
              <a:rPr lang="en-US" dirty="0" smtClean="0">
                <a:latin typeface="Symbol"/>
                <a:sym typeface="Symbol"/>
              </a:rPr>
              <a:t></a:t>
            </a:r>
            <a:r>
              <a:rPr lang="en-US" dirty="0" smtClean="0"/>
              <a:t> Prime(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smtClean="0">
                <a:latin typeface="Symbol"/>
                <a:sym typeface="Symbol"/>
              </a:rPr>
              <a:t></a:t>
            </a:r>
            <a:r>
              <a:rPr lang="en-US" dirty="0" smtClean="0"/>
              <a:t> Prime(</a:t>
            </a:r>
            <a:r>
              <a:rPr lang="en-US" i="1" dirty="0" smtClean="0"/>
              <a:t>y</a:t>
            </a:r>
            <a:r>
              <a:rPr lang="en-US" dirty="0" smtClean="0"/>
              <a:t>)) 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7086600" y="1981200"/>
            <a:ext cx="1416050" cy="14779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Even(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Odd(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Prime(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Greater(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Equal(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7086600" y="1219200"/>
            <a:ext cx="1890713" cy="646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Domain:</a:t>
            </a:r>
          </a:p>
          <a:p>
            <a:pPr>
              <a:defRPr/>
            </a:pPr>
            <a:r>
              <a:rPr lang="en-US" dirty="0"/>
              <a:t>Positive Integers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7086600" y="1138289"/>
            <a:ext cx="1600200" cy="9239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ea typeface="ＭＳ Ｐゴシック" pitchFamily="-111" charset="-128"/>
              </a:rPr>
              <a:t>Cat(x)</a:t>
            </a:r>
          </a:p>
          <a:p>
            <a:pPr>
              <a:defRPr/>
            </a:pPr>
            <a:r>
              <a:rPr lang="en-US" dirty="0">
                <a:ea typeface="ＭＳ Ｐゴシック" pitchFamily="-111" charset="-128"/>
              </a:rPr>
              <a:t>Red(x)</a:t>
            </a:r>
          </a:p>
          <a:p>
            <a:pPr>
              <a:defRPr/>
            </a:pPr>
            <a:r>
              <a:rPr lang="en-US" dirty="0" err="1">
                <a:ea typeface="ＭＳ Ｐゴシック" pitchFamily="-111" charset="-128"/>
              </a:rPr>
              <a:t>LikesTofu</a:t>
            </a:r>
            <a:r>
              <a:rPr lang="en-US" dirty="0">
                <a:ea typeface="ＭＳ Ｐゴシック" pitchFamily="-111" charset="-128"/>
              </a:rPr>
              <a:t>(x)</a:t>
            </a:r>
          </a:p>
        </p:txBody>
      </p:sp>
      <p:sp>
        <p:nvSpPr>
          <p:cNvPr id="614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nglish to Predicate Logic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“Red cats like tofu” 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 marL="0" indent="0">
              <a:buFont typeface="Arial" charset="0"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 smtClean="0"/>
              <a:t>“Some red </a:t>
            </a:r>
            <a:r>
              <a:rPr lang="en-US" sz="2800" dirty="0"/>
              <a:t>cats </a:t>
            </a:r>
            <a:r>
              <a:rPr lang="en-US" sz="2800" dirty="0" smtClean="0"/>
              <a:t>don’t like </a:t>
            </a:r>
            <a:r>
              <a:rPr lang="en-US" sz="2800" dirty="0"/>
              <a:t>tofu” 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>
              <a:buFont typeface="Arial" charset="0"/>
              <a:buChar char="•"/>
              <a:defRPr/>
            </a:pPr>
            <a:endParaRPr lang="en-US" sz="2800" dirty="0" smtClean="0"/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45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announcements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Hand in Homework 9 now</a:t>
            </a:r>
          </a:p>
          <a:p>
            <a:pPr lvl="1">
              <a:defRPr/>
            </a:pPr>
            <a:r>
              <a:rPr lang="en-US" dirty="0" smtClean="0"/>
              <a:t>Pick up all old homework and exams now</a:t>
            </a:r>
          </a:p>
          <a:p>
            <a:pPr lvl="1">
              <a:defRPr/>
            </a:pPr>
            <a:r>
              <a:rPr lang="en-US" dirty="0" smtClean="0"/>
              <a:t>Solutions will be available on-line (username 311 password Turing) by tomorrow.</a:t>
            </a:r>
          </a:p>
          <a:p>
            <a:pPr eaLnBrk="1" hangingPunct="1">
              <a:defRPr/>
            </a:pPr>
            <a:r>
              <a:rPr lang="en-US" dirty="0" smtClean="0"/>
              <a:t>Review sessions</a:t>
            </a:r>
          </a:p>
          <a:p>
            <a:pPr lvl="1" eaLnBrk="1" hangingPunct="1">
              <a:defRPr/>
            </a:pPr>
            <a:r>
              <a:rPr lang="en-US" dirty="0" smtClean="0"/>
              <a:t>Saturday and Sunday, </a:t>
            </a:r>
            <a:r>
              <a:rPr lang="en-US" dirty="0"/>
              <a:t>4</a:t>
            </a:r>
            <a:r>
              <a:rPr lang="en-US" dirty="0" smtClean="0"/>
              <a:t>pm, EEB 125 </a:t>
            </a:r>
          </a:p>
          <a:p>
            <a:pPr lvl="1" eaLnBrk="1" hangingPunct="1">
              <a:defRPr/>
            </a:pPr>
            <a:r>
              <a:rPr lang="en-US" dirty="0" smtClean="0"/>
              <a:t>List of Final Exam Topics, Practice Final and sample exam questions linked on the web</a:t>
            </a:r>
          </a:p>
          <a:p>
            <a:pPr lvl="1" eaLnBrk="1" hangingPunct="1">
              <a:defRPr/>
            </a:pPr>
            <a:r>
              <a:rPr lang="en-US" dirty="0" smtClean="0"/>
              <a:t>Bring your questions to the review session!</a:t>
            </a:r>
          </a:p>
          <a:p>
            <a:pPr eaLnBrk="1" hangingPunct="1">
              <a:defRPr/>
            </a:pPr>
            <a:r>
              <a:rPr lang="en-US" dirty="0" smtClean="0"/>
              <a:t>Final exam</a:t>
            </a:r>
          </a:p>
          <a:p>
            <a:pPr lvl="1" eaLnBrk="1" hangingPunct="1">
              <a:defRPr/>
            </a:pPr>
            <a:r>
              <a:rPr lang="en-US" dirty="0" smtClean="0"/>
              <a:t>Monday, 2:30-4:20 pm or 4:30-6:20, Kane 210</a:t>
            </a:r>
          </a:p>
          <a:p>
            <a:pPr lvl="1" eaLnBrk="1" hangingPunct="1">
              <a:defRPr/>
            </a:pPr>
            <a:r>
              <a:rPr lang="en-US" dirty="0" smtClean="0"/>
              <a:t>Fill in Catalyst Survey by Sunday, 3pm to choose.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Morgan’s laws for Quantifiers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0354" y="3330222"/>
            <a:ext cx="328166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    </a:t>
            </a:r>
            <a:r>
              <a:rPr lang="en-US" sz="3200" dirty="0" smtClean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sz="3200" dirty="0" smtClean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 </a:t>
            </a:r>
            <a:r>
              <a:rPr lang="en-US" sz="3200" dirty="0"/>
              <a:t>x </a:t>
            </a:r>
            <a:r>
              <a:rPr lang="en-US" sz="3200" dirty="0">
                <a:solidFill>
                  <a:srgbClr val="000000"/>
                </a:solidFill>
                <a:sym typeface="Symbol" pitchFamily="18" charset="2"/>
              </a:rPr>
              <a:t></a:t>
            </a:r>
            <a:r>
              <a:rPr lang="en-US" sz="3200" dirty="0"/>
              <a:t> y  ( x ≥ y)</a:t>
            </a:r>
          </a:p>
          <a:p>
            <a:pPr>
              <a:buFont typeface="Symbol" pitchFamily="18" charset="2"/>
              <a:buChar char="º"/>
            </a:pPr>
            <a:r>
              <a:rPr lang="en-US" sz="3200" dirty="0">
                <a:solidFill>
                  <a:srgbClr val="000000"/>
                </a:solidFill>
                <a:sym typeface="Symbol" pitchFamily="18" charset="2"/>
              </a:rPr>
              <a:t></a:t>
            </a:r>
            <a:r>
              <a:rPr lang="en-US" sz="3200" dirty="0">
                <a:sym typeface="Symbol" pitchFamily="18" charset="2"/>
              </a:rPr>
              <a:t> </a:t>
            </a:r>
            <a:r>
              <a:rPr lang="en-US" sz="3200" dirty="0"/>
              <a:t>x </a:t>
            </a:r>
            <a:r>
              <a:rPr lang="en-US" sz="3200" dirty="0">
                <a:solidFill>
                  <a:srgbClr val="000000"/>
                </a:solidFill>
                <a:sym typeface="Symbol" pitchFamily="18" charset="2"/>
              </a:rPr>
              <a:t> </a:t>
            </a:r>
            <a:r>
              <a:rPr lang="en-US" sz="3200" dirty="0"/>
              <a:t>y  ( x ≥ y)</a:t>
            </a:r>
          </a:p>
          <a:p>
            <a:pPr>
              <a:buFont typeface="Symbol" pitchFamily="18" charset="2"/>
              <a:buChar char="º"/>
            </a:pPr>
            <a:r>
              <a:rPr lang="en-US" sz="3200" dirty="0">
                <a:solidFill>
                  <a:srgbClr val="000000"/>
                </a:solidFill>
                <a:sym typeface="Symbol" pitchFamily="18" charset="2"/>
              </a:rPr>
              <a:t></a:t>
            </a:r>
            <a:r>
              <a:rPr lang="en-US" sz="3200" dirty="0">
                <a:sym typeface="Symbol" pitchFamily="18" charset="2"/>
              </a:rPr>
              <a:t> </a:t>
            </a:r>
            <a:r>
              <a:rPr lang="en-US" sz="3200" dirty="0"/>
              <a:t>x  </a:t>
            </a:r>
            <a:r>
              <a:rPr lang="en-US" sz="3200" dirty="0">
                <a:sym typeface="Symbol" pitchFamily="18" charset="2"/>
              </a:rPr>
              <a:t> </a:t>
            </a:r>
            <a:r>
              <a:rPr lang="en-US" sz="3200" dirty="0"/>
              <a:t>y </a:t>
            </a:r>
            <a:r>
              <a:rPr lang="en-US" sz="3200" dirty="0">
                <a:solidFill>
                  <a:srgbClr val="000000"/>
                </a:solidFill>
                <a:sym typeface="Symbol" pitchFamily="18" charset="2"/>
              </a:rPr>
              <a:t> ( </a:t>
            </a:r>
            <a:r>
              <a:rPr lang="en-US" sz="3200" dirty="0"/>
              <a:t>x ≥ y)</a:t>
            </a:r>
          </a:p>
          <a:p>
            <a:pPr>
              <a:buFont typeface="Symbol" pitchFamily="18" charset="2"/>
              <a:buChar char="º"/>
            </a:pPr>
            <a:r>
              <a:rPr lang="en-US" sz="3200" dirty="0">
                <a:solidFill>
                  <a:srgbClr val="000000"/>
                </a:solidFill>
                <a:sym typeface="Symbol" pitchFamily="18" charset="2"/>
              </a:rPr>
              <a:t></a:t>
            </a:r>
            <a:r>
              <a:rPr lang="en-US" sz="3200" dirty="0">
                <a:sym typeface="Symbol" pitchFamily="18" charset="2"/>
              </a:rPr>
              <a:t> </a:t>
            </a:r>
            <a:r>
              <a:rPr lang="en-US" sz="3200" dirty="0"/>
              <a:t>x  </a:t>
            </a:r>
            <a:r>
              <a:rPr lang="en-US" sz="3200" dirty="0">
                <a:sym typeface="Symbol" pitchFamily="18" charset="2"/>
              </a:rPr>
              <a:t> </a:t>
            </a:r>
            <a:r>
              <a:rPr lang="en-US" sz="3200" dirty="0"/>
              <a:t>y    (y &gt; x)</a:t>
            </a:r>
          </a:p>
        </p:txBody>
      </p:sp>
      <p:sp>
        <p:nvSpPr>
          <p:cNvPr id="14343" name="TextBox 2"/>
          <p:cNvSpPr txBox="1">
            <a:spLocks noChangeArrowheads="1"/>
          </p:cNvSpPr>
          <p:nvPr/>
        </p:nvSpPr>
        <p:spPr bwMode="auto">
          <a:xfrm>
            <a:off x="925686" y="2805288"/>
            <a:ext cx="44051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C00000"/>
                </a:solidFill>
              </a:rPr>
              <a:t>“</a:t>
            </a:r>
            <a:r>
              <a:rPr lang="en-US" sz="28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There is no largest integer</a:t>
            </a:r>
            <a:r>
              <a:rPr lang="en-US" sz="2800" dirty="0">
                <a:solidFill>
                  <a:srgbClr val="C00000"/>
                </a:solidFill>
              </a:rPr>
              <a:t>”</a:t>
            </a:r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942618" y="5565423"/>
            <a:ext cx="6636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C00000"/>
                </a:solidFill>
              </a:rPr>
              <a:t>“</a:t>
            </a:r>
            <a:r>
              <a:rPr lang="en-US" sz="28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For every integer there is a larger integer</a:t>
            </a:r>
            <a:r>
              <a:rPr lang="en-US" sz="2800" dirty="0">
                <a:solidFill>
                  <a:srgbClr val="C00000"/>
                </a:solidFill>
              </a:rPr>
              <a:t>”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85624" y="1320798"/>
            <a:ext cx="4724400" cy="1200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600" dirty="0">
                <a:latin typeface="+mn-lt"/>
                <a:sym typeface="Symbol" pitchFamily="18" charset="2"/>
              </a:rPr>
              <a:t></a:t>
            </a:r>
            <a:r>
              <a:rPr lang="en-US" sz="3600" dirty="0">
                <a:latin typeface="+mn-lt"/>
              </a:rPr>
              <a:t>x  P(x)</a:t>
            </a:r>
            <a:r>
              <a:rPr lang="en-US" sz="3600" dirty="0">
                <a:latin typeface="+mn-lt"/>
                <a:sym typeface="Symbol" pitchFamily="18" charset="2"/>
              </a:rPr>
              <a:t> 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>
                <a:latin typeface="+mn-lt"/>
                <a:sym typeface="Symbol" pitchFamily="18" charset="2"/>
              </a:rPr>
              <a:t></a:t>
            </a:r>
            <a:r>
              <a:rPr lang="en-US" sz="3600" dirty="0">
                <a:latin typeface="+mn-lt"/>
              </a:rPr>
              <a:t>x </a:t>
            </a:r>
            <a:r>
              <a:rPr lang="en-US" sz="3600" dirty="0">
                <a:latin typeface="+mn-lt"/>
                <a:sym typeface="Symbol" pitchFamily="18" charset="2"/>
              </a:rPr>
              <a:t></a:t>
            </a:r>
            <a:r>
              <a:rPr lang="en-US" sz="3600" dirty="0">
                <a:latin typeface="+mn-lt"/>
              </a:rPr>
              <a:t>P(x)</a:t>
            </a:r>
          </a:p>
          <a:p>
            <a:pPr algn="ctr" eaLnBrk="1" hangingPunct="1"/>
            <a:r>
              <a:rPr lang="en-US" dirty="0">
                <a:latin typeface="+mn-lt"/>
                <a:sym typeface="Symbol" pitchFamily="18" charset="2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+mn-lt"/>
                <a:sym typeface="Symbol" pitchFamily="18" charset="2"/>
              </a:rPr>
              <a:t> 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x P(x)</a:t>
            </a:r>
            <a:r>
              <a:rPr lang="en-US" sz="3600" dirty="0">
                <a:solidFill>
                  <a:srgbClr val="000000"/>
                </a:solidFill>
                <a:latin typeface="+mn-lt"/>
                <a:sym typeface="Symbol" pitchFamily="18" charset="2"/>
              </a:rPr>
              <a:t> 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+mn-lt"/>
                <a:sym typeface="Symbol" pitchFamily="18" charset="2"/>
              </a:rPr>
              <a:t>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x </a:t>
            </a:r>
            <a:r>
              <a:rPr lang="en-US" sz="3600" dirty="0">
                <a:solidFill>
                  <a:srgbClr val="000000"/>
                </a:solidFill>
                <a:latin typeface="+mn-lt"/>
                <a:sym typeface="Symbol" pitchFamily="18" charset="2"/>
              </a:rPr>
              <a:t></a:t>
            </a:r>
            <a:r>
              <a:rPr lang="en-US" sz="3600" dirty="0">
                <a:solidFill>
                  <a:srgbClr val="000000"/>
                </a:solidFill>
                <a:latin typeface="+mn-lt"/>
              </a:rPr>
              <a:t>P(x)</a:t>
            </a:r>
            <a:r>
              <a:rPr lang="en-US" dirty="0">
                <a:solidFill>
                  <a:srgbClr val="000000"/>
                </a:solidFill>
                <a:latin typeface="+mn-lt"/>
                <a:sym typeface="Symbol" pitchFamily="18" charset="2"/>
              </a:rPr>
              <a:t> 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Proofs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645" y="1232871"/>
            <a:ext cx="8229600" cy="5140800"/>
          </a:xfrm>
        </p:spPr>
        <p:txBody>
          <a:bodyPr/>
          <a:lstStyle/>
          <a:p>
            <a:r>
              <a:rPr lang="en-US" sz="2800" dirty="0" smtClean="0"/>
              <a:t>Start with hypotheses and facts</a:t>
            </a:r>
          </a:p>
          <a:p>
            <a:r>
              <a:rPr lang="en-US" sz="2800" dirty="0" smtClean="0"/>
              <a:t>Use rules of inference to extend set of facts</a:t>
            </a:r>
          </a:p>
          <a:p>
            <a:r>
              <a:rPr lang="en-US" sz="2800" dirty="0" smtClean="0"/>
              <a:t>Result is proved when it is included in the set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2069" y="3097071"/>
            <a:ext cx="7544291" cy="3124200"/>
            <a:chOff x="571815" y="3249471"/>
            <a:chExt cx="7544291" cy="3124200"/>
          </a:xfrm>
        </p:grpSpPr>
        <p:sp>
          <p:nvSpPr>
            <p:cNvPr id="4" name="Oval 3"/>
            <p:cNvSpPr/>
            <p:nvPr/>
          </p:nvSpPr>
          <p:spPr>
            <a:xfrm>
              <a:off x="1714815" y="3446035"/>
              <a:ext cx="2819400" cy="2667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91015" y="4524736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Fact 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00615" y="379453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Fact 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55069" y="5230671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Hypothesis 3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9651" y="4743838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Hypothesis 2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3548" y="4180804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Hypothesis 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97527" y="4676673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Statement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7318" y="3706671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Statement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77415" y="4754938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Result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940430" y="3414001"/>
              <a:ext cx="4812985" cy="2731069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24215" y="3401871"/>
              <a:ext cx="6553200" cy="2819400"/>
            </a:xfrm>
            <a:prstGeom prst="roundRect">
              <a:avLst>
                <a:gd name="adj" fmla="val 50000"/>
              </a:avLst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71815" y="3249471"/>
              <a:ext cx="7544291" cy="3124200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53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imple </a:t>
            </a:r>
            <a:r>
              <a:rPr lang="en-US" dirty="0"/>
              <a:t>P</a:t>
            </a:r>
            <a:r>
              <a:rPr lang="en-US" dirty="0" smtClean="0"/>
              <a:t>ropositional </a:t>
            </a:r>
            <a:r>
              <a:rPr lang="en-US" dirty="0"/>
              <a:t>I</a:t>
            </a:r>
            <a:r>
              <a:rPr lang="en-US" dirty="0" smtClean="0"/>
              <a:t>nference </a:t>
            </a:r>
            <a:r>
              <a:rPr lang="en-US" dirty="0"/>
              <a:t>R</a:t>
            </a:r>
            <a:r>
              <a:rPr lang="en-US" dirty="0" smtClean="0"/>
              <a:t>ules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62844" y="1237632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Excluded middle plus two inference rules per binary connective, one to eliminate it and one to introduce it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1522971" y="2437882"/>
            <a:ext cx="132921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sz="3200" u="sng" dirty="0">
                <a:latin typeface="Calibri" pitchFamily="34" charset="0"/>
              </a:rPr>
              <a:t>  </a:t>
            </a:r>
            <a:r>
              <a:rPr lang="en-US" sz="3200" u="sng" dirty="0" smtClean="0">
                <a:latin typeface="Calibri" pitchFamily="34" charset="0"/>
              </a:rPr>
              <a:t>p </a:t>
            </a:r>
            <a:r>
              <a:rPr lang="en-US" sz="3200" u="sng" dirty="0">
                <a:latin typeface="Calibri" pitchFamily="34" charset="0"/>
                <a:sym typeface="Symbol" pitchFamily="18" charset="2"/>
              </a:rPr>
              <a:t> q</a:t>
            </a:r>
            <a:r>
              <a:rPr lang="en-US" sz="3200" u="sng" dirty="0">
                <a:latin typeface="Calibri" pitchFamily="34" charset="0"/>
              </a:rPr>
              <a:t> </a:t>
            </a:r>
            <a:endParaRPr lang="en-US" sz="3200" u="sng" dirty="0">
              <a:latin typeface="Calibri" pitchFamily="34" charset="0"/>
              <a:sym typeface="Symbol" pitchFamily="18" charset="2"/>
            </a:endParaRPr>
          </a:p>
          <a:p>
            <a:pPr algn="ctr" eaLnBrk="1" hangingPunct="1"/>
            <a:r>
              <a:rPr lang="en-US" sz="3200" dirty="0">
                <a:latin typeface="Calibri" pitchFamily="34" charset="0"/>
                <a:sym typeface="Symbol" pitchFamily="18" charset="2"/>
              </a:rPr>
              <a:t>∴ p, q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4036087" y="2437882"/>
            <a:ext cx="14718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sz="3200" u="sng" dirty="0">
                <a:latin typeface="Calibri" pitchFamily="34" charset="0"/>
              </a:rPr>
              <a:t>   </a:t>
            </a:r>
            <a:r>
              <a:rPr lang="en-US" sz="3200" u="sng" dirty="0" smtClean="0">
                <a:latin typeface="Calibri" pitchFamily="34" charset="0"/>
              </a:rPr>
              <a:t>p</a:t>
            </a:r>
            <a:r>
              <a:rPr lang="en-US" sz="3200" u="sng" dirty="0">
                <a:latin typeface="Calibri" pitchFamily="34" charset="0"/>
              </a:rPr>
              <a:t>, q   </a:t>
            </a:r>
            <a:endParaRPr lang="en-US" sz="3200" u="sng" dirty="0">
              <a:latin typeface="Calibri" pitchFamily="34" charset="0"/>
              <a:sym typeface="Symbol" pitchFamily="18" charset="2"/>
            </a:endParaRPr>
          </a:p>
          <a:p>
            <a:pPr algn="ctr" eaLnBrk="1" hangingPunct="1"/>
            <a:r>
              <a:rPr lang="en-US" sz="3200" dirty="0">
                <a:latin typeface="Calibri" pitchFamily="34" charset="0"/>
                <a:sym typeface="Symbol" pitchFamily="18" charset="2"/>
              </a:rPr>
              <a:t>∴ </a:t>
            </a:r>
            <a:r>
              <a:rPr lang="en-US" sz="3200" dirty="0">
                <a:latin typeface="Calibri" pitchFamily="34" charset="0"/>
              </a:rPr>
              <a:t>p </a:t>
            </a:r>
            <a:r>
              <a:rPr lang="en-US" sz="3200" dirty="0">
                <a:latin typeface="Calibri" pitchFamily="34" charset="0"/>
                <a:sym typeface="Symbol" pitchFamily="18" charset="2"/>
              </a:rPr>
              <a:t> q 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3952095" y="3657082"/>
            <a:ext cx="29881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sz="3200" u="sng" dirty="0">
                <a:latin typeface="Calibri" pitchFamily="34" charset="0"/>
              </a:rPr>
              <a:t> </a:t>
            </a:r>
            <a:r>
              <a:rPr lang="en-US" sz="3200" u="sng" dirty="0" smtClean="0">
                <a:latin typeface="Calibri" pitchFamily="34" charset="0"/>
              </a:rPr>
              <a:t>           p              </a:t>
            </a:r>
            <a:r>
              <a:rPr lang="en-US" sz="3200" u="sng" dirty="0" smtClean="0">
                <a:solidFill>
                  <a:schemeClr val="bg1"/>
                </a:solidFill>
                <a:latin typeface="Calibri" pitchFamily="34" charset="0"/>
              </a:rPr>
              <a:t>x</a:t>
            </a:r>
            <a:r>
              <a:rPr lang="en-US" sz="3200" u="sng" dirty="0" smtClean="0">
                <a:latin typeface="Calibri" pitchFamily="34" charset="0"/>
              </a:rPr>
              <a:t>   </a:t>
            </a:r>
            <a:endParaRPr lang="en-US" sz="3200" u="sng" dirty="0">
              <a:latin typeface="Calibri" pitchFamily="34" charset="0"/>
              <a:sym typeface="Symbol" pitchFamily="18" charset="2"/>
            </a:endParaRPr>
          </a:p>
          <a:p>
            <a:pPr algn="ctr" eaLnBrk="1" hangingPunct="1"/>
            <a:r>
              <a:rPr lang="en-US" sz="3200" dirty="0">
                <a:latin typeface="Calibri" pitchFamily="34" charset="0"/>
                <a:sym typeface="Symbol" pitchFamily="18" charset="2"/>
              </a:rPr>
              <a:t>∴ p  q, q  p</a:t>
            </a:r>
          </a:p>
        </p:txBody>
      </p: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1320801" y="3733282"/>
            <a:ext cx="19415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sym typeface="Symbol" pitchFamily="18" charset="2"/>
              </a:rPr>
              <a:t> p  q , p</a:t>
            </a:r>
          </a:p>
          <a:p>
            <a:pPr algn="ctr" eaLnBrk="1" hangingPunct="1"/>
            <a:r>
              <a:rPr lang="en-US" sz="3200">
                <a:latin typeface="Calibri" pitchFamily="34" charset="0"/>
                <a:sym typeface="Symbol" pitchFamily="18" charset="2"/>
              </a:rPr>
              <a:t>∴ q</a:t>
            </a:r>
          </a:p>
        </p:txBody>
      </p:sp>
      <p:sp>
        <p:nvSpPr>
          <p:cNvPr id="15371" name="TextBox 10"/>
          <p:cNvSpPr txBox="1">
            <a:spLocks noChangeArrowheads="1"/>
          </p:cNvSpPr>
          <p:nvPr/>
        </p:nvSpPr>
        <p:spPr bwMode="auto">
          <a:xfrm>
            <a:off x="1456473" y="4952482"/>
            <a:ext cx="16209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sz="3200" u="sng" dirty="0">
                <a:latin typeface="Calibri" pitchFamily="34" charset="0"/>
              </a:rPr>
              <a:t>p, </a:t>
            </a:r>
            <a:r>
              <a:rPr lang="en-US" sz="3200" u="sng" dirty="0" smtClean="0">
                <a:latin typeface="Calibri" pitchFamily="34" charset="0"/>
              </a:rPr>
              <a:t>p </a:t>
            </a:r>
            <a:r>
              <a:rPr lang="en-US" sz="3200" u="sng" dirty="0" smtClean="0">
                <a:latin typeface="Calibri" pitchFamily="34" charset="0"/>
                <a:sym typeface="Symbol" pitchFamily="18" charset="2"/>
              </a:rPr>
              <a:t> q</a:t>
            </a:r>
            <a:endParaRPr lang="en-US" sz="3200" u="sng" dirty="0">
              <a:latin typeface="Calibri" pitchFamily="34" charset="0"/>
              <a:sym typeface="Symbol" pitchFamily="18" charset="2"/>
            </a:endParaRPr>
          </a:p>
          <a:p>
            <a:pPr algn="ctr" eaLnBrk="1" hangingPunct="1"/>
            <a:r>
              <a:rPr lang="en-US" sz="3200" dirty="0">
                <a:latin typeface="Calibri" pitchFamily="34" charset="0"/>
                <a:sym typeface="Symbol" pitchFamily="18" charset="2"/>
              </a:rPr>
              <a:t>∴  q</a:t>
            </a:r>
          </a:p>
        </p:txBody>
      </p: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3985104" y="4935725"/>
            <a:ext cx="16738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sz="3200" u="sng" dirty="0">
                <a:latin typeface="Calibri" pitchFamily="34" charset="0"/>
              </a:rPr>
              <a:t>   </a:t>
            </a:r>
            <a:r>
              <a:rPr lang="en-US" sz="3200" u="sng" dirty="0" smtClean="0">
                <a:latin typeface="Calibri" pitchFamily="34" charset="0"/>
              </a:rPr>
              <a:t>p </a:t>
            </a:r>
            <a:r>
              <a:rPr lang="en-US" sz="3200" u="sng" dirty="0" smtClean="0">
                <a:latin typeface="Calibri" pitchFamily="34" charset="0"/>
                <a:sym typeface="Symbol" pitchFamily="18" charset="2"/>
              </a:rPr>
              <a:t> q  </a:t>
            </a:r>
            <a:endParaRPr lang="en-US" sz="3200" u="sng" dirty="0">
              <a:latin typeface="Calibri" pitchFamily="34" charset="0"/>
              <a:sym typeface="Symbol" pitchFamily="18" charset="2"/>
            </a:endParaRPr>
          </a:p>
          <a:p>
            <a:pPr algn="ctr" eaLnBrk="1" hangingPunct="1"/>
            <a:r>
              <a:rPr lang="en-US" sz="3200" dirty="0">
                <a:latin typeface="Calibri" pitchFamily="34" charset="0"/>
                <a:sym typeface="Symbol" pitchFamily="18" charset="2"/>
              </a:rPr>
              <a:t>∴ </a:t>
            </a:r>
            <a:r>
              <a:rPr lang="en-US" sz="3200" dirty="0" smtClean="0">
                <a:latin typeface="Calibri" pitchFamily="34" charset="0"/>
              </a:rPr>
              <a:t>p </a:t>
            </a:r>
            <a:r>
              <a:rPr lang="en-US" sz="3200" dirty="0" smtClean="0">
                <a:latin typeface="Calibri" pitchFamily="34" charset="0"/>
                <a:sym typeface="Symbol" pitchFamily="18" charset="2"/>
              </a:rPr>
              <a:t> q</a:t>
            </a:r>
            <a:endParaRPr lang="en-US" sz="32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987801" y="4911913"/>
            <a:ext cx="1882775" cy="1239837"/>
          </a:xfrm>
          <a:custGeom>
            <a:avLst/>
            <a:gdLst>
              <a:gd name="connsiteX0" fmla="*/ 36038 w 1882859"/>
              <a:gd name="connsiteY0" fmla="*/ 328329 h 1239128"/>
              <a:gd name="connsiteX1" fmla="*/ 144896 w 1882859"/>
              <a:gd name="connsiteY1" fmla="*/ 1014129 h 1239128"/>
              <a:gd name="connsiteX2" fmla="*/ 1059296 w 1882859"/>
              <a:gd name="connsiteY2" fmla="*/ 1231843 h 1239128"/>
              <a:gd name="connsiteX3" fmla="*/ 1864838 w 1882859"/>
              <a:gd name="connsiteY3" fmla="*/ 796415 h 1239128"/>
              <a:gd name="connsiteX4" fmla="*/ 1527381 w 1882859"/>
              <a:gd name="connsiteY4" fmla="*/ 241243 h 1239128"/>
              <a:gd name="connsiteX5" fmla="*/ 493238 w 1882859"/>
              <a:gd name="connsiteY5" fmla="*/ 1758 h 1239128"/>
              <a:gd name="connsiteX6" fmla="*/ 36038 w 1882859"/>
              <a:gd name="connsiteY6" fmla="*/ 328329 h 123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2859" h="1239128">
                <a:moveTo>
                  <a:pt x="36038" y="328329"/>
                </a:moveTo>
                <a:cubicBezTo>
                  <a:pt x="-22019" y="497057"/>
                  <a:pt x="-25647" y="863543"/>
                  <a:pt x="144896" y="1014129"/>
                </a:cubicBezTo>
                <a:cubicBezTo>
                  <a:pt x="315439" y="1164715"/>
                  <a:pt x="772639" y="1268129"/>
                  <a:pt x="1059296" y="1231843"/>
                </a:cubicBezTo>
                <a:cubicBezTo>
                  <a:pt x="1345953" y="1195557"/>
                  <a:pt x="1786824" y="961515"/>
                  <a:pt x="1864838" y="796415"/>
                </a:cubicBezTo>
                <a:cubicBezTo>
                  <a:pt x="1942852" y="631315"/>
                  <a:pt x="1755981" y="373686"/>
                  <a:pt x="1527381" y="241243"/>
                </a:cubicBezTo>
                <a:cubicBezTo>
                  <a:pt x="1298781" y="108800"/>
                  <a:pt x="739981" y="-16385"/>
                  <a:pt x="493238" y="1758"/>
                </a:cubicBezTo>
                <a:cubicBezTo>
                  <a:pt x="246495" y="19901"/>
                  <a:pt x="94095" y="159601"/>
                  <a:pt x="36038" y="32832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3871" y="5180729"/>
            <a:ext cx="2659062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Direct Proof Rule</a:t>
            </a:r>
            <a:endParaRPr lang="en-US" sz="2800" dirty="0">
              <a:solidFill>
                <a:schemeClr val="accent5"/>
              </a:solidFill>
              <a:latin typeface="+mj-lt"/>
            </a:endParaRP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Not like other rules</a:t>
            </a:r>
          </a:p>
        </p:txBody>
      </p:sp>
    </p:spTree>
    <p:extLst>
      <p:ext uri="{BB962C8B-B14F-4D97-AF65-F5344CB8AC3E}">
        <p14:creationId xmlns:p14="http://schemas.microsoft.com/office/powerpoint/2010/main" val="38491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itchFamily="34" charset="0"/>
              </a:rPr>
              <a:t>I</a:t>
            </a:r>
            <a:r>
              <a:rPr lang="en-US" dirty="0" smtClean="0">
                <a:latin typeface="Franklin Gothic Medium" pitchFamily="34" charset="0"/>
              </a:rPr>
              <a:t>nference </a:t>
            </a:r>
            <a:r>
              <a:rPr lang="en-US" dirty="0">
                <a:latin typeface="Franklin Gothic Medium" pitchFamily="34" charset="0"/>
              </a:rPr>
              <a:t>r</a:t>
            </a:r>
            <a:r>
              <a:rPr lang="en-US" dirty="0" smtClean="0">
                <a:latin typeface="Franklin Gothic Medium" pitchFamily="34" charset="0"/>
              </a:rPr>
              <a:t>ules </a:t>
            </a:r>
            <a:r>
              <a:rPr lang="en-US" dirty="0">
                <a:latin typeface="Franklin Gothic Medium" pitchFamily="34" charset="0"/>
              </a:rPr>
              <a:t>for </a:t>
            </a:r>
            <a:r>
              <a:rPr lang="en-US" dirty="0" smtClean="0">
                <a:latin typeface="Franklin Gothic Medium" pitchFamily="34" charset="0"/>
              </a:rPr>
              <a:t>quantifiers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1390628" y="2235775"/>
            <a:ext cx="1649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Calibri" charset="0"/>
                <a:sym typeface="Symbol" charset="0"/>
              </a:rPr>
              <a:t>∴ </a:t>
            </a:r>
            <a:r>
              <a:rPr lang="en-US" sz="3200" dirty="0">
                <a:latin typeface="Symbol" charset="0"/>
                <a:sym typeface="Symbol" charset="0"/>
              </a:rPr>
              <a:t></a:t>
            </a:r>
            <a:r>
              <a:rPr lang="en-US" sz="3200" dirty="0">
                <a:latin typeface="Calibri" charset="0"/>
                <a:sym typeface="Symbol" charset="0"/>
              </a:rPr>
              <a:t>x P(x)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4944783" y="1526823"/>
            <a:ext cx="27831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latin typeface="Calibri" charset="0"/>
              </a:rPr>
              <a:t>       </a:t>
            </a:r>
            <a:r>
              <a:rPr lang="en-US" sz="3200" dirty="0">
                <a:latin typeface="Symbol" charset="0"/>
                <a:sym typeface="Symbol" charset="0"/>
              </a:rPr>
              <a:t></a:t>
            </a:r>
            <a:r>
              <a:rPr lang="en-US" sz="3200" dirty="0">
                <a:latin typeface="Calibri" charset="0"/>
                <a:sym typeface="Symbol" charset="0"/>
              </a:rPr>
              <a:t>x P(x)        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1403614" y="4228174"/>
            <a:ext cx="1717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Calibri" charset="0"/>
                <a:sym typeface="Symbol" charset="0"/>
              </a:rPr>
              <a:t>∴ </a:t>
            </a:r>
            <a:r>
              <a:rPr lang="en-US" sz="3200" dirty="0">
                <a:latin typeface="Symbol" charset="0"/>
                <a:sym typeface="Symbol" charset="0"/>
              </a:rPr>
              <a:t></a:t>
            </a:r>
            <a:r>
              <a:rPr lang="en-US" sz="3200" dirty="0">
                <a:latin typeface="Calibri" charset="0"/>
                <a:sym typeface="Symbol" charset="0"/>
              </a:rPr>
              <a:t>x P(x)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5638210" y="3527778"/>
            <a:ext cx="215395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latin typeface="Calibri" charset="0"/>
              </a:rPr>
              <a:t>      </a:t>
            </a:r>
            <a:r>
              <a:rPr lang="en-US" sz="3200" dirty="0" smtClean="0">
                <a:latin typeface="Calibri" charset="0"/>
              </a:rPr>
              <a:t>   </a:t>
            </a:r>
            <a:r>
              <a:rPr lang="en-US" sz="3200" dirty="0">
                <a:latin typeface="Symbol" charset="0"/>
                <a:sym typeface="Symbol" charset="0"/>
              </a:rPr>
              <a:t></a:t>
            </a:r>
            <a:r>
              <a:rPr lang="en-US" sz="3200" dirty="0">
                <a:latin typeface="Calibri" charset="0"/>
                <a:sym typeface="Symbol" charset="0"/>
              </a:rPr>
              <a:t>x P(x)               </a:t>
            </a:r>
          </a:p>
        </p:txBody>
      </p:sp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340519" y="6158089"/>
            <a:ext cx="2270125" cy="3698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ＭＳ Ｐゴシック" pitchFamily="-111" charset="-128"/>
                <a:cs typeface="+mn-cs"/>
              </a:rPr>
              <a:t>* in the domain of P 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990584" y="1526823"/>
            <a:ext cx="2712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latin typeface="Calibri" charset="0"/>
              </a:rPr>
              <a:t>   P(c) </a:t>
            </a:r>
            <a:r>
              <a:rPr lang="en-US" sz="2600" dirty="0">
                <a:latin typeface="Franklin Gothic Medium" pitchFamily="34" charset="0"/>
              </a:rPr>
              <a:t>for some </a:t>
            </a:r>
            <a:r>
              <a:rPr lang="en-US" sz="3200" dirty="0" smtClean="0">
                <a:latin typeface="Calibri" charset="0"/>
              </a:rPr>
              <a:t>c</a:t>
            </a:r>
            <a:endParaRPr lang="en-US" sz="3200" dirty="0">
              <a:latin typeface="Calibri" charset="0"/>
              <a:sym typeface="Symbol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996884" y="2190619"/>
            <a:ext cx="25208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Calibri" charset="0"/>
                <a:sym typeface="Symbol" charset="0"/>
              </a:rPr>
              <a:t>∴ </a:t>
            </a:r>
            <a:r>
              <a:rPr lang="en-US" sz="3200" dirty="0">
                <a:latin typeface="Calibri" charset="0"/>
              </a:rPr>
              <a:t>P(a) </a:t>
            </a:r>
            <a:r>
              <a:rPr lang="en-US" sz="2600" dirty="0">
                <a:latin typeface="Franklin Gothic Medium" pitchFamily="34" charset="0"/>
              </a:rPr>
              <a:t>for </a:t>
            </a:r>
            <a:r>
              <a:rPr lang="en-US" sz="2600" dirty="0" smtClean="0">
                <a:latin typeface="Franklin Gothic Medium" pitchFamily="34" charset="0"/>
              </a:rPr>
              <a:t>any </a:t>
            </a:r>
            <a:r>
              <a:rPr lang="en-US" sz="3200" dirty="0">
                <a:latin typeface="Calibri" charset="0"/>
              </a:rPr>
              <a:t>a</a:t>
            </a:r>
            <a:endParaRPr lang="en-US" sz="3200" dirty="0">
              <a:latin typeface="Calibri" charset="0"/>
              <a:sym typeface="Symbol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17011" y="3495567"/>
            <a:ext cx="42935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ja-JP" altLang="en-US" sz="3200" dirty="0">
                <a:latin typeface="Calibri" charset="0"/>
              </a:rPr>
              <a:t>“</a:t>
            </a:r>
            <a:r>
              <a:rPr lang="en-US" sz="2600" dirty="0">
                <a:latin typeface="Franklin Gothic Medium" pitchFamily="34" charset="0"/>
              </a:rPr>
              <a:t>Let</a:t>
            </a:r>
            <a:r>
              <a:rPr lang="en-US" sz="3200" dirty="0">
                <a:latin typeface="Calibri" charset="0"/>
              </a:rPr>
              <a:t> a </a:t>
            </a:r>
            <a:r>
              <a:rPr lang="en-US" sz="2600" dirty="0">
                <a:latin typeface="Franklin Gothic Medium" pitchFamily="34" charset="0"/>
              </a:rPr>
              <a:t>be anything</a:t>
            </a:r>
            <a:r>
              <a:rPr lang="en-US" sz="2800" dirty="0">
                <a:cs typeface="Arial" charset="0"/>
              </a:rPr>
              <a:t>*</a:t>
            </a:r>
            <a:r>
              <a:rPr lang="ja-JP" altLang="en-US" sz="3200" dirty="0">
                <a:latin typeface="Calibri" charset="0"/>
              </a:rPr>
              <a:t>”</a:t>
            </a:r>
            <a:r>
              <a:rPr lang="en-US" sz="3200" dirty="0">
                <a:latin typeface="Calibri" charset="0"/>
              </a:rPr>
              <a:t>...P(a</a:t>
            </a:r>
            <a:r>
              <a:rPr lang="en-US" sz="3200" dirty="0" smtClean="0">
                <a:latin typeface="Calibri" charset="0"/>
              </a:rPr>
              <a:t>)</a:t>
            </a:r>
            <a:endParaRPr lang="en-US" sz="3200" dirty="0">
              <a:latin typeface="Calibri" charset="0"/>
              <a:sym typeface="Symbol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864298" y="4196732"/>
            <a:ext cx="406910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Calibri" charset="0"/>
                <a:sym typeface="Symbol" charset="0"/>
              </a:rPr>
              <a:t>∴ </a:t>
            </a:r>
            <a:r>
              <a:rPr lang="en-US" sz="2600" dirty="0" smtClean="0">
                <a:latin typeface="Franklin Gothic Medium"/>
                <a:cs typeface="Franklin Gothic Medium"/>
                <a:sym typeface="Symbol" charset="0"/>
              </a:rPr>
              <a:t>P(c)</a:t>
            </a:r>
            <a:r>
              <a:rPr lang="en-US" sz="2600" dirty="0">
                <a:latin typeface="Calibri" charset="0"/>
                <a:sym typeface="Symbol" charset="0"/>
              </a:rPr>
              <a:t> </a:t>
            </a:r>
            <a:r>
              <a:rPr lang="en-US" sz="2600" dirty="0" smtClean="0">
                <a:latin typeface="Calibri" charset="0"/>
                <a:sym typeface="Symbol" charset="0"/>
              </a:rPr>
              <a:t>for some </a:t>
            </a:r>
            <a:r>
              <a:rPr lang="en-US" sz="2600" i="1" dirty="0" smtClean="0">
                <a:latin typeface="Calibri" charset="0"/>
                <a:sym typeface="Symbol" charset="0"/>
              </a:rPr>
              <a:t>special**</a:t>
            </a:r>
            <a:r>
              <a:rPr lang="en-US" sz="2600" dirty="0" smtClean="0">
                <a:latin typeface="Calibri" charset="0"/>
                <a:sym typeface="Symbol" charset="0"/>
              </a:rPr>
              <a:t> c</a:t>
            </a:r>
            <a:endParaRPr lang="en-US" sz="2600" dirty="0">
              <a:latin typeface="Calibri" charset="0"/>
              <a:sym typeface="Symbo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35378" y="2190619"/>
            <a:ext cx="330764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89582" y="2190619"/>
            <a:ext cx="330764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0110" y="4177949"/>
            <a:ext cx="405044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821027" y="4166660"/>
            <a:ext cx="4002346" cy="242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5102578" y="5557924"/>
            <a:ext cx="383082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ea typeface="ＭＳ Ｐゴシック" pitchFamily="-111" charset="-128"/>
                <a:cs typeface="+mn-cs"/>
              </a:rPr>
              <a:t>** By special, we mean that c is a name for a value where P(c) is true. We can’t use anything else about</a:t>
            </a:r>
            <a:r>
              <a:rPr lang="en-US" dirty="0" smtClean="0">
                <a:ea typeface="ＭＳ Ｐゴシック" pitchFamily="-111" charset="-128"/>
              </a:rPr>
              <a:t> that value, so c has to be a NEW variable!</a:t>
            </a:r>
          </a:p>
        </p:txBody>
      </p:sp>
    </p:spTree>
    <p:extLst>
      <p:ext uri="{BB962C8B-B14F-4D97-AF65-F5344CB8AC3E}">
        <p14:creationId xmlns:p14="http://schemas.microsoft.com/office/powerpoint/2010/main" val="36692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even and odd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307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sz="2800" dirty="0" smtClean="0">
              <a:sym typeface="Symbol"/>
            </a:endParaRPr>
          </a:p>
          <a:p>
            <a:pPr>
              <a:defRPr/>
            </a:pPr>
            <a:r>
              <a:rPr lang="en-US" sz="2800" dirty="0" smtClean="0">
                <a:sym typeface="Symbol"/>
              </a:rPr>
              <a:t>Prove: “The square of every odd number is odd”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sym typeface="Symbol"/>
              </a:rPr>
              <a:t>    English proof of: x (Odd(x)Odd(x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))</a:t>
            </a:r>
          </a:p>
          <a:p>
            <a:pPr marL="0" indent="0">
              <a:buFont typeface="Arial" charset="0"/>
              <a:buNone/>
              <a:defRPr/>
            </a:pPr>
            <a:endParaRPr lang="en-US" sz="1400" dirty="0" smtClean="0">
              <a:sym typeface="Symbol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  Let x be an odd number.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sym typeface="Symbol"/>
              </a:rPr>
              <a:t>   Then x=2k+1 for some integer k (depending on x)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  Therefore x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=(2k+1)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= 4k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+4k+1=2(2k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+2k)+1.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sym typeface="Symbol"/>
              </a:rPr>
              <a:t>   Since 2k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+2k is an integer, x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 is odd.    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sym typeface="Symbol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4876800" y="228600"/>
            <a:ext cx="3886200" cy="1384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Even(x) </a:t>
            </a:r>
            <a:r>
              <a:rPr lang="en-US" sz="2800" dirty="0">
                <a:latin typeface="+mj-lt"/>
                <a:sym typeface="Symbol"/>
              </a:rPr>
              <a:t></a:t>
            </a:r>
            <a:r>
              <a:rPr lang="en-US" sz="2800" b="1" dirty="0">
                <a:latin typeface="+mj-lt"/>
                <a:sym typeface="Symbol"/>
              </a:rPr>
              <a:t> </a:t>
            </a:r>
            <a:r>
              <a:rPr lang="en-US" sz="2800" dirty="0">
                <a:latin typeface="+mj-lt"/>
                <a:sym typeface="Symbol"/>
              </a:rPr>
              <a:t>y  (x=2y)     </a:t>
            </a:r>
          </a:p>
          <a:p>
            <a:pPr>
              <a:defRPr/>
            </a:pPr>
            <a:r>
              <a:rPr lang="en-US" sz="2800" dirty="0">
                <a:latin typeface="+mj-lt"/>
                <a:sym typeface="Symbol"/>
              </a:rPr>
              <a:t>Odd(x)  </a:t>
            </a:r>
            <a:r>
              <a:rPr lang="en-US" sz="2800" b="1" dirty="0">
                <a:latin typeface="+mj-lt"/>
                <a:sym typeface="Symbol"/>
              </a:rPr>
              <a:t></a:t>
            </a:r>
            <a:r>
              <a:rPr lang="en-US" sz="2800" dirty="0">
                <a:latin typeface="+mj-lt"/>
                <a:sym typeface="Symbol"/>
              </a:rPr>
              <a:t>y  (x=2y+1)</a:t>
            </a:r>
          </a:p>
          <a:p>
            <a:pPr>
              <a:defRPr/>
            </a:pPr>
            <a:r>
              <a:rPr lang="en-US" sz="2800" dirty="0">
                <a:latin typeface="+mj-lt"/>
              </a:rPr>
              <a:t>Domain: Integers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Franklin Gothic Medium" pitchFamily="34" charset="0"/>
              </a:rPr>
              <a:t>D</a:t>
            </a:r>
            <a:r>
              <a:rPr lang="en-US" dirty="0" smtClean="0">
                <a:latin typeface="Franklin Gothic Medium" pitchFamily="34" charset="0"/>
              </a:rPr>
              <a:t>efinitions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 dirty="0" smtClean="0">
                <a:latin typeface="Franklin Gothic Medium" pitchFamily="34" charset="0"/>
              </a:rPr>
              <a:t>A and B are </a:t>
            </a:r>
            <a:r>
              <a:rPr lang="en-US" sz="2800" i="1" dirty="0">
                <a:latin typeface="Franklin Gothic Medium" pitchFamily="34" charset="0"/>
              </a:rPr>
              <a:t>equal</a:t>
            </a:r>
            <a:r>
              <a:rPr lang="en-US" sz="2800" dirty="0">
                <a:latin typeface="Franklin Gothic Medium" pitchFamily="34" charset="0"/>
              </a:rPr>
              <a:t> if they have the same elements</a:t>
            </a:r>
          </a:p>
          <a:p>
            <a:endParaRPr lang="en-US" dirty="0">
              <a:latin typeface="Calibri" charset="0"/>
            </a:endParaRPr>
          </a:p>
          <a:p>
            <a:pPr marL="0" indent="0">
              <a:buNone/>
            </a:pPr>
            <a:endParaRPr lang="en-US" dirty="0" smtClean="0">
              <a:latin typeface="Calibri" charset="0"/>
            </a:endParaRPr>
          </a:p>
          <a:p>
            <a:r>
              <a:rPr lang="en-US" sz="2800" dirty="0" smtClean="0">
                <a:latin typeface="Franklin Gothic Medium" pitchFamily="34" charset="0"/>
              </a:rPr>
              <a:t>A is a </a:t>
            </a:r>
            <a:r>
              <a:rPr lang="en-US" sz="2800" i="1" dirty="0" smtClean="0">
                <a:latin typeface="Franklin Gothic Medium" pitchFamily="34" charset="0"/>
              </a:rPr>
              <a:t>subset</a:t>
            </a:r>
            <a:r>
              <a:rPr lang="en-US" sz="2800" dirty="0" smtClean="0">
                <a:latin typeface="Franklin Gothic Medium" pitchFamily="34" charset="0"/>
              </a:rPr>
              <a:t> of B if every element of A is also in B</a:t>
            </a:r>
          </a:p>
          <a:p>
            <a:endParaRPr lang="en-US" sz="2800" dirty="0">
              <a:latin typeface="Franklin Gothic Medium" pitchFamily="34" charset="0"/>
            </a:endParaRPr>
          </a:p>
          <a:p>
            <a:endParaRPr lang="en-US" sz="2800" dirty="0" smtClean="0">
              <a:latin typeface="Franklin Gothic Medium" pitchFamily="34" charset="0"/>
            </a:endParaRPr>
          </a:p>
          <a:p>
            <a:endParaRPr lang="en-US" sz="2800" dirty="0">
              <a:latin typeface="Franklin Gothic Medium" pitchFamily="34" charset="0"/>
            </a:endParaRPr>
          </a:p>
          <a:p>
            <a:endParaRPr lang="en-US" sz="2800" dirty="0" smtClean="0">
              <a:latin typeface="Franklin Gothic Medium" pitchFamily="34" charset="0"/>
            </a:endParaRPr>
          </a:p>
          <a:p>
            <a:r>
              <a:rPr lang="en-US" sz="2800" dirty="0" smtClean="0">
                <a:latin typeface="Franklin Gothic Medium" pitchFamily="34" charset="0"/>
              </a:rPr>
              <a:t>Note:</a:t>
            </a:r>
            <a:endParaRPr lang="en-US" sz="2800" b="1" dirty="0">
              <a:latin typeface="Franklin Gothic Medium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2256982" y="2000459"/>
            <a:ext cx="4804196" cy="58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a typeface="ＭＳ Ｐゴシック" pitchFamily="-111" charset="-128"/>
                <a:cs typeface="+mn-cs"/>
              </a:rPr>
              <a:t>A = B  </a:t>
            </a:r>
            <a:r>
              <a:rPr lang="en-US" sz="3200" dirty="0">
                <a:latin typeface="Symbol"/>
                <a:ea typeface="ＭＳ Ｐゴシック" pitchFamily="-111" charset="-128"/>
                <a:cs typeface="+mn-cs"/>
                <a:sym typeface="Symbol"/>
              </a:rPr>
              <a:t></a:t>
            </a:r>
            <a:r>
              <a:rPr lang="en-US" sz="3200" dirty="0">
                <a:ea typeface="ＭＳ Ｐゴシック" pitchFamily="-111" charset="-128"/>
                <a:cs typeface="+mn-cs"/>
              </a:rPr>
              <a:t> </a:t>
            </a:r>
            <a:r>
              <a:rPr lang="en-US" sz="3200" dirty="0">
                <a:latin typeface="Symbol"/>
                <a:ea typeface="ＭＳ Ｐゴシック" pitchFamily="-111" charset="-128"/>
                <a:cs typeface="+mn-cs"/>
                <a:sym typeface="Symbol"/>
              </a:rPr>
              <a:t></a:t>
            </a:r>
            <a:r>
              <a:rPr lang="en-US" sz="3200" dirty="0">
                <a:ea typeface="ＭＳ Ｐゴシック" pitchFamily="-111" charset="-128"/>
                <a:cs typeface="+mn-cs"/>
              </a:rPr>
              <a:t> </a:t>
            </a:r>
            <a:r>
              <a:rPr lang="en-US" sz="3200" i="1" dirty="0">
                <a:ea typeface="ＭＳ Ｐゴシック" pitchFamily="-111" charset="-128"/>
                <a:cs typeface="+mn-cs"/>
              </a:rPr>
              <a:t>x</a:t>
            </a:r>
            <a:r>
              <a:rPr lang="en-US" sz="3200" dirty="0">
                <a:ea typeface="ＭＳ Ｐゴシック" pitchFamily="-111" charset="-128"/>
                <a:cs typeface="+mn-cs"/>
              </a:rPr>
              <a:t> (</a:t>
            </a:r>
            <a:r>
              <a:rPr lang="en-US" sz="3200" i="1" dirty="0">
                <a:ea typeface="ＭＳ Ｐゴシック" pitchFamily="-111" charset="-128"/>
                <a:cs typeface="+mn-cs"/>
              </a:rPr>
              <a:t>x</a:t>
            </a:r>
            <a:r>
              <a:rPr lang="en-US" sz="3200" dirty="0">
                <a:ea typeface="ＭＳ Ｐゴシック" pitchFamily="-111" charset="-128"/>
                <a:cs typeface="+mn-cs"/>
              </a:rPr>
              <a:t> </a:t>
            </a:r>
            <a:r>
              <a:rPr lang="en-US" sz="3200" dirty="0">
                <a:latin typeface="Symbol"/>
                <a:ea typeface="ＭＳ Ｐゴシック" pitchFamily="-111" charset="-128"/>
                <a:cs typeface="+mn-cs"/>
                <a:sym typeface="Symbol"/>
              </a:rPr>
              <a:t></a:t>
            </a:r>
            <a:r>
              <a:rPr lang="en-US" sz="3200" dirty="0">
                <a:ea typeface="ＭＳ Ｐゴシック" pitchFamily="-111" charset="-128"/>
                <a:cs typeface="+mn-cs"/>
              </a:rPr>
              <a:t> A </a:t>
            </a:r>
            <a:r>
              <a:rPr lang="en-US" sz="3200" dirty="0">
                <a:latin typeface="Symbol"/>
                <a:ea typeface="ＭＳ Ｐゴシック" pitchFamily="-111" charset="-128"/>
                <a:cs typeface="+mn-cs"/>
                <a:sym typeface="Symbol"/>
              </a:rPr>
              <a:t></a:t>
            </a:r>
            <a:r>
              <a:rPr lang="en-US" sz="3200" dirty="0">
                <a:ea typeface="ＭＳ Ｐゴシック" pitchFamily="-111" charset="-128"/>
                <a:cs typeface="+mn-cs"/>
              </a:rPr>
              <a:t> </a:t>
            </a:r>
            <a:r>
              <a:rPr lang="en-US" sz="3200" i="1" dirty="0">
                <a:ea typeface="ＭＳ Ｐゴシック" pitchFamily="-111" charset="-128"/>
                <a:cs typeface="+mn-cs"/>
              </a:rPr>
              <a:t>x</a:t>
            </a:r>
            <a:r>
              <a:rPr lang="en-US" sz="3200" dirty="0">
                <a:ea typeface="ＭＳ Ｐゴシック" pitchFamily="-111" charset="-128"/>
                <a:cs typeface="+mn-cs"/>
              </a:rPr>
              <a:t> </a:t>
            </a:r>
            <a:r>
              <a:rPr lang="en-US" sz="3200" dirty="0">
                <a:latin typeface="Symbol"/>
                <a:ea typeface="ＭＳ Ｐゴシック" pitchFamily="-111" charset="-128"/>
                <a:cs typeface="+mn-cs"/>
                <a:sym typeface="Symbol"/>
              </a:rPr>
              <a:t></a:t>
            </a:r>
            <a:r>
              <a:rPr lang="en-US" sz="3200" dirty="0">
                <a:ea typeface="ＭＳ Ｐゴシック" pitchFamily="-111" charset="-128"/>
                <a:cs typeface="+mn-cs"/>
              </a:rPr>
              <a:t> B)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2151140" y="3680018"/>
            <a:ext cx="4910038" cy="5847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a typeface="ＭＳ Ｐゴシック" pitchFamily="-111" charset="-128"/>
                <a:cs typeface="+mn-cs"/>
              </a:rPr>
              <a:t>A </a:t>
            </a:r>
            <a:r>
              <a:rPr lang="en-US" sz="3200" dirty="0">
                <a:latin typeface="Symbol"/>
                <a:ea typeface="ＭＳ Ｐゴシック" pitchFamily="-111" charset="-128"/>
                <a:cs typeface="+mn-cs"/>
                <a:sym typeface="Symbol"/>
              </a:rPr>
              <a:t></a:t>
            </a:r>
            <a:r>
              <a:rPr lang="en-US" sz="3200" dirty="0">
                <a:ea typeface="ＭＳ Ｐゴシック" pitchFamily="-111" charset="-128"/>
                <a:cs typeface="+mn-cs"/>
              </a:rPr>
              <a:t> B </a:t>
            </a:r>
            <a:r>
              <a:rPr lang="en-US" sz="3200" dirty="0">
                <a:latin typeface="Symbol"/>
                <a:ea typeface="ＭＳ Ｐゴシック" pitchFamily="-111" charset="-128"/>
                <a:cs typeface="+mn-cs"/>
                <a:sym typeface="Symbol"/>
              </a:rPr>
              <a:t></a:t>
            </a:r>
            <a:r>
              <a:rPr lang="en-US" sz="3200" dirty="0">
                <a:ea typeface="ＭＳ Ｐゴシック" pitchFamily="-111" charset="-128"/>
                <a:cs typeface="+mn-cs"/>
              </a:rPr>
              <a:t> </a:t>
            </a:r>
            <a:r>
              <a:rPr lang="en-US" sz="3200" dirty="0">
                <a:latin typeface="Symbol"/>
                <a:ea typeface="ＭＳ Ｐゴシック" pitchFamily="-111" charset="-128"/>
                <a:cs typeface="+mn-cs"/>
                <a:sym typeface="Symbol"/>
              </a:rPr>
              <a:t></a:t>
            </a:r>
            <a:r>
              <a:rPr lang="en-US" sz="3200" dirty="0">
                <a:ea typeface="ＭＳ Ｐゴシック" pitchFamily="-111" charset="-128"/>
                <a:cs typeface="+mn-cs"/>
              </a:rPr>
              <a:t> </a:t>
            </a:r>
            <a:r>
              <a:rPr lang="en-US" sz="3200" i="1" dirty="0">
                <a:ea typeface="ＭＳ Ｐゴシック" pitchFamily="-111" charset="-128"/>
                <a:cs typeface="+mn-cs"/>
              </a:rPr>
              <a:t>x</a:t>
            </a:r>
            <a:r>
              <a:rPr lang="en-US" sz="3200" dirty="0">
                <a:ea typeface="ＭＳ Ｐゴシック" pitchFamily="-111" charset="-128"/>
                <a:cs typeface="+mn-cs"/>
              </a:rPr>
              <a:t> (</a:t>
            </a:r>
            <a:r>
              <a:rPr lang="en-US" sz="3200" i="1" dirty="0">
                <a:ea typeface="ＭＳ Ｐゴシック" pitchFamily="-111" charset="-128"/>
                <a:cs typeface="+mn-cs"/>
              </a:rPr>
              <a:t>x</a:t>
            </a:r>
            <a:r>
              <a:rPr lang="en-US" sz="3200" dirty="0">
                <a:ea typeface="ＭＳ Ｐゴシック" pitchFamily="-111" charset="-128"/>
                <a:cs typeface="+mn-cs"/>
              </a:rPr>
              <a:t> </a:t>
            </a:r>
            <a:r>
              <a:rPr lang="en-US" sz="3200" dirty="0">
                <a:latin typeface="Symbol"/>
                <a:ea typeface="ＭＳ Ｐゴシック" pitchFamily="-111" charset="-128"/>
                <a:cs typeface="+mn-cs"/>
                <a:sym typeface="Symbol"/>
              </a:rPr>
              <a:t></a:t>
            </a:r>
            <a:r>
              <a:rPr lang="en-US" sz="3200" dirty="0">
                <a:ea typeface="ＭＳ Ｐゴシック" pitchFamily="-111" charset="-128"/>
                <a:cs typeface="+mn-cs"/>
              </a:rPr>
              <a:t> A </a:t>
            </a:r>
            <a:r>
              <a:rPr lang="en-US" sz="3200" dirty="0">
                <a:latin typeface="Symbol"/>
                <a:ea typeface="ＭＳ Ｐゴシック" pitchFamily="-111" charset="-128"/>
                <a:cs typeface="+mn-cs"/>
                <a:sym typeface="Symbol"/>
              </a:rPr>
              <a:t></a:t>
            </a:r>
            <a:r>
              <a:rPr lang="en-US" sz="3200" dirty="0">
                <a:ea typeface="ＭＳ Ｐゴシック" pitchFamily="-111" charset="-128"/>
                <a:cs typeface="+mn-cs"/>
              </a:rPr>
              <a:t> </a:t>
            </a:r>
            <a:r>
              <a:rPr lang="en-US" sz="3200" i="1" dirty="0">
                <a:ea typeface="ＭＳ Ｐゴシック" pitchFamily="-111" charset="-128"/>
                <a:cs typeface="+mn-cs"/>
              </a:rPr>
              <a:t>x</a:t>
            </a:r>
            <a:r>
              <a:rPr lang="en-US" sz="3200" dirty="0">
                <a:ea typeface="ＭＳ Ｐゴシック" pitchFamily="-111" charset="-128"/>
                <a:cs typeface="+mn-cs"/>
              </a:rPr>
              <a:t> </a:t>
            </a:r>
            <a:r>
              <a:rPr lang="en-US" sz="3200" dirty="0">
                <a:latin typeface="Symbol"/>
                <a:ea typeface="ＭＳ Ｐゴシック" pitchFamily="-111" charset="-128"/>
                <a:cs typeface="+mn-cs"/>
                <a:sym typeface="Symbol"/>
              </a:rPr>
              <a:t></a:t>
            </a:r>
            <a:r>
              <a:rPr lang="en-US" sz="3200" dirty="0">
                <a:ea typeface="ＭＳ Ｐゴシック" pitchFamily="-111" charset="-128"/>
                <a:cs typeface="+mn-cs"/>
              </a:rPr>
              <a:t> B)</a:t>
            </a:r>
          </a:p>
        </p:txBody>
      </p:sp>
      <p:sp>
        <p:nvSpPr>
          <p:cNvPr id="7174" name="TextBox 5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6324600"/>
            <a:ext cx="781050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cs typeface="Arial" charset="0"/>
              </a:rPr>
              <a:t>A </a:t>
            </a:r>
            <a:r>
              <a:rPr lang="en-US">
                <a:latin typeface="Symbol" charset="0"/>
                <a:cs typeface="Arial" charset="0"/>
                <a:sym typeface="Symbol" charset="0"/>
              </a:rPr>
              <a:t></a:t>
            </a:r>
            <a:r>
              <a:rPr lang="en-US">
                <a:cs typeface="Arial" charset="0"/>
              </a:rPr>
              <a:t>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87413" y="5407378"/>
                <a:ext cx="4945521" cy="5847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𝑨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ea typeface="ＭＳ Ｐゴシック" pitchFamily="-111" charset="-128"/>
                  </a:rPr>
                  <a:t>)</a:t>
                </a:r>
                <a:r>
                  <a:rPr lang="en-US" sz="3200" b="1" dirty="0">
                    <a:solidFill>
                      <a:prstClr val="black"/>
                    </a:solidFill>
                    <a:ea typeface="ＭＳ Ｐゴシック" pitchFamily="-111" charset="-128"/>
                  </a:rPr>
                  <a:t>  </a:t>
                </a:r>
                <a:r>
                  <a:rPr lang="en-US" sz="3200" b="1" dirty="0">
                    <a:solidFill>
                      <a:prstClr val="black"/>
                    </a:solidFill>
                    <a:latin typeface="Symbol"/>
                    <a:ea typeface="ＭＳ Ｐゴシック" pitchFamily="-111" charset="-128"/>
                    <a:sym typeface="Symbol"/>
                  </a:rPr>
                  <a:t></a:t>
                </a:r>
                <a:r>
                  <a:rPr lang="en-US" sz="2800" b="1" dirty="0">
                    <a:solidFill>
                      <a:prstClr val="black"/>
                    </a:solidFill>
                    <a:latin typeface="Franklin Gothic Medium" pitchFamily="34" charset="0"/>
                  </a:rPr>
                  <a:t>  </a:t>
                </a:r>
                <a:r>
                  <a:rPr lang="en-US" sz="2800" dirty="0">
                    <a:solidFill>
                      <a:prstClr val="black"/>
                    </a:solidFill>
                    <a:latin typeface="Franklin Gothic Medium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𝑨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⊆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𝑩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) ∧(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𝑩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⊆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𝑨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Franklin Gothic Medium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413" y="5407378"/>
                <a:ext cx="4945521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4286" b="-3265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8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Franklin Gothic Medium" pitchFamily="34" charset="0"/>
              </a:rPr>
              <a:t>S</a:t>
            </a:r>
            <a:r>
              <a:rPr lang="en-US" dirty="0" smtClean="0">
                <a:latin typeface="Franklin Gothic Medium" pitchFamily="34" charset="0"/>
              </a:rPr>
              <a:t>et </a:t>
            </a:r>
            <a:r>
              <a:rPr lang="en-US" dirty="0">
                <a:latin typeface="Franklin Gothic Medium" pitchFamily="34" charset="0"/>
              </a:rPr>
              <a:t>O</a:t>
            </a:r>
            <a:r>
              <a:rPr lang="en-US" dirty="0" smtClean="0">
                <a:latin typeface="Franklin Gothic Medium" pitchFamily="34" charset="0"/>
              </a:rPr>
              <a:t>perations</a:t>
            </a:r>
            <a:endParaRPr lang="en-US" dirty="0">
              <a:latin typeface="Franklin Gothic Medium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53152" y="1351842"/>
                <a:ext cx="6054478" cy="5847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𝐴</m:t>
                      </m:r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∪</m:t>
                      </m:r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𝐵</m:t>
                      </m:r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={ </m:t>
                      </m:r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 :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∈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∨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𝑥</m:t>
                          </m:r>
                          <m:r>
                            <m:rPr>
                              <m:lit/>
                            </m:rP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∈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𝐵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 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}</m:t>
                      </m:r>
                    </m:oMath>
                  </m:oMathPara>
                </a14:m>
                <a:endParaRPr lang="en-US" sz="3200" dirty="0">
                  <a:ea typeface="ＭＳ Ｐゴシック" pitchFamily="-111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553152" y="1351842"/>
                <a:ext cx="6054478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53152" y="2266242"/>
                <a:ext cx="5887381" cy="5847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𝐴</m:t>
                      </m:r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∩</m:t>
                      </m:r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𝐵</m:t>
                      </m:r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={ </m:t>
                      </m:r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 :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∈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∧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∈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}</m:t>
                      </m:r>
                    </m:oMath>
                  </m:oMathPara>
                </a14:m>
                <a:endParaRPr lang="en-US" sz="3200" dirty="0">
                  <a:ea typeface="ＭＳ Ｐゴシック" pitchFamily="-111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553152" y="2266242"/>
                <a:ext cx="5887381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53152" y="3180642"/>
                <a:ext cx="5814028" cy="5847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𝐴</m:t>
                      </m:r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 \</m:t>
                      </m:r>
                      <m:r>
                        <m:rPr>
                          <m:lit/>
                        </m:rP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𝐵</m:t>
                      </m:r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={ </m:t>
                      </m:r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 :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∈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∧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∉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}</m:t>
                      </m:r>
                    </m:oMath>
                  </m:oMathPara>
                </a14:m>
                <a:endParaRPr lang="en-US" sz="3200" dirty="0">
                  <a:ea typeface="ＭＳ Ｐゴシック" pitchFamily="-111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553152" y="3180642"/>
                <a:ext cx="5814028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607630" y="1393908"/>
            <a:ext cx="106481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Franklin Gothic Medium" pitchFamily="34" charset="0"/>
                <a:ea typeface="ＭＳ Ｐゴシック" pitchFamily="-111" charset="-128"/>
              </a:rPr>
              <a:t>U</a:t>
            </a:r>
            <a:r>
              <a:rPr lang="en-US" sz="2800" dirty="0" smtClean="0">
                <a:latin typeface="Franklin Gothic Medium" pitchFamily="34" charset="0"/>
                <a:ea typeface="ＭＳ Ｐゴシック" pitchFamily="-111" charset="-128"/>
              </a:rPr>
              <a:t>nion</a:t>
            </a:r>
            <a:endParaRPr lang="en-US" sz="2800" dirty="0">
              <a:latin typeface="Franklin Gothic Medium" pitchFamily="34" charset="0"/>
              <a:ea typeface="ＭＳ Ｐゴシック" pitchFamily="-111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0533" y="2308442"/>
            <a:ext cx="2003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Franklin Gothic Medium" pitchFamily="34" charset="0"/>
                <a:ea typeface="ＭＳ Ｐゴシック" pitchFamily="-111" charset="-128"/>
              </a:rPr>
              <a:t>I</a:t>
            </a:r>
            <a:r>
              <a:rPr lang="en-US" sz="2800" dirty="0" smtClean="0">
                <a:latin typeface="Franklin Gothic Medium" pitchFamily="34" charset="0"/>
                <a:ea typeface="ＭＳ Ｐゴシック" pitchFamily="-111" charset="-128"/>
              </a:rPr>
              <a:t>ntersection</a:t>
            </a:r>
            <a:endParaRPr lang="en-US" sz="2800" dirty="0">
              <a:latin typeface="Franklin Gothic Medium" pitchFamily="34" charset="0"/>
              <a:ea typeface="ＭＳ Ｐゴシック" pitchFamily="-111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4196" y="3195200"/>
            <a:ext cx="23817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Franklin Gothic Medium" pitchFamily="34" charset="0"/>
                <a:ea typeface="ＭＳ Ｐゴシック" pitchFamily="-111" charset="-128"/>
              </a:rPr>
              <a:t>S</a:t>
            </a:r>
            <a:r>
              <a:rPr lang="en-US" sz="2800" dirty="0" smtClean="0">
                <a:latin typeface="Franklin Gothic Medium" pitchFamily="34" charset="0"/>
                <a:ea typeface="ＭＳ Ｐゴシック" pitchFamily="-111" charset="-128"/>
              </a:rPr>
              <a:t>et </a:t>
            </a:r>
            <a:r>
              <a:rPr lang="en-US" sz="2800" dirty="0">
                <a:latin typeface="Franklin Gothic Medium" pitchFamily="34" charset="0"/>
                <a:ea typeface="ＭＳ Ｐゴシック" pitchFamily="-111" charset="-128"/>
              </a:rPr>
              <a:t>D</a:t>
            </a:r>
            <a:r>
              <a:rPr lang="en-US" sz="2800" dirty="0" smtClean="0">
                <a:latin typeface="Franklin Gothic Medium" pitchFamily="34" charset="0"/>
                <a:ea typeface="ＭＳ Ｐゴシック" pitchFamily="-111" charset="-128"/>
              </a:rPr>
              <a:t>ifference</a:t>
            </a:r>
            <a:endParaRPr lang="en-US" sz="2800" dirty="0">
              <a:latin typeface="Franklin Gothic Medium" pitchFamily="34" charset="0"/>
              <a:ea typeface="ＭＳ Ｐゴシック" pitchFamily="-111" charset="-12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8983" y="4001264"/>
            <a:ext cx="8214261" cy="1976906"/>
            <a:chOff x="472539" y="1054864"/>
            <a:chExt cx="8214261" cy="19769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472539" y="1162108"/>
                  <a:ext cx="6183937" cy="58477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  <a:ea typeface="ＭＳ Ｐゴシック" pitchFamily="-111" charset="-128"/>
                            <a:cs typeface="+mn-cs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/>
                            <a:ea typeface="ＭＳ Ｐゴシック" pitchFamily="-111" charset="-128"/>
                            <a:cs typeface="+mn-cs"/>
                          </a:rPr>
                          <m:t>⊕</m:t>
                        </m:r>
                        <m:r>
                          <a:rPr lang="en-US" sz="3200" b="0" i="1" smtClean="0">
                            <a:latin typeface="Cambria Math"/>
                            <a:ea typeface="ＭＳ Ｐゴシック" pitchFamily="-111" charset="-128"/>
                            <a:cs typeface="+mn-cs"/>
                          </a:rPr>
                          <m:t>𝐵</m:t>
                        </m:r>
                        <m:r>
                          <a:rPr lang="en-US" sz="3200" b="0" i="1" smtClean="0">
                            <a:latin typeface="Cambria Math"/>
                            <a:ea typeface="ＭＳ Ｐゴシック" pitchFamily="-111" charset="-128"/>
                            <a:cs typeface="+mn-cs"/>
                          </a:rPr>
                          <m:t>={ </m:t>
                        </m:r>
                        <m:r>
                          <a:rPr lang="en-US" sz="3200" b="0" i="1" smtClean="0">
                            <a:latin typeface="Cambria Math"/>
                            <a:ea typeface="ＭＳ Ｐゴシック" pitchFamily="-111" charset="-128"/>
                            <a:cs typeface="+mn-cs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ea typeface="ＭＳ Ｐゴシック" pitchFamily="-111" charset="-128"/>
                            <a:cs typeface="+mn-cs"/>
                          </a:rPr>
                          <m:t> :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  <a:ea typeface="ＭＳ Ｐゴシック" pitchFamily="-111" charset="-128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  <a:ea typeface="ＭＳ Ｐゴシック" pitchFamily="-111" charset="-128"/>
                                <a:cs typeface="+mn-cs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/>
                                <a:ea typeface="ＭＳ Ｐゴシック" pitchFamily="-111" charset="-128"/>
                                <a:cs typeface="+mn-cs"/>
                              </a:rPr>
                              <m:t>∈</m:t>
                            </m:r>
                            <m:r>
                              <a:rPr lang="en-US" sz="3200" b="0" i="1" smtClean="0">
                                <a:latin typeface="Cambria Math"/>
                                <a:ea typeface="ＭＳ Ｐゴシック" pitchFamily="-111" charset="-128"/>
                                <a:cs typeface="+mn-cs"/>
                              </a:rPr>
                              <m:t>𝐴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  <a:ea typeface="ＭＳ Ｐゴシック" pitchFamily="-111" charset="-128"/>
                            <a:cs typeface="+mn-cs"/>
                          </a:rPr>
                          <m:t>⊕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  <a:ea typeface="ＭＳ Ｐゴシック" pitchFamily="-111" charset="-128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  <a:ea typeface="ＭＳ Ｐゴシック" pitchFamily="-111" charset="-128"/>
                                <a:cs typeface="+mn-cs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/>
                                <a:ea typeface="ＭＳ Ｐゴシック" pitchFamily="-111" charset="-128"/>
                                <a:cs typeface="+mn-cs"/>
                              </a:rPr>
                              <m:t>∈</m:t>
                            </m:r>
                            <m:r>
                              <a:rPr lang="en-US" sz="3200" b="0" i="1" smtClean="0">
                                <a:latin typeface="Cambria Math"/>
                                <a:ea typeface="ＭＳ Ｐゴシック" pitchFamily="-111" charset="-128"/>
                                <a:cs typeface="+mn-cs"/>
                              </a:rPr>
                              <m:t>𝐵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  <a:ea typeface="ＭＳ Ｐゴシック" pitchFamily="-111" charset="-128"/>
                            <a:cs typeface="+mn-cs"/>
                          </a:rPr>
                          <m:t>}</m:t>
                        </m:r>
                      </m:oMath>
                    </m:oMathPara>
                  </a14:m>
                  <a:endParaRPr lang="en-US" sz="3200" dirty="0">
                    <a:ea typeface="ＭＳ Ｐゴシック" pitchFamily="-111" charset="-128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4"/>
                  </p:custDataLst>
                </p:nvPr>
              </p:nvSpPr>
              <p:spPr>
                <a:xfrm>
                  <a:off x="472539" y="1162108"/>
                  <a:ext cx="6183937" cy="58477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472539" y="2076508"/>
                  <a:ext cx="5700892" cy="95526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3200" b="0" dirty="0" smtClean="0">
                      <a:ea typeface="ＭＳ Ｐゴシック" pitchFamily="-111" charset="-128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 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 :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∉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 </m:t>
                          </m:r>
                        </m:e>
                      </m:d>
                    </m:oMath>
                  </a14:m>
                  <a:endParaRPr lang="en-US" sz="3200" b="0" dirty="0" smtClean="0">
                    <a:ea typeface="ＭＳ Ｐゴシック" pitchFamily="-111" charset="-128"/>
                    <a:cs typeface="+mn-cs"/>
                  </a:endParaRPr>
                </a:p>
                <a:p>
                  <a:pPr>
                    <a:defRPr/>
                  </a:pPr>
                  <a:r>
                    <a:rPr lang="en-US" sz="2400" dirty="0">
                      <a:latin typeface="Franklin Gothic Medium" pitchFamily="34" charset="0"/>
                      <a:ea typeface="ＭＳ Ｐゴシック" pitchFamily="-111" charset="-128"/>
                    </a:rPr>
                    <a:t> </a:t>
                  </a:r>
                  <a:r>
                    <a:rPr lang="en-US" sz="2400" dirty="0" smtClean="0">
                      <a:latin typeface="Franklin Gothic Medium" pitchFamily="34" charset="0"/>
                      <a:ea typeface="ＭＳ Ｐゴシック" pitchFamily="-111" charset="-128"/>
                    </a:rPr>
                    <a:t>                         (</a:t>
                  </a:r>
                  <a:r>
                    <a:rPr lang="en-US" sz="2400" dirty="0">
                      <a:latin typeface="Franklin Gothic Medium" pitchFamily="34" charset="0"/>
                      <a:ea typeface="ＭＳ Ｐゴシック" pitchFamily="-111" charset="-128"/>
                    </a:rPr>
                    <a:t>with respect to universe </a:t>
                  </a:r>
                  <a:r>
                    <a:rPr lang="en-US" sz="2400" dirty="0" smtClean="0">
                      <a:latin typeface="Franklin Gothic Medium" pitchFamily="34" charset="0"/>
                      <a:ea typeface="ＭＳ Ｐゴシック" pitchFamily="-111" charset="-128"/>
                    </a:rPr>
                    <a:t>U)                   </a:t>
                  </a:r>
                  <a:endParaRPr lang="en-US" sz="2400" dirty="0">
                    <a:latin typeface="Franklin Gothic Medium" pitchFamily="34" charset="0"/>
                    <a:ea typeface="ＭＳ Ｐゴシック" pitchFamily="-111" charset="-128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6"/>
                  </p:custDataLst>
                </p:nvPr>
              </p:nvSpPr>
              <p:spPr>
                <a:xfrm>
                  <a:off x="472539" y="2076508"/>
                  <a:ext cx="5700892" cy="95526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6774564" y="1054864"/>
              <a:ext cx="1874657" cy="9541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Franklin Gothic Medium" pitchFamily="34" charset="0"/>
                  <a:ea typeface="ＭＳ Ｐゴシック" pitchFamily="-111" charset="-128"/>
                </a:rPr>
                <a:t>S</a:t>
              </a:r>
              <a:r>
                <a:rPr lang="en-US" sz="2800" dirty="0" smtClean="0">
                  <a:latin typeface="Franklin Gothic Medium" pitchFamily="34" charset="0"/>
                  <a:ea typeface="ＭＳ Ｐゴシック" pitchFamily="-111" charset="-128"/>
                </a:rPr>
                <a:t>ymmetric</a:t>
              </a:r>
              <a:endParaRPr lang="en-US" sz="2800" dirty="0">
                <a:latin typeface="Franklin Gothic Medium" pitchFamily="34" charset="0"/>
                <a:ea typeface="ＭＳ Ｐゴシック" pitchFamily="-111" charset="-128"/>
              </a:endParaRPr>
            </a:p>
            <a:p>
              <a:pPr>
                <a:defRPr/>
              </a:pPr>
              <a:r>
                <a:rPr lang="en-US" sz="2800" dirty="0">
                  <a:latin typeface="Franklin Gothic Medium" pitchFamily="34" charset="0"/>
                  <a:ea typeface="ＭＳ Ｐゴシック" pitchFamily="-111" charset="-128"/>
                </a:rPr>
                <a:t> </a:t>
              </a:r>
              <a:r>
                <a:rPr lang="en-US" sz="2800" dirty="0" smtClean="0">
                  <a:latin typeface="Franklin Gothic Medium" pitchFamily="34" charset="0"/>
                  <a:ea typeface="ＭＳ Ｐゴシック" pitchFamily="-111" charset="-128"/>
                </a:rPr>
                <a:t>Difference</a:t>
              </a:r>
              <a:endParaRPr lang="en-US" sz="2800" dirty="0">
                <a:latin typeface="Franklin Gothic Medium" pitchFamily="34" charset="0"/>
                <a:ea typeface="ＭＳ Ｐゴシック" pitchFamily="-111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11455" y="2401066"/>
              <a:ext cx="217534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Franklin Gothic Medium" pitchFamily="34" charset="0"/>
                  <a:ea typeface="ＭＳ Ｐゴシック" pitchFamily="-111" charset="-128"/>
                </a:rPr>
                <a:t>C</a:t>
              </a:r>
              <a:r>
                <a:rPr lang="en-US" sz="2800" dirty="0" smtClean="0">
                  <a:latin typeface="Franklin Gothic Medium" pitchFamily="34" charset="0"/>
                  <a:ea typeface="ＭＳ Ｐゴシック" pitchFamily="-111" charset="-128"/>
                </a:rPr>
                <a:t>omplement</a:t>
              </a:r>
              <a:endParaRPr lang="en-US" sz="2800" dirty="0">
                <a:latin typeface="Franklin Gothic Medium" pitchFamily="34" charset="0"/>
                <a:ea typeface="ＭＳ Ｐゴシック" pitchFamily="-11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1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Franklin Gothic Medium" pitchFamily="34" charset="0"/>
              </a:rPr>
              <a:t>E</a:t>
            </a:r>
            <a:r>
              <a:rPr lang="en-US" dirty="0" smtClean="0">
                <a:latin typeface="Franklin Gothic Medium" pitchFamily="34" charset="0"/>
              </a:rPr>
              <a:t>mpty Set, Power set, Cartesian Product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819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>
                <a:solidFill>
                  <a:srgbClr val="C00000"/>
                </a:solidFill>
                <a:latin typeface="Franklin Gothic Medium" pitchFamily="34" charset="0"/>
              </a:rPr>
              <a:t>Power set </a:t>
            </a:r>
            <a:r>
              <a:rPr lang="en-US" sz="2800" dirty="0" smtClean="0">
                <a:latin typeface="Franklin Gothic Medium" pitchFamily="34" charset="0"/>
              </a:rPr>
              <a:t>of a set </a:t>
            </a:r>
            <a:r>
              <a:rPr lang="en-US" sz="2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800" dirty="0" smtClean="0">
                <a:latin typeface="Franklin Gothic Medium" pitchFamily="34" charset="0"/>
              </a:rPr>
              <a:t>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2800" dirty="0" smtClean="0">
                <a:latin typeface="Franklin Gothic Medium" pitchFamily="34" charset="0"/>
              </a:rPr>
              <a:t> set of all subsets of </a:t>
            </a:r>
            <a:r>
              <a:rPr lang="en-US" sz="2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  <a:p>
            <a:endParaRPr lang="en-US" sz="2800" dirty="0">
              <a:latin typeface="Franklin Gothic Medium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160320" y="1836984"/>
                <a:ext cx="3956724" cy="5847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-111" charset="-128"/>
                  </a:defRPr>
                </a:lvl9pPr>
              </a:lstStyle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𝒫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cs typeface="+mn-cs"/>
                        </a:rPr>
                        <m:t>={ </m:t>
                      </m:r>
                      <m:r>
                        <a:rPr lang="en-US" sz="3200" b="0" i="1" smtClean="0">
                          <a:latin typeface="Cambria Math"/>
                          <a:cs typeface="+mn-cs"/>
                        </a:rPr>
                        <m:t>𝐵</m:t>
                      </m:r>
                      <m:r>
                        <a:rPr lang="en-US" sz="3200" b="0" i="1" smtClean="0">
                          <a:latin typeface="Cambria Math"/>
                          <a:cs typeface="+mn-cs"/>
                        </a:rPr>
                        <m:t> :</m:t>
                      </m:r>
                      <m:r>
                        <a:rPr lang="en-US" sz="3200" b="0" i="1" smtClean="0">
                          <a:latin typeface="Cambria Math"/>
                          <a:cs typeface="+mn-cs"/>
                        </a:rPr>
                        <m:t>𝐵</m:t>
                      </m:r>
                      <m:r>
                        <a:rPr lang="en-US" sz="3200" b="0" i="1" smtClean="0">
                          <a:latin typeface="Cambria Math"/>
                          <a:cs typeface="+mn-cs"/>
                        </a:rPr>
                        <m:t>⊆</m:t>
                      </m:r>
                      <m:r>
                        <a:rPr lang="en-US" sz="3200" b="0" i="1" smtClean="0">
                          <a:latin typeface="Cambria Math"/>
                          <a:cs typeface="+mn-cs"/>
                        </a:rPr>
                        <m:t>𝐴</m:t>
                      </m:r>
                      <m:r>
                        <a:rPr lang="en-US" sz="3200" b="0" i="1" smtClean="0">
                          <a:latin typeface="Cambria Math"/>
                          <a:cs typeface="+mn-cs"/>
                        </a:rPr>
                        <m:t> }</m:t>
                      </m:r>
                    </m:oMath>
                  </m:oMathPara>
                </a14:m>
                <a:endParaRPr lang="en-US" sz="3200" dirty="0" smtClean="0"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160320" y="1836984"/>
                <a:ext cx="395672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4490" y="3036711"/>
                <a:ext cx="584838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𝒫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Days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={ </m:t>
                      </m:r>
                      <m:r>
                        <a:rPr lang="en-US" sz="2400" b="0" i="1" smtClean="0">
                          <a:latin typeface="Cambria Math"/>
                          <a:sym typeface="Symbol"/>
                        </a:rPr>
                        <m:t>, 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  <a:sym typeface="Symbol"/>
                </a:endParaRPr>
              </a:p>
              <a:p>
                <a:r>
                  <a:rPr lang="en-US" sz="2400" b="0" dirty="0" smtClean="0">
                    <a:sym typeface="Symbol"/>
                  </a:rPr>
                  <a:t>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sym typeface="Symbol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𝑊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sym typeface="Symbol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sym typeface="Symbol"/>
                      </a:rPr>
                      <m:t>, </m:t>
                    </m:r>
                  </m:oMath>
                </a14:m>
                <a:endParaRPr lang="en-US" sz="2400" b="0" i="1" dirty="0" smtClean="0">
                  <a:latin typeface="Cambria Math"/>
                  <a:sym typeface="Symbol"/>
                </a:endParaRPr>
              </a:p>
              <a:p>
                <a:r>
                  <a:rPr lang="en-US" sz="2400" b="0" dirty="0" smtClean="0">
                    <a:sym typeface="Symbol"/>
                  </a:rPr>
                  <a:t>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𝑊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sym typeface="Symbol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𝑊</m:t>
                        </m:r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sym typeface="Symbol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sym typeface="Symbol"/>
                      </a:rPr>
                      <m:t>, </m:t>
                    </m:r>
                  </m:oMath>
                </a14:m>
                <a:endParaRPr lang="en-US" sz="2400" b="0" i="1" dirty="0" smtClean="0">
                  <a:latin typeface="Cambria Math"/>
                  <a:sym typeface="Symbol"/>
                </a:endParaRPr>
              </a:p>
              <a:p>
                <a:r>
                  <a:rPr lang="en-US" sz="2400" b="0" dirty="0" smtClean="0">
                    <a:sym typeface="Symbol"/>
                  </a:rPr>
                  <a:t>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𝑊</m:t>
                        </m:r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sym typeface="Symbol"/>
                      </a:rPr>
                      <m:t>   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490" y="3036711"/>
                <a:ext cx="5848384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208" b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0784" y="2575046"/>
                <a:ext cx="3041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  <a:latin typeface="Franklin Gothic Medium"/>
                    <a:cs typeface="Franklin Gothic Medium"/>
                  </a:rPr>
                  <a:t>e.g. 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Franklin Gothic Medium"/>
                  </a:rPr>
                  <a:t>Days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 panose="02040503050406030204" pitchFamily="18" charset="0"/>
                        <a:cs typeface="Franklin Gothic Medium"/>
                      </a:rPr>
                      <m:t>{</m:t>
                    </m:r>
                    <m:r>
                      <a:rPr lang="en-US" sz="2400" i="1" dirty="0" smtClean="0">
                        <a:latin typeface="Cambria Math"/>
                        <a:ea typeface="Cambria Math" panose="02040503050406030204" pitchFamily="18" charset="0"/>
                        <a:cs typeface="Franklin Gothic Medium"/>
                      </a:rPr>
                      <m:t>𝑀</m:t>
                    </m:r>
                    <m:r>
                      <a:rPr lang="en-US" sz="2400" i="1" dirty="0" smtClean="0">
                        <a:latin typeface="Cambria Math"/>
                        <a:ea typeface="Cambria Math" panose="02040503050406030204" pitchFamily="18" charset="0"/>
                        <a:cs typeface="Franklin Gothic Medium"/>
                      </a:rPr>
                      <m:t>,</m:t>
                    </m:r>
                    <m:r>
                      <a:rPr lang="en-US" sz="2400" i="1" dirty="0" smtClean="0">
                        <a:latin typeface="Cambria Math"/>
                        <a:ea typeface="Cambria Math" panose="02040503050406030204" pitchFamily="18" charset="0"/>
                        <a:cs typeface="Franklin Gothic Medium"/>
                      </a:rPr>
                      <m:t>𝑊</m:t>
                    </m:r>
                    <m:r>
                      <a:rPr lang="en-US" sz="2400" i="1" dirty="0" smtClean="0">
                        <a:latin typeface="Cambria Math"/>
                        <a:ea typeface="Cambria Math" panose="02040503050406030204" pitchFamily="18" charset="0"/>
                        <a:cs typeface="Franklin Gothic Medium"/>
                      </a:rPr>
                      <m:t>,</m:t>
                    </m:r>
                    <m:r>
                      <a:rPr lang="en-US" sz="2400" i="1" dirty="0" smtClean="0">
                        <a:latin typeface="Cambria Math"/>
                        <a:ea typeface="Cambria Math" panose="02040503050406030204" pitchFamily="18" charset="0"/>
                        <a:cs typeface="Franklin Gothic Medium"/>
                      </a:rPr>
                      <m:t>𝐹</m:t>
                    </m:r>
                    <m:r>
                      <a:rPr lang="en-US" sz="2400" i="1" dirty="0" smtClean="0">
                        <a:latin typeface="Cambria Math"/>
                        <a:ea typeface="Cambria Math" panose="02040503050406030204" pitchFamily="18" charset="0"/>
                        <a:cs typeface="Franklin Gothic Medium"/>
                      </a:rPr>
                      <m:t>}</m:t>
                    </m:r>
                  </m:oMath>
                </a14:m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84" y="2575046"/>
                <a:ext cx="3041025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206" t="-10526" r="-60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0784" y="4488512"/>
                <a:ext cx="19663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  <a:latin typeface="Franklin Gothic Medium"/>
                    <a:cs typeface="Franklin Gothic Medium"/>
                  </a:rPr>
                  <a:t>e.g.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𝒫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sym typeface="Symbol"/>
                          </a:rPr>
                          <m:t>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Franklin Gothic Medium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Cambria Math" panose="02040503050406030204" pitchFamily="18" charset="0"/>
                        <a:cs typeface="Franklin Gothic Medium"/>
                      </a:rPr>
                      <m:t>?</m:t>
                    </m:r>
                  </m:oMath>
                </a14:m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84" y="4488512"/>
                <a:ext cx="1966308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4954" t="-1052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001888" y="5345289"/>
                <a:ext cx="7315200" cy="70802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𝐴</m:t>
                      </m:r>
                      <m:r>
                        <a:rPr lang="en-US" sz="40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×</m:t>
                      </m:r>
                      <m:r>
                        <a:rPr lang="en-US" sz="40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𝐵</m:t>
                      </m:r>
                      <m:r>
                        <a:rPr lang="en-US" sz="40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={ 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𝑎</m:t>
                          </m:r>
                          <m:r>
                            <a:rPr lang="en-US" sz="40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/>
                              <a:ea typeface="ＭＳ Ｐゴシック" pitchFamily="-111" charset="-128"/>
                              <a:cs typeface="+mn-cs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:</m:t>
                      </m:r>
                      <m:r>
                        <a:rPr lang="en-US" sz="40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𝑎</m:t>
                      </m:r>
                      <m:r>
                        <a:rPr lang="en-US" sz="40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∈</m:t>
                      </m:r>
                      <m:r>
                        <a:rPr lang="en-US" sz="40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𝐴</m:t>
                      </m:r>
                      <m:r>
                        <a:rPr lang="en-US" sz="40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, </m:t>
                      </m:r>
                      <m:r>
                        <a:rPr lang="en-US" sz="40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𝑏</m:t>
                      </m:r>
                      <m:r>
                        <a:rPr lang="en-US" sz="40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∈</m:t>
                      </m:r>
                      <m:r>
                        <a:rPr lang="en-US" sz="40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𝐵</m:t>
                      </m:r>
                      <m:r>
                        <a:rPr lang="en-US" sz="4000" b="0" i="1" smtClean="0">
                          <a:latin typeface="Cambria Math"/>
                          <a:ea typeface="ＭＳ Ｐゴシック" pitchFamily="-111" charset="-128"/>
                          <a:cs typeface="+mn-cs"/>
                        </a:rPr>
                        <m:t> }</m:t>
                      </m:r>
                    </m:oMath>
                  </m:oMathPara>
                </a14:m>
                <a:endParaRPr lang="en-US" sz="4000" dirty="0">
                  <a:ea typeface="ＭＳ Ｐゴシック" pitchFamily="-111" charset="-128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001888" y="5345289"/>
                <a:ext cx="7315200" cy="70802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0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B</a:t>
            </a:r>
            <a:r>
              <a:rPr lang="en-US" dirty="0" smtClean="0"/>
              <a:t>itwise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77" y="1411113"/>
            <a:ext cx="8573911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dirty="0" smtClean="0"/>
              <a:t>     	01101101                Java: 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z=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x|y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b="1" u="sng" dirty="0" smtClean="0">
                <a:sym typeface="Symbol"/>
              </a:rPr>
              <a:t></a:t>
            </a:r>
            <a:r>
              <a:rPr lang="en-US" u="sng" dirty="0">
                <a:sym typeface="Symbol"/>
              </a:rPr>
              <a:t>	</a:t>
            </a:r>
            <a:r>
              <a:rPr lang="en-US" u="sng" dirty="0" smtClean="0"/>
              <a:t>00110111</a:t>
            </a:r>
            <a:r>
              <a:rPr lang="en-US" dirty="0" smtClean="0"/>
              <a:t>           </a:t>
            </a:r>
            <a:r>
              <a:rPr lang="en-US" dirty="0" smtClean="0">
                <a:sym typeface="Symbol"/>
              </a:rPr>
              <a:t>  </a:t>
            </a:r>
            <a:r>
              <a:rPr lang="en-US" dirty="0" smtClean="0"/>
              <a:t>              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/>
              <a:t>        	</a:t>
            </a:r>
            <a:r>
              <a:rPr lang="en-US" dirty="0" smtClean="0">
                <a:solidFill>
                  <a:srgbClr val="C00000"/>
                </a:solidFill>
              </a:rPr>
              <a:t>01111111             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400" dirty="0"/>
              <a:t>	</a:t>
            </a:r>
            <a:r>
              <a:rPr lang="en-US" sz="1400" dirty="0" smtClean="0"/>
              <a:t>	</a:t>
            </a:r>
            <a:endParaRPr lang="en-US" sz="1400" dirty="0"/>
          </a:p>
          <a:p>
            <a:pPr marL="0" indent="0">
              <a:buNone/>
              <a:defRPr/>
            </a:pPr>
            <a:r>
              <a:rPr lang="en-US" dirty="0" smtClean="0"/>
              <a:t>      	00101010                Java:	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z=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x&amp;y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  </a:t>
            </a:r>
            <a:r>
              <a:rPr lang="en-US" b="1" u="sng" dirty="0" smtClean="0">
                <a:sym typeface="Symbol"/>
              </a:rPr>
              <a:t></a:t>
            </a:r>
            <a:r>
              <a:rPr lang="en-US" u="sng" dirty="0" smtClean="0"/>
              <a:t> 	00001111</a:t>
            </a:r>
            <a:r>
              <a:rPr lang="en-US" dirty="0" smtClean="0"/>
              <a:t>               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/>
              <a:t>        	</a:t>
            </a:r>
            <a:r>
              <a:rPr lang="en-US" dirty="0" smtClean="0">
                <a:solidFill>
                  <a:srgbClr val="C00000"/>
                </a:solidFill>
              </a:rPr>
              <a:t>00001010 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/>
              <a:t>	</a:t>
            </a:r>
            <a:r>
              <a:rPr lang="en-US" sz="1600" dirty="0" smtClean="0"/>
              <a:t>  </a:t>
            </a:r>
            <a:r>
              <a:rPr lang="en-US" dirty="0" smtClean="0"/>
              <a:t>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/>
              <a:t>		01101101                Java:	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z=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x^y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/>
              <a:t>    </a:t>
            </a:r>
            <a:r>
              <a:rPr lang="en-US" b="1" u="sng" dirty="0" smtClean="0">
                <a:latin typeface="Symbol"/>
                <a:sym typeface="Symbol"/>
              </a:rPr>
              <a:t>	</a:t>
            </a:r>
            <a:r>
              <a:rPr lang="en-US" u="sng" dirty="0" smtClean="0"/>
              <a:t>00110111</a:t>
            </a:r>
            <a:r>
              <a:rPr lang="en-US" dirty="0" smtClean="0"/>
              <a:t>           </a:t>
            </a:r>
            <a:r>
              <a:rPr lang="en-US" dirty="0" smtClean="0">
                <a:sym typeface="Symbol"/>
              </a:rPr>
              <a:t>          </a:t>
            </a:r>
            <a:r>
              <a:rPr lang="en-US" dirty="0" smtClean="0"/>
              <a:t>              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/>
              <a:t>         	</a:t>
            </a:r>
            <a:r>
              <a:rPr lang="en-US" dirty="0" smtClean="0">
                <a:solidFill>
                  <a:srgbClr val="C00000"/>
                </a:solidFill>
              </a:rPr>
              <a:t>01011010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anum.com/security/computer_security/papers/otp-faq/o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5797">
            <a:off x="6654419" y="4265875"/>
            <a:ext cx="1869060" cy="26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ne-Time </a:t>
            </a:r>
            <a:r>
              <a:rPr lang="en-US" dirty="0"/>
              <a:t>P</a:t>
            </a:r>
            <a:r>
              <a:rPr lang="en-US" dirty="0" smtClean="0"/>
              <a:t>ad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00755" y="1205085"/>
            <a:ext cx="83820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Alice and Bob privately share random n-bit vector K </a:t>
            </a:r>
          </a:p>
          <a:p>
            <a:pPr lvl="1"/>
            <a:r>
              <a:rPr lang="en-US" sz="2400" dirty="0" smtClean="0"/>
              <a:t>Eve does not know K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Later, Alice has n-bit message m to send to Bob</a:t>
            </a:r>
          </a:p>
          <a:p>
            <a:pPr lvl="1"/>
            <a:r>
              <a:rPr lang="en-US" sz="2400" dirty="0" smtClean="0"/>
              <a:t>Alice computes  C = m </a:t>
            </a:r>
            <a:r>
              <a:rPr lang="en-US" sz="2400" dirty="0" smtClean="0">
                <a:sym typeface="Symbol" pitchFamily="18" charset="2"/>
              </a:rPr>
              <a:t> K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Alice sends C to Bob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Bob computes m = C  K which is (m  K)  K</a:t>
            </a:r>
          </a:p>
          <a:p>
            <a:r>
              <a:rPr lang="en-US" sz="2800" dirty="0" smtClean="0">
                <a:solidFill>
                  <a:srgbClr val="C00000"/>
                </a:solidFill>
                <a:sym typeface="Symbol" pitchFamily="18" charset="2"/>
              </a:rPr>
              <a:t>Eve cannot figure out m from C unless she can guess K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</a:t>
            </a:r>
            <a:r>
              <a:rPr lang="en-US" dirty="0"/>
              <a:t>phenomenon: can’t tell a book by its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and you can’t tell what a program does just by its code...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Rice’s Theorem: </a:t>
            </a:r>
            <a:r>
              <a:rPr lang="en-US" sz="2800" dirty="0"/>
              <a:t>In general there is no way to tell</a:t>
            </a:r>
          </a:p>
          <a:p>
            <a:pPr marL="0" indent="0">
              <a:buNone/>
            </a:pPr>
            <a:r>
              <a:rPr lang="en-US" sz="2800" dirty="0"/>
              <a:t>anything about the input/output (</a:t>
            </a:r>
            <a:r>
              <a:rPr lang="en-US" sz="2800" b="1" dirty="0"/>
              <a:t>I</a:t>
            </a:r>
            <a:r>
              <a:rPr lang="en-US" sz="2800" dirty="0"/>
              <a:t>/</a:t>
            </a:r>
            <a:r>
              <a:rPr lang="en-US" sz="2800" b="1" dirty="0"/>
              <a:t>O</a:t>
            </a:r>
            <a:r>
              <a:rPr lang="en-US" sz="2800" dirty="0"/>
              <a:t>) behavior of a</a:t>
            </a:r>
          </a:p>
          <a:p>
            <a:pPr marL="0" indent="0">
              <a:buNone/>
            </a:pPr>
            <a:r>
              <a:rPr lang="en-US" sz="2800" dirty="0"/>
              <a:t>program </a:t>
            </a:r>
            <a:r>
              <a:rPr lang="en-US" sz="2800" b="1" dirty="0"/>
              <a:t>P</a:t>
            </a:r>
            <a:r>
              <a:rPr lang="en-US" sz="2800" dirty="0"/>
              <a:t> </a:t>
            </a:r>
            <a:r>
              <a:rPr lang="en-US" sz="2800" dirty="0" smtClean="0"/>
              <a:t>just </a:t>
            </a:r>
            <a:r>
              <a:rPr lang="en-US" sz="2800" dirty="0"/>
              <a:t>given it code</a:t>
            </a:r>
            <a:r>
              <a:rPr lang="en-US" sz="2800" dirty="0" smtClean="0"/>
              <a:t>!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Note:</a:t>
            </a:r>
            <a:r>
              <a:rPr lang="en-US" sz="2000" dirty="0"/>
              <a:t> The statement above is not precise, and we didn’t prove it, so this</a:t>
            </a:r>
          </a:p>
          <a:p>
            <a:pPr marL="0" indent="0">
              <a:buNone/>
            </a:pPr>
            <a:r>
              <a:rPr lang="en-US" sz="2000" dirty="0"/>
              <a:t>isn’t something you can use on homework or exams</a:t>
            </a:r>
          </a:p>
        </p:txBody>
      </p:sp>
    </p:spTree>
    <p:extLst>
      <p:ext uri="{BB962C8B-B14F-4D97-AF65-F5344CB8AC3E}">
        <p14:creationId xmlns:p14="http://schemas.microsoft.com/office/powerpoint/2010/main" val="1935883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theorem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600200"/>
            <a:ext cx="7239000" cy="138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smtClean="0">
                <a:ea typeface="ＭＳ Ｐゴシック" pitchFamily="-111" charset="-128"/>
              </a:rPr>
              <a:t>Let </a:t>
            </a:r>
            <a:r>
              <a:rPr lang="en-US" sz="2800" i="1" smtClean="0">
                <a:ea typeface="ＭＳ Ｐゴシック" pitchFamily="-111" charset="-128"/>
              </a:rPr>
              <a:t>a</a:t>
            </a:r>
            <a:r>
              <a:rPr lang="en-US" sz="2800" smtClean="0">
                <a:ea typeface="ＭＳ Ｐゴシック" pitchFamily="-111" charset="-128"/>
              </a:rPr>
              <a:t> be an integer and </a:t>
            </a:r>
            <a:r>
              <a:rPr lang="en-US" sz="2800" i="1" smtClean="0">
                <a:ea typeface="ＭＳ Ｐゴシック" pitchFamily="-111" charset="-128"/>
              </a:rPr>
              <a:t>d</a:t>
            </a:r>
            <a:r>
              <a:rPr lang="en-US" sz="2800" smtClean="0">
                <a:ea typeface="ＭＳ Ｐゴシック" pitchFamily="-111" charset="-128"/>
              </a:rPr>
              <a:t> a positive integer.  Then there are </a:t>
            </a:r>
            <a:r>
              <a:rPr lang="en-US" sz="2800" i="1" smtClean="0">
                <a:ea typeface="ＭＳ Ｐゴシック" pitchFamily="-111" charset="-128"/>
              </a:rPr>
              <a:t>unique</a:t>
            </a:r>
            <a:r>
              <a:rPr lang="en-US" sz="2800" smtClean="0">
                <a:ea typeface="ＭＳ Ｐゴシック" pitchFamily="-111" charset="-128"/>
              </a:rPr>
              <a:t> integers </a:t>
            </a:r>
            <a:r>
              <a:rPr lang="en-US" sz="2800" i="1" smtClean="0">
                <a:ea typeface="ＭＳ Ｐゴシック" pitchFamily="-111" charset="-128"/>
              </a:rPr>
              <a:t>q</a:t>
            </a:r>
            <a:r>
              <a:rPr lang="en-US" sz="2800" smtClean="0">
                <a:ea typeface="ＭＳ Ｐゴシック" pitchFamily="-111" charset="-128"/>
              </a:rPr>
              <a:t> and </a:t>
            </a:r>
            <a:r>
              <a:rPr lang="en-US" sz="2800" i="1" smtClean="0">
                <a:ea typeface="ＭＳ Ｐゴシック" pitchFamily="-111" charset="-128"/>
              </a:rPr>
              <a:t>r</a:t>
            </a:r>
            <a:r>
              <a:rPr lang="en-US" sz="2800" smtClean="0">
                <a:ea typeface="ＭＳ Ｐゴシック" pitchFamily="-111" charset="-128"/>
              </a:rPr>
              <a:t>, with 0 ≤ </a:t>
            </a:r>
            <a:r>
              <a:rPr lang="en-US" sz="2800" i="1" smtClean="0">
                <a:ea typeface="ＭＳ Ｐゴシック" pitchFamily="-111" charset="-128"/>
              </a:rPr>
              <a:t>r</a:t>
            </a:r>
            <a:r>
              <a:rPr lang="en-US" sz="2800" smtClean="0">
                <a:ea typeface="ＭＳ Ｐゴシック" pitchFamily="-111" charset="-128"/>
              </a:rPr>
              <a:t> &lt; </a:t>
            </a:r>
            <a:r>
              <a:rPr lang="en-US" sz="2800" i="1" smtClean="0">
                <a:ea typeface="ＭＳ Ｐゴシック" pitchFamily="-111" charset="-128"/>
              </a:rPr>
              <a:t>d</a:t>
            </a:r>
            <a:r>
              <a:rPr lang="en-US" sz="2800" smtClean="0">
                <a:ea typeface="ＭＳ Ｐゴシック" pitchFamily="-111" charset="-128"/>
              </a:rPr>
              <a:t>, such that </a:t>
            </a:r>
            <a:r>
              <a:rPr lang="en-US" sz="2800" i="1" smtClean="0">
                <a:ea typeface="ＭＳ Ｐゴシック" pitchFamily="-111" charset="-128"/>
              </a:rPr>
              <a:t>a</a:t>
            </a:r>
            <a:r>
              <a:rPr lang="en-US" sz="2800" smtClean="0">
                <a:ea typeface="ＭＳ Ｐゴシック" pitchFamily="-111" charset="-128"/>
              </a:rPr>
              <a:t> = </a:t>
            </a:r>
            <a:r>
              <a:rPr lang="en-US" sz="2800" i="1" smtClean="0">
                <a:ea typeface="ＭＳ Ｐゴシック" pitchFamily="-111" charset="-128"/>
              </a:rPr>
              <a:t>dq</a:t>
            </a:r>
            <a:r>
              <a:rPr lang="en-US" sz="2800" smtClean="0">
                <a:ea typeface="ＭＳ Ｐゴシック" pitchFamily="-111" charset="-128"/>
              </a:rPr>
              <a:t> + </a:t>
            </a:r>
            <a:r>
              <a:rPr lang="en-US" sz="2800" i="1" smtClean="0">
                <a:ea typeface="ＭＳ Ｐゴシック" pitchFamily="-111" charset="-128"/>
              </a:rPr>
              <a:t>r</a:t>
            </a:r>
            <a:r>
              <a:rPr lang="en-US" sz="2800" smtClean="0">
                <a:ea typeface="ＭＳ Ｐゴシック" pitchFamily="-111" charset="-128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3429000"/>
            <a:ext cx="4953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1" dirty="0">
                <a:latin typeface="Arial" pitchFamily="34" charset="0"/>
                <a:ea typeface="MS PGothic" pitchFamily="34" charset="-128"/>
              </a:rPr>
              <a:t>q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=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a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2800" b="1" dirty="0">
                <a:latin typeface="Arial" pitchFamily="34" charset="0"/>
                <a:ea typeface="MS PGothic" pitchFamily="34" charset="-128"/>
              </a:rPr>
              <a:t>div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d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          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r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=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a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2800" b="1" dirty="0">
                <a:latin typeface="Arial" pitchFamily="34" charset="0"/>
                <a:ea typeface="MS PGothic" pitchFamily="34" charset="-128"/>
              </a:rPr>
              <a:t>mod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Arithmetic, </a:t>
            </a:r>
            <a:r>
              <a:rPr lang="en-US" dirty="0"/>
              <a:t>m</a:t>
            </a:r>
            <a:r>
              <a:rPr lang="en-US" dirty="0" smtClean="0"/>
              <a:t>od 7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73121" y="1182507"/>
            <a:ext cx="5446882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a +</a:t>
            </a:r>
            <a:r>
              <a:rPr lang="en-US" baseline="-25000" dirty="0" smtClean="0">
                <a:solidFill>
                  <a:srgbClr val="C00000"/>
                </a:solidFill>
              </a:rPr>
              <a:t>7</a:t>
            </a:r>
            <a:r>
              <a:rPr lang="en-US" dirty="0" smtClean="0">
                <a:solidFill>
                  <a:srgbClr val="C00000"/>
                </a:solidFill>
              </a:rPr>
              <a:t> b = (a + b) mod 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a </a:t>
            </a:r>
            <a:r>
              <a:rPr lang="en-US" dirty="0" smtClean="0">
                <a:solidFill>
                  <a:srgbClr val="C00000"/>
                </a:solidFill>
                <a:latin typeface="Symbol" pitchFamily="18" charset="2"/>
                <a:sym typeface="Symbol" pitchFamily="18" charset="2"/>
              </a:rPr>
              <a:t></a:t>
            </a:r>
            <a:r>
              <a:rPr lang="en-US" baseline="-25000" dirty="0" smtClean="0">
                <a:solidFill>
                  <a:srgbClr val="C00000"/>
                </a:solidFill>
                <a:latin typeface="Symbol" pitchFamily="18" charset="2"/>
                <a:sym typeface="Symbol" pitchFamily="18" charset="2"/>
              </a:rPr>
              <a:t>7</a:t>
            </a:r>
            <a:r>
              <a:rPr lang="en-US" dirty="0" smtClean="0">
                <a:solidFill>
                  <a:srgbClr val="C00000"/>
                </a:solidFill>
              </a:rPr>
              <a:t> b = (a </a:t>
            </a:r>
            <a:r>
              <a:rPr lang="en-US" dirty="0" smtClean="0">
                <a:solidFill>
                  <a:srgbClr val="C00000"/>
                </a:solidFill>
                <a:latin typeface="Symbol" pitchFamily="18" charset="2"/>
                <a:sym typeface="Symbol" pitchFamily="18" charset="2"/>
              </a:rPr>
              <a:t></a:t>
            </a:r>
            <a:r>
              <a:rPr lang="en-US" dirty="0" smtClean="0">
                <a:solidFill>
                  <a:srgbClr val="C00000"/>
                </a:solidFill>
              </a:rPr>
              <a:t> b) mod 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0488749"/>
              </p:ext>
            </p:extLst>
          </p:nvPr>
        </p:nvGraphicFramePr>
        <p:xfrm>
          <a:off x="733778" y="2909711"/>
          <a:ext cx="3276600" cy="309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</a:tblGrid>
              <a:tr h="38735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87453080"/>
              </p:ext>
            </p:extLst>
          </p:nvPr>
        </p:nvGraphicFramePr>
        <p:xfrm>
          <a:off x="4746978" y="2909711"/>
          <a:ext cx="3276600" cy="309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</a:tblGrid>
              <a:tr h="38735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sz="1400" baseline="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9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modular arithmetic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219200"/>
            <a:ext cx="7772400" cy="157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Let a and b be integers, and m be a positive integer.  We say a </a:t>
            </a:r>
            <a:r>
              <a:rPr lang="en-US" sz="2400" i="1" smtClean="0">
                <a:ea typeface="ＭＳ Ｐゴシック" pitchFamily="-111" charset="-128"/>
              </a:rPr>
              <a:t>is congruent to b modulo m </a:t>
            </a:r>
            <a:r>
              <a:rPr lang="en-US" sz="2400" smtClean="0">
                <a:ea typeface="ＭＳ Ｐゴシック" pitchFamily="-111" charset="-128"/>
              </a:rPr>
              <a:t>if m divides a – b.  We use the notation a ≡ b (mod m) to indicate that a is congruent to b modulo 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895600"/>
            <a:ext cx="7772400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Let a and b be integers, and let m be a positive integer.  Then a ≡ b (mod m) if and only if a mod m = b mod 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3810000"/>
            <a:ext cx="7772400" cy="157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Let m be a positive integer.  If a ≡ b (mod m) and     </a:t>
            </a:r>
          </a:p>
          <a:p>
            <a:pPr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c ≡ d (mod m), then</a:t>
            </a:r>
          </a:p>
          <a:p>
            <a:pPr lvl="1"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a + c ≡ b + d (mod m)    and      </a:t>
            </a:r>
          </a:p>
          <a:p>
            <a:pPr lvl="1"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ac ≡ bd (mod 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505450"/>
            <a:ext cx="777240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Let a and b be integers, and let m be a positive integer.  Then a ≡ b (mod m) if and only if </a:t>
            </a:r>
          </a:p>
          <a:p>
            <a:pPr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a mod m = b mod 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T</a:t>
            </a:r>
            <a:r>
              <a:rPr lang="en-US" dirty="0" smtClean="0">
                <a:latin typeface="Franklin Gothic Medium" panose="020B0603020102020204" pitchFamily="34" charset="0"/>
              </a:rPr>
              <a:t>wo’s </a:t>
            </a:r>
            <a:r>
              <a:rPr lang="en-US" dirty="0">
                <a:latin typeface="Franklin Gothic Medium" panose="020B0603020102020204" pitchFamily="34" charset="0"/>
              </a:rPr>
              <a:t>C</a:t>
            </a:r>
            <a:r>
              <a:rPr lang="en-US" dirty="0" smtClean="0">
                <a:latin typeface="Franklin Gothic Medium" panose="020B0603020102020204" pitchFamily="34" charset="0"/>
              </a:rPr>
              <a:t>omplement </a:t>
            </a:r>
            <a:r>
              <a:rPr lang="en-US" dirty="0">
                <a:latin typeface="Franklin Gothic Medium" panose="020B0603020102020204" pitchFamily="34" charset="0"/>
              </a:rPr>
              <a:t>R</a:t>
            </a:r>
            <a:r>
              <a:rPr lang="en-US" dirty="0" smtClean="0">
                <a:latin typeface="Franklin Gothic Medium" panose="020B0603020102020204" pitchFamily="34" charset="0"/>
              </a:rPr>
              <a:t>epresentation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0" name="TextBox 5"/>
              <p:cNvSpPr txBox="1">
                <a:spLocks noChangeArrowheads="1"/>
              </p:cNvSpPr>
              <p:nvPr/>
            </p:nvSpPr>
            <p:spPr bwMode="auto">
              <a:xfrm>
                <a:off x="544688" y="1174749"/>
                <a:ext cx="8763000" cy="5991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2200" dirty="0" smtClean="0"/>
                  <a:t>n bit signed integers, first bit will still be the sign bit</a:t>
                </a:r>
              </a:p>
              <a:p>
                <a:pPr eaLnBrk="1" hangingPunct="1"/>
                <a:endParaRPr lang="en-US" sz="2000" dirty="0"/>
              </a:p>
              <a:p>
                <a:pPr eaLnBrk="1" hangingPunct="1"/>
                <a:r>
                  <a:rPr lang="en-US" sz="2200" dirty="0"/>
                  <a:t>Suppose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0≤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endParaRPr lang="en-US" sz="2200" dirty="0" smtClean="0"/>
              </a:p>
              <a:p>
                <a:pPr eaLnBrk="1" hangingPunct="1"/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is represented by the binary representation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eaLnBrk="1" hangingPunct="1"/>
                <a:r>
                  <a:rPr lang="en-US" sz="2200" dirty="0"/>
                  <a:t>Suppose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0≤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endParaRPr lang="en-US" sz="2200" dirty="0" smtClean="0"/>
              </a:p>
              <a:p>
                <a:pPr eaLnBrk="1" hangingPunct="1"/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−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is represented by the binary representation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−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200" b="0" dirty="0" smtClean="0"/>
              </a:p>
              <a:p>
                <a:pPr eaLnBrk="1" hangingPunct="1"/>
                <a:endParaRPr lang="en-US" sz="2000" dirty="0"/>
              </a:p>
              <a:p>
                <a:pPr eaLnBrk="1" hangingPunct="1"/>
                <a:r>
                  <a:rPr lang="en-US" sz="2000" dirty="0"/>
                  <a:t> </a:t>
                </a:r>
              </a:p>
              <a:p>
                <a:pPr eaLnBrk="1" hangingPunct="1"/>
                <a:endParaRPr lang="en-US" sz="2000" baseline="30000" dirty="0"/>
              </a:p>
              <a:p>
                <a:pPr eaLnBrk="1" hangingPunct="1"/>
                <a:endParaRPr lang="en-US" sz="2000" dirty="0" smtClean="0"/>
              </a:p>
              <a:p>
                <a:pPr eaLnBrk="1" hangingPunct="1"/>
                <a:endParaRPr lang="en-US" sz="2000" dirty="0"/>
              </a:p>
              <a:p>
                <a:pPr eaLnBrk="1" hangingPunct="1"/>
                <a:r>
                  <a:rPr lang="en-US" sz="2000" dirty="0" smtClean="0"/>
                  <a:t>   99 </a:t>
                </a:r>
                <a:r>
                  <a:rPr lang="en-US" sz="2000" dirty="0"/>
                  <a:t>= 64 + 32 + 2 + 1</a:t>
                </a:r>
              </a:p>
              <a:p>
                <a:pPr eaLnBrk="1" hangingPunct="1"/>
                <a:r>
                  <a:rPr lang="en-US" sz="2000" dirty="0" smtClean="0"/>
                  <a:t>   18 </a:t>
                </a:r>
                <a:r>
                  <a:rPr lang="en-US" sz="2000" dirty="0"/>
                  <a:t>= 16 + 2</a:t>
                </a:r>
              </a:p>
              <a:p>
                <a:pPr eaLnBrk="1" hangingPunct="1"/>
                <a:endParaRPr lang="en-US" sz="2000" dirty="0"/>
              </a:p>
              <a:p>
                <a:pPr eaLnBrk="1" hangingPunct="1"/>
                <a:r>
                  <a:rPr lang="en-US" sz="2000" dirty="0"/>
                  <a:t>For n = 8:</a:t>
                </a:r>
              </a:p>
              <a:p>
                <a:pPr eaLnBrk="1" hangingPunct="1"/>
                <a:r>
                  <a:rPr lang="en-US" sz="2000" dirty="0"/>
                  <a:t> </a:t>
                </a:r>
                <a:r>
                  <a:rPr lang="en-US" sz="2000" dirty="0" smtClean="0"/>
                  <a:t>   99</a:t>
                </a:r>
                <a:r>
                  <a:rPr lang="en-US" sz="2000" dirty="0"/>
                  <a:t>:    0110</a:t>
                </a:r>
                <a:r>
                  <a:rPr lang="en-US" sz="1600" dirty="0"/>
                  <a:t> </a:t>
                </a:r>
                <a:r>
                  <a:rPr lang="en-US" sz="2000" dirty="0"/>
                  <a:t>0011</a:t>
                </a:r>
              </a:p>
              <a:p>
                <a:pPr eaLnBrk="1" hangingPunct="1"/>
                <a:r>
                  <a:rPr lang="en-US" sz="2000" dirty="0" smtClean="0"/>
                  <a:t>   -</a:t>
                </a:r>
                <a:r>
                  <a:rPr lang="en-US" sz="2000" dirty="0"/>
                  <a:t>18:    1110 1110</a:t>
                </a:r>
              </a:p>
              <a:p>
                <a:pPr eaLnBrk="1" hangingPunct="1"/>
                <a:endParaRPr lang="en-US" sz="2000" dirty="0"/>
              </a:p>
              <a:p>
                <a:pPr eaLnBrk="1" hangingPunct="1"/>
                <a:endParaRPr lang="en-US" sz="2000" dirty="0"/>
              </a:p>
            </p:txBody>
          </p:sp>
        </mc:Choice>
        <mc:Fallback xmlns="">
          <p:sp>
            <p:nvSpPr>
              <p:cNvPr id="1127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688" y="1174749"/>
                <a:ext cx="8763000" cy="5991384"/>
              </a:xfrm>
              <a:prstGeom prst="rect">
                <a:avLst/>
              </a:prstGeom>
              <a:blipFill rotWithShape="1">
                <a:blip r:embed="rId2"/>
                <a:stretch>
                  <a:fillRect l="-834" t="-5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3225" y="3474159"/>
            <a:ext cx="780373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 dirty="0">
                <a:cs typeface="Arial" charset="0"/>
              </a:rPr>
              <a:t>Key property: </a:t>
            </a:r>
            <a:r>
              <a:rPr lang="en-US" sz="2000" dirty="0" smtClean="0">
                <a:cs typeface="Arial" charset="0"/>
              </a:rPr>
              <a:t>Twos </a:t>
            </a:r>
            <a:r>
              <a:rPr lang="en-US" sz="2000" dirty="0">
                <a:cs typeface="Arial" charset="0"/>
              </a:rPr>
              <a:t>complement representation of any number y </a:t>
            </a:r>
          </a:p>
          <a:p>
            <a:pPr eaLnBrk="1" hangingPunct="1"/>
            <a:r>
              <a:rPr lang="en-US" sz="2000" dirty="0">
                <a:cs typeface="Arial" charset="0"/>
              </a:rPr>
              <a:t>                      </a:t>
            </a:r>
            <a:r>
              <a:rPr lang="en-US" sz="2000" dirty="0" smtClean="0">
                <a:cs typeface="Arial" charset="0"/>
              </a:rPr>
              <a:t>   </a:t>
            </a:r>
            <a:r>
              <a:rPr lang="en-US" sz="2000" dirty="0">
                <a:cs typeface="Arial" charset="0"/>
              </a:rPr>
              <a:t>is equivalent to y mod 2</a:t>
            </a:r>
            <a:r>
              <a:rPr lang="en-US" sz="2000" baseline="30000" dirty="0">
                <a:cs typeface="Arial" charset="0"/>
              </a:rPr>
              <a:t>n</a:t>
            </a:r>
            <a:r>
              <a:rPr lang="en-US" sz="2000" dirty="0">
                <a:cs typeface="Arial" charset="0"/>
              </a:rPr>
              <a:t> so arithmetic works mod 2</a:t>
            </a:r>
            <a:r>
              <a:rPr lang="en-US" sz="2000" baseline="30000" dirty="0">
                <a:cs typeface="Arial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8749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hashing</a:t>
            </a:r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Map values from a large domain, 0…M-1 in a much smaller domain, 0…n-1</a:t>
            </a:r>
          </a:p>
          <a:p>
            <a:pPr>
              <a:defRPr/>
            </a:pPr>
            <a:r>
              <a:rPr lang="en-US" dirty="0" smtClean="0"/>
              <a:t>Index lookup</a:t>
            </a:r>
          </a:p>
          <a:p>
            <a:pPr>
              <a:defRPr/>
            </a:pPr>
            <a:r>
              <a:rPr lang="en-US" dirty="0" smtClean="0"/>
              <a:t>Test for equality</a:t>
            </a:r>
          </a:p>
          <a:p>
            <a:pPr>
              <a:defRPr/>
            </a:pPr>
            <a:r>
              <a:rPr lang="en-US" dirty="0" smtClean="0"/>
              <a:t>Hash(x) = x mod p  </a:t>
            </a:r>
          </a:p>
          <a:p>
            <a:pPr lvl="1">
              <a:defRPr/>
            </a:pPr>
            <a:r>
              <a:rPr lang="en-US" dirty="0" smtClean="0"/>
              <a:t>(or Hash(x) = (ax + b) mod p)</a:t>
            </a:r>
          </a:p>
          <a:p>
            <a:pPr>
              <a:defRPr/>
            </a:pPr>
            <a:r>
              <a:rPr lang="en-US" dirty="0" smtClean="0"/>
              <a:t>Often want the hash function to depend on all of the bits of the data	</a:t>
            </a:r>
          </a:p>
          <a:p>
            <a:pPr lvl="1">
              <a:defRPr/>
            </a:pPr>
            <a:r>
              <a:rPr lang="en-US" dirty="0" smtClean="0"/>
              <a:t>Collision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m</a:t>
            </a:r>
            <a:r>
              <a:rPr lang="en-US" dirty="0" smtClean="0">
                <a:latin typeface="Franklin Gothic Medium" panose="020B0603020102020204" pitchFamily="34" charset="0"/>
              </a:rPr>
              <a:t>odular exponentiation mod 7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5253079"/>
              </p:ext>
            </p:extLst>
          </p:nvPr>
        </p:nvGraphicFramePr>
        <p:xfrm>
          <a:off x="1185336" y="1478838"/>
          <a:ext cx="2867025" cy="2711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</a:tblGrid>
              <a:tr h="38735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sz="1400" baseline="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17911981"/>
              </p:ext>
            </p:extLst>
          </p:nvPr>
        </p:nvGraphicFramePr>
        <p:xfrm>
          <a:off x="4842936" y="1478838"/>
          <a:ext cx="2867025" cy="2711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</a:tblGrid>
              <a:tr h="38735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5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6</a:t>
                      </a:r>
                      <a:endParaRPr lang="en-US" baseline="30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4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epeated </a:t>
            </a:r>
            <a:r>
              <a:rPr lang="en-US" dirty="0"/>
              <a:t>S</a:t>
            </a:r>
            <a:r>
              <a:rPr lang="en-US" dirty="0" smtClean="0"/>
              <a:t>quaring – small and 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sz="3200" dirty="0" smtClean="0">
                <a:latin typeface="+mn-lt"/>
              </a:rPr>
              <a:t>Since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mod 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≡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(mod 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for any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0" lvl="1" indent="0"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US" dirty="0" smtClean="0">
                <a:latin typeface="Calibri" charset="0"/>
              </a:rPr>
              <a:t>we have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 m =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mod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 m</a:t>
            </a:r>
          </a:p>
          <a:p>
            <a:pPr marL="0" lvl="1" indent="0"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and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mod 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 m)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marL="0" lvl="1" indent="0">
              <a:buNone/>
            </a:pP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and         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 m = (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 m)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marL="0" lvl="1" indent="0">
              <a:buNone/>
            </a:pP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and         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 m = (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 m)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 m</a:t>
            </a:r>
          </a:p>
          <a:p>
            <a:pPr marL="0" lvl="1" indent="0">
              <a:buNone/>
            </a:pP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and         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 m = (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 m)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marL="0" lvl="1" indent="0"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US" sz="3200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Can compute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aseline="30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 m </a:t>
            </a:r>
            <a:r>
              <a:rPr lang="en-US" sz="3200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for</a:t>
            </a:r>
            <a:r>
              <a:rPr lang="en-US" sz="32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k=2</a:t>
            </a:r>
            <a:r>
              <a:rPr lang="en-US" sz="32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 only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steps</a:t>
            </a:r>
            <a:endParaRPr lang="en-US" sz="3200" dirty="0">
              <a:solidFill>
                <a:prstClr val="black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dirty="0">
              <a:latin typeface="+mn-lt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2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>
                <a:latin typeface="Franklin Gothic Medium" panose="020B0603020102020204" pitchFamily="34" charset="0"/>
              </a:rPr>
              <a:t>P</a:t>
            </a:r>
            <a:r>
              <a:rPr lang="en-US" dirty="0" err="1" smtClean="0">
                <a:latin typeface="Franklin Gothic Medium" panose="020B0603020102020204" pitchFamily="34" charset="0"/>
              </a:rPr>
              <a:t>rimality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378" y="1329267"/>
            <a:ext cx="7924800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ea typeface="MS PGothic" pitchFamily="34" charset="-128"/>
                <a:cs typeface="+mn-cs"/>
              </a:rPr>
              <a:t>An integer </a:t>
            </a:r>
            <a:r>
              <a:rPr lang="en-US" sz="2800" i="1" dirty="0">
                <a:latin typeface="Arial" pitchFamily="34" charset="0"/>
                <a:ea typeface="MS PGothic" pitchFamily="34" charset="-128"/>
                <a:cs typeface="+mn-cs"/>
              </a:rPr>
              <a:t>p</a:t>
            </a:r>
            <a:r>
              <a:rPr lang="en-US" sz="2800" dirty="0">
                <a:latin typeface="Arial" pitchFamily="34" charset="0"/>
                <a:ea typeface="MS PGothic" pitchFamily="34" charset="-128"/>
                <a:cs typeface="+mn-cs"/>
              </a:rPr>
              <a:t> greater than 1 is called </a:t>
            </a:r>
            <a:r>
              <a:rPr lang="en-US" sz="2800" i="1" dirty="0">
                <a:latin typeface="Arial" pitchFamily="34" charset="0"/>
                <a:ea typeface="MS PGothic" pitchFamily="34" charset="-128"/>
                <a:cs typeface="+mn-cs"/>
              </a:rPr>
              <a:t>prime</a:t>
            </a:r>
            <a:r>
              <a:rPr lang="en-US" sz="2800" dirty="0">
                <a:latin typeface="Arial" pitchFamily="34" charset="0"/>
                <a:ea typeface="MS PGothic" pitchFamily="34" charset="-128"/>
                <a:cs typeface="+mn-cs"/>
              </a:rPr>
              <a:t> if the only positive factors of </a:t>
            </a:r>
            <a:r>
              <a:rPr lang="en-US" sz="2800" i="1" dirty="0">
                <a:latin typeface="Arial" pitchFamily="34" charset="0"/>
                <a:ea typeface="MS PGothic" pitchFamily="34" charset="-128"/>
                <a:cs typeface="+mn-cs"/>
              </a:rPr>
              <a:t>p</a:t>
            </a:r>
            <a:r>
              <a:rPr lang="en-US" sz="2800" dirty="0">
                <a:latin typeface="Arial" pitchFamily="34" charset="0"/>
                <a:ea typeface="MS PGothic" pitchFamily="34" charset="-128"/>
                <a:cs typeface="+mn-cs"/>
              </a:rPr>
              <a:t> are 1 and </a:t>
            </a:r>
            <a:r>
              <a:rPr lang="en-US" sz="2800" i="1" dirty="0">
                <a:latin typeface="Arial" pitchFamily="34" charset="0"/>
                <a:ea typeface="MS PGothic" pitchFamily="34" charset="-128"/>
                <a:cs typeface="+mn-cs"/>
              </a:rPr>
              <a:t>p</a:t>
            </a:r>
            <a:r>
              <a:rPr lang="en-US" sz="2800" dirty="0">
                <a:latin typeface="Arial" pitchFamily="34" charset="0"/>
                <a:ea typeface="MS PGothic" pitchFamily="34" charset="-128"/>
                <a:cs typeface="+mn-cs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378" y="2500498"/>
            <a:ext cx="7924800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ea typeface="MS PGothic" pitchFamily="34" charset="-128"/>
                <a:cs typeface="+mn-cs"/>
              </a:rPr>
              <a:t>A positive integer that is greater than 1 and is not prime is called </a:t>
            </a:r>
            <a:r>
              <a:rPr lang="en-US" sz="2800" i="1" dirty="0">
                <a:latin typeface="Arial" pitchFamily="34" charset="0"/>
                <a:ea typeface="MS PGothic" pitchFamily="34" charset="-128"/>
                <a:cs typeface="+mn-cs"/>
              </a:rPr>
              <a:t>composite</a:t>
            </a:r>
            <a:r>
              <a:rPr lang="en-US" dirty="0">
                <a:latin typeface="Arial" pitchFamily="34" charset="0"/>
                <a:ea typeface="MS PGothic" pitchFamily="34" charset="-128"/>
                <a:cs typeface="+mn-cs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1378" y="3589406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en-US" dirty="0" smtClean="0">
                <a:latin typeface="Franklin Gothic Medium" panose="020B0603020102020204" pitchFamily="34" charset="0"/>
              </a:rPr>
              <a:t>Fundamental Theorem of Arithmetic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286" y="4202439"/>
            <a:ext cx="7391400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2800" dirty="0">
                <a:latin typeface="Arial" pitchFamily="34" charset="0"/>
                <a:ea typeface="MS PGothic" pitchFamily="34" charset="-128"/>
                <a:cs typeface="+mn-cs"/>
              </a:rPr>
              <a:t>Every positive integer greater than 1 has a unique prime factorization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724737" y="5187565"/>
            <a:ext cx="563808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C00000"/>
                </a:solidFill>
              </a:rPr>
              <a:t>48 =  2 • 2 • 2 • 2 • 3</a:t>
            </a:r>
          </a:p>
          <a:p>
            <a:pPr eaLnBrk="1" hangingPunct="1"/>
            <a:r>
              <a:rPr lang="en-US" sz="2200" dirty="0" smtClean="0">
                <a:solidFill>
                  <a:srgbClr val="C00000"/>
                </a:solidFill>
              </a:rPr>
              <a:t>45,523 </a:t>
            </a:r>
            <a:r>
              <a:rPr lang="en-US" sz="2200" dirty="0">
                <a:solidFill>
                  <a:srgbClr val="C00000"/>
                </a:solidFill>
              </a:rPr>
              <a:t>= 45,523</a:t>
            </a:r>
          </a:p>
          <a:p>
            <a:pPr eaLnBrk="1" hangingPunct="1"/>
            <a:r>
              <a:rPr lang="en-US" sz="2200" dirty="0">
                <a:solidFill>
                  <a:srgbClr val="C00000"/>
                </a:solidFill>
              </a:rPr>
              <a:t>321,950 = 2 • 5 • 5 • 47 • 137</a:t>
            </a:r>
          </a:p>
          <a:p>
            <a:pPr eaLnBrk="1" hangingPunct="1"/>
            <a:r>
              <a:rPr lang="en-US" sz="2200" dirty="0">
                <a:solidFill>
                  <a:srgbClr val="C00000"/>
                </a:solidFill>
              </a:rPr>
              <a:t>1,234,567,890 = 2 • 3 • 3 • 5 • 3,607 • 3,803</a:t>
            </a:r>
          </a:p>
        </p:txBody>
      </p:sp>
    </p:spTree>
    <p:extLst>
      <p:ext uri="{BB962C8B-B14F-4D97-AF65-F5344CB8AC3E}">
        <p14:creationId xmlns:p14="http://schemas.microsoft.com/office/powerpoint/2010/main" val="26884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E</a:t>
            </a:r>
            <a:r>
              <a:rPr lang="en-US" dirty="0" smtClean="0">
                <a:latin typeface="Franklin Gothic Medium" panose="020B0603020102020204" pitchFamily="34" charset="0"/>
              </a:rPr>
              <a:t>uclid’s </a:t>
            </a:r>
            <a:r>
              <a:rPr lang="en-US" dirty="0">
                <a:latin typeface="Franklin Gothic Medium" panose="020B0603020102020204" pitchFamily="34" charset="0"/>
              </a:rPr>
              <a:t>T</a:t>
            </a:r>
            <a:r>
              <a:rPr lang="en-US" dirty="0" smtClean="0">
                <a:latin typeface="Franklin Gothic Medium" panose="020B0603020102020204" pitchFamily="34" charset="0"/>
              </a:rPr>
              <a:t>heorem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491067" y="1199004"/>
                <a:ext cx="8229600" cy="5140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There are an infinite number of primes.</a:t>
                </a:r>
              </a:p>
              <a:p>
                <a:pPr marL="0" indent="0">
                  <a:buNone/>
                </a:pPr>
                <a:endParaRPr lang="en-US" sz="2800" dirty="0" smtClean="0">
                  <a:latin typeface="Franklin Gothic Medium" panose="020B0603020102020204" pitchFamily="34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Franklin Gothic Medium" panose="020B0603020102020204" pitchFamily="34" charset="0"/>
                  </a:rPr>
                  <a:t>Proof </a:t>
                </a:r>
                <a:r>
                  <a:rPr lang="en-US" sz="2800" dirty="0">
                    <a:latin typeface="Franklin Gothic Medium" panose="020B0603020102020204" pitchFamily="34" charset="0"/>
                  </a:rPr>
                  <a:t>by contradiction:</a:t>
                </a:r>
              </a:p>
              <a:p>
                <a:pPr marL="457200" lvl="1" indent="0">
                  <a:buFont typeface="Arial" charset="0"/>
                  <a:buNone/>
                </a:pPr>
                <a:r>
                  <a:rPr lang="en-US" sz="2600" dirty="0">
                    <a:latin typeface="Franklin Gothic Medium" panose="020B0603020102020204" pitchFamily="34" charset="0"/>
                  </a:rPr>
                  <a:t>Suppose </a:t>
                </a:r>
                <a:r>
                  <a:rPr lang="en-US" sz="2600" dirty="0" smtClean="0">
                    <a:latin typeface="Franklin Gothic Medium" panose="020B0603020102020204" pitchFamily="34" charset="0"/>
                  </a:rPr>
                  <a:t>that there </a:t>
                </a:r>
                <a:r>
                  <a:rPr lang="en-US" sz="2600" dirty="0">
                    <a:latin typeface="Franklin Gothic Medium" panose="020B0603020102020204" pitchFamily="34" charset="0"/>
                  </a:rPr>
                  <a:t>are </a:t>
                </a:r>
                <a:r>
                  <a:rPr lang="en-US" sz="2600" dirty="0" smtClean="0">
                    <a:latin typeface="Franklin Gothic Medium" panose="020B0603020102020204" pitchFamily="34" charset="0"/>
                  </a:rPr>
                  <a:t>only a </a:t>
                </a:r>
                <a:r>
                  <a:rPr lang="en-US" sz="2600" dirty="0">
                    <a:latin typeface="Franklin Gothic Medium" panose="020B0603020102020204" pitchFamily="34" charset="0"/>
                  </a:rPr>
                  <a:t>finite number of primes: </a:t>
                </a:r>
                <a:r>
                  <a:rPr lang="en-US" sz="2600" dirty="0" smtClean="0">
                    <a:latin typeface="Franklin Gothic Medium" panose="020B06030201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600" baseline="-250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71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491067" y="1199004"/>
                <a:ext cx="8229600" cy="5140800"/>
              </a:xfrm>
              <a:blipFill rotWithShape="1">
                <a:blip r:embed="rId5"/>
                <a:stretch>
                  <a:fillRect l="-1556" t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0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GCD and Factoring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715609" y="1304513"/>
            <a:ext cx="388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00000"/>
                </a:solidFill>
              </a:rPr>
              <a:t>a = 2</a:t>
            </a:r>
            <a:r>
              <a:rPr lang="en-US" sz="2000" b="1" baseline="30000" dirty="0">
                <a:solidFill>
                  <a:srgbClr val="C00000"/>
                </a:solidFill>
              </a:rPr>
              <a:t>3</a:t>
            </a:r>
            <a:r>
              <a:rPr lang="en-US" sz="2000" baseline="30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• 3 • 5</a:t>
            </a:r>
            <a:r>
              <a:rPr lang="en-US" sz="2000" b="1" baseline="30000" dirty="0">
                <a:solidFill>
                  <a:srgbClr val="C00000"/>
                </a:solidFill>
              </a:rPr>
              <a:t>2</a:t>
            </a:r>
            <a:r>
              <a:rPr lang="en-US" sz="2000" dirty="0">
                <a:solidFill>
                  <a:srgbClr val="C00000"/>
                </a:solidFill>
              </a:rPr>
              <a:t> • 7 • </a:t>
            </a:r>
            <a:r>
              <a:rPr lang="en-US" sz="2000" dirty="0" smtClean="0">
                <a:solidFill>
                  <a:srgbClr val="C00000"/>
                </a:solidFill>
              </a:rPr>
              <a:t>11 = </a:t>
            </a:r>
            <a:r>
              <a:rPr lang="en-US" sz="2000" dirty="0">
                <a:solidFill>
                  <a:srgbClr val="C00000"/>
                </a:solidFill>
              </a:rPr>
              <a:t>46,200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721254" y="1817511"/>
            <a:ext cx="3802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00000"/>
                </a:solidFill>
              </a:rPr>
              <a:t>b = 2 • 3</a:t>
            </a:r>
            <a:r>
              <a:rPr lang="en-US" sz="2000" b="1" baseline="30000" dirty="0">
                <a:solidFill>
                  <a:srgbClr val="C00000"/>
                </a:solidFill>
              </a:rPr>
              <a:t>2</a:t>
            </a:r>
            <a:r>
              <a:rPr lang="en-US" sz="2000" dirty="0">
                <a:solidFill>
                  <a:srgbClr val="C00000"/>
                </a:solidFill>
              </a:rPr>
              <a:t> • 5</a:t>
            </a:r>
            <a:r>
              <a:rPr lang="en-US" sz="2000" b="1" baseline="30000" dirty="0">
                <a:solidFill>
                  <a:srgbClr val="C00000"/>
                </a:solidFill>
              </a:rPr>
              <a:t>3</a:t>
            </a:r>
            <a:r>
              <a:rPr lang="en-US" sz="2000" dirty="0">
                <a:solidFill>
                  <a:srgbClr val="C00000"/>
                </a:solidFill>
              </a:rPr>
              <a:t> • 7 • 13 </a:t>
            </a:r>
            <a:r>
              <a:rPr lang="en-US" sz="2000" dirty="0" smtClean="0">
                <a:solidFill>
                  <a:srgbClr val="C00000"/>
                </a:solidFill>
              </a:rPr>
              <a:t>= </a:t>
            </a:r>
            <a:r>
              <a:rPr lang="en-US" sz="2000" dirty="0">
                <a:solidFill>
                  <a:srgbClr val="C00000"/>
                </a:solidFill>
              </a:rPr>
              <a:t>204,750</a:t>
            </a: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671688" y="2621131"/>
            <a:ext cx="78616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/>
              <a:t>GCD(a, b) = 2</a:t>
            </a:r>
            <a:r>
              <a:rPr lang="en-US" sz="2000" b="1" baseline="30000" dirty="0"/>
              <a:t>min(3,1)</a:t>
            </a:r>
            <a:r>
              <a:rPr lang="en-US" sz="2000" b="1" dirty="0"/>
              <a:t> </a:t>
            </a:r>
            <a:r>
              <a:rPr lang="en-US" sz="2000" dirty="0"/>
              <a:t>• 3</a:t>
            </a:r>
            <a:r>
              <a:rPr lang="en-US" sz="2000" b="1" baseline="30000" dirty="0"/>
              <a:t>min(1,2)</a:t>
            </a:r>
            <a:r>
              <a:rPr lang="en-US" sz="2000" b="1" dirty="0"/>
              <a:t> </a:t>
            </a:r>
            <a:r>
              <a:rPr lang="en-US" sz="2000" dirty="0"/>
              <a:t>• 5</a:t>
            </a:r>
            <a:r>
              <a:rPr lang="en-US" sz="2000" b="1" baseline="30000" dirty="0"/>
              <a:t>min(2,3)</a:t>
            </a:r>
            <a:r>
              <a:rPr lang="en-US" sz="2000" b="1" dirty="0"/>
              <a:t> </a:t>
            </a:r>
            <a:r>
              <a:rPr lang="en-US" sz="2000" dirty="0"/>
              <a:t>• 7</a:t>
            </a:r>
            <a:r>
              <a:rPr lang="en-US" sz="2000" b="1" baseline="30000" dirty="0"/>
              <a:t>min(1,1)</a:t>
            </a:r>
            <a:r>
              <a:rPr lang="en-US" sz="2000" b="1" dirty="0"/>
              <a:t> </a:t>
            </a:r>
            <a:r>
              <a:rPr lang="en-US" sz="2000" dirty="0"/>
              <a:t>• 11</a:t>
            </a:r>
            <a:r>
              <a:rPr lang="en-US" sz="2000" b="1" baseline="30000" dirty="0"/>
              <a:t>min(1,0)</a:t>
            </a:r>
            <a:r>
              <a:rPr lang="en-US" sz="2000" b="1" dirty="0"/>
              <a:t> </a:t>
            </a:r>
            <a:r>
              <a:rPr lang="en-US" sz="2000" dirty="0"/>
              <a:t>• 13</a:t>
            </a:r>
            <a:r>
              <a:rPr lang="en-US" sz="2000" b="1" baseline="30000" dirty="0"/>
              <a:t>min(0,1)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6586" y="3855150"/>
            <a:ext cx="751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 panose="020B0603020102020204" pitchFamily="34" charset="0"/>
              </a:rPr>
              <a:t>Factoring is expensive!    </a:t>
            </a:r>
          </a:p>
          <a:p>
            <a:r>
              <a:rPr lang="en-US" sz="2800" dirty="0">
                <a:latin typeface="Franklin Gothic Medium" panose="020B0603020102020204" pitchFamily="34" charset="0"/>
              </a:rPr>
              <a:t> </a:t>
            </a:r>
            <a:r>
              <a:rPr lang="en-US" sz="2800" dirty="0" smtClean="0">
                <a:latin typeface="Franklin Gothic Medium" panose="020B0603020102020204" pitchFamily="34" charset="0"/>
              </a:rPr>
              <a:t>    Can we compute 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GCD(</a:t>
            </a:r>
            <a:r>
              <a:rPr lang="en-US" sz="2800" dirty="0" err="1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a,b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)</a:t>
            </a:r>
            <a:r>
              <a:rPr lang="en-US" sz="2800" dirty="0" smtClean="0">
                <a:latin typeface="Franklin Gothic Medium" panose="020B0603020102020204" pitchFamily="34" charset="0"/>
              </a:rPr>
              <a:t> without factoring?</a:t>
            </a:r>
            <a:endParaRPr lang="en-US" sz="2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harder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With the halting problem, by using the </a:t>
            </a:r>
            <a:r>
              <a:rPr lang="en-US" dirty="0" smtClean="0">
                <a:latin typeface="Franklin Gothic Medium" panose="020B0603020102020204" pitchFamily="34" charset="0"/>
              </a:rPr>
              <a:t>Universal machine </a:t>
            </a:r>
            <a:r>
              <a:rPr lang="en-US" dirty="0">
                <a:latin typeface="Franklin Gothic Medium" panose="020B0603020102020204" pitchFamily="34" charset="0"/>
              </a:rPr>
              <a:t>(a program interpreter) we can simulate </a:t>
            </a:r>
            <a:r>
              <a:rPr lang="en-US" b="1" dirty="0" smtClean="0">
                <a:solidFill>
                  <a:srgbClr val="0033CC"/>
                </a:solidFill>
                <a:latin typeface="Franklin Gothic Medium" panose="020B0603020102020204" pitchFamily="34" charset="0"/>
              </a:rPr>
              <a:t>P</a:t>
            </a:r>
            <a:r>
              <a:rPr lang="en-US" dirty="0" smtClean="0">
                <a:latin typeface="Franklin Gothic Medium" panose="020B0603020102020204" pitchFamily="34" charset="0"/>
              </a:rPr>
              <a:t> and </a:t>
            </a:r>
            <a:r>
              <a:rPr lang="en-US" dirty="0">
                <a:latin typeface="Franklin Gothic Medium" panose="020B0603020102020204" pitchFamily="34" charset="0"/>
              </a:rPr>
              <a:t>input </a:t>
            </a:r>
            <a:r>
              <a:rPr lang="en-US" b="1" dirty="0">
                <a:solidFill>
                  <a:srgbClr val="0033CC"/>
                </a:solidFill>
                <a:latin typeface="Franklin Gothic Medium" panose="020B0603020102020204" pitchFamily="34" charset="0"/>
              </a:rPr>
              <a:t>x</a:t>
            </a:r>
            <a:r>
              <a:rPr lang="en-US" dirty="0">
                <a:latin typeface="Franklin Gothic Medium" panose="020B0603020102020204" pitchFamily="34" charset="0"/>
              </a:rPr>
              <a:t> and always get </a:t>
            </a:r>
            <a:r>
              <a:rPr lang="en-US" dirty="0" smtClean="0">
                <a:latin typeface="Franklin Gothic Medium" panose="020B0603020102020204" pitchFamily="34" charset="0"/>
              </a:rPr>
              <a:t>the </a:t>
            </a:r>
            <a:r>
              <a:rPr lang="en-US" b="1" dirty="0">
                <a:solidFill>
                  <a:srgbClr val="0033CC"/>
                </a:solidFill>
                <a:latin typeface="Franklin Gothic Medium" panose="020B0603020102020204" pitchFamily="34" charset="0"/>
              </a:rPr>
              <a:t>true</a:t>
            </a:r>
            <a:r>
              <a:rPr lang="en-US" dirty="0" smtClean="0">
                <a:latin typeface="Franklin Gothic Medium" panose="020B0603020102020204" pitchFamily="34" charset="0"/>
              </a:rPr>
              <a:t> answers correct</a:t>
            </a:r>
          </a:p>
          <a:p>
            <a:pPr lvl="1"/>
            <a:r>
              <a:rPr lang="en-US" dirty="0" smtClean="0">
                <a:latin typeface="Franklin Gothic Medium" panose="020B0603020102020204" pitchFamily="34" charset="0"/>
              </a:rPr>
              <a:t>we </a:t>
            </a:r>
            <a:r>
              <a:rPr lang="en-US" dirty="0">
                <a:latin typeface="Franklin Gothic Medium" panose="020B0603020102020204" pitchFamily="34" charset="0"/>
              </a:rPr>
              <a:t>can’t be </a:t>
            </a:r>
            <a:r>
              <a:rPr lang="en-US" dirty="0" smtClean="0">
                <a:latin typeface="Franklin Gothic Medium" panose="020B0603020102020204" pitchFamily="34" charset="0"/>
              </a:rPr>
              <a:t>sure about </a:t>
            </a:r>
            <a:r>
              <a:rPr lang="en-US" dirty="0">
                <a:latin typeface="Franklin Gothic Medium" panose="020B0603020102020204" pitchFamily="34" charset="0"/>
              </a:rPr>
              <a:t>answering </a:t>
            </a:r>
            <a:r>
              <a:rPr lang="en-US" b="1" dirty="0" smtClean="0">
                <a:solidFill>
                  <a:srgbClr val="0033CC"/>
                </a:solidFill>
                <a:latin typeface="Franklin Gothic Medium" panose="020B0603020102020204" pitchFamily="34" charset="0"/>
              </a:rPr>
              <a:t>false</a:t>
            </a:r>
          </a:p>
          <a:p>
            <a:pPr lvl="1"/>
            <a:endParaRPr lang="en-US" b="1" dirty="0" smtClean="0">
              <a:solidFill>
                <a:srgbClr val="0033CC"/>
              </a:solidFill>
              <a:latin typeface="Franklin Gothic Medium" panose="020B0603020102020204" pitchFamily="34" charset="0"/>
            </a:endParaRPr>
          </a:p>
          <a:p>
            <a:r>
              <a:rPr lang="en-US" dirty="0" smtClean="0">
                <a:latin typeface="Franklin Gothic Medium" panose="020B0603020102020204" pitchFamily="34" charset="0"/>
              </a:rPr>
              <a:t>For other problems we can always answer </a:t>
            </a:r>
            <a:r>
              <a:rPr lang="en-US" b="1" dirty="0" smtClean="0">
                <a:solidFill>
                  <a:srgbClr val="0033CC"/>
                </a:solidFill>
                <a:latin typeface="Franklin Gothic Medium" panose="020B0603020102020204" pitchFamily="34" charset="0"/>
              </a:rPr>
              <a:t>false </a:t>
            </a:r>
            <a:r>
              <a:rPr lang="en-US" dirty="0" smtClean="0">
                <a:latin typeface="Franklin Gothic Medium" panose="020B0603020102020204" pitchFamily="34" charset="0"/>
              </a:rPr>
              <a:t>correctly but maybe not the </a:t>
            </a:r>
            <a:r>
              <a:rPr lang="en-US" b="1" dirty="0" smtClean="0">
                <a:solidFill>
                  <a:srgbClr val="0033CC"/>
                </a:solidFill>
                <a:latin typeface="Franklin Gothic Medium" panose="020B0603020102020204" pitchFamily="34" charset="0"/>
              </a:rPr>
              <a:t>true </a:t>
            </a:r>
            <a:r>
              <a:rPr lang="en-US" dirty="0" smtClean="0">
                <a:latin typeface="Franklin Gothic Medium" panose="020B0603020102020204" pitchFamily="34" charset="0"/>
              </a:rPr>
              <a:t>answers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 smtClean="0">
                <a:latin typeface="Franklin Gothic Medium" panose="020B0603020102020204" pitchFamily="34" charset="0"/>
              </a:rPr>
              <a:t>There </a:t>
            </a:r>
            <a:r>
              <a:rPr lang="en-US" dirty="0">
                <a:latin typeface="Franklin Gothic Medium" panose="020B0603020102020204" pitchFamily="34" charset="0"/>
              </a:rPr>
              <a:t>are natural problems where you can’t even </a:t>
            </a:r>
            <a:r>
              <a:rPr lang="en-US" dirty="0" smtClean="0">
                <a:latin typeface="Franklin Gothic Medium" panose="020B0603020102020204" pitchFamily="34" charset="0"/>
              </a:rPr>
              <a:t>do that!</a:t>
            </a:r>
          </a:p>
          <a:p>
            <a:pPr lvl="1"/>
            <a:r>
              <a:rPr lang="en-US" dirty="0" smtClean="0">
                <a:latin typeface="Franklin Gothic Medium" panose="020B0603020102020204" pitchFamily="34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EQUIV</a:t>
            </a:r>
            <a:r>
              <a:rPr lang="en-US" dirty="0">
                <a:latin typeface="Franklin Gothic Medium" panose="020B0603020102020204" pitchFamily="34" charset="0"/>
              </a:rPr>
              <a:t> problem is an example of this kind of </a:t>
            </a:r>
            <a:r>
              <a:rPr lang="en-US" dirty="0" smtClean="0">
                <a:latin typeface="Franklin Gothic Medium" panose="020B0603020102020204" pitchFamily="34" charset="0"/>
              </a:rPr>
              <a:t>even harder </a:t>
            </a:r>
            <a:r>
              <a:rPr lang="en-US" dirty="0">
                <a:latin typeface="Franklin Gothic Medium" panose="020B0603020102020204" pitchFamily="34" charset="0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1932190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E</a:t>
            </a:r>
            <a:r>
              <a:rPr lang="en-US" dirty="0" smtClean="0">
                <a:latin typeface="Franklin Gothic Medium" panose="020B0603020102020204" pitchFamily="34" charset="0"/>
              </a:rPr>
              <a:t>uclid’s </a:t>
            </a:r>
            <a:r>
              <a:rPr lang="en-US" dirty="0">
                <a:latin typeface="Franklin Gothic Medium" panose="020B0603020102020204" pitchFamily="34" charset="0"/>
              </a:rPr>
              <a:t>A</a:t>
            </a:r>
            <a:r>
              <a:rPr lang="en-US" dirty="0" smtClean="0">
                <a:latin typeface="Franklin Gothic Medium" panose="020B0603020102020204" pitchFamily="34" charset="0"/>
              </a:rPr>
              <a:t>lgorithm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Calibri" charset="0"/>
              </a:rPr>
              <a:t>GCD(x, y) = GCD(y, x mod y)</a:t>
            </a:r>
          </a:p>
          <a:p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2105" y="2094084"/>
            <a:ext cx="6248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GCD(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a, 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b)</a:t>
            </a:r>
            <a:r>
              <a:rPr lang="en-US" sz="2000" dirty="0" smtClean="0">
                <a:latin typeface="Consolas"/>
                <a:cs typeface="Consolas"/>
              </a:rPr>
              <a:t>{ /</a:t>
            </a:r>
            <a:r>
              <a:rPr lang="en-US" sz="2000" dirty="0">
                <a:latin typeface="Consolas"/>
                <a:cs typeface="Consolas"/>
              </a:rPr>
              <a:t>* a &gt;= b</a:t>
            </a:r>
            <a:r>
              <a:rPr lang="en-US" sz="2000" dirty="0" smtClean="0">
                <a:latin typeface="Consolas"/>
                <a:cs typeface="Consolas"/>
              </a:rPr>
              <a:t>, </a:t>
            </a:r>
            <a:r>
              <a:rPr lang="en-US" sz="2000" dirty="0">
                <a:latin typeface="Consolas"/>
                <a:cs typeface="Consolas"/>
              </a:rPr>
              <a:t>b &gt; 0 */</a:t>
            </a:r>
          </a:p>
          <a:p>
            <a:pPr eaLnBrk="1" hangingPunct="1"/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tmp</a:t>
            </a:r>
            <a:r>
              <a:rPr lang="en-US" sz="2000" dirty="0">
                <a:latin typeface="Consolas"/>
                <a:cs typeface="Consolas"/>
              </a:rPr>
              <a:t>;</a:t>
            </a:r>
          </a:p>
          <a:p>
            <a:pPr eaLnBrk="1" hangingPunct="1"/>
            <a:r>
              <a:rPr lang="en-US" sz="2000" dirty="0">
                <a:latin typeface="Consolas"/>
                <a:cs typeface="Consolas"/>
              </a:rPr>
              <a:t>	while </a:t>
            </a:r>
            <a:r>
              <a:rPr lang="en-US" sz="2000" dirty="0" smtClean="0">
                <a:latin typeface="Consolas"/>
                <a:cs typeface="Consolas"/>
              </a:rPr>
              <a:t>(b </a:t>
            </a:r>
            <a:r>
              <a:rPr lang="en-US" sz="2000" dirty="0">
                <a:latin typeface="Consolas"/>
                <a:cs typeface="Consolas"/>
              </a:rPr>
              <a:t>&gt; 0</a:t>
            </a:r>
            <a:r>
              <a:rPr lang="en-US" sz="2000" dirty="0" smtClean="0">
                <a:latin typeface="Consolas"/>
                <a:cs typeface="Consolas"/>
              </a:rPr>
              <a:t>) {</a:t>
            </a:r>
            <a:endParaRPr lang="en-US" sz="2000" dirty="0">
              <a:latin typeface="Consolas"/>
              <a:cs typeface="Consolas"/>
            </a:endParaRPr>
          </a:p>
          <a:p>
            <a:pPr eaLnBrk="1" hangingPunct="1"/>
            <a:r>
              <a:rPr lang="en-US" sz="2000" dirty="0">
                <a:latin typeface="Consolas"/>
                <a:cs typeface="Consolas"/>
              </a:rPr>
              <a:t>		</a:t>
            </a:r>
            <a:r>
              <a:rPr lang="en-US" sz="2000" dirty="0" err="1">
                <a:latin typeface="Consolas"/>
                <a:cs typeface="Consolas"/>
              </a:rPr>
              <a:t>tmp</a:t>
            </a:r>
            <a:r>
              <a:rPr lang="en-US" sz="2000" dirty="0">
                <a:latin typeface="Consolas"/>
                <a:cs typeface="Consolas"/>
              </a:rPr>
              <a:t> = </a:t>
            </a:r>
            <a:r>
              <a:rPr lang="en-US" sz="2000" dirty="0" smtClean="0">
                <a:latin typeface="Consolas"/>
                <a:cs typeface="Consolas"/>
              </a:rPr>
              <a:t>a </a:t>
            </a:r>
            <a:r>
              <a:rPr lang="en-US" sz="2000" dirty="0">
                <a:latin typeface="Consolas"/>
                <a:cs typeface="Consolas"/>
              </a:rPr>
              <a:t>% </a:t>
            </a:r>
            <a:r>
              <a:rPr lang="en-US" sz="2000" dirty="0" smtClean="0">
                <a:latin typeface="Consolas"/>
                <a:cs typeface="Consolas"/>
              </a:rPr>
              <a:t>b;</a:t>
            </a:r>
            <a:endParaRPr lang="en-US" sz="2000" dirty="0">
              <a:latin typeface="Consolas"/>
              <a:cs typeface="Consolas"/>
            </a:endParaRPr>
          </a:p>
          <a:p>
            <a:pPr eaLnBrk="1" hangingPunct="1"/>
            <a:r>
              <a:rPr lang="en-US" sz="2000" dirty="0">
                <a:latin typeface="Consolas"/>
                <a:cs typeface="Consolas"/>
              </a:rPr>
              <a:t>		</a:t>
            </a:r>
            <a:r>
              <a:rPr lang="en-US" sz="2000" dirty="0" smtClean="0">
                <a:latin typeface="Consolas"/>
                <a:cs typeface="Consolas"/>
              </a:rPr>
              <a:t>a </a:t>
            </a:r>
            <a:r>
              <a:rPr lang="en-US" sz="2000" dirty="0">
                <a:latin typeface="Consolas"/>
                <a:cs typeface="Consolas"/>
              </a:rPr>
              <a:t>= </a:t>
            </a:r>
            <a:r>
              <a:rPr lang="en-US" sz="2000" dirty="0" smtClean="0">
                <a:latin typeface="Consolas"/>
                <a:cs typeface="Consolas"/>
              </a:rPr>
              <a:t>b;</a:t>
            </a:r>
            <a:endParaRPr lang="en-US" sz="2000" dirty="0">
              <a:latin typeface="Consolas"/>
              <a:cs typeface="Consolas"/>
            </a:endParaRPr>
          </a:p>
          <a:p>
            <a:pPr eaLnBrk="1" hangingPunct="1"/>
            <a:r>
              <a:rPr lang="en-US" sz="2000" dirty="0">
                <a:latin typeface="Consolas"/>
                <a:cs typeface="Consolas"/>
              </a:rPr>
              <a:t>		</a:t>
            </a:r>
            <a:r>
              <a:rPr lang="en-US" sz="2000" dirty="0" smtClean="0">
                <a:latin typeface="Consolas"/>
                <a:cs typeface="Consolas"/>
              </a:rPr>
              <a:t>b </a:t>
            </a:r>
            <a:r>
              <a:rPr lang="en-US" sz="2000" dirty="0">
                <a:latin typeface="Consolas"/>
                <a:cs typeface="Consolas"/>
              </a:rPr>
              <a:t>= </a:t>
            </a:r>
            <a:r>
              <a:rPr lang="en-US" sz="2000" dirty="0" err="1">
                <a:latin typeface="Consolas"/>
                <a:cs typeface="Consolas"/>
              </a:rPr>
              <a:t>tmp</a:t>
            </a:r>
            <a:r>
              <a:rPr lang="en-US" sz="2000" dirty="0">
                <a:latin typeface="Consolas"/>
                <a:cs typeface="Consolas"/>
              </a:rPr>
              <a:t>;</a:t>
            </a:r>
          </a:p>
          <a:p>
            <a:pPr eaLnBrk="1" hangingPunct="1"/>
            <a:r>
              <a:rPr lang="en-US" sz="2000" dirty="0">
                <a:latin typeface="Consolas"/>
                <a:cs typeface="Consolas"/>
              </a:rPr>
              <a:t>	}</a:t>
            </a:r>
          </a:p>
          <a:p>
            <a:pPr eaLnBrk="1" hangingPunct="1"/>
            <a:r>
              <a:rPr lang="en-US" sz="2000" dirty="0">
                <a:latin typeface="Consolas"/>
                <a:cs typeface="Consolas"/>
              </a:rPr>
              <a:t>	return </a:t>
            </a:r>
            <a:r>
              <a:rPr lang="en-US" sz="2000" dirty="0" smtClean="0">
                <a:latin typeface="Consolas"/>
                <a:cs typeface="Consolas"/>
              </a:rPr>
              <a:t>a;</a:t>
            </a:r>
            <a:endParaRPr lang="en-US" sz="2000" dirty="0">
              <a:latin typeface="Consolas"/>
              <a:cs typeface="Consolas"/>
            </a:endParaRPr>
          </a:p>
          <a:p>
            <a:pPr eaLnBrk="1" hangingPunct="1"/>
            <a:r>
              <a:rPr lang="en-US" sz="2000" dirty="0">
                <a:latin typeface="Consolas"/>
                <a:cs typeface="Consolas"/>
              </a:rPr>
              <a:t>}</a:t>
            </a:r>
          </a:p>
          <a:p>
            <a:pPr eaLnBrk="1" hangingPunct="1"/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6613" y="6200016"/>
            <a:ext cx="2448454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ea typeface="MS PGothic" pitchFamily="34" charset="-128"/>
                <a:cs typeface="+mn-cs"/>
              </a:rPr>
              <a:t>Example: GCD(660, 126)</a:t>
            </a:r>
          </a:p>
        </p:txBody>
      </p:sp>
    </p:spTree>
    <p:extLst>
      <p:ext uri="{BB962C8B-B14F-4D97-AF65-F5344CB8AC3E}">
        <p14:creationId xmlns:p14="http://schemas.microsoft.com/office/powerpoint/2010/main" val="7501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E</a:t>
            </a:r>
            <a:r>
              <a:rPr lang="en-US" dirty="0" smtClean="0">
                <a:latin typeface="Franklin Gothic Medium" panose="020B0603020102020204" pitchFamily="34" charset="0"/>
              </a:rPr>
              <a:t>xtended Euclidean algorithm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457200" y="1244160"/>
                <a:ext cx="8585200" cy="5140800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Franklin Gothic Medium" panose="020B0603020102020204" pitchFamily="34" charset="0"/>
                    <a:cs typeface="Arial" pitchFamily="34" charset="0"/>
                  </a:rPr>
                  <a:t>Can use Euclid’s Algorithm to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Arial" pitchFamily="34" charset="0"/>
                      </a:rPr>
                      <m:t>𝑠</m:t>
                    </m:r>
                    <m:r>
                      <a:rPr lang="en-US" sz="2400" b="0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Franklin Gothic Medium" panose="020B0603020102020204" pitchFamily="34" charset="0"/>
                    <a:cs typeface="Arial" pitchFamily="34" charset="0"/>
                  </a:rPr>
                  <a:t>such that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  <a:cs typeface="Arial" pitchFamily="34" charset="0"/>
                  </a:rPr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𝑠𝑎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𝑡𝑏</m:t>
                    </m:r>
                  </m:oMath>
                </a14:m>
                <a:endParaRPr lang="en-US" sz="2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400" dirty="0" smtClean="0">
                    <a:latin typeface="+mn-lt"/>
                    <a:cs typeface="Arial" pitchFamily="34" charset="0"/>
                  </a:rPr>
                  <a:t>e.g.  </a:t>
                </a:r>
                <a:r>
                  <a:rPr lang="en-US" sz="2400" dirty="0" err="1" smtClean="0">
                    <a:latin typeface="+mn-lt"/>
                    <a:cs typeface="Arial" pitchFamily="34" charset="0"/>
                  </a:rPr>
                  <a:t>gcd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(35,27):  	35 = </a:t>
                </a:r>
                <a:r>
                  <a:rPr lang="en-US" sz="2400" i="1" dirty="0" smtClean="0">
                    <a:latin typeface="+mn-lt"/>
                    <a:cs typeface="Arial" pitchFamily="34" charset="0"/>
                  </a:rPr>
                  <a:t>1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•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27 + 8      	35 - </a:t>
                </a:r>
                <a:r>
                  <a:rPr lang="en-US" sz="2400" i="1" dirty="0">
                    <a:latin typeface="+mn-lt"/>
                    <a:cs typeface="Arial" pitchFamily="34" charset="0"/>
                  </a:rPr>
                  <a:t>1</a:t>
                </a:r>
                <a:r>
                  <a:rPr lang="en-US" sz="2400" dirty="0">
                    <a:latin typeface="+mn-lt"/>
                  </a:rPr>
                  <a:t> •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 27 =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8</a:t>
                </a:r>
                <a:endParaRPr lang="en-US" sz="2400" dirty="0" smtClean="0">
                  <a:latin typeface="+mn-lt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+mn-lt"/>
                    <a:cs typeface="Arial" pitchFamily="34" charset="0"/>
                  </a:rPr>
                  <a:t>                                   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	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27= </a:t>
                </a:r>
                <a:r>
                  <a:rPr lang="en-US" sz="2400" i="1" dirty="0" smtClean="0">
                    <a:latin typeface="+mn-lt"/>
                    <a:cs typeface="Arial" pitchFamily="34" charset="0"/>
                  </a:rPr>
                  <a:t>3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>
                    <a:latin typeface="+mn-lt"/>
                  </a:rPr>
                  <a:t>•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8 + 3           27- </a:t>
                </a:r>
                <a:r>
                  <a:rPr lang="en-US" sz="2400" i="1" dirty="0" smtClean="0">
                    <a:latin typeface="+mn-lt"/>
                    <a:cs typeface="Arial" pitchFamily="34" charset="0"/>
                  </a:rPr>
                  <a:t>3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>
                    <a:latin typeface="+mn-lt"/>
                  </a:rPr>
                  <a:t>• 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8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 = 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3</a:t>
                </a:r>
                <a:endParaRPr lang="en-US" sz="2400" dirty="0" smtClean="0">
                  <a:latin typeface="+mn-lt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                                  	8 = </a:t>
                </a:r>
                <a:r>
                  <a:rPr lang="en-US" sz="2400" i="1" dirty="0" smtClean="0">
                    <a:latin typeface="+mn-lt"/>
                    <a:cs typeface="Arial" pitchFamily="34" charset="0"/>
                  </a:rPr>
                  <a:t>2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>
                    <a:latin typeface="+mn-lt"/>
                  </a:rPr>
                  <a:t>•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3 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+ 2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        	8 - </a:t>
                </a:r>
                <a:r>
                  <a:rPr lang="en-US" sz="2400" i="1" dirty="0">
                    <a:latin typeface="+mn-lt"/>
                    <a:cs typeface="Arial" pitchFamily="34" charset="0"/>
                  </a:rPr>
                  <a:t>2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>
                    <a:latin typeface="+mn-lt"/>
                  </a:rPr>
                  <a:t>• 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3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 = 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2</a:t>
                </a:r>
                <a:endParaRPr lang="en-US" sz="2400" dirty="0" smtClean="0">
                  <a:latin typeface="+mn-lt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                                  	3 = </a:t>
                </a:r>
                <a:r>
                  <a:rPr lang="en-US" sz="2400" i="1" dirty="0" smtClean="0">
                    <a:latin typeface="+mn-lt"/>
                    <a:cs typeface="Arial" pitchFamily="34" charset="0"/>
                  </a:rPr>
                  <a:t>1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>
                    <a:latin typeface="+mn-lt"/>
                  </a:rPr>
                  <a:t>•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2 + 1           	3 - </a:t>
                </a:r>
                <a:r>
                  <a:rPr lang="en-US" sz="2400" i="1" dirty="0">
                    <a:latin typeface="+mn-lt"/>
                    <a:cs typeface="Arial" pitchFamily="34" charset="0"/>
                  </a:rPr>
                  <a:t>1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>
                    <a:latin typeface="+mn-lt"/>
                  </a:rPr>
                  <a:t>• 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2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 = 1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                                  	2 = </a:t>
                </a:r>
                <a:r>
                  <a:rPr lang="en-US" sz="2400" i="1" dirty="0" smtClean="0">
                    <a:latin typeface="+mn-lt"/>
                    <a:cs typeface="Arial" pitchFamily="34" charset="0"/>
                  </a:rPr>
                  <a:t>2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>
                    <a:latin typeface="+mn-lt"/>
                  </a:rPr>
                  <a:t>•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1 + 0  </a:t>
                </a:r>
              </a:p>
              <a:p>
                <a:pPr marL="0" indent="0">
                  <a:buNone/>
                </a:pPr>
                <a:endParaRPr lang="en-US" sz="2400" dirty="0" smtClean="0">
                  <a:latin typeface="+mn-lt"/>
                  <a:cs typeface="Arial" pitchFamily="34" charset="0"/>
                </a:endParaRPr>
              </a:p>
              <a:p>
                <a:r>
                  <a:rPr lang="en-US" sz="2400" dirty="0" smtClean="0">
                    <a:latin typeface="Franklin Gothic Medium" panose="020B0603020102020204" pitchFamily="34" charset="0"/>
                    <a:cs typeface="Arial" pitchFamily="34" charset="0"/>
                  </a:rPr>
                  <a:t>Substitute back from the bottom                     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+mn-lt"/>
                    <a:cs typeface="Arial" pitchFamily="34" charset="0"/>
                  </a:rPr>
                  <a:t>1= 3 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- </a:t>
                </a:r>
                <a:r>
                  <a:rPr lang="en-US" sz="2400" i="1" dirty="0">
                    <a:latin typeface="+mn-lt"/>
                    <a:cs typeface="Arial" pitchFamily="34" charset="0"/>
                  </a:rPr>
                  <a:t>1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>
                    <a:latin typeface="+mn-lt"/>
                  </a:rPr>
                  <a:t>•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2		=  3 – </a:t>
                </a:r>
                <a:r>
                  <a:rPr lang="en-US" sz="2400" i="1" dirty="0" smtClean="0">
                    <a:latin typeface="+mn-lt"/>
                    <a:cs typeface="Arial" pitchFamily="34" charset="0"/>
                  </a:rPr>
                  <a:t>1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(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8 - </a:t>
                </a:r>
                <a:r>
                  <a:rPr lang="en-US" sz="2400" i="1" dirty="0">
                    <a:latin typeface="+mn-lt"/>
                    <a:cs typeface="Arial" pitchFamily="34" charset="0"/>
                  </a:rPr>
                  <a:t>2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>
                    <a:latin typeface="+mn-lt"/>
                  </a:rPr>
                  <a:t>•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3) 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	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		= (</a:t>
                </a:r>
                <a:r>
                  <a:rPr lang="en-US" sz="2400" i="1" dirty="0" smtClean="0">
                    <a:latin typeface="+mn-lt"/>
                    <a:cs typeface="Arial" pitchFamily="34" charset="0"/>
                  </a:rPr>
                  <a:t>-1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)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smtClean="0">
                    <a:latin typeface="+mn-lt"/>
                  </a:rPr>
                  <a:t>•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8 + </a:t>
                </a:r>
                <a:r>
                  <a:rPr lang="en-US" sz="2400" i="1" dirty="0" smtClean="0">
                    <a:latin typeface="+mn-lt"/>
                    <a:cs typeface="Arial" pitchFamily="34" charset="0"/>
                  </a:rPr>
                  <a:t>3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>
                    <a:latin typeface="+mn-lt"/>
                  </a:rPr>
                  <a:t>•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3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                 		= (-</a:t>
                </a:r>
                <a:r>
                  <a:rPr lang="en-US" sz="2400" i="1" dirty="0" smtClean="0">
                    <a:latin typeface="+mn-lt"/>
                    <a:cs typeface="Arial" pitchFamily="34" charset="0"/>
                  </a:rPr>
                  <a:t>1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)</a:t>
                </a:r>
                <a:r>
                  <a:rPr lang="en-US" sz="2400" dirty="0">
                    <a:latin typeface="+mn-lt"/>
                  </a:rPr>
                  <a:t> •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8 </a:t>
                </a:r>
                <a:r>
                  <a:rPr lang="en-US" sz="2400" dirty="0">
                    <a:solidFill>
                      <a:prstClr val="black"/>
                    </a:solidFill>
                    <a:latin typeface="+mn-lt"/>
                    <a:cs typeface="Arial" pitchFamily="34" charset="0"/>
                  </a:rPr>
                  <a:t>+ </a:t>
                </a:r>
                <a:r>
                  <a:rPr lang="en-US" sz="2400" i="1" dirty="0">
                    <a:solidFill>
                      <a:prstClr val="black"/>
                    </a:solidFill>
                    <a:latin typeface="+mn-lt"/>
                    <a:cs typeface="Arial" pitchFamily="34" charset="0"/>
                  </a:rPr>
                  <a:t>3</a:t>
                </a:r>
                <a:r>
                  <a:rPr lang="en-US" sz="2400" dirty="0">
                    <a:solidFill>
                      <a:prstClr val="black"/>
                    </a:solidFill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+mn-lt"/>
                    <a:cs typeface="Arial" pitchFamily="34" charset="0"/>
                  </a:rPr>
                  <a:t>(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27- </a:t>
                </a:r>
                <a:r>
                  <a:rPr lang="en-US" sz="2400" i="1" dirty="0">
                    <a:latin typeface="+mn-lt"/>
                    <a:cs typeface="Arial" pitchFamily="34" charset="0"/>
                  </a:rPr>
                  <a:t>3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>
                    <a:latin typeface="+mn-lt"/>
                  </a:rPr>
                  <a:t>• 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8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) 	=   </a:t>
                </a:r>
                <a:r>
                  <a:rPr lang="en-US" sz="2400" i="1" dirty="0" smtClean="0">
                    <a:latin typeface="+mn-lt"/>
                    <a:cs typeface="Arial" pitchFamily="34" charset="0"/>
                  </a:rPr>
                  <a:t>3</a:t>
                </a:r>
                <a:r>
                  <a:rPr lang="en-US" sz="2400" dirty="0" smtClean="0">
                    <a:latin typeface="+mn-lt"/>
                  </a:rPr>
                  <a:t> • 27 +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(</a:t>
                </a:r>
                <a:r>
                  <a:rPr lang="en-US" sz="2400" i="1" dirty="0" smtClean="0">
                    <a:latin typeface="+mn-lt"/>
                    <a:cs typeface="Arial" pitchFamily="34" charset="0"/>
                  </a:rPr>
                  <a:t>-10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)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•</a:t>
                </a:r>
                <a:r>
                  <a:rPr lang="en-US" sz="2400" dirty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8       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n-lt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+mn-lt"/>
                    <a:cs typeface="Arial" pitchFamily="34" charset="0"/>
                  </a:rPr>
                  <a:t>                  		= </a:t>
                </a:r>
                <a:r>
                  <a:rPr lang="en-US" sz="2400" i="1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3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 • 27 + 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(</a:t>
                </a:r>
                <a:r>
                  <a:rPr lang="en-US" sz="2400" i="1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-10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)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 •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(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35 - </a:t>
                </a:r>
                <a:r>
                  <a:rPr lang="en-US" sz="2400" i="1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1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 •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27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) = (-10)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 •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35 + 1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3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• 27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</a:t>
                </a:r>
                <a:endParaRPr lang="en-US" sz="2400" dirty="0">
                  <a:latin typeface="+mn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38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457200" y="1244160"/>
                <a:ext cx="8585200" cy="5140800"/>
              </a:xfrm>
              <a:blipFill rotWithShape="1">
                <a:blip r:embed="rId5"/>
                <a:stretch>
                  <a:fillRect l="-1065" t="-830" b="-5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7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olving </a:t>
            </a:r>
            <a:r>
              <a:rPr lang="en-US" dirty="0"/>
              <a:t>M</a:t>
            </a:r>
            <a:r>
              <a:rPr lang="en-US" dirty="0" smtClean="0"/>
              <a:t>odular </a:t>
            </a:r>
            <a:r>
              <a:rPr lang="en-US" dirty="0"/>
              <a:t>E</a:t>
            </a:r>
            <a:r>
              <a:rPr lang="en-US" dirty="0" smtClean="0"/>
              <a:t>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3957" y="1221582"/>
                <a:ext cx="8229600" cy="39374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Solving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𝑎𝑥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≡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mod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/>
                  <a:t>for unknown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/>
                  <a:t> 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=1</m:t>
                        </m:r>
                      </m:e>
                    </m:func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914400" lvl="1" indent="-514350">
                  <a:buAutoNum type="arabicPeriod"/>
                </a:pPr>
                <a:r>
                  <a:rPr lang="en-US" sz="2600" dirty="0" smtClean="0"/>
                  <a:t>Find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𝑠𝑎</m:t>
                    </m:r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</a:rPr>
                      <m:t>𝑡𝑚</m:t>
                    </m:r>
                    <m:r>
                      <a:rPr lang="en-US" sz="26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600" b="0" dirty="0" smtClean="0"/>
              </a:p>
              <a:p>
                <a:pPr marL="914400" lvl="1" indent="-514350">
                  <a:buAutoNum type="arabicPeriod"/>
                </a:pPr>
                <a:r>
                  <a:rPr lang="en-US" sz="2600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𝑠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mod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600" dirty="0" smtClean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600" dirty="0" smtClean="0"/>
                  <a:t> modulo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sz="2600" dirty="0" smtClean="0"/>
              </a:p>
              <a:p>
                <a:pPr marL="914400" lvl="1" indent="-514350">
                  <a:buAutoNum type="arabicPeriod"/>
                </a:pPr>
                <a:r>
                  <a:rPr lang="en-US" sz="26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C00000"/>
                        </a:solidFill>
                        <a:latin typeface="Cambria Math"/>
                      </a:rPr>
                      <m:t>mod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3957" y="1221582"/>
                <a:ext cx="8229600" cy="3937440"/>
              </a:xfrm>
              <a:blipFill rotWithShape="1">
                <a:blip r:embed="rId2"/>
                <a:stretch>
                  <a:fillRect l="-1481" t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0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Mathematical Induction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5085" y="3135489"/>
            <a:ext cx="72390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1. Prove P(0)</a:t>
            </a:r>
          </a:p>
          <a:p>
            <a:pPr marL="342900" indent="-342900">
              <a:buFontTx/>
              <a:buAutoNum type="arabicPeriod" startAt="2"/>
              <a:defRPr/>
            </a:pPr>
            <a:r>
              <a:rPr lang="en-US" sz="2400" dirty="0"/>
              <a:t>Let k be an arbitrary integer ≥ 0</a:t>
            </a:r>
          </a:p>
          <a:p>
            <a:pPr>
              <a:defRPr/>
            </a:pPr>
            <a:r>
              <a:rPr lang="en-US" sz="2400" dirty="0"/>
              <a:t>           3. Assume that P(k) is true</a:t>
            </a:r>
          </a:p>
          <a:p>
            <a:pPr>
              <a:defRPr/>
            </a:pPr>
            <a:r>
              <a:rPr lang="en-US" sz="2400" dirty="0"/>
              <a:t>           4.  ...</a:t>
            </a:r>
          </a:p>
          <a:p>
            <a:pPr>
              <a:defRPr/>
            </a:pPr>
            <a:r>
              <a:rPr lang="en-US" sz="2400" dirty="0"/>
              <a:t>           5.  Prove P(k+1) is true</a:t>
            </a:r>
          </a:p>
          <a:p>
            <a:pPr marL="342900" indent="-342900">
              <a:buFontTx/>
              <a:buAutoNum type="arabicPeriod" startAt="6"/>
              <a:defRPr/>
            </a:pPr>
            <a:r>
              <a:rPr lang="en-US" sz="2400" dirty="0"/>
              <a:t>P(k)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 P(k+1)                         Direct Proof Rule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7.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</a:t>
            </a:r>
            <a:r>
              <a:rPr lang="en-US" sz="2400" dirty="0"/>
              <a:t> k (P(k)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</a:t>
            </a:r>
            <a:r>
              <a:rPr lang="en-US" sz="2400" dirty="0"/>
              <a:t> P(k+1))                 Intro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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from 2-6</a:t>
            </a:r>
            <a:endParaRPr lang="en-US" sz="2400" dirty="0">
              <a:latin typeface="Symbol" pitchFamily="18" charset="2"/>
              <a:sym typeface="Symbol" pitchFamily="18" charset="2"/>
            </a:endParaRP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8.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</a:t>
            </a:r>
            <a:r>
              <a:rPr lang="en-US" sz="2400" dirty="0"/>
              <a:t> n P(n)                                   Induction Rule 1&amp;7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0731" y="3169356"/>
            <a:ext cx="2667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4047063" y="3059289"/>
            <a:ext cx="1563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Base Case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05085" y="3581930"/>
            <a:ext cx="4724400" cy="7191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1" name="TextBox 4"/>
          <p:cNvSpPr txBox="1">
            <a:spLocks noChangeArrowheads="1"/>
          </p:cNvSpPr>
          <p:nvPr/>
        </p:nvSpPr>
        <p:spPr bwMode="auto">
          <a:xfrm>
            <a:off x="5963349" y="3437466"/>
            <a:ext cx="1629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Inductive 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Hypothesis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67085" y="4332111"/>
            <a:ext cx="4038600" cy="685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6141150" y="4267200"/>
            <a:ext cx="1457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B050"/>
                </a:solidFill>
                <a:latin typeface="Franklin Gothic Medium" panose="020B0603020102020204" pitchFamily="34" charset="0"/>
              </a:rPr>
              <a:t>Inductive </a:t>
            </a:r>
          </a:p>
          <a:p>
            <a:pPr eaLnBrk="1" hangingPunct="1"/>
            <a:r>
              <a:rPr lang="en-US" sz="2400" b="1" dirty="0">
                <a:solidFill>
                  <a:srgbClr val="00B050"/>
                </a:solidFill>
                <a:latin typeface="Franklin Gothic Medium" panose="020B0603020102020204" pitchFamily="34" charset="0"/>
              </a:rPr>
              <a:t>Step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93796" y="5063949"/>
            <a:ext cx="7162800" cy="1066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6736644" y="6171903"/>
            <a:ext cx="1624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C000"/>
                </a:solidFill>
                <a:latin typeface="Franklin Gothic Medium" panose="020B0603020102020204" pitchFamily="34" charset="0"/>
              </a:rP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339639" y="1077275"/>
                <a:ext cx="4114800" cy="1692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600" dirty="0" smtClean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cs typeface="Arial" charset="0"/>
                      </a:rPr>
                      <m:t>𝑃</m:t>
                    </m:r>
                    <m:r>
                      <a:rPr lang="en-US" sz="2600" i="1" dirty="0" smtClean="0">
                        <a:latin typeface="Cambria Math"/>
                        <a:cs typeface="Arial" charset="0"/>
                      </a:rPr>
                      <m:t>(0)</m:t>
                    </m:r>
                  </m:oMath>
                </a14:m>
                <a:endParaRPr lang="en-US" sz="2600" dirty="0">
                  <a:cs typeface="Arial" charset="0"/>
                </a:endParaRPr>
              </a:p>
              <a:p>
                <a:pPr eaLnBrk="1" hangingPunct="1"/>
                <a:r>
                  <a:rPr lang="en-US" sz="2600" dirty="0" smtClean="0">
                    <a:cs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</m:t>
                    </m:r>
                    <m:r>
                      <a:rPr lang="en-US" sz="2600" i="1" dirty="0">
                        <a:latin typeface="Cambria Math"/>
                        <a:cs typeface="Arial" charset="0"/>
                      </a:rPr>
                      <m:t> </m:t>
                    </m:r>
                    <m:r>
                      <a:rPr lang="en-US" sz="2600" i="1" dirty="0">
                        <a:latin typeface="Cambria Math"/>
                        <a:cs typeface="Arial" charset="0"/>
                      </a:rPr>
                      <m:t>𝑘</m:t>
                    </m:r>
                    <m:r>
                      <a:rPr lang="en-US" sz="2600" i="1" dirty="0">
                        <a:latin typeface="Cambria Math"/>
                        <a:cs typeface="Arial" charset="0"/>
                      </a:rPr>
                      <m:t> (</m:t>
                    </m:r>
                    <m:r>
                      <a:rPr lang="en-US" sz="2600" i="1" dirty="0">
                        <a:latin typeface="Cambria Math"/>
                        <a:cs typeface="Arial" charset="0"/>
                      </a:rPr>
                      <m:t>𝑃</m:t>
                    </m:r>
                    <m:r>
                      <a:rPr lang="en-US" sz="2600" i="1" dirty="0"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sz="2600" i="1" dirty="0">
                        <a:latin typeface="Cambria Math"/>
                        <a:cs typeface="Arial" charset="0"/>
                      </a:rPr>
                      <m:t>𝑘</m:t>
                    </m:r>
                    <m:r>
                      <a:rPr lang="en-US" sz="2600" i="1" dirty="0">
                        <a:latin typeface="Cambria Math"/>
                        <a:cs typeface="Arial" charset="0"/>
                      </a:rPr>
                      <m:t>) → </m:t>
                    </m:r>
                    <m:r>
                      <a:rPr lang="en-US" sz="2600" i="1" dirty="0">
                        <a:latin typeface="Cambria Math"/>
                        <a:cs typeface="Arial" charset="0"/>
                      </a:rPr>
                      <m:t>𝑃</m:t>
                    </m:r>
                    <m:r>
                      <a:rPr lang="en-US" sz="2600" i="1" dirty="0"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sz="2600" i="1" dirty="0">
                        <a:latin typeface="Cambria Math"/>
                        <a:cs typeface="Arial" charset="0"/>
                      </a:rPr>
                      <m:t>𝑘</m:t>
                    </m:r>
                    <m:r>
                      <a:rPr lang="en-US" sz="2600" i="1" dirty="0">
                        <a:latin typeface="Cambria Math"/>
                        <a:cs typeface="Arial" charset="0"/>
                      </a:rPr>
                      <m:t>+1))</m:t>
                    </m:r>
                  </m:oMath>
                </a14:m>
                <a:endParaRPr lang="en-US" sz="2600" dirty="0" smtClean="0">
                  <a:cs typeface="Arial" charset="0"/>
                </a:endParaRPr>
              </a:p>
              <a:p>
                <a:pPr eaLnBrk="1" hangingPunct="1"/>
                <a:endParaRPr lang="en-US" sz="2600" dirty="0" smtClean="0">
                  <a:cs typeface="Arial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/>
                          <a:cs typeface="Arial" charset="0"/>
                          <a:sym typeface="Symbol" pitchFamily="18" charset="2"/>
                        </a:rPr>
                        <m:t></m:t>
                      </m:r>
                      <m:r>
                        <a:rPr lang="en-US" sz="2600" i="1" dirty="0"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en-US" sz="2600" i="1" dirty="0">
                          <a:latin typeface="Cambria Math"/>
                          <a:cs typeface="Arial" charset="0"/>
                          <a:sym typeface="Symbol" pitchFamily="18" charset="2"/>
                        </a:rPr>
                        <m:t></m:t>
                      </m:r>
                      <m:r>
                        <a:rPr lang="en-US" sz="2600" i="1" dirty="0"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en-US" sz="2600" i="1" dirty="0">
                          <a:latin typeface="Cambria Math"/>
                          <a:cs typeface="Arial" charset="0"/>
                        </a:rPr>
                        <m:t>𝑛</m:t>
                      </m:r>
                      <m:r>
                        <a:rPr lang="en-US" sz="2600" i="1" dirty="0">
                          <a:latin typeface="Cambria Math"/>
                          <a:cs typeface="Arial" charset="0"/>
                        </a:rPr>
                        <m:t> </m:t>
                      </m:r>
                      <m:r>
                        <a:rPr lang="en-US" sz="2600" i="1" dirty="0">
                          <a:latin typeface="Cambria Math"/>
                          <a:cs typeface="Arial" charset="0"/>
                        </a:rPr>
                        <m:t>𝑃</m:t>
                      </m:r>
                      <m:r>
                        <a:rPr lang="en-US" sz="2600" i="1" dirty="0">
                          <a:latin typeface="Cambria Math"/>
                          <a:cs typeface="Arial" charset="0"/>
                        </a:rPr>
                        <m:t>(</m:t>
                      </m:r>
                      <m:r>
                        <a:rPr lang="en-US" sz="2600" i="1" dirty="0">
                          <a:latin typeface="Cambria Math"/>
                          <a:cs typeface="Arial" charset="0"/>
                        </a:rPr>
                        <m:t>𝑛</m:t>
                      </m:r>
                      <m:r>
                        <a:rPr lang="en-US" sz="2600" i="1" dirty="0">
                          <a:latin typeface="Cambria Math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16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339639" y="1077275"/>
                <a:ext cx="4114800" cy="16927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>
            <p:custDataLst>
              <p:tags r:id="rId2"/>
            </p:custDataLst>
          </p:nvPr>
        </p:nvCxnSpPr>
        <p:spPr>
          <a:xfrm>
            <a:off x="2404550" y="2161010"/>
            <a:ext cx="39624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6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strong induction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1702" y="1117596"/>
            <a:ext cx="8085098" cy="1852071"/>
            <a:chOff x="851902" y="4097866"/>
            <a:chExt cx="8085098" cy="18520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51902" y="4097866"/>
                  <a:ext cx="8085098" cy="1168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 smtClean="0">
                      <a:cs typeface="Franklin Gothic Medium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cs typeface="Franklin Gothic Medium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Franklin Gothic Medium"/>
                            </a:rPr>
                            <m:t>0</m:t>
                          </m:r>
                        </m:e>
                      </m:d>
                    </m:oMath>
                  </a14:m>
                  <a:endParaRPr lang="en-US" sz="2800" b="0" dirty="0" smtClean="0">
                    <a:latin typeface="Franklin Gothic Medium"/>
                    <a:cs typeface="Franklin Gothic Medium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  <a:cs typeface="Franklin Gothic Medium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/>
                            <a:cs typeface="Franklin Gothic Medium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/>
                            <a:cs typeface="Franklin Gothic Medium"/>
                          </a:rPr>
                          <m:t> 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cs typeface="Franklin Gothic Medium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∧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∧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∧⋯∧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  <a:cs typeface="Franklin Gothic Medium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cs typeface="Franklin Gothic Medium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+1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800" dirty="0" smtClean="0">
                    <a:latin typeface="Franklin Gothic Medium"/>
                    <a:cs typeface="Franklin Gothic Medium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902" y="4097866"/>
                  <a:ext cx="8085098" cy="11680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03111" y="5426717"/>
                  <a:ext cx="18315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 smtClean="0">
                      <a:cs typeface="Franklin Gothic Medium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∴∀</m:t>
                      </m:r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)</m:t>
                      </m:r>
                    </m:oMath>
                  </a14:m>
                  <a:endParaRPr lang="en-US" sz="2800" dirty="0" smtClean="0">
                    <a:latin typeface="Franklin Gothic Medium"/>
                    <a:cs typeface="Franklin Gothic Medium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111" y="5426717"/>
                  <a:ext cx="1831592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>
            <a:xfrm>
              <a:off x="851902" y="5333677"/>
              <a:ext cx="808509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276574" y="3107266"/>
                <a:ext cx="8398935" cy="367171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Calibri" charset="0"/>
                  <a:buAutoNum type="arabicPeriod"/>
                </a:pPr>
                <a:r>
                  <a:rPr lang="en-US" sz="2200" dirty="0" smtClean="0">
                    <a:latin typeface="Franklin Gothic Medium" panose="020B0603020102020204" pitchFamily="34" charset="0"/>
                  </a:rPr>
                  <a:t>By induction we will show that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𝑃</m:t>
                    </m:r>
                    <m:r>
                      <a:rPr lang="en-US" sz="2200" b="0" i="1" dirty="0" smtClean="0">
                        <a:latin typeface="Cambria Math"/>
                      </a:rPr>
                      <m:t>(</m:t>
                    </m:r>
                    <m:r>
                      <a:rPr lang="en-US" sz="2200" b="0" i="1" dirty="0" smtClean="0">
                        <a:latin typeface="Cambria Math"/>
                      </a:rPr>
                      <m:t>𝑛</m:t>
                    </m:r>
                    <m:r>
                      <a:rPr lang="en-US" sz="2200" b="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200" dirty="0">
                    <a:latin typeface="Franklin Gothic Medium" panose="020B0603020102020204" pitchFamily="34" charset="0"/>
                  </a:rPr>
                  <a:t>is true for every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𝑛</m:t>
                    </m:r>
                    <m:r>
                      <a:rPr lang="en-US" sz="2200" b="0" i="1" dirty="0" smtClean="0">
                        <a:latin typeface="Cambria Math"/>
                      </a:rPr>
                      <m:t>≥0</m:t>
                    </m:r>
                  </m:oMath>
                </a14:m>
                <a:endParaRPr lang="en-US" sz="2200" dirty="0">
                  <a:latin typeface="Franklin Gothic Medium" panose="020B0603020102020204" pitchFamily="34" charset="0"/>
                </a:endParaRPr>
              </a:p>
              <a:p>
                <a:pPr marL="971550" lvl="1" indent="-514350">
                  <a:buFont typeface="Calibri" charset="0"/>
                  <a:buAutoNum type="arabicPeriod"/>
                </a:pPr>
                <a:r>
                  <a:rPr lang="en-US" sz="2200" u="sng" dirty="0">
                    <a:latin typeface="Franklin Gothic Medium" panose="020B0603020102020204" pitchFamily="34" charset="0"/>
                  </a:rPr>
                  <a:t>Base Case</a:t>
                </a:r>
                <a:r>
                  <a:rPr lang="en-US" sz="2200" dirty="0">
                    <a:latin typeface="Franklin Gothic Medium" panose="020B0603020102020204" pitchFamily="34" charset="0"/>
                  </a:rPr>
                  <a:t>: </a:t>
                </a:r>
                <a:r>
                  <a:rPr lang="en-US" sz="2200" dirty="0" smtClean="0">
                    <a:latin typeface="Franklin Gothic Medium" panose="020B0603020102020204" pitchFamily="34" charset="0"/>
                  </a:rPr>
                  <a:t> Prove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𝑃</m:t>
                    </m:r>
                    <m:r>
                      <a:rPr lang="en-US" sz="2200" b="0" i="1" dirty="0" smtClean="0">
                        <a:latin typeface="Cambria Math"/>
                      </a:rPr>
                      <m:t>(0)</m:t>
                    </m:r>
                  </m:oMath>
                </a14:m>
                <a:endParaRPr lang="en-US" sz="2200" dirty="0">
                  <a:latin typeface="Franklin Gothic Medium" panose="020B0603020102020204" pitchFamily="34" charset="0"/>
                </a:endParaRPr>
              </a:p>
              <a:p>
                <a:pPr marL="971550" lvl="1" indent="-514350">
                  <a:buFont typeface="Calibri" charset="0"/>
                  <a:buAutoNum type="arabicPeriod"/>
                </a:pPr>
                <a:r>
                  <a:rPr lang="en-US" sz="2200" u="sng" dirty="0" smtClean="0">
                    <a:latin typeface="Franklin Gothic Medium" panose="020B0603020102020204" pitchFamily="34" charset="0"/>
                  </a:rPr>
                  <a:t>Inductive Hypothesis: </a:t>
                </a:r>
                <a:r>
                  <a:rPr lang="en-US" sz="2200" dirty="0" smtClean="0">
                    <a:latin typeface="Franklin Gothic Medium" panose="020B0603020102020204" pitchFamily="34" charset="0"/>
                  </a:rPr>
                  <a:t/>
                </a:r>
                <a:br>
                  <a:rPr lang="en-US" sz="2200" dirty="0" smtClean="0">
                    <a:latin typeface="Franklin Gothic Medium" panose="020B0603020102020204" pitchFamily="34" charset="0"/>
                  </a:rPr>
                </a:br>
                <a:r>
                  <a:rPr lang="en-US" sz="2200" dirty="0" smtClean="0">
                    <a:latin typeface="Franklin Gothic Medium" panose="020B0603020102020204" pitchFamily="34" charset="0"/>
                  </a:rPr>
                  <a:t>Assume that for some arbitrary </a:t>
                </a:r>
                <a:r>
                  <a:rPr lang="en-US" sz="2200" dirty="0">
                    <a:latin typeface="Franklin Gothic Medium" panose="020B0603020102020204" pitchFamily="34" charset="0"/>
                  </a:rPr>
                  <a:t>integer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𝑘</m:t>
                    </m:r>
                    <m:r>
                      <a:rPr lang="en-US" sz="2200" b="0" i="1" dirty="0" smtClean="0">
                        <a:latin typeface="Cambria Math"/>
                      </a:rPr>
                      <m:t> ≥ 0</m:t>
                    </m:r>
                  </m:oMath>
                </a14:m>
                <a:r>
                  <a:rPr lang="en-US" sz="2200" dirty="0">
                    <a:latin typeface="Franklin Gothic Medium" panose="020B06030201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𝑃</m:t>
                    </m:r>
                    <m:r>
                      <a:rPr lang="en-US" sz="2200" b="0" i="1" dirty="0" smtClean="0">
                        <a:latin typeface="Cambria Math"/>
                      </a:rPr>
                      <m:t>(</m:t>
                    </m:r>
                    <m:r>
                      <a:rPr lang="en-US" sz="2200" b="0" i="1" dirty="0" smtClean="0">
                        <a:latin typeface="Cambria Math"/>
                      </a:rPr>
                      <m:t>𝑗</m:t>
                    </m:r>
                    <m:r>
                      <a:rPr lang="en-US" sz="22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>
                    <a:latin typeface="Franklin Gothic Medium" panose="020B0603020102020204" pitchFamily="34" charset="0"/>
                  </a:rPr>
                  <a:t> is true for every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200" dirty="0">
                    <a:latin typeface="Franklin Gothic Medium" panose="020B0603020102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200" dirty="0">
                    <a:latin typeface="Franklin Gothic Medium" panose="020B06030201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sz="2200" dirty="0">
                  <a:latin typeface="Franklin Gothic Medium" panose="020B0603020102020204" pitchFamily="34" charset="0"/>
                </a:endParaRPr>
              </a:p>
              <a:p>
                <a:pPr marL="971550" lvl="1" indent="-514350">
                  <a:buFont typeface="Calibri" charset="0"/>
                  <a:buAutoNum type="arabicPeriod"/>
                </a:pPr>
                <a:r>
                  <a:rPr lang="en-US" sz="2200" u="sng" dirty="0">
                    <a:latin typeface="Franklin Gothic Medium" panose="020B0603020102020204" pitchFamily="34" charset="0"/>
                  </a:rPr>
                  <a:t>Inductive Step: </a:t>
                </a:r>
                <a:r>
                  <a:rPr lang="en-US" sz="2200" dirty="0" smtClean="0">
                    <a:latin typeface="Franklin Gothic Medium" panose="020B0603020102020204" pitchFamily="34" charset="0"/>
                  </a:rPr>
                  <a:t/>
                </a:r>
                <a:br>
                  <a:rPr lang="en-US" sz="2200" dirty="0" smtClean="0">
                    <a:latin typeface="Franklin Gothic Medium" panose="020B0603020102020204" pitchFamily="34" charset="0"/>
                  </a:rPr>
                </a:br>
                <a:r>
                  <a:rPr lang="en-US" sz="2200" dirty="0" smtClean="0">
                    <a:latin typeface="Franklin Gothic Medium" panose="020B0603020102020204" pitchFamily="34" charset="0"/>
                  </a:rPr>
                  <a:t>Prove </a:t>
                </a:r>
                <a:r>
                  <a:rPr lang="en-US" sz="2200" dirty="0">
                    <a:latin typeface="Franklin Gothic Medium" panose="020B0603020102020204" pitchFamily="34" charset="0"/>
                  </a:rPr>
                  <a:t>that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𝑃</m:t>
                    </m:r>
                    <m:r>
                      <a:rPr lang="en-US" sz="2200" b="0" i="1" dirty="0" smtClean="0">
                        <a:latin typeface="Cambria Math"/>
                      </a:rPr>
                      <m:t>(</m:t>
                    </m:r>
                    <m:r>
                      <a:rPr lang="en-US" sz="2200" b="0" i="1" dirty="0" smtClean="0">
                        <a:latin typeface="Cambria Math"/>
                      </a:rPr>
                      <m:t>𝑘</m:t>
                    </m:r>
                    <m:r>
                      <a:rPr lang="en-US" sz="2200" b="0" i="1" dirty="0" smtClean="0">
                        <a:latin typeface="Cambria Math"/>
                      </a:rPr>
                      <m:t>+1) </m:t>
                    </m:r>
                  </m:oMath>
                </a14:m>
                <a:r>
                  <a:rPr lang="en-US" sz="2200" dirty="0">
                    <a:latin typeface="Franklin Gothic Medium" panose="020B0603020102020204" pitchFamily="34" charset="0"/>
                  </a:rPr>
                  <a:t>is true using </a:t>
                </a:r>
                <a:r>
                  <a:rPr lang="en-US" sz="2200" dirty="0" smtClean="0">
                    <a:latin typeface="Franklin Gothic Medium" panose="020B0603020102020204" pitchFamily="34" charset="0"/>
                  </a:rPr>
                  <a:t>the </a:t>
                </a:r>
                <a:r>
                  <a:rPr lang="en-US" sz="2200" dirty="0">
                    <a:latin typeface="Franklin Gothic Medium" panose="020B0603020102020204" pitchFamily="34" charset="0"/>
                  </a:rPr>
                  <a:t>Inductive Hypothesis </a:t>
                </a:r>
                <a:r>
                  <a:rPr lang="en-US" sz="2200" dirty="0" smtClean="0">
                    <a:latin typeface="Franklin Gothic Medium" panose="020B0603020102020204" pitchFamily="34" charset="0"/>
                  </a:rPr>
                  <a:t>(that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𝑃</m:t>
                    </m:r>
                    <m:r>
                      <a:rPr lang="en-US" sz="2200" b="0" i="1" dirty="0" smtClean="0">
                        <a:latin typeface="Cambria Math"/>
                      </a:rPr>
                      <m:t>(</m:t>
                    </m:r>
                    <m:r>
                      <a:rPr lang="en-US" sz="2200" b="0" i="1" dirty="0" smtClean="0">
                        <a:latin typeface="Cambria Math"/>
                      </a:rPr>
                      <m:t>𝑗</m:t>
                    </m:r>
                    <m:r>
                      <a:rPr lang="en-US" sz="22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>
                    <a:latin typeface="Franklin Gothic Medium" panose="020B0603020102020204" pitchFamily="34" charset="0"/>
                  </a:rPr>
                  <a:t> is true for all values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  <a:sym typeface="Symbol" charset="0"/>
                      </a:rPr>
                      <m:t> </m:t>
                    </m:r>
                    <m:r>
                      <a:rPr lang="en-US" sz="2200" b="0" i="1" dirty="0" smtClean="0">
                        <a:latin typeface="Cambria Math"/>
                        <a:sym typeface="Symbol" charset="0"/>
                      </a:rPr>
                      <m:t>𝑘</m:t>
                    </m:r>
                  </m:oMath>
                </a14:m>
                <a:r>
                  <a:rPr lang="en-US" sz="2200" dirty="0" smtClean="0">
                    <a:latin typeface="Franklin Gothic Medium" panose="020B0603020102020204" pitchFamily="34" charset="0"/>
                    <a:sym typeface="Symbol" charset="0"/>
                  </a:rPr>
                  <a:t>)</a:t>
                </a:r>
                <a:endParaRPr lang="en-US" sz="2200" dirty="0">
                  <a:latin typeface="Franklin Gothic Medium" panose="020B0603020102020204" pitchFamily="34" charset="0"/>
                </a:endParaRPr>
              </a:p>
              <a:p>
                <a:pPr marL="971550" lvl="1" indent="-514350">
                  <a:buFont typeface="Calibri" charset="0"/>
                  <a:buAutoNum type="arabicPeriod"/>
                </a:pPr>
                <a:r>
                  <a:rPr lang="en-US" sz="2200" u="sng" dirty="0">
                    <a:latin typeface="Franklin Gothic Medium" panose="020B0603020102020204" pitchFamily="34" charset="0"/>
                  </a:rPr>
                  <a:t>Conclusion: </a:t>
                </a:r>
                <a:r>
                  <a:rPr lang="en-US" sz="2200" dirty="0">
                    <a:latin typeface="Franklin Gothic Medium" panose="020B0603020102020204" pitchFamily="34" charset="0"/>
                  </a:rPr>
                  <a:t>Result follows by induction</a:t>
                </a:r>
              </a:p>
              <a:p>
                <a:endParaRPr lang="en-US" sz="22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74" y="3107266"/>
                <a:ext cx="8398935" cy="3671711"/>
              </a:xfrm>
              <a:prstGeom prst="rect">
                <a:avLst/>
              </a:prstGeom>
              <a:blipFill rotWithShape="1">
                <a:blip r:embed="rId5"/>
                <a:stretch>
                  <a:fillRect t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1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5 Steps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I</a:t>
            </a:r>
            <a:r>
              <a:rPr lang="en-US" dirty="0" smtClean="0"/>
              <a:t>nductive </a:t>
            </a:r>
            <a:r>
              <a:rPr lang="en-US" dirty="0"/>
              <a:t>P</a:t>
            </a:r>
            <a:r>
              <a:rPr lang="en-US" dirty="0" smtClean="0"/>
              <a:t>roofs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E</a:t>
            </a:r>
            <a:r>
              <a:rPr lang="en-US" dirty="0" smtClean="0"/>
              <a:t>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325556" cy="5140800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Proof: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1. “We will show that P(n) is true for every n ≥ 0 by 	Induction.”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2. “Base Case:” Prove P(0)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3. “Inductive Hypothesis:”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Assume P(k) is true for some arbitrary integer k ≥ 0” 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4. “Inductive Step:” Want to prove that P(k+1) is true: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	Use the goal to figure out what you need.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chemeClr val="accent2"/>
                </a:solidFill>
              </a:rPr>
              <a:t>Make sure you are using I.H. and point out where 	you are using it.  (Don’t assume P(k+1) !!)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5. “Conclusion: Result follows by induction”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S</a:t>
            </a:r>
            <a:r>
              <a:rPr lang="en-US" dirty="0" smtClean="0">
                <a:latin typeface="Franklin Gothic Medium" panose="020B0603020102020204" pitchFamily="34" charset="0"/>
              </a:rPr>
              <a:t>trong </a:t>
            </a:r>
            <a:r>
              <a:rPr lang="en-US" dirty="0">
                <a:latin typeface="Franklin Gothic Medium" panose="020B0603020102020204" pitchFamily="34" charset="0"/>
              </a:rPr>
              <a:t>I</a:t>
            </a:r>
            <a:r>
              <a:rPr lang="en-US" dirty="0" smtClean="0">
                <a:latin typeface="Franklin Gothic Medium" panose="020B0603020102020204" pitchFamily="34" charset="0"/>
              </a:rPr>
              <a:t>nduction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60687" y="3460050"/>
                <a:ext cx="5804794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2400" dirty="0" smtClean="0">
                    <a:latin typeface="Franklin Gothic Medium" panose="020B0603020102020204" pitchFamily="34" charset="0"/>
                  </a:rPr>
                  <a:t>Follows from ordinary induction applied to 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	</m:t>
                      </m:r>
                      <m:r>
                        <a:rPr lang="en-US" sz="2400" i="1" dirty="0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</a:rPr>
                        <m:t>= </m:t>
                      </m:r>
                      <m:r>
                        <a:rPr lang="en-US" sz="2400" i="1" dirty="0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1" i="1" dirty="0" smtClean="0">
                          <a:latin typeface="Cambria Math"/>
                        </a:rPr>
                        <m:t> </m:t>
                      </m:r>
                      <m:r>
                        <a:rPr lang="en-US" sz="2400" b="1" i="1" dirty="0">
                          <a:latin typeface="Cambria Math"/>
                          <a:sym typeface="Symbol" charset="0"/>
                        </a:rPr>
                        <m:t></m:t>
                      </m:r>
                      <m:r>
                        <a:rPr lang="en-US" sz="2400" i="1" dirty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b="1" i="1" dirty="0" smtClean="0">
                          <a:latin typeface="Cambria Math"/>
                        </a:rPr>
                        <m:t> </m:t>
                      </m:r>
                      <m:r>
                        <a:rPr lang="en-US" sz="2400" b="1" i="1" dirty="0">
                          <a:latin typeface="Cambria Math"/>
                          <a:sym typeface="Symbol" charset="0"/>
                        </a:rPr>
                        <m:t></m:t>
                      </m:r>
                      <m:r>
                        <a:rPr lang="en-US" sz="2400" i="1" dirty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400" b="1" i="1" dirty="0" smtClean="0">
                          <a:latin typeface="Cambria Math"/>
                        </a:rPr>
                        <m:t> </m:t>
                      </m:r>
                      <m:r>
                        <a:rPr lang="en-US" sz="2400" b="1" i="1" dirty="0">
                          <a:latin typeface="Cambria Math"/>
                          <a:sym typeface="Symbol" charset="0"/>
                        </a:rPr>
                        <m:t></m:t>
                      </m:r>
                      <m:r>
                        <a:rPr lang="en-US" sz="2400" b="1" i="1" dirty="0" smtClean="0">
                          <a:latin typeface="Cambria Math"/>
                        </a:rPr>
                        <m:t>⋯</m:t>
                      </m:r>
                      <m:r>
                        <a:rPr lang="en-US" sz="2400" b="1" i="1" dirty="0">
                          <a:latin typeface="Cambria Math"/>
                          <a:sym typeface="Symbol" charset="0"/>
                        </a:rPr>
                        <m:t></m:t>
                      </m:r>
                      <m:r>
                        <a:rPr lang="en-US" sz="2400" i="1" dirty="0">
                          <a:latin typeface="Cambria Math"/>
                        </a:rPr>
                        <m:t> </m:t>
                      </m:r>
                      <m:r>
                        <a:rPr lang="en-US" sz="2400" i="1" dirty="0">
                          <a:latin typeface="Cambria Math"/>
                        </a:rPr>
                        <m:t>𝑃</m:t>
                      </m:r>
                      <m:r>
                        <a:rPr lang="en-US" sz="2400" i="1" dirty="0">
                          <a:latin typeface="Cambria Math"/>
                        </a:rPr>
                        <m:t>(</m:t>
                      </m:r>
                      <m:r>
                        <a:rPr lang="en-US" sz="2400" i="1" dirty="0">
                          <a:latin typeface="Cambria Math"/>
                        </a:rPr>
                        <m:t>𝑛</m:t>
                      </m:r>
                      <m:r>
                        <a:rPr lang="en-US" sz="24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687" y="3460050"/>
                <a:ext cx="580479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468" t="-4348" r="-524" b="-101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12991" y="1185330"/>
            <a:ext cx="8085098" cy="1863360"/>
            <a:chOff x="863191" y="4165600"/>
            <a:chExt cx="8085098" cy="1863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63191" y="4165600"/>
                  <a:ext cx="8085098" cy="1168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 smtClean="0">
                      <a:cs typeface="Franklin Gothic Medium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cs typeface="Franklin Gothic Medium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Franklin Gothic Medium"/>
                            </a:rPr>
                            <m:t>0</m:t>
                          </m:r>
                        </m:e>
                      </m:d>
                    </m:oMath>
                  </a14:m>
                  <a:endParaRPr lang="en-US" sz="2800" b="0" dirty="0" smtClean="0">
                    <a:latin typeface="Franklin Gothic Medium"/>
                    <a:cs typeface="Franklin Gothic Medium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  <a:cs typeface="Franklin Gothic Medium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/>
                            <a:cs typeface="Franklin Gothic Medium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/>
                            <a:cs typeface="Franklin Gothic Medium"/>
                          </a:rPr>
                          <m:t> 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cs typeface="Franklin Gothic Medium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∧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∧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∧⋯∧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  <a:cs typeface="Franklin Gothic Medium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cs typeface="Franklin Gothic Medium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+1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800" dirty="0" smtClean="0">
                    <a:latin typeface="Franklin Gothic Medium"/>
                    <a:cs typeface="Franklin Gothic Medium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191" y="4165600"/>
                  <a:ext cx="8085098" cy="11680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14400" y="5505740"/>
                  <a:ext cx="18315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 smtClean="0">
                      <a:cs typeface="Franklin Gothic Medium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∴∀</m:t>
                      </m:r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)</m:t>
                      </m:r>
                    </m:oMath>
                  </a14:m>
                  <a:endParaRPr lang="en-US" sz="2800" dirty="0" smtClean="0">
                    <a:latin typeface="Franklin Gothic Medium"/>
                    <a:cs typeface="Franklin Gothic Medium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5505740"/>
                  <a:ext cx="1831592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>
            <a:xfrm>
              <a:off x="863191" y="5412700"/>
              <a:ext cx="808509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" y="1243782"/>
            <a:ext cx="8089392" cy="3200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971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s</a:t>
            </a:r>
            <a:r>
              <a:rPr lang="en-US" dirty="0" smtClean="0">
                <a:latin typeface="Franklin Gothic Medium" panose="020B0603020102020204" pitchFamily="34" charset="0"/>
              </a:rPr>
              <a:t>trong </a:t>
            </a:r>
            <a:r>
              <a:rPr lang="en-US" dirty="0">
                <a:latin typeface="Franklin Gothic Medium" panose="020B0603020102020204" pitchFamily="34" charset="0"/>
              </a:rPr>
              <a:t>i</a:t>
            </a:r>
            <a:r>
              <a:rPr lang="en-US" dirty="0" smtClean="0">
                <a:latin typeface="Franklin Gothic Medium" panose="020B0603020102020204" pitchFamily="34" charset="0"/>
              </a:rPr>
              <a:t>nduction </a:t>
            </a:r>
            <a:r>
              <a:rPr lang="en-US" dirty="0" err="1">
                <a:latin typeface="Franklin Gothic Medium" panose="020B0603020102020204" pitchFamily="34" charset="0"/>
              </a:rPr>
              <a:t>e</a:t>
            </a:r>
            <a:r>
              <a:rPr lang="en-US" dirty="0" err="1" smtClean="0">
                <a:latin typeface="Franklin Gothic Medium" panose="020B0603020102020204" pitchFamily="34" charset="0"/>
              </a:rPr>
              <a:t>nglish</a:t>
            </a:r>
            <a:r>
              <a:rPr lang="en-US" dirty="0" smtClean="0">
                <a:latin typeface="Franklin Gothic Medium" panose="020B0603020102020204" pitchFamily="34" charset="0"/>
              </a:rPr>
              <a:t> proofs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864" y="1182511"/>
                <a:ext cx="8398935" cy="4879622"/>
              </a:xfrm>
            </p:spPr>
            <p:txBody>
              <a:bodyPr/>
              <a:lstStyle/>
              <a:p>
                <a:pPr marL="971550" lvl="1" indent="-514350">
                  <a:buFont typeface="Calibri" charset="0"/>
                  <a:buAutoNum type="arabicPeriod"/>
                </a:pPr>
                <a:r>
                  <a:rPr lang="en-US" dirty="0">
                    <a:latin typeface="Franklin Gothic Medium" panose="020B0603020102020204" pitchFamily="34" charset="0"/>
                  </a:rPr>
                  <a:t>By induction we will show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>
                    <a:latin typeface="Franklin Gothic Medium" panose="020B0603020102020204" pitchFamily="34" charset="0"/>
                  </a:rPr>
                  <a:t>is true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≥0</m:t>
                    </m:r>
                  </m:oMath>
                </a14:m>
                <a:endParaRPr lang="en-US" dirty="0">
                  <a:latin typeface="Franklin Gothic Medium" panose="020B0603020102020204" pitchFamily="34" charset="0"/>
                </a:endParaRPr>
              </a:p>
              <a:p>
                <a:pPr marL="971550" lvl="1" indent="-514350">
                  <a:buFont typeface="Calibri" charset="0"/>
                  <a:buAutoNum type="arabicPeriod"/>
                </a:pPr>
                <a:r>
                  <a:rPr lang="en-US" dirty="0">
                    <a:latin typeface="Franklin Gothic Medium" panose="020B0603020102020204" pitchFamily="34" charset="0"/>
                  </a:rPr>
                  <a:t>Base Case: </a:t>
                </a:r>
                <a:r>
                  <a:rPr lang="en-US" dirty="0" smtClean="0">
                    <a:latin typeface="Franklin Gothic Medium" panose="020B0603020102020204" pitchFamily="34" charset="0"/>
                  </a:rPr>
                  <a:t> Prove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(0)</m:t>
                    </m:r>
                  </m:oMath>
                </a14:m>
                <a:endParaRPr lang="en-US" dirty="0">
                  <a:latin typeface="Franklin Gothic Medium" panose="020B0603020102020204" pitchFamily="34" charset="0"/>
                </a:endParaRPr>
              </a:p>
              <a:p>
                <a:pPr marL="971550" lvl="1" indent="-514350">
                  <a:buFont typeface="Calibri" charset="0"/>
                  <a:buAutoNum type="arabicPeriod"/>
                </a:pPr>
                <a:r>
                  <a:rPr lang="en-US" dirty="0" smtClean="0">
                    <a:latin typeface="Franklin Gothic Medium" panose="020B0603020102020204" pitchFamily="34" charset="0"/>
                  </a:rPr>
                  <a:t>Inductive Hypothesis: </a:t>
                </a:r>
                <a:br>
                  <a:rPr lang="en-US" dirty="0" smtClean="0">
                    <a:latin typeface="Franklin Gothic Medium" panose="020B0603020102020204" pitchFamily="34" charset="0"/>
                  </a:rPr>
                </a:br>
                <a:r>
                  <a:rPr lang="en-US" dirty="0" smtClean="0">
                    <a:latin typeface="Franklin Gothic Medium" panose="020B0603020102020204" pitchFamily="34" charset="0"/>
                  </a:rPr>
                  <a:t>Assume that for some arbitrary </a:t>
                </a:r>
                <a:r>
                  <a:rPr lang="en-US" dirty="0">
                    <a:latin typeface="Franklin Gothic Medium" panose="020B0603020102020204" pitchFamily="34" charset="0"/>
                  </a:rPr>
                  <a:t>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 ≥ 0</m:t>
                    </m:r>
                  </m:oMath>
                </a14:m>
                <a:r>
                  <a:rPr lang="en-US" dirty="0">
                    <a:latin typeface="Franklin Gothic Medium" panose="020B06030201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Franklin Gothic Medium" panose="020B0603020102020204" pitchFamily="34" charset="0"/>
                  </a:rPr>
                  <a:t> is true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Franklin Gothic Medium" panose="020B0603020102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Franklin Gothic Medium" panose="020B06030201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Franklin Gothic Medium" panose="020B0603020102020204" pitchFamily="34" charset="0"/>
                </a:endParaRPr>
              </a:p>
              <a:p>
                <a:pPr marL="971550" lvl="1" indent="-514350">
                  <a:buFont typeface="Calibri" charset="0"/>
                  <a:buAutoNum type="arabicPeriod"/>
                </a:pPr>
                <a:r>
                  <a:rPr lang="en-US" dirty="0">
                    <a:latin typeface="Franklin Gothic Medium" panose="020B0603020102020204" pitchFamily="34" charset="0"/>
                  </a:rPr>
                  <a:t>Inductive Step: </a:t>
                </a:r>
                <a:r>
                  <a:rPr lang="en-US" dirty="0" smtClean="0">
                    <a:latin typeface="Franklin Gothic Medium" panose="020B0603020102020204" pitchFamily="34" charset="0"/>
                  </a:rPr>
                  <a:t/>
                </a:r>
                <a:br>
                  <a:rPr lang="en-US" dirty="0" smtClean="0">
                    <a:latin typeface="Franklin Gothic Medium" panose="020B0603020102020204" pitchFamily="34" charset="0"/>
                  </a:rPr>
                </a:br>
                <a:r>
                  <a:rPr lang="en-US" dirty="0" smtClean="0">
                    <a:latin typeface="Franklin Gothic Medium" panose="020B0603020102020204" pitchFamily="34" charset="0"/>
                  </a:rPr>
                  <a:t>Prove </a:t>
                </a:r>
                <a:r>
                  <a:rPr lang="en-US" dirty="0">
                    <a:latin typeface="Franklin Gothic Medium" panose="020B0603020102020204" pitchFamily="34" charset="0"/>
                  </a:rPr>
                  <a:t>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+1) </m:t>
                    </m:r>
                  </m:oMath>
                </a14:m>
                <a:r>
                  <a:rPr lang="en-US" dirty="0">
                    <a:latin typeface="Franklin Gothic Medium" panose="020B0603020102020204" pitchFamily="34" charset="0"/>
                  </a:rPr>
                  <a:t>is true using </a:t>
                </a:r>
                <a:r>
                  <a:rPr lang="en-US" dirty="0" smtClean="0">
                    <a:latin typeface="Franklin Gothic Medium" panose="020B0603020102020204" pitchFamily="34" charset="0"/>
                  </a:rPr>
                  <a:t>the </a:t>
                </a:r>
                <a:r>
                  <a:rPr lang="en-US" dirty="0">
                    <a:latin typeface="Franklin Gothic Medium" panose="020B0603020102020204" pitchFamily="34" charset="0"/>
                  </a:rPr>
                  <a:t>Inductive Hypothesis </a:t>
                </a:r>
                <a:r>
                  <a:rPr lang="en-US" dirty="0" smtClean="0">
                    <a:latin typeface="Franklin Gothic Medium" panose="020B0603020102020204" pitchFamily="34" charset="0"/>
                  </a:rPr>
                  <a:t>(that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Franklin Gothic Medium" panose="020B0603020102020204" pitchFamily="34" charset="0"/>
                  </a:rPr>
                  <a:t> is true for all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 charset="0"/>
                      </a:rPr>
                      <m:t> </m:t>
                    </m:r>
                    <m:r>
                      <a:rPr lang="en-US" i="1" dirty="0" smtClean="0">
                        <a:latin typeface="Cambria Math"/>
                        <a:sym typeface="Symbol" charset="0"/>
                      </a:rPr>
                      <m:t>𝑘</m:t>
                    </m:r>
                  </m:oMath>
                </a14:m>
                <a:r>
                  <a:rPr lang="en-US" dirty="0" smtClean="0">
                    <a:latin typeface="Franklin Gothic Medium" panose="020B0603020102020204" pitchFamily="34" charset="0"/>
                    <a:sym typeface="Symbol" charset="0"/>
                  </a:rPr>
                  <a:t>)</a:t>
                </a:r>
                <a:endParaRPr lang="en-US" dirty="0">
                  <a:latin typeface="Franklin Gothic Medium" panose="020B0603020102020204" pitchFamily="34" charset="0"/>
                </a:endParaRPr>
              </a:p>
              <a:p>
                <a:pPr marL="971550" lvl="1" indent="-514350">
                  <a:buFont typeface="Calibri" charset="0"/>
                  <a:buAutoNum type="arabicPeriod"/>
                </a:pPr>
                <a:r>
                  <a:rPr lang="en-US" dirty="0">
                    <a:latin typeface="Franklin Gothic Medium" panose="020B0603020102020204" pitchFamily="34" charset="0"/>
                  </a:rPr>
                  <a:t>Conclusion: Result follows by induction</a:t>
                </a:r>
              </a:p>
              <a:p>
                <a:endParaRPr lang="en-US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819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864" y="1182511"/>
                <a:ext cx="8398935" cy="4879622"/>
              </a:xfrm>
              <a:blipFill rotWithShape="1">
                <a:blip r:embed="rId2"/>
                <a:stretch>
                  <a:fillRect t="-1125" r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2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r</a:t>
            </a:r>
            <a:r>
              <a:rPr lang="en-US" dirty="0" smtClean="0">
                <a:latin typeface="Franklin Gothic Medium" panose="020B0603020102020204" pitchFamily="34" charset="0"/>
              </a:rPr>
              <a:t>ecursive definitions </a:t>
            </a:r>
            <a:r>
              <a:rPr lang="en-US" dirty="0">
                <a:latin typeface="Franklin Gothic Medium" panose="020B0603020102020204" pitchFamily="34" charset="0"/>
              </a:rPr>
              <a:t>of </a:t>
            </a:r>
            <a:r>
              <a:rPr lang="en-US" dirty="0" smtClean="0">
                <a:latin typeface="Franklin Gothic Medium" panose="020B0603020102020204" pitchFamily="34" charset="0"/>
              </a:rPr>
              <a:t>functions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457200" y="1244160"/>
                <a:ext cx="8686800" cy="5140800"/>
              </a:xfrm>
            </p:spPr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𝐹</m:t>
                    </m:r>
                    <m:r>
                      <a:rPr lang="en-US" sz="2800" i="1" dirty="0" smtClean="0">
                        <a:latin typeface="Cambria Math"/>
                      </a:rPr>
                      <m:t>(0) = 0; </m:t>
                    </m:r>
                    <m:r>
                      <a:rPr lang="en-US" sz="2800" i="1" dirty="0" smtClean="0">
                        <a:latin typeface="Cambria Math"/>
                      </a:rPr>
                      <m:t>𝐹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 + 1) = </m:t>
                    </m:r>
                    <m:r>
                      <a:rPr lang="en-US" sz="2800" i="1" dirty="0" smtClean="0">
                        <a:latin typeface="Cambria Math"/>
                      </a:rPr>
                      <m:t>𝐹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) + 1 </m:t>
                    </m:r>
                  </m:oMath>
                </a14:m>
                <a:r>
                  <a:rPr lang="en-US" sz="28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latin typeface="Cambria Math"/>
                      </a:rPr>
                      <m:t>≥</m:t>
                    </m:r>
                    <m:r>
                      <a:rPr lang="en-US" sz="2800" i="1" dirty="0" smtClean="0">
                        <a:latin typeface="Cambria Math"/>
                      </a:rPr>
                      <m:t>0</m:t>
                    </m:r>
                  </m:oMath>
                </a14:m>
                <a:endParaRPr lang="en-US" sz="2800" dirty="0" smtClean="0"/>
              </a:p>
              <a:p>
                <a:pPr>
                  <a:defRPr/>
                </a:pPr>
                <a:endParaRPr lang="en-US" sz="2800" dirty="0" smtClean="0"/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 dirty="0" smtClean="0">
                        <a:latin typeface="Cambria Math"/>
                      </a:rPr>
                      <m:t>= 1; </m:t>
                    </m:r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 + 1</m:t>
                        </m:r>
                      </m:e>
                    </m:d>
                    <m:r>
                      <a:rPr lang="en-US" sz="2800" i="1" dirty="0" smtClean="0">
                        <a:latin typeface="Cambria Math"/>
                      </a:rPr>
                      <m:t>=  2</m:t>
                    </m:r>
                    <m:r>
                      <a:rPr lang="en-US" sz="2800" b="0" i="1" dirty="0" smtClean="0">
                        <a:latin typeface="Cambria Math"/>
                      </a:rPr>
                      <m:t>×</m:t>
                    </m:r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)  </m:t>
                    </m:r>
                  </m:oMath>
                </a14:m>
                <a:r>
                  <a:rPr lang="en-US" sz="2800" dirty="0"/>
                  <a:t>for </a:t>
                </a:r>
                <a:r>
                  <a:rPr lang="en-US" sz="2800" dirty="0" smtClean="0"/>
                  <a:t>all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𝑛</m:t>
                    </m:r>
                    <m:r>
                      <a:rPr lang="en-US" sz="2800" i="1" dirty="0">
                        <a:latin typeface="Cambria Math"/>
                      </a:rPr>
                      <m:t>≥0</m:t>
                    </m:r>
                  </m:oMath>
                </a14:m>
                <a:endParaRPr lang="en-US" sz="2800" dirty="0" smtClean="0"/>
              </a:p>
              <a:p>
                <a:pPr>
                  <a:defRPr/>
                </a:pPr>
                <a:endParaRPr lang="en-US" sz="2800" dirty="0"/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0! = 1;  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800" i="1" dirty="0" smtClean="0">
                        <a:latin typeface="Cambria Math"/>
                      </a:rPr>
                      <m:t>! = 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×</m:t>
                    </m:r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! </m:t>
                    </m:r>
                  </m:oMath>
                </a14:m>
                <a:r>
                  <a:rPr lang="en-US" sz="2800" dirty="0"/>
                  <a:t>for all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𝑛</m:t>
                    </m:r>
                    <m:r>
                      <a:rPr lang="en-US" sz="2800" i="1" dirty="0">
                        <a:latin typeface="Cambria Math"/>
                      </a:rPr>
                      <m:t>≥0</m:t>
                    </m:r>
                  </m:oMath>
                </a14:m>
                <a:endParaRPr lang="en-US" sz="2800" dirty="0" smtClean="0"/>
              </a:p>
              <a:p>
                <a:pPr>
                  <a:defRPr/>
                </a:pPr>
                <a:endParaRPr lang="en-US" sz="2800" dirty="0" smtClean="0"/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  <m:r>
                      <a:rPr lang="en-US" sz="2800" i="1" dirty="0" smtClean="0">
                        <a:latin typeface="Cambria Math"/>
                      </a:rPr>
                      <m:t>(0) = 1;  </m:t>
                    </m:r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 + 1) = 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/>
                        <a:sym typeface="Symbol" pitchFamily="18" charset="2"/>
                      </a:rPr>
                      <m:t>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/>
                      </a:rPr>
                      <m:t> 0</m:t>
                    </m:r>
                  </m:oMath>
                </a14:m>
                <a:endParaRPr lang="en-US" sz="2800" baseline="30000" dirty="0" smtClean="0"/>
              </a:p>
            </p:txBody>
          </p:sp>
        </mc:Choice>
        <mc:Fallback xmlns="">
          <p:sp>
            <p:nvSpPr>
              <p:cNvPr id="819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457200" y="1244160"/>
                <a:ext cx="8686800" cy="5140800"/>
              </a:xfrm>
              <a:blipFill rotWithShape="1">
                <a:blip r:embed="rId5"/>
                <a:stretch>
                  <a:fillRect t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0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Strings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sz="2800" dirty="0">
                    <a:latin typeface="Franklin Gothic Medium" panose="020B0603020102020204" pitchFamily="34" charset="0"/>
                  </a:rPr>
                  <a:t>An </a:t>
                </a:r>
                <a:r>
                  <a:rPr lang="en-US" sz="2800" i="1" dirty="0">
                    <a:latin typeface="Franklin Gothic Medium" panose="020B0603020102020204" pitchFamily="34" charset="0"/>
                  </a:rPr>
                  <a:t>alphabet</a:t>
                </a:r>
                <a:r>
                  <a:rPr lang="en-US" sz="2800" dirty="0">
                    <a:latin typeface="Franklin Gothic Medium" panose="020B0603020102020204" pitchFamily="34" charset="0"/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charset="0"/>
                  </a:rPr>
                  <a:t></a:t>
                </a:r>
                <a:r>
                  <a:rPr lang="en-US" sz="2800" dirty="0">
                    <a:latin typeface="Franklin Gothic Medium" panose="020B0603020102020204" pitchFamily="34" charset="0"/>
                    <a:sym typeface="Symbol" charset="0"/>
                  </a:rPr>
                  <a:t> </a:t>
                </a:r>
                <a:r>
                  <a:rPr lang="en-US" sz="2800" dirty="0">
                    <a:latin typeface="Franklin Gothic Medium" panose="020B0603020102020204" pitchFamily="34" charset="0"/>
                  </a:rPr>
                  <a:t>is any finite set of </a:t>
                </a:r>
                <a:r>
                  <a:rPr lang="en-US" sz="2800" dirty="0" smtClean="0">
                    <a:latin typeface="Franklin Gothic Medium" panose="020B0603020102020204" pitchFamily="34" charset="0"/>
                  </a:rPr>
                  <a:t>characters</a:t>
                </a:r>
              </a:p>
              <a:p>
                <a:endParaRPr lang="en-US" sz="2800" dirty="0">
                  <a:latin typeface="Franklin Gothic Medium" panose="020B0603020102020204" pitchFamily="34" charset="0"/>
                </a:endParaRPr>
              </a:p>
              <a:p>
                <a:r>
                  <a:rPr lang="en-US" sz="2800" dirty="0">
                    <a:latin typeface="Franklin Gothic Medium" panose="020B0603020102020204" pitchFamily="34" charset="0"/>
                  </a:rPr>
                  <a:t>The set </a:t>
                </a:r>
                <a:r>
                  <a:rPr lang="en-US" sz="2800" b="1" dirty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charset="0"/>
                  </a:rPr>
                  <a:t></a:t>
                </a:r>
                <a:r>
                  <a:rPr lang="en-US" sz="2800" b="1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*</a:t>
                </a:r>
                <a:r>
                  <a:rPr lang="en-US" sz="2800" dirty="0">
                    <a:latin typeface="Franklin Gothic Medium" panose="020B0603020102020204" pitchFamily="34" charset="0"/>
                  </a:rPr>
                  <a:t> of </a:t>
                </a:r>
                <a:r>
                  <a:rPr lang="en-US" sz="2800" i="1" dirty="0">
                    <a:latin typeface="Franklin Gothic Medium" panose="020B0603020102020204" pitchFamily="34" charset="0"/>
                  </a:rPr>
                  <a:t>strings</a:t>
                </a:r>
                <a:r>
                  <a:rPr lang="en-US" sz="2800" dirty="0">
                    <a:latin typeface="Franklin Gothic Medium" panose="020B0603020102020204" pitchFamily="34" charset="0"/>
                  </a:rPr>
                  <a:t> over the alphabet </a:t>
                </a:r>
                <a:r>
                  <a:rPr lang="en-US" sz="2800" b="1" dirty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charset="0"/>
                  </a:rPr>
                  <a:t></a:t>
                </a:r>
                <a:r>
                  <a:rPr lang="en-US" sz="2800" dirty="0">
                    <a:latin typeface="Franklin Gothic Medium" panose="020B0603020102020204" pitchFamily="34" charset="0"/>
                  </a:rPr>
                  <a:t> is defined by</a:t>
                </a:r>
              </a:p>
              <a:p>
                <a:pPr lvl="1"/>
                <a:r>
                  <a:rPr lang="en-US" b="1" dirty="0">
                    <a:latin typeface="Franklin Gothic Medium" panose="020B0603020102020204" pitchFamily="34" charset="0"/>
                  </a:rPr>
                  <a:t>Basis: 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Medium" panose="020B0603020102020204" pitchFamily="34" charset="0"/>
                    <a:sym typeface="Symbol" charset="0"/>
                  </a:rPr>
                  <a:t>ℇ</a:t>
                </a:r>
                <a:r>
                  <a:rPr lang="en-US" dirty="0" smtClean="0">
                    <a:latin typeface="Franklin Gothic Medium" panose="020B0603020102020204" pitchFamily="34" charset="0"/>
                  </a:rPr>
                  <a:t> </a:t>
                </a:r>
                <a:r>
                  <a:rPr lang="en-US" dirty="0">
                    <a:latin typeface="Franklin Gothic Medium" panose="020B0603020102020204" pitchFamily="34" charset="0"/>
                    <a:sym typeface="Symbol" charset="0"/>
                  </a:rPr>
                  <a:t></a:t>
                </a:r>
                <a:r>
                  <a:rPr lang="en-US" dirty="0">
                    <a:latin typeface="Franklin Gothic Medium" panose="020B0603020102020204" pitchFamily="34" charset="0"/>
                  </a:rPr>
                  <a:t> </a:t>
                </a:r>
                <a:r>
                  <a:rPr lang="en-US" dirty="0">
                    <a:latin typeface="Franklin Gothic Medium" panose="020B0603020102020204" pitchFamily="34" charset="0"/>
                    <a:sym typeface="Symbol" charset="0"/>
                  </a:rPr>
                  <a:t></a:t>
                </a:r>
                <a:r>
                  <a:rPr lang="en-US" dirty="0" smtClean="0">
                    <a:latin typeface="Franklin Gothic Medium" panose="020B0603020102020204" pitchFamily="34" charset="0"/>
                  </a:rPr>
                  <a:t>*  (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Medium" panose="020B0603020102020204" pitchFamily="34" charset="0"/>
                    <a:sym typeface="Symbol" charset="0"/>
                  </a:rPr>
                  <a:t>ℇ</a:t>
                </a:r>
                <a:r>
                  <a:rPr lang="en-US" dirty="0" smtClean="0">
                    <a:latin typeface="Franklin Gothic Medium" panose="020B0603020102020204" pitchFamily="34" charset="0"/>
                  </a:rPr>
                  <a:t> </a:t>
                </a:r>
                <a:r>
                  <a:rPr lang="en-US" dirty="0">
                    <a:latin typeface="Franklin Gothic Medium" panose="020B0603020102020204" pitchFamily="34" charset="0"/>
                  </a:rPr>
                  <a:t>is the empty string)</a:t>
                </a:r>
              </a:p>
              <a:p>
                <a:pPr lvl="1"/>
                <a:r>
                  <a:rPr lang="en-US" b="1" dirty="0">
                    <a:latin typeface="Franklin Gothic Medium" panose="020B0603020102020204" pitchFamily="34" charset="0"/>
                  </a:rPr>
                  <a:t>Recursive:  </a:t>
                </a:r>
                <a:r>
                  <a:rPr lang="en-US" dirty="0">
                    <a:latin typeface="Franklin Gothic Medium" panose="020B06030201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>
                    <a:latin typeface="Franklin Gothic Medium" panose="020B0603020102020204" pitchFamily="34" charset="0"/>
                  </a:rPr>
                  <a:t> </a:t>
                </a:r>
                <a:r>
                  <a:rPr lang="en-US" dirty="0" smtClean="0">
                    <a:latin typeface="Franklin Gothic Medium" panose="020B0603020102020204" pitchFamily="34" charset="0"/>
                    <a:sym typeface="Symbol" charset="0"/>
                  </a:rPr>
                  <a:t></a:t>
                </a:r>
                <a:r>
                  <a:rPr lang="en-US" dirty="0" smtClean="0">
                    <a:latin typeface="Franklin Gothic Medium" panose="020B0603020102020204" pitchFamily="34" charset="0"/>
                  </a:rPr>
                  <a:t> </a:t>
                </a:r>
                <a:r>
                  <a:rPr lang="en-US" dirty="0" smtClean="0">
                    <a:latin typeface="Franklin Gothic Medium" panose="020B0603020102020204" pitchFamily="34" charset="0"/>
                    <a:sym typeface="Symbol" charset="0"/>
                  </a:rPr>
                  <a:t></a:t>
                </a:r>
                <a:r>
                  <a:rPr lang="en-US" dirty="0" smtClean="0">
                    <a:latin typeface="Franklin Gothic Medium" panose="020B0603020102020204" pitchFamily="34" charset="0"/>
                  </a:rPr>
                  <a:t>*,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>
                    <a:latin typeface="Franklin Gothic Medium" panose="020B0603020102020204" pitchFamily="34" charset="0"/>
                  </a:rPr>
                  <a:t> </a:t>
                </a:r>
                <a:r>
                  <a:rPr lang="en-US" dirty="0">
                    <a:latin typeface="Franklin Gothic Medium" panose="020B0603020102020204" pitchFamily="34" charset="0"/>
                    <a:sym typeface="Symbol" charset="0"/>
                  </a:rPr>
                  <a:t></a:t>
                </a:r>
                <a:r>
                  <a:rPr lang="en-US" dirty="0">
                    <a:latin typeface="Franklin Gothic Medium" panose="020B0603020102020204" pitchFamily="34" charset="0"/>
                  </a:rPr>
                  <a:t> </a:t>
                </a:r>
                <a:r>
                  <a:rPr lang="en-US" dirty="0">
                    <a:latin typeface="Franklin Gothic Medium" panose="020B0603020102020204" pitchFamily="34" charset="0"/>
                    <a:sym typeface="Symbol" charset="0"/>
                  </a:rPr>
                  <a:t></a:t>
                </a:r>
                <a:r>
                  <a:rPr lang="en-US" dirty="0">
                    <a:latin typeface="Franklin Gothic Medium" panose="020B06030201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𝑤𝑎</m:t>
                    </m:r>
                  </m:oMath>
                </a14:m>
                <a:r>
                  <a:rPr lang="en-US" dirty="0" smtClean="0">
                    <a:latin typeface="Franklin Gothic Medium" panose="020B0603020102020204" pitchFamily="34" charset="0"/>
                  </a:rPr>
                  <a:t> </a:t>
                </a:r>
                <a:r>
                  <a:rPr lang="en-US" dirty="0">
                    <a:latin typeface="Franklin Gothic Medium" panose="020B0603020102020204" pitchFamily="34" charset="0"/>
                    <a:sym typeface="Symbol" charset="0"/>
                  </a:rPr>
                  <a:t></a:t>
                </a:r>
                <a:r>
                  <a:rPr lang="en-US" dirty="0">
                    <a:latin typeface="Franklin Gothic Medium" panose="020B0603020102020204" pitchFamily="34" charset="0"/>
                  </a:rPr>
                  <a:t> </a:t>
                </a:r>
                <a:r>
                  <a:rPr lang="en-US" dirty="0">
                    <a:latin typeface="Franklin Gothic Medium" panose="020B0603020102020204" pitchFamily="34" charset="0"/>
                    <a:sym typeface="Symbol" charset="0"/>
                  </a:rPr>
                  <a:t></a:t>
                </a:r>
                <a:r>
                  <a:rPr lang="en-US" dirty="0">
                    <a:latin typeface="Franklin Gothic Medium" panose="020B0603020102020204" pitchFamily="34" charset="0"/>
                  </a:rPr>
                  <a:t>*</a:t>
                </a:r>
              </a:p>
            </p:txBody>
          </p:sp>
        </mc:Choice>
        <mc:Fallback xmlns="">
          <p:sp>
            <p:nvSpPr>
              <p:cNvPr id="1433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blipFill rotWithShape="0">
                <a:blip r:embed="rId5"/>
                <a:stretch>
                  <a:fillRect l="-1333" t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7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</a:t>
            </a:r>
            <a:r>
              <a:rPr lang="en-US" dirty="0"/>
              <a:t>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rely on the idea of improved </a:t>
            </a:r>
            <a:r>
              <a:rPr lang="en-US" dirty="0" smtClean="0"/>
              <a:t>compilers and </a:t>
            </a:r>
            <a:r>
              <a:rPr lang="en-US" dirty="0"/>
              <a:t>programming languages to </a:t>
            </a:r>
            <a:r>
              <a:rPr lang="en-US" dirty="0" smtClean="0"/>
              <a:t>eliminate major </a:t>
            </a:r>
            <a:r>
              <a:rPr lang="en-US" dirty="0"/>
              <a:t>programming errors</a:t>
            </a:r>
          </a:p>
          <a:p>
            <a:pPr lvl="1"/>
            <a:r>
              <a:rPr lang="en-US" dirty="0" smtClean="0"/>
              <a:t>truly </a:t>
            </a:r>
            <a:r>
              <a:rPr lang="en-US" dirty="0"/>
              <a:t>safe languages can’t possibly do </a:t>
            </a:r>
            <a:r>
              <a:rPr lang="en-US" dirty="0" smtClean="0"/>
              <a:t>general computation</a:t>
            </a:r>
          </a:p>
          <a:p>
            <a:r>
              <a:rPr lang="en-US" dirty="0" smtClean="0"/>
              <a:t> </a:t>
            </a:r>
            <a:r>
              <a:rPr lang="en-US" dirty="0"/>
              <a:t>Document your code</a:t>
            </a:r>
            <a:r>
              <a:rPr lang="en-US" dirty="0" smtClean="0"/>
              <a:t>!!!!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 way you can expect someone else </a:t>
            </a:r>
            <a:r>
              <a:rPr lang="en-US" dirty="0" smtClean="0"/>
              <a:t>to figure </a:t>
            </a:r>
            <a:r>
              <a:rPr lang="en-US" dirty="0"/>
              <a:t>out what your program does with </a:t>
            </a:r>
            <a:r>
              <a:rPr lang="en-US" dirty="0" smtClean="0"/>
              <a:t>just your </a:t>
            </a:r>
            <a:r>
              <a:rPr lang="en-US" dirty="0"/>
              <a:t>code ....since....in general it is </a:t>
            </a:r>
            <a:r>
              <a:rPr lang="en-US" dirty="0" smtClean="0"/>
              <a:t>provably impossible </a:t>
            </a:r>
            <a:r>
              <a:rPr lang="en-US" dirty="0"/>
              <a:t>to do this!</a:t>
            </a:r>
          </a:p>
        </p:txBody>
      </p:sp>
    </p:spTree>
    <p:extLst>
      <p:ext uri="{BB962C8B-B14F-4D97-AF65-F5344CB8AC3E}">
        <p14:creationId xmlns:p14="http://schemas.microsoft.com/office/powerpoint/2010/main" val="6318380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</a:t>
            </a:r>
            <a:r>
              <a:rPr lang="en-US" dirty="0" smtClean="0"/>
              <a:t>unction </a:t>
            </a:r>
            <a:r>
              <a:rPr lang="en-US" dirty="0"/>
              <a:t>D</a:t>
            </a:r>
            <a:r>
              <a:rPr lang="en-US" dirty="0" smtClean="0"/>
              <a:t>efinitions on Recursively </a:t>
            </a:r>
            <a:r>
              <a:rPr lang="en-US" dirty="0"/>
              <a:t>D</a:t>
            </a:r>
            <a:r>
              <a:rPr lang="en-US" dirty="0" smtClean="0"/>
              <a:t>efined </a:t>
            </a:r>
            <a:r>
              <a:rPr lang="en-US" dirty="0"/>
              <a:t>S</a:t>
            </a:r>
            <a:r>
              <a:rPr lang="en-US" dirty="0" smtClean="0"/>
              <a:t>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85800" y="1225550"/>
                <a:ext cx="7772400" cy="59554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lvl="0">
                  <a:defRPr/>
                </a:pPr>
                <a:r>
                  <a:rPr lang="en-US" sz="2800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/>
                  </a:rPr>
                  <a:t>Length:</a:t>
                </a:r>
                <a:endParaRPr lang="en-US" sz="2800" dirty="0">
                  <a:solidFill>
                    <a:srgbClr val="C00000"/>
                  </a:solidFill>
                  <a:latin typeface="Franklin Gothic Medium" panose="020B0603020102020204" pitchFamily="34" charset="0"/>
                  <a:sym typeface="Symbol"/>
                </a:endParaRPr>
              </a:p>
              <a:p>
                <a:pPr>
                  <a:defRPr/>
                </a:pPr>
                <a:r>
                  <a:rPr lang="en-US" sz="2800" dirty="0" err="1" smtClean="0">
                    <a:latin typeface="+mn-lt"/>
                  </a:rPr>
                  <a:t>len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smtClean="0"/>
                  <a:t>(</a:t>
                </a:r>
                <a:r>
                  <a:rPr lang="en-US" sz="2400" dirty="0">
                    <a:solidFill>
                      <a:prstClr val="black"/>
                    </a:solidFill>
                    <a:latin typeface="Franklin Gothic Medium" panose="020B0603020102020204" pitchFamily="34" charset="0"/>
                    <a:sym typeface="Symbol" charset="0"/>
                  </a:rPr>
                  <a:t>ℇ</a:t>
                </a:r>
                <a:r>
                  <a:rPr lang="en-US" sz="2800" dirty="0" smtClean="0"/>
                  <a:t>) </a:t>
                </a:r>
                <a:r>
                  <a:rPr lang="en-US" sz="2800" dirty="0"/>
                  <a:t>= 0;</a:t>
                </a:r>
              </a:p>
              <a:p>
                <a:pPr>
                  <a:defRPr/>
                </a:pPr>
                <a:r>
                  <a:rPr lang="en-US" sz="2800" dirty="0" err="1">
                    <a:latin typeface="+mn-lt"/>
                  </a:rPr>
                  <a:t>len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𝑤𝑎</m:t>
                    </m:r>
                  </m:oMath>
                </a14:m>
                <a:r>
                  <a:rPr lang="en-US" sz="2800" dirty="0"/>
                  <a:t>) = 1 + </a:t>
                </a:r>
                <a:r>
                  <a:rPr lang="en-US" sz="2800" dirty="0" err="1">
                    <a:latin typeface="+mn-lt"/>
                  </a:rPr>
                  <a:t>len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sz="2800" dirty="0"/>
                  <a:t>); </a:t>
                </a:r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𝑤</m:t>
                    </m:r>
                    <m:r>
                      <a:rPr lang="en-US" sz="2800" b="0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, </m:t>
                    </m:r>
                    <m:r>
                      <a:rPr lang="en-US" sz="2800" i="1" dirty="0">
                        <a:latin typeface="Cambria Math"/>
                      </a:rPr>
                      <m:t>𝑎</m:t>
                    </m:r>
                    <m:r>
                      <a:rPr lang="en-US" sz="2800" b="0" i="1" dirty="0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Σ</m:t>
                    </m:r>
                  </m:oMath>
                </a14:m>
                <a:endParaRPr lang="en-US" sz="2800" b="0" dirty="0" smtClean="0"/>
              </a:p>
              <a:p>
                <a:pPr>
                  <a:defRPr/>
                </a:pPr>
                <a:endParaRPr lang="en-US" sz="2400" dirty="0">
                  <a:sym typeface="Symbol"/>
                </a:endParaRPr>
              </a:p>
              <a:p>
                <a:pPr>
                  <a:defRPr/>
                </a:pPr>
                <a:r>
                  <a:rPr lang="en-US" sz="2800" dirty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/>
                  </a:rPr>
                  <a:t>Reversal:</a:t>
                </a:r>
              </a:p>
              <a:p>
                <a:pPr>
                  <a:defRPr/>
                </a:pPr>
                <a:r>
                  <a:rPr lang="en-US" sz="2800" dirty="0" smtClean="0">
                    <a:latin typeface="Symbol"/>
                    <a:sym typeface="Symbol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  <a:latin typeface="Franklin Gothic Medium" panose="020B0603020102020204" pitchFamily="34" charset="0"/>
                            <a:sym typeface="Symbol" charset="0"/>
                          </a:rPr>
                          <m:t>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sym typeface="Symbol"/>
                          </a:rPr>
                          <m:t>R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  <a:sym typeface="Symbol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Franklin Gothic Medium" panose="020B0603020102020204" pitchFamily="34" charset="0"/>
                    <a:sym typeface="Symbol" charset="0"/>
                  </a:rPr>
                  <a:t> ℇ</a:t>
                </a:r>
                <a:endParaRPr lang="en-US" sz="2800" b="0" i="1" dirty="0" smtClean="0">
                  <a:latin typeface="Cambria Math"/>
                  <a:sym typeface="Symbol"/>
                </a:endParaRPr>
              </a:p>
              <a:p>
                <a:pPr>
                  <a:defRPr/>
                </a:pPr>
                <a:r>
                  <a:rPr lang="en-US" sz="2800" dirty="0">
                    <a:cs typeface="Arial" pitchFamily="34" charset="0"/>
                    <a:sym typeface="Symbol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dirty="0" smtClean="0"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/>
                                <a:cs typeface="Arial" pitchFamily="34" charset="0"/>
                                <a:sym typeface="Symbol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cs typeface="Arial" pitchFamily="34" charset="0"/>
                            <a:sym typeface="Symbol"/>
                          </a:rPr>
                          <m:t>R</m:t>
                        </m:r>
                      </m:sup>
                    </m:sSup>
                    <m:r>
                      <a:rPr lang="en-US" sz="2800" b="0" i="0" dirty="0" smtClean="0">
                        <a:latin typeface="Cambria Math"/>
                        <a:cs typeface="Arial" pitchFamily="34" charset="0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  <a:cs typeface="Arial" pitchFamily="34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  <a:cs typeface="Arial" pitchFamily="34" charset="0"/>
                            <a:sym typeface="Symbol"/>
                          </a:rPr>
                          <m:t>𝑎𝑤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cs typeface="Arial" pitchFamily="34" charset="0"/>
                            <a:sym typeface="Symbol"/>
                          </a:rPr>
                          <m:t>R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  <a:cs typeface="Arial" pitchFamily="34" charset="0"/>
                        <a:sym typeface="Symbol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+mn-lt"/>
                    <a:sym typeface="Symbol"/>
                  </a:rPr>
                  <a:t> for</a:t>
                </a:r>
                <a:r>
                  <a:rPr lang="en-US" sz="2800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sym typeface="Symbol"/>
                      </a:rPr>
                      <m:t>𝑤</m:t>
                    </m:r>
                  </m:oMath>
                </a14:m>
                <a:r>
                  <a:rPr lang="en-US" sz="2800" dirty="0">
                    <a:sym typeface="Symbol"/>
                  </a:rPr>
                  <a:t> </a:t>
                </a:r>
                <a:r>
                  <a:rPr lang="en-US" sz="2800" dirty="0">
                    <a:latin typeface="Symbol"/>
                    <a:sym typeface="Symbol"/>
                  </a:rPr>
                  <a:t></a:t>
                </a:r>
                <a:r>
                  <a:rPr lang="en-US" sz="2800" dirty="0">
                    <a:sym typeface="Symbol"/>
                  </a:rPr>
                  <a:t> </a:t>
                </a:r>
                <a:r>
                  <a:rPr lang="en-US" sz="2800" dirty="0">
                    <a:latin typeface="Symbol"/>
                    <a:sym typeface="Symbol"/>
                  </a:rPr>
                  <a:t></a:t>
                </a:r>
                <a:r>
                  <a:rPr lang="en-US" sz="2800" dirty="0">
                    <a:sym typeface="Symbol"/>
                  </a:rPr>
                  <a:t>*,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sym typeface="Symbol"/>
                      </a:rPr>
                      <m:t>𝑎</m:t>
                    </m:r>
                  </m:oMath>
                </a14:m>
                <a:r>
                  <a:rPr lang="en-US" sz="2800" dirty="0">
                    <a:sym typeface="Symbol"/>
                  </a:rPr>
                  <a:t> </a:t>
                </a:r>
                <a:r>
                  <a:rPr lang="en-US" sz="2800" dirty="0">
                    <a:latin typeface="Symbol"/>
                    <a:sym typeface="Symbol"/>
                  </a:rPr>
                  <a:t></a:t>
                </a:r>
                <a:r>
                  <a:rPr lang="en-US" sz="2800" dirty="0">
                    <a:sym typeface="Symbol"/>
                  </a:rPr>
                  <a:t> </a:t>
                </a:r>
                <a:r>
                  <a:rPr lang="en-US" sz="2800" dirty="0">
                    <a:latin typeface="Symbol"/>
                    <a:sym typeface="Symbol"/>
                  </a:rPr>
                  <a:t></a:t>
                </a:r>
              </a:p>
              <a:p>
                <a:pPr>
                  <a:defRPr/>
                </a:pPr>
                <a:endParaRPr lang="en-US" sz="2400" dirty="0">
                  <a:latin typeface="Symbol"/>
                  <a:sym typeface="Symbol"/>
                </a:endParaRPr>
              </a:p>
              <a:p>
                <a:pPr>
                  <a:defRPr/>
                </a:pPr>
                <a:r>
                  <a:rPr lang="en-US" sz="2800" dirty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/>
                  </a:rPr>
                  <a:t>Concatenation:</a:t>
                </a:r>
              </a:p>
              <a:p>
                <a:pPr>
                  <a:defRPr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Arial" pitchFamily="34" charset="0"/>
                        <a:sym typeface="Symbol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sz="2800" i="1" dirty="0">
                        <a:latin typeface="Cambria Math"/>
                        <a:ea typeface="Cambria Math"/>
                        <a:sym typeface="Symbol"/>
                      </a:rPr>
                      <m:t>•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Franklin Gothic Medium" panose="020B0603020102020204" pitchFamily="34" charset="0"/>
                        <a:sym typeface="Symbol" charset="0"/>
                      </a:rPr>
                      <m:t>ℇ</m:t>
                    </m:r>
                    <m:r>
                      <a:rPr lang="en-US" sz="2800" i="1" dirty="0">
                        <a:latin typeface="Cambria Math"/>
                        <a:sym typeface="Symbol"/>
                      </a:rPr>
                      <m:t>= </m:t>
                    </m:r>
                    <m:r>
                      <a:rPr lang="en-US" sz="2800" i="1" dirty="0">
                        <a:latin typeface="Cambria Math"/>
                        <a:cs typeface="Arial" pitchFamily="34" charset="0"/>
                        <a:sym typeface="Symbol"/>
                      </a:rPr>
                      <m:t>𝑥</m:t>
                    </m:r>
                    <m:r>
                      <a:rPr lang="en-US" sz="2800" i="1" dirty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  <a:sym typeface="Symbol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Arial" pitchFamily="34" charset="0"/>
                        <a:sym typeface="Symbol"/>
                      </a:rPr>
                      <m:t>𝑥</m:t>
                    </m:r>
                    <m:r>
                      <a:rPr lang="en-US" sz="2800" i="1" dirty="0">
                        <a:latin typeface="Cambria Math"/>
                        <a:sym typeface="Symbol"/>
                      </a:rPr>
                      <m:t> </m:t>
                    </m:r>
                  </m:oMath>
                </a14:m>
                <a:r>
                  <a:rPr lang="en-US" sz="2800" dirty="0">
                    <a:latin typeface="+mn-lt"/>
                    <a:sym typeface="Symbol"/>
                  </a:rPr>
                  <a:t> </a:t>
                </a:r>
                <a:r>
                  <a:rPr lang="en-US" sz="2800" dirty="0">
                    <a:latin typeface="Symbol"/>
                    <a:sym typeface="Symbol"/>
                  </a:rPr>
                  <a:t></a:t>
                </a:r>
                <a:r>
                  <a:rPr lang="en-US" sz="2800" dirty="0">
                    <a:latin typeface="+mn-lt"/>
                    <a:sym typeface="Symbol"/>
                  </a:rPr>
                  <a:t>*</a:t>
                </a:r>
              </a:p>
              <a:p>
                <a:pPr>
                  <a:defRPr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Arial" pitchFamily="34" charset="0"/>
                        <a:sym typeface="Symbol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sz="2800" i="1" dirty="0">
                        <a:latin typeface="Cambria Math"/>
                        <a:ea typeface="Cambria Math"/>
                        <a:sym typeface="Symbol"/>
                      </a:rPr>
                      <m:t>•</m:t>
                    </m:r>
                    <m:r>
                      <a:rPr lang="en-US" sz="2800" i="1" dirty="0">
                        <a:latin typeface="Cambria Math"/>
                        <a:sym typeface="Symbol"/>
                      </a:rPr>
                      <m:t> </m:t>
                    </m:r>
                    <m:r>
                      <a:rPr lang="en-US" sz="2800" i="1" dirty="0" err="1">
                        <a:latin typeface="Cambria Math"/>
                        <a:cs typeface="Arial" pitchFamily="34" charset="0"/>
                        <a:sym typeface="Symbol"/>
                      </a:rPr>
                      <m:t>𝑤𝑎</m:t>
                    </m:r>
                    <m:r>
                      <a:rPr lang="en-US" sz="2800" i="1" dirty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Arial" pitchFamily="34" charset="0"/>
                        <a:sym typeface="Symbol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  <a:cs typeface="Arial" pitchFamily="34" charset="0"/>
                        <a:sym typeface="Symbol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  <a:cs typeface="Arial" pitchFamily="34" charset="0"/>
                        <a:sym typeface="Symbol"/>
                      </a:rPr>
                      <m:t> • </m:t>
                    </m:r>
                    <m:r>
                      <a:rPr lang="en-US" sz="2800" i="1" dirty="0" smtClean="0">
                        <a:latin typeface="Cambria Math"/>
                        <a:cs typeface="Arial" pitchFamily="34" charset="0"/>
                        <a:sym typeface="Symbol"/>
                      </a:rPr>
                      <m:t>𝑤</m:t>
                    </m:r>
                    <m:r>
                      <a:rPr lang="en-US" sz="2800" i="1" dirty="0" smtClean="0">
                        <a:latin typeface="Cambria Math"/>
                        <a:cs typeface="Arial" pitchFamily="34" charset="0"/>
                        <a:sym typeface="Symbol"/>
                      </a:rPr>
                      <m:t>)</m:t>
                    </m:r>
                    <m:r>
                      <a:rPr lang="en-US" sz="2800" i="1" dirty="0" smtClean="0">
                        <a:latin typeface="Cambria Math"/>
                        <a:cs typeface="Arial" pitchFamily="34" charset="0"/>
                        <a:sym typeface="Symbol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sz="2800" dirty="0">
                    <a:latin typeface="+mn-lt"/>
                    <a:sym typeface="Symbol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Arial" pitchFamily="34" charset="0"/>
                        <a:sym typeface="Symbol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  <a:cs typeface="Arial" pitchFamily="34" charset="0"/>
                        <a:sym typeface="Symbol"/>
                      </a:rPr>
                      <m:t>, </m:t>
                    </m:r>
                    <m:r>
                      <a:rPr lang="en-US" sz="2800" i="1" dirty="0" smtClean="0">
                        <a:latin typeface="Cambria Math"/>
                        <a:cs typeface="Arial" pitchFamily="34" charset="0"/>
                        <a:sym typeface="Symbol"/>
                      </a:rPr>
                      <m:t>𝑤</m:t>
                    </m:r>
                    <m:r>
                      <a:rPr lang="en-US" sz="2800" i="1" dirty="0" smtClean="0">
                        <a:latin typeface="Cambria Math"/>
                        <a:cs typeface="Arial" pitchFamily="34" charset="0"/>
                        <a:sym typeface="Symbol"/>
                      </a:rPr>
                      <m:t>  </m:t>
                    </m:r>
                  </m:oMath>
                </a14:m>
                <a:r>
                  <a:rPr lang="en-US" sz="2800" dirty="0">
                    <a:latin typeface="Symbol"/>
                    <a:sym typeface="Symbol"/>
                  </a:rPr>
                  <a:t></a:t>
                </a:r>
                <a:r>
                  <a:rPr lang="en-US" sz="2800" dirty="0">
                    <a:latin typeface="+mn-lt"/>
                    <a:sym typeface="Symbol"/>
                  </a:rPr>
                  <a:t>*,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Arial" pitchFamily="34" charset="0"/>
                        <a:sym typeface="Symbol"/>
                      </a:rPr>
                      <m:t>𝑎</m:t>
                    </m:r>
                    <m:r>
                      <a:rPr lang="en-US" sz="2800" i="1" dirty="0">
                        <a:latin typeface="Cambria Math"/>
                        <a:sym typeface="Symbol"/>
                      </a:rPr>
                      <m:t>  </m:t>
                    </m:r>
                  </m:oMath>
                </a14:m>
                <a:endParaRPr lang="en-US" sz="2800" dirty="0">
                  <a:latin typeface="Symbol"/>
                  <a:sym typeface="Symbol"/>
                </a:endParaRPr>
              </a:p>
              <a:p>
                <a:pPr>
                  <a:defRPr/>
                </a:pPr>
                <a:endParaRPr lang="en-US" sz="2800" dirty="0">
                  <a:latin typeface="Symbol"/>
                  <a:sym typeface="Symbol"/>
                </a:endParaRPr>
              </a:p>
              <a:p>
                <a:pPr>
                  <a:defRPr/>
                </a:pPr>
                <a:endParaRPr lang="en-US" sz="2800" dirty="0">
                  <a:latin typeface="+mn-lt"/>
                  <a:sym typeface="Symbol"/>
                </a:endParaRPr>
              </a:p>
              <a:p>
                <a:pPr>
                  <a:defRPr/>
                </a:pPr>
                <a:endParaRPr lang="en-US" sz="2400" dirty="0">
                  <a:latin typeface="+mn-lt"/>
                  <a:sym typeface="Symbol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85800" y="1225550"/>
                <a:ext cx="7772400" cy="5955476"/>
              </a:xfrm>
              <a:prstGeom prst="rect">
                <a:avLst/>
              </a:prstGeom>
              <a:blipFill rotWithShape="0">
                <a:blip r:embed="rId5"/>
                <a:stretch>
                  <a:fillRect l="-1647" t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02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ooted </a:t>
            </a:r>
            <a:r>
              <a:rPr lang="en-US" dirty="0"/>
              <a:t>B</a:t>
            </a:r>
            <a:r>
              <a:rPr lang="en-US" dirty="0" smtClean="0"/>
              <a:t>inary </a:t>
            </a:r>
            <a:r>
              <a:rPr lang="en-US" dirty="0"/>
              <a:t>T</a:t>
            </a:r>
            <a:r>
              <a:rPr lang="en-US" dirty="0" smtClean="0"/>
              <a:t>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Basis:</a:t>
            </a:r>
            <a:r>
              <a:rPr lang="en-US" b="1" dirty="0" smtClean="0"/>
              <a:t>   </a:t>
            </a:r>
            <a:r>
              <a:rPr lang="en-US" dirty="0" smtClean="0"/>
              <a:t>•  is a rooted binary tree</a:t>
            </a:r>
          </a:p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Recursive step: 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	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dirty="0" smtClean="0"/>
              <a:t>If             and            are rooted binary trees,                                                            	</a:t>
            </a:r>
          </a:p>
          <a:p>
            <a:pPr marL="0" indent="0">
              <a:buNone/>
              <a:defRPr/>
            </a:pPr>
            <a:r>
              <a:rPr lang="en-US" dirty="0" smtClean="0"/>
              <a:t>   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	then so is:   </a:t>
            </a:r>
          </a:p>
        </p:txBody>
      </p:sp>
      <p:grpSp>
        <p:nvGrpSpPr>
          <p:cNvPr id="10247" name="Group 8"/>
          <p:cNvGrpSpPr>
            <a:grpSpLocks/>
          </p:cNvGrpSpPr>
          <p:nvPr/>
        </p:nvGrpSpPr>
        <p:grpSpPr bwMode="auto">
          <a:xfrm>
            <a:off x="1373918" y="2455861"/>
            <a:ext cx="1060450" cy="1143000"/>
            <a:chOff x="3809993" y="2743200"/>
            <a:chExt cx="1060702" cy="1219206"/>
          </a:xfrm>
        </p:grpSpPr>
        <p:sp>
          <p:nvSpPr>
            <p:cNvPr id="7" name="Isosceles Triangle 6"/>
            <p:cNvSpPr/>
            <p:nvPr/>
          </p:nvSpPr>
          <p:spPr>
            <a:xfrm>
              <a:off x="3809993" y="2819405"/>
              <a:ext cx="1060702" cy="1143001"/>
            </a:xfrm>
            <a:prstGeom prst="triangle">
              <a:avLst/>
            </a:prstGeom>
            <a:noFill/>
            <a:ln w="444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t" anchorCtr="0"/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T</a:t>
              </a:r>
              <a:r>
                <a:rPr lang="en-US" sz="3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310" y="2743200"/>
              <a:ext cx="136558" cy="137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4279114" y="4002086"/>
            <a:ext cx="136525" cy="1285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Connector 24"/>
          <p:cNvCxnSpPr>
            <a:stCxn id="21" idx="3"/>
          </p:cNvCxnSpPr>
          <p:nvPr/>
        </p:nvCxnSpPr>
        <p:spPr>
          <a:xfrm flipH="1">
            <a:off x="3786989" y="4111624"/>
            <a:ext cx="512763" cy="747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1" idx="5"/>
          </p:cNvCxnSpPr>
          <p:nvPr/>
        </p:nvCxnSpPr>
        <p:spPr>
          <a:xfrm>
            <a:off x="4396589" y="4111624"/>
            <a:ext cx="588963" cy="598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3343781" y="2455861"/>
            <a:ext cx="1060450" cy="1143000"/>
            <a:chOff x="3809993" y="2743200"/>
            <a:chExt cx="1060702" cy="1219206"/>
          </a:xfrm>
        </p:grpSpPr>
        <p:sp>
          <p:nvSpPr>
            <p:cNvPr id="20" name="Isosceles Triangle 19"/>
            <p:cNvSpPr/>
            <p:nvPr/>
          </p:nvSpPr>
          <p:spPr>
            <a:xfrm>
              <a:off x="3809993" y="2819405"/>
              <a:ext cx="1060702" cy="1143001"/>
            </a:xfrm>
            <a:prstGeom prst="triangle">
              <a:avLst/>
            </a:prstGeom>
            <a:noFill/>
            <a:ln w="444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t" anchorCtr="0"/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sz="3200" b="1" dirty="0" smtClean="0">
                  <a:solidFill>
                    <a:schemeClr val="tx1"/>
                  </a:solidFill>
                </a:rPr>
                <a:t>T</a:t>
              </a:r>
              <a:r>
                <a:rPr lang="en-US" sz="3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267310" y="2743200"/>
              <a:ext cx="136558" cy="137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8"/>
          <p:cNvGrpSpPr>
            <a:grpSpLocks/>
          </p:cNvGrpSpPr>
          <p:nvPr/>
        </p:nvGrpSpPr>
        <p:grpSpPr bwMode="auto">
          <a:xfrm>
            <a:off x="3256764" y="4833178"/>
            <a:ext cx="1060450" cy="1143000"/>
            <a:chOff x="3809993" y="2743200"/>
            <a:chExt cx="1060702" cy="1219206"/>
          </a:xfrm>
        </p:grpSpPr>
        <p:sp>
          <p:nvSpPr>
            <p:cNvPr id="24" name="Isosceles Triangle 23"/>
            <p:cNvSpPr/>
            <p:nvPr/>
          </p:nvSpPr>
          <p:spPr>
            <a:xfrm>
              <a:off x="3809993" y="2819405"/>
              <a:ext cx="1060702" cy="1143001"/>
            </a:xfrm>
            <a:prstGeom prst="triangle">
              <a:avLst/>
            </a:prstGeom>
            <a:noFill/>
            <a:ln w="444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t" anchorCtr="0"/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T</a:t>
              </a:r>
              <a:r>
                <a:rPr lang="en-US" sz="3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267310" y="2743200"/>
              <a:ext cx="136558" cy="137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4495750" y="4679875"/>
            <a:ext cx="1060450" cy="1143000"/>
            <a:chOff x="3809993" y="2743200"/>
            <a:chExt cx="1060702" cy="1219206"/>
          </a:xfrm>
        </p:grpSpPr>
        <p:sp>
          <p:nvSpPr>
            <p:cNvPr id="29" name="Isosceles Triangle 28"/>
            <p:cNvSpPr/>
            <p:nvPr/>
          </p:nvSpPr>
          <p:spPr>
            <a:xfrm>
              <a:off x="3809993" y="2819405"/>
              <a:ext cx="1060702" cy="1143001"/>
            </a:xfrm>
            <a:prstGeom prst="triangle">
              <a:avLst/>
            </a:prstGeom>
            <a:noFill/>
            <a:ln w="444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t" anchorCtr="0"/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sz="3200" b="1" dirty="0" smtClean="0">
                  <a:solidFill>
                    <a:schemeClr val="tx1"/>
                  </a:solidFill>
                </a:rPr>
                <a:t>T</a:t>
              </a:r>
              <a:r>
                <a:rPr lang="en-US" sz="3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267310" y="2743200"/>
              <a:ext cx="136558" cy="137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1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tructural Induction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800" dirty="0" smtClean="0"/>
              <a:t>How to prove </a:t>
            </a:r>
            <a:r>
              <a:rPr lang="en-US" sz="2800" dirty="0" smtClean="0">
                <a:latin typeface="Cambria Math"/>
                <a:cs typeface="Cambria Math"/>
              </a:rPr>
              <a:t>∀ </a:t>
            </a:r>
            <a:r>
              <a:rPr lang="en-US" sz="2800" dirty="0" smtClean="0">
                <a:latin typeface="Cambria Math"/>
                <a:ea typeface="Cambria Math"/>
                <a:cs typeface="Calibri"/>
              </a:rPr>
              <a:t>𝑥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mbria Math"/>
                <a:cs typeface="Cambria Math"/>
              </a:rPr>
              <a:t>∈ 𝑆, 𝑃(</a:t>
            </a:r>
            <a:r>
              <a:rPr lang="en-US" sz="2800" dirty="0" smtClean="0">
                <a:latin typeface="Cambria Math"/>
                <a:ea typeface="Cambria Math"/>
                <a:cs typeface="Cambria Math"/>
              </a:rPr>
              <a:t>𝑥</a:t>
            </a:r>
            <a:r>
              <a:rPr lang="en-US" sz="2800" dirty="0" smtClean="0">
                <a:latin typeface="Cambria Math"/>
                <a:cs typeface="Cambria Math"/>
              </a:rPr>
              <a:t>) </a:t>
            </a:r>
            <a:r>
              <a:rPr lang="en-US" sz="2800" dirty="0" smtClean="0">
                <a:ea typeface="Cambria Math" pitchFamily="18" charset="0"/>
                <a:cs typeface="Arial" charset="0"/>
                <a:sym typeface="Symbol" pitchFamily="18" charset="2"/>
              </a:rPr>
              <a:t>is true:</a:t>
            </a:r>
          </a:p>
          <a:p>
            <a:pPr marL="0" indent="0">
              <a:lnSpc>
                <a:spcPct val="80000"/>
              </a:lnSpc>
            </a:pPr>
            <a:endParaRPr lang="en-US" sz="2600" b="1" dirty="0" smtClean="0">
              <a:solidFill>
                <a:srgbClr val="C00000"/>
              </a:solidFill>
              <a:ea typeface="Cambria Math" pitchFamily="18" charset="0"/>
              <a:cs typeface="Arial" charset="0"/>
              <a:sym typeface="Symbol" pitchFamily="18" charset="2"/>
            </a:endParaRPr>
          </a:p>
          <a:p>
            <a:pPr marL="400050" lvl="1" indent="0">
              <a:lnSpc>
                <a:spcPct val="80000"/>
              </a:lnSpc>
              <a:buNone/>
            </a:pPr>
            <a:r>
              <a:rPr lang="en-US" sz="2600" dirty="0" smtClean="0">
                <a:solidFill>
                  <a:srgbClr val="C00000"/>
                </a:solidFill>
                <a:ea typeface="Cambria Math" pitchFamily="18" charset="0"/>
                <a:cs typeface="Arial" charset="0"/>
                <a:sym typeface="Symbol" pitchFamily="18" charset="2"/>
              </a:rPr>
              <a:t>Base Case:</a:t>
            </a:r>
            <a:r>
              <a:rPr lang="en-US" sz="2600" dirty="0" smtClean="0">
                <a:solidFill>
                  <a:srgbClr val="C00000"/>
                </a:solidFill>
              </a:rPr>
              <a:t>  </a:t>
            </a:r>
            <a:r>
              <a:rPr lang="en-US" sz="2600" dirty="0" smtClean="0"/>
              <a:t>Show that </a:t>
            </a:r>
            <a:r>
              <a:rPr lang="en-US" sz="2600" dirty="0">
                <a:solidFill>
                  <a:prstClr val="black"/>
                </a:solidFill>
                <a:latin typeface="Cambria Math"/>
                <a:cs typeface="Cambria Math"/>
              </a:rPr>
              <a:t>𝑃</a:t>
            </a:r>
            <a:r>
              <a:rPr lang="en-US" sz="2600" dirty="0" smtClean="0">
                <a:solidFill>
                  <a:prstClr val="black"/>
                </a:solidFill>
                <a:latin typeface="Cambria Math"/>
                <a:cs typeface="Cambria Math"/>
              </a:rPr>
              <a:t>(</a:t>
            </a:r>
            <a:r>
              <a:rPr lang="en-US" sz="2600" dirty="0" smtClean="0">
                <a:solidFill>
                  <a:prstClr val="black"/>
                </a:solidFill>
                <a:latin typeface="Cambria Math"/>
                <a:ea typeface="Cambria Math"/>
                <a:cs typeface="Cambria Math"/>
              </a:rPr>
              <a:t>𝑢</a:t>
            </a:r>
            <a:r>
              <a:rPr lang="en-US" sz="2600" dirty="0" smtClean="0">
                <a:solidFill>
                  <a:prstClr val="black"/>
                </a:solidFill>
                <a:latin typeface="Cambria Math"/>
                <a:cs typeface="Cambria Math"/>
              </a:rPr>
              <a:t>)</a:t>
            </a:r>
            <a:r>
              <a:rPr lang="en-US" sz="2600" dirty="0" smtClean="0"/>
              <a:t> is true for all specific elements </a:t>
            </a:r>
            <a:r>
              <a:rPr lang="en-US" sz="2600" dirty="0">
                <a:solidFill>
                  <a:prstClr val="black"/>
                </a:solidFill>
                <a:latin typeface="Cambria Math"/>
                <a:ea typeface="Cambria Math"/>
                <a:cs typeface="Cambria Math"/>
              </a:rPr>
              <a:t>𝑢</a:t>
            </a:r>
            <a:r>
              <a:rPr lang="en-US" sz="2600" dirty="0" smtClean="0">
                <a:solidFill>
                  <a:prstClr val="black"/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lang="en-US" sz="2600" dirty="0" smtClean="0"/>
              <a:t>of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𝑆</a:t>
            </a:r>
            <a:r>
              <a:rPr lang="en-US" sz="2600" dirty="0" smtClean="0"/>
              <a:t> mentioned in the </a:t>
            </a:r>
            <a:r>
              <a:rPr lang="en-US" sz="2600" i="1" dirty="0" smtClean="0"/>
              <a:t>Basis step</a:t>
            </a:r>
          </a:p>
          <a:p>
            <a:pPr marL="400050" lvl="1" indent="0">
              <a:lnSpc>
                <a:spcPct val="80000"/>
              </a:lnSpc>
              <a:buNone/>
            </a:pPr>
            <a:endParaRPr lang="en-US" sz="1200" i="1" dirty="0" smtClean="0"/>
          </a:p>
          <a:p>
            <a:pPr marL="400050" lvl="1" indent="0">
              <a:lnSpc>
                <a:spcPct val="80000"/>
              </a:lnSpc>
              <a:buNone/>
            </a:pPr>
            <a:r>
              <a:rPr lang="en-US" sz="2600" dirty="0" smtClean="0">
                <a:solidFill>
                  <a:srgbClr val="C00000"/>
                </a:solidFill>
              </a:rPr>
              <a:t>Inductive Hypothesis:  </a:t>
            </a:r>
            <a:r>
              <a:rPr lang="en-US" sz="2600" dirty="0" smtClean="0"/>
              <a:t>Assume that </a:t>
            </a:r>
            <a:r>
              <a:rPr lang="en-US" sz="2600" dirty="0" smtClean="0">
                <a:solidFill>
                  <a:prstClr val="black"/>
                </a:solidFill>
                <a:latin typeface="Cambria Math"/>
                <a:cs typeface="Cambria Math"/>
              </a:rPr>
              <a:t>𝑃 </a:t>
            </a:r>
            <a:r>
              <a:rPr lang="en-US" sz="2600" dirty="0" smtClean="0"/>
              <a:t>is true for some arbitrary values of </a:t>
            </a:r>
            <a:r>
              <a:rPr lang="en-US" sz="2600" i="1" dirty="0" smtClean="0"/>
              <a:t>each</a:t>
            </a:r>
            <a:r>
              <a:rPr lang="en-US" sz="2600" dirty="0" smtClean="0"/>
              <a:t> of the existing named elements</a:t>
            </a:r>
            <a:r>
              <a:rPr lang="en-US" sz="2600" dirty="0" smtClean="0">
                <a:solidFill>
                  <a:prstClr val="black"/>
                </a:solidFill>
                <a:latin typeface="Cambria Math"/>
                <a:cs typeface="Cambria Math"/>
              </a:rPr>
              <a:t> </a:t>
            </a:r>
            <a:r>
              <a:rPr lang="en-US" sz="2600" dirty="0" smtClean="0"/>
              <a:t>mentioned in the </a:t>
            </a:r>
            <a:r>
              <a:rPr lang="en-US" sz="2600" i="1" dirty="0" smtClean="0"/>
              <a:t>Recursive step</a:t>
            </a:r>
          </a:p>
          <a:p>
            <a:pPr marL="400050" lvl="1" indent="0">
              <a:lnSpc>
                <a:spcPct val="80000"/>
              </a:lnSpc>
              <a:buNone/>
            </a:pPr>
            <a:endParaRPr lang="en-US" sz="1400" i="1" dirty="0" smtClean="0"/>
          </a:p>
          <a:p>
            <a:pPr marL="400050" lvl="1" indent="0">
              <a:lnSpc>
                <a:spcPct val="80000"/>
              </a:lnSpc>
              <a:buNone/>
            </a:pPr>
            <a:r>
              <a:rPr lang="en-US" sz="2600" dirty="0" smtClean="0">
                <a:solidFill>
                  <a:srgbClr val="C00000"/>
                </a:solidFill>
              </a:rPr>
              <a:t>Inductive Step: </a:t>
            </a:r>
            <a:r>
              <a:rPr lang="en-US" sz="2600" dirty="0" smtClean="0"/>
              <a:t>Prove that </a:t>
            </a:r>
            <a:r>
              <a:rPr lang="en-US" sz="2600" dirty="0">
                <a:solidFill>
                  <a:prstClr val="black"/>
                </a:solidFill>
                <a:latin typeface="Cambria Math"/>
                <a:cs typeface="Cambria Math"/>
              </a:rPr>
              <a:t>𝑃</a:t>
            </a:r>
            <a:r>
              <a:rPr lang="en-US" sz="2600" dirty="0" smtClean="0">
                <a:solidFill>
                  <a:prstClr val="black"/>
                </a:solidFill>
                <a:latin typeface="Cambria Math"/>
                <a:cs typeface="Cambria Math"/>
              </a:rPr>
              <a:t>(</a:t>
            </a:r>
            <a:r>
              <a:rPr lang="en-US" sz="2600" dirty="0" smtClean="0">
                <a:solidFill>
                  <a:prstClr val="black"/>
                </a:solidFill>
                <a:latin typeface="Cambria Math"/>
                <a:ea typeface="Cambria Math"/>
                <a:cs typeface="Cambria Math"/>
              </a:rPr>
              <a:t>𝑤</a:t>
            </a:r>
            <a:r>
              <a:rPr lang="en-US" sz="2600" dirty="0" smtClean="0">
                <a:solidFill>
                  <a:prstClr val="black"/>
                </a:solidFill>
                <a:latin typeface="Cambria Math"/>
                <a:cs typeface="Cambria Math"/>
              </a:rPr>
              <a:t>)</a:t>
            </a:r>
            <a:r>
              <a:rPr lang="en-US" sz="2600" dirty="0" smtClean="0"/>
              <a:t> holds for each of the new elements </a:t>
            </a:r>
            <a:r>
              <a:rPr lang="en-US" sz="2600" dirty="0" smtClean="0">
                <a:solidFill>
                  <a:prstClr val="black"/>
                </a:solidFill>
                <a:latin typeface="Cambria Math"/>
                <a:ea typeface="Cambria Math"/>
                <a:cs typeface="Cambria Math"/>
              </a:rPr>
              <a:t>𝑤 </a:t>
            </a:r>
            <a:r>
              <a:rPr lang="en-US" sz="2600" dirty="0" smtClean="0"/>
              <a:t>constructed in the </a:t>
            </a:r>
            <a:r>
              <a:rPr lang="en-US" sz="2600" i="1" dirty="0" smtClean="0"/>
              <a:t>Recursive step</a:t>
            </a:r>
            <a:r>
              <a:rPr lang="en-US" sz="2600" dirty="0" smtClean="0"/>
              <a:t> using the named elements mentioned in the Inductive Hypothesis</a:t>
            </a:r>
          </a:p>
          <a:p>
            <a:pPr marL="400050" lvl="1" indent="0">
              <a:lnSpc>
                <a:spcPct val="80000"/>
              </a:lnSpc>
              <a:buNone/>
            </a:pPr>
            <a:endParaRPr lang="en-US" sz="1400" dirty="0">
              <a:solidFill>
                <a:srgbClr val="C00000"/>
              </a:solidFill>
            </a:endParaRPr>
          </a:p>
          <a:p>
            <a:pPr marL="400050" lvl="1" indent="0">
              <a:lnSpc>
                <a:spcPct val="80000"/>
              </a:lnSpc>
              <a:buNone/>
            </a:pPr>
            <a:r>
              <a:rPr lang="en-US" sz="2600" dirty="0" smtClean="0">
                <a:solidFill>
                  <a:srgbClr val="C00000"/>
                </a:solidFill>
              </a:rPr>
              <a:t>Conclude </a:t>
            </a:r>
            <a:r>
              <a:rPr lang="en-US" sz="2600" dirty="0" smtClean="0"/>
              <a:t>that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∀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  <a:cs typeface="Calibri"/>
              </a:rPr>
              <a:t>𝑥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∈ 𝑆, 𝑃(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  <a:cs typeface="Cambria Math"/>
              </a:rPr>
              <a:t>𝑥</a:t>
            </a:r>
            <a:r>
              <a:rPr lang="en-US" dirty="0">
                <a:solidFill>
                  <a:prstClr val="black"/>
                </a:solidFill>
                <a:latin typeface="Cambria Math"/>
                <a:cs typeface="Cambria Math"/>
              </a:rPr>
              <a:t>) 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745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</a:t>
            </a:r>
            <a:r>
              <a:rPr lang="en-US" dirty="0" smtClean="0"/>
              <a:t>unction </a:t>
            </a:r>
            <a:r>
              <a:rPr lang="en-US" dirty="0"/>
              <a:t>D</a:t>
            </a:r>
            <a:r>
              <a:rPr lang="en-US" dirty="0" smtClean="0"/>
              <a:t>efinitions on Recursively </a:t>
            </a:r>
            <a:r>
              <a:rPr lang="en-US" dirty="0"/>
              <a:t>D</a:t>
            </a:r>
            <a:r>
              <a:rPr lang="en-US" dirty="0" smtClean="0"/>
              <a:t>efined </a:t>
            </a:r>
            <a:r>
              <a:rPr lang="en-US" dirty="0"/>
              <a:t>S</a:t>
            </a:r>
            <a:r>
              <a:rPr lang="en-US" dirty="0" smtClean="0"/>
              <a:t>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5819" y="881280"/>
            <a:ext cx="64143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Length: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	</a:t>
            </a:r>
            <a:r>
              <a:rPr lang="en-US" sz="2400" dirty="0" smtClean="0">
                <a:latin typeface="Calibri"/>
                <a:cs typeface="Calibri"/>
              </a:rPr>
              <a:t>len(</a:t>
            </a:r>
            <a:r>
              <a:rPr lang="en-US" sz="2000" dirty="0" smtClean="0">
                <a:latin typeface="Calibri"/>
                <a:cs typeface="Calibri"/>
              </a:rPr>
              <a:t>ℇ</a:t>
            </a:r>
            <a:r>
              <a:rPr lang="en-US" sz="2400" dirty="0" smtClean="0">
                <a:latin typeface="Calibri"/>
                <a:cs typeface="Calibri"/>
              </a:rPr>
              <a:t>) = 0</a:t>
            </a:r>
          </a:p>
          <a:p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dirty="0" smtClean="0">
                <a:latin typeface="Calibri"/>
                <a:cs typeface="Calibri"/>
              </a:rPr>
              <a:t>len(wa) = 1 + len(w) for w </a:t>
            </a:r>
            <a:r>
              <a:rPr lang="en-US" sz="2400" dirty="0" smtClean="0">
                <a:latin typeface="Cambria Math"/>
                <a:cs typeface="Cambria Math"/>
              </a:rPr>
              <a:t>∈ </a:t>
            </a:r>
            <a:r>
              <a:rPr lang="en-US" sz="2800" b="1" dirty="0">
                <a:latin typeface="Franklin Gothic Medium" panose="020B0603020102020204" pitchFamily="34" charset="0"/>
                <a:sym typeface="Symbol" charset="0"/>
              </a:rPr>
              <a:t></a:t>
            </a:r>
            <a:r>
              <a:rPr lang="en-US" sz="2800" b="1" baseline="30000" dirty="0">
                <a:latin typeface="Franklin Gothic Medium" panose="020B0603020102020204" pitchFamily="34" charset="0"/>
              </a:rPr>
              <a:t>*</a:t>
            </a:r>
            <a:r>
              <a:rPr lang="en-US" sz="2400" dirty="0" smtClean="0">
                <a:latin typeface="Calibri"/>
                <a:cs typeface="Calibri"/>
              </a:rPr>
              <a:t>, 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∈ </a:t>
            </a:r>
            <a:r>
              <a:rPr lang="en-US" sz="2800" b="1" dirty="0">
                <a:latin typeface="Franklin Gothic Medium" panose="020B0603020102020204" pitchFamily="34" charset="0"/>
                <a:sym typeface="Symbol" charset="0"/>
              </a:rPr>
              <a:t></a:t>
            </a:r>
            <a:endParaRPr lang="en-US" sz="2400" dirty="0" smtClean="0">
              <a:latin typeface="Calibri"/>
              <a:cs typeface="Calibri"/>
            </a:endParaRPr>
          </a:p>
          <a:p>
            <a:endParaRPr lang="en-US" sz="1200" dirty="0">
              <a:latin typeface="Franklin Gothic Medium"/>
              <a:cs typeface="Franklin Gothic Medium"/>
            </a:endParaRPr>
          </a:p>
          <a:p>
            <a:r>
              <a:rPr lang="en-US" sz="2400" dirty="0" smtClean="0">
                <a:latin typeface="Franklin Gothic Medium"/>
                <a:cs typeface="Franklin Gothic Medium"/>
              </a:rPr>
              <a:t>Reversal: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	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ℇ</a:t>
            </a:r>
            <a:r>
              <a:rPr lang="en-US" sz="2400" baseline="30000" dirty="0" smtClean="0">
                <a:latin typeface="Calibri"/>
                <a:cs typeface="Calibri"/>
              </a:rPr>
              <a:t>R</a:t>
            </a:r>
            <a:r>
              <a:rPr lang="en-US" sz="2400" dirty="0" smtClean="0">
                <a:latin typeface="Calibri"/>
                <a:cs typeface="Calibri"/>
              </a:rPr>
              <a:t> = </a:t>
            </a:r>
            <a:r>
              <a:rPr lang="en-US" sz="2000" dirty="0" smtClean="0">
                <a:latin typeface="Calibri"/>
                <a:cs typeface="Calibri"/>
              </a:rPr>
              <a:t>ℇ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dirty="0" smtClean="0">
                <a:latin typeface="Calibri"/>
                <a:cs typeface="Calibri"/>
              </a:rPr>
              <a:t>(wa)</a:t>
            </a:r>
            <a:r>
              <a:rPr lang="en-US" sz="2400" baseline="30000" dirty="0" smtClean="0">
                <a:latin typeface="Calibri"/>
                <a:cs typeface="Calibri"/>
              </a:rPr>
              <a:t>R</a:t>
            </a:r>
            <a:r>
              <a:rPr lang="en-US" sz="2400" dirty="0" smtClean="0">
                <a:latin typeface="Calibri"/>
                <a:cs typeface="Calibri"/>
              </a:rPr>
              <a:t> = aw</a:t>
            </a:r>
            <a:r>
              <a:rPr lang="en-US" sz="2400" baseline="30000" dirty="0" smtClean="0">
                <a:latin typeface="Calibri"/>
                <a:cs typeface="Calibri"/>
              </a:rPr>
              <a:t>R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for </a:t>
            </a:r>
            <a:r>
              <a:rPr lang="en-US" sz="2400" dirty="0" smtClean="0">
                <a:latin typeface="Calibri"/>
                <a:cs typeface="Calibri"/>
              </a:rPr>
              <a:t>w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∈ </a:t>
            </a:r>
            <a:r>
              <a:rPr lang="en-US" sz="2800" b="1" dirty="0">
                <a:latin typeface="Franklin Gothic Medium" panose="020B0603020102020204" pitchFamily="34" charset="0"/>
                <a:sym typeface="Symbol" charset="0"/>
              </a:rPr>
              <a:t></a:t>
            </a:r>
            <a:r>
              <a:rPr lang="en-US" sz="2800" b="1" baseline="30000" dirty="0" smtClean="0">
                <a:latin typeface="Franklin Gothic Medium" panose="020B0603020102020204" pitchFamily="34" charset="0"/>
              </a:rPr>
              <a:t>*</a:t>
            </a:r>
            <a:r>
              <a:rPr lang="en-US" sz="2400" dirty="0" smtClean="0">
                <a:latin typeface="Calibri"/>
                <a:cs typeface="Calibri"/>
              </a:rPr>
              <a:t>, 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∈ </a:t>
            </a:r>
            <a:r>
              <a:rPr lang="en-US" sz="2800" b="1" dirty="0" smtClean="0">
                <a:latin typeface="Franklin Gothic Medium" panose="020B0603020102020204" pitchFamily="34" charset="0"/>
                <a:sym typeface="Symbol" charset="0"/>
              </a:rPr>
              <a:t></a:t>
            </a:r>
          </a:p>
          <a:p>
            <a:endParaRPr lang="en-US" sz="1400" dirty="0" smtClean="0">
              <a:latin typeface="Franklin Gothic Medium"/>
              <a:cs typeface="Franklin Gothic Medium"/>
            </a:endParaRPr>
          </a:p>
          <a:p>
            <a:r>
              <a:rPr lang="en-US" sz="2400" dirty="0" smtClean="0">
                <a:latin typeface="Franklin Gothic Medium"/>
                <a:cs typeface="Franklin Gothic Medium"/>
              </a:rPr>
              <a:t>Concatenation: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	</a:t>
            </a:r>
            <a:r>
              <a:rPr lang="en-US" sz="2400" dirty="0" smtClean="0">
                <a:latin typeface="Calibri"/>
                <a:cs typeface="Calibri"/>
              </a:rPr>
              <a:t>x • </a:t>
            </a:r>
            <a:r>
              <a:rPr lang="en-US" sz="2000" dirty="0" smtClean="0">
                <a:latin typeface="Calibri"/>
                <a:cs typeface="Calibri"/>
              </a:rPr>
              <a:t>ℇ</a:t>
            </a:r>
            <a:r>
              <a:rPr lang="en-US" sz="2400" dirty="0" smtClean="0">
                <a:latin typeface="Calibri"/>
                <a:cs typeface="Calibri"/>
              </a:rPr>
              <a:t> = x for x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smtClean="0">
                <a:latin typeface="Cambria Math"/>
                <a:cs typeface="Cambria Math"/>
              </a:rPr>
              <a:t>∈</a:t>
            </a:r>
            <a:r>
              <a:rPr lang="en-US" sz="2800" b="1" dirty="0">
                <a:solidFill>
                  <a:srgbClr val="C00000"/>
                </a:solidFill>
                <a:latin typeface="Franklin Gothic Medium" panose="020B0603020102020204" pitchFamily="34" charset="0"/>
                <a:sym typeface="Symbol" charset="0"/>
              </a:rPr>
              <a:t> </a:t>
            </a:r>
            <a:r>
              <a:rPr lang="en-US" sz="2800" b="1" dirty="0">
                <a:latin typeface="Franklin Gothic Medium" panose="020B0603020102020204" pitchFamily="34" charset="0"/>
                <a:sym typeface="Symbol" charset="0"/>
              </a:rPr>
              <a:t></a:t>
            </a:r>
            <a:r>
              <a:rPr lang="en-US" sz="2800" b="1" baseline="30000" dirty="0" smtClean="0">
                <a:latin typeface="Franklin Gothic Medium" panose="020B0603020102020204" pitchFamily="34" charset="0"/>
              </a:rPr>
              <a:t>*</a:t>
            </a:r>
            <a:endParaRPr lang="en-US" sz="2400" baseline="30000" dirty="0">
              <a:latin typeface="Cambria Math"/>
            </a:endParaRPr>
          </a:p>
          <a:p>
            <a:r>
              <a:rPr lang="en-US" sz="2400" dirty="0">
                <a:latin typeface="Franklin Gothic Medium"/>
                <a:cs typeface="Franklin Gothic Medium"/>
              </a:rPr>
              <a:t>	</a:t>
            </a:r>
            <a:r>
              <a:rPr lang="en-US" sz="2400" dirty="0">
                <a:cs typeface="Calibri"/>
              </a:rPr>
              <a:t>x • </a:t>
            </a:r>
            <a:r>
              <a:rPr lang="en-US" sz="2400" dirty="0" smtClean="0">
                <a:cs typeface="Calibri"/>
              </a:rPr>
              <a:t>wa </a:t>
            </a:r>
            <a:r>
              <a:rPr lang="en-US" sz="2400" dirty="0">
                <a:cs typeface="Calibri"/>
              </a:rPr>
              <a:t>= </a:t>
            </a:r>
            <a:r>
              <a:rPr lang="en-US" sz="2400" dirty="0" smtClean="0">
                <a:cs typeface="Calibri"/>
              </a:rPr>
              <a:t>(x </a:t>
            </a:r>
            <a:r>
              <a:rPr lang="en-US" sz="2400" dirty="0">
                <a:cs typeface="Calibri"/>
              </a:rPr>
              <a:t>• </a:t>
            </a:r>
            <a:r>
              <a:rPr lang="en-US" sz="2400" dirty="0" smtClean="0">
                <a:cs typeface="Calibri"/>
              </a:rPr>
              <a:t>w)a for x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∈ </a:t>
            </a:r>
            <a:r>
              <a:rPr lang="en-US" sz="2800" b="1" dirty="0">
                <a:latin typeface="Franklin Gothic Medium" panose="020B0603020102020204" pitchFamily="34" charset="0"/>
                <a:sym typeface="Symbol" charset="0"/>
              </a:rPr>
              <a:t></a:t>
            </a:r>
            <a:r>
              <a:rPr lang="en-US" sz="2800" b="1" baseline="30000" dirty="0">
                <a:latin typeface="Franklin Gothic Medium" panose="020B0603020102020204" pitchFamily="34" charset="0"/>
              </a:rPr>
              <a:t>*</a:t>
            </a:r>
            <a:r>
              <a:rPr lang="en-US" sz="2400" dirty="0" smtClean="0">
                <a:cs typeface="Calibri"/>
              </a:rPr>
              <a:t>, 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∈ </a:t>
            </a:r>
            <a:r>
              <a:rPr lang="en-US" sz="2800" b="1" dirty="0" smtClean="0">
                <a:latin typeface="Franklin Gothic Medium" panose="020B0603020102020204" pitchFamily="34" charset="0"/>
                <a:sym typeface="Symbol" charset="0"/>
              </a:rPr>
              <a:t></a:t>
            </a:r>
          </a:p>
          <a:p>
            <a:endParaRPr lang="en-US" sz="1600" b="1" dirty="0" smtClean="0">
              <a:latin typeface="Franklin Gothic Medium" panose="020B0603020102020204" pitchFamily="34" charset="0"/>
              <a:sym typeface="Symbol" charset="0"/>
            </a:endParaRPr>
          </a:p>
          <a:p>
            <a:r>
              <a:rPr lang="en-US" sz="2400" dirty="0" smtClean="0">
                <a:latin typeface="Franklin Gothic Medium"/>
                <a:cs typeface="Franklin Gothic Medium"/>
              </a:rPr>
              <a:t>Number of c’s in a string: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	</a:t>
            </a:r>
            <a:r>
              <a:rPr lang="en-US" sz="2400" dirty="0">
                <a:cs typeface="Calibri"/>
              </a:rPr>
              <a:t>#</a:t>
            </a:r>
            <a:r>
              <a:rPr lang="en-US" sz="2400" baseline="-25000" dirty="0">
                <a:cs typeface="Calibri"/>
              </a:rPr>
              <a:t>c</a:t>
            </a:r>
            <a:r>
              <a:rPr lang="en-US" sz="2400" dirty="0" smtClean="0">
                <a:cs typeface="Calibri"/>
              </a:rPr>
              <a:t>(</a:t>
            </a:r>
            <a:r>
              <a:rPr lang="en-US" sz="2000" dirty="0">
                <a:cs typeface="Calibri"/>
              </a:rPr>
              <a:t>ℇ</a:t>
            </a:r>
            <a:r>
              <a:rPr lang="en-US" sz="2400" dirty="0" smtClean="0">
                <a:cs typeface="Calibri"/>
              </a:rPr>
              <a:t>) </a:t>
            </a:r>
            <a:r>
              <a:rPr lang="en-US" sz="2400" dirty="0">
                <a:cs typeface="Calibri"/>
              </a:rPr>
              <a:t>= </a:t>
            </a:r>
            <a:r>
              <a:rPr lang="en-US" sz="2400" dirty="0" smtClean="0">
                <a:cs typeface="Calibri"/>
              </a:rPr>
              <a:t>0</a:t>
            </a:r>
          </a:p>
          <a:p>
            <a:pPr lvl="0"/>
            <a:r>
              <a:rPr lang="en-US" sz="2400" dirty="0" smtClean="0">
                <a:latin typeface="Franklin Gothic Medium"/>
                <a:cs typeface="Franklin Gothic Medium"/>
              </a:rPr>
              <a:t>	</a:t>
            </a:r>
            <a:r>
              <a:rPr lang="en-US" sz="2400" dirty="0">
                <a:cs typeface="Calibri"/>
              </a:rPr>
              <a:t>#</a:t>
            </a:r>
            <a:r>
              <a:rPr lang="en-US" sz="2400" baseline="-25000" dirty="0" smtClean="0">
                <a:cs typeface="Calibri"/>
              </a:rPr>
              <a:t>c</a:t>
            </a:r>
            <a:r>
              <a:rPr lang="en-US" sz="2400" dirty="0" smtClean="0">
                <a:cs typeface="Calibri"/>
              </a:rPr>
              <a:t>(</a:t>
            </a:r>
            <a:r>
              <a:rPr lang="en-US" sz="2400" dirty="0" err="1" smtClean="0">
                <a:cs typeface="Calibri"/>
              </a:rPr>
              <a:t>wc</a:t>
            </a:r>
            <a:r>
              <a:rPr lang="en-US" sz="2400" dirty="0" smtClean="0">
                <a:cs typeface="Calibri"/>
              </a:rPr>
              <a:t>) </a:t>
            </a:r>
            <a:r>
              <a:rPr lang="en-US" sz="2400" dirty="0">
                <a:cs typeface="Calibri"/>
              </a:rPr>
              <a:t>= #</a:t>
            </a:r>
            <a:r>
              <a:rPr lang="en-US" sz="2400" baseline="-25000" dirty="0">
                <a:cs typeface="Calibri"/>
              </a:rPr>
              <a:t>c</a:t>
            </a:r>
            <a:r>
              <a:rPr lang="en-US" sz="2400" dirty="0">
                <a:cs typeface="Calibri"/>
              </a:rPr>
              <a:t>(w</a:t>
            </a:r>
            <a:r>
              <a:rPr lang="en-US" sz="2400" dirty="0" smtClean="0">
                <a:cs typeface="Calibri"/>
              </a:rPr>
              <a:t>) + 1 for w </a:t>
            </a:r>
            <a:r>
              <a:rPr lang="en-US" sz="2400" dirty="0">
                <a:latin typeface="Cambria Math"/>
                <a:cs typeface="Cambria Math"/>
              </a:rPr>
              <a:t>∈ </a:t>
            </a:r>
            <a:r>
              <a:rPr lang="en-US" sz="2800" b="1" dirty="0">
                <a:latin typeface="Franklin Gothic Medium" panose="020B0603020102020204" pitchFamily="34" charset="0"/>
                <a:sym typeface="Symbol" charset="0"/>
              </a:rPr>
              <a:t></a:t>
            </a:r>
            <a:r>
              <a:rPr lang="en-US" sz="2800" b="1" baseline="30000" dirty="0" smtClean="0">
                <a:latin typeface="Franklin Gothic Medium" panose="020B0603020102020204" pitchFamily="34" charset="0"/>
              </a:rPr>
              <a:t>*</a:t>
            </a:r>
            <a:endParaRPr lang="en-US" sz="2400" baseline="30000" dirty="0" smtClean="0">
              <a:latin typeface="Franklin Gothic Medium"/>
              <a:cs typeface="Franklin Gothic Medium"/>
            </a:endParaRPr>
          </a:p>
          <a:p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dirty="0" smtClean="0">
                <a:latin typeface="Calibri"/>
                <a:cs typeface="Calibri"/>
              </a:rPr>
              <a:t>#</a:t>
            </a:r>
            <a:r>
              <a:rPr lang="en-US" sz="2400" baseline="-25000" dirty="0" smtClean="0">
                <a:latin typeface="Calibri"/>
                <a:cs typeface="Calibri"/>
              </a:rPr>
              <a:t>c</a:t>
            </a:r>
            <a:r>
              <a:rPr lang="en-US" sz="2400" dirty="0" smtClean="0">
                <a:latin typeface="Calibri"/>
                <a:cs typeface="Calibri"/>
              </a:rPr>
              <a:t>(</a:t>
            </a:r>
            <a:r>
              <a:rPr lang="en-US" sz="2400" dirty="0" err="1" smtClean="0">
                <a:latin typeface="Calibri"/>
                <a:cs typeface="Calibri"/>
              </a:rPr>
              <a:t>wa</a:t>
            </a:r>
            <a:r>
              <a:rPr lang="en-US" sz="2400" dirty="0" smtClean="0">
                <a:latin typeface="Calibri"/>
                <a:cs typeface="Calibri"/>
              </a:rPr>
              <a:t>) </a:t>
            </a:r>
            <a:r>
              <a:rPr lang="en-US" sz="2400" dirty="0">
                <a:cs typeface="Calibri"/>
              </a:rPr>
              <a:t>= #</a:t>
            </a:r>
            <a:r>
              <a:rPr lang="en-US" sz="2400" baseline="-25000" dirty="0">
                <a:cs typeface="Calibri"/>
              </a:rPr>
              <a:t>c</a:t>
            </a:r>
            <a:r>
              <a:rPr lang="en-US" sz="2400" dirty="0">
                <a:cs typeface="Calibri"/>
              </a:rPr>
              <a:t>(</a:t>
            </a:r>
            <a:r>
              <a:rPr lang="en-US" sz="2400" dirty="0" smtClean="0">
                <a:cs typeface="Calibri"/>
              </a:rPr>
              <a:t>w) for w </a:t>
            </a:r>
            <a:r>
              <a:rPr lang="en-US" sz="2400" dirty="0">
                <a:latin typeface="Cambria Math"/>
                <a:cs typeface="Cambria Math"/>
              </a:rPr>
              <a:t>∈ </a:t>
            </a:r>
            <a:r>
              <a:rPr lang="en-US" sz="2800" b="1" dirty="0">
                <a:latin typeface="Franklin Gothic Medium" panose="020B0603020102020204" pitchFamily="34" charset="0"/>
                <a:sym typeface="Symbol" charset="0"/>
              </a:rPr>
              <a:t></a:t>
            </a:r>
            <a:r>
              <a:rPr lang="en-US" sz="2800" b="1" baseline="30000" dirty="0">
                <a:latin typeface="Franklin Gothic Medium" panose="020B0603020102020204" pitchFamily="34" charset="0"/>
              </a:rPr>
              <a:t>*</a:t>
            </a:r>
            <a:r>
              <a:rPr lang="en-US" sz="2400" dirty="0" smtClean="0">
                <a:cs typeface="Calibri"/>
              </a:rPr>
              <a:t>, </a:t>
            </a:r>
            <a:r>
              <a:rPr lang="en-US" sz="2400" dirty="0">
                <a:cs typeface="Calibri"/>
              </a:rPr>
              <a:t>a </a:t>
            </a:r>
            <a:r>
              <a:rPr lang="en-US" sz="2400" dirty="0">
                <a:latin typeface="Cambria Math"/>
                <a:cs typeface="Cambria Math"/>
              </a:rPr>
              <a:t>∈ </a:t>
            </a:r>
            <a:r>
              <a:rPr lang="en-US" sz="2800" b="1" dirty="0" smtClean="0">
                <a:latin typeface="Franklin Gothic Medium" panose="020B0603020102020204" pitchFamily="34" charset="0"/>
                <a:sym typeface="Symbol" charset="0"/>
              </a:rPr>
              <a:t></a:t>
            </a:r>
            <a:r>
              <a:rPr lang="en-US" sz="2400" dirty="0" smtClean="0">
                <a:sym typeface="Symbol" charset="0"/>
              </a:rPr>
              <a:t>, </a:t>
            </a:r>
            <a:r>
              <a:rPr lang="en-US" sz="2400" dirty="0" smtClean="0">
                <a:cs typeface="Calibri"/>
              </a:rPr>
              <a:t>a ≠ 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9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R</a:t>
            </a:r>
            <a:r>
              <a:rPr lang="en-US" dirty="0" smtClean="0">
                <a:latin typeface="Franklin Gothic Medium" panose="020B0603020102020204" pitchFamily="34" charset="0"/>
              </a:rPr>
              <a:t>egular </a:t>
            </a:r>
            <a:r>
              <a:rPr lang="en-US" dirty="0">
                <a:latin typeface="Franklin Gothic Medium" panose="020B0603020102020204" pitchFamily="34" charset="0"/>
              </a:rPr>
              <a:t>E</a:t>
            </a:r>
            <a:r>
              <a:rPr lang="en-US" dirty="0" smtClean="0">
                <a:latin typeface="Franklin Gothic Medium" panose="020B0603020102020204" pitchFamily="34" charset="0"/>
              </a:rPr>
              <a:t>xpressions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534400" cy="4648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Regular expressions</a:t>
            </a:r>
            <a:r>
              <a:rPr lang="en-US" dirty="0">
                <a:latin typeface="Franklin Gothic Medium" panose="020B0603020102020204" pitchFamily="34" charset="0"/>
              </a:rPr>
              <a:t> over </a:t>
            </a:r>
            <a:r>
              <a:rPr lang="en-US" dirty="0">
                <a:latin typeface="Franklin Gothic Medium" panose="020B0603020102020204" pitchFamily="34" charset="0"/>
                <a:sym typeface="Symbol" charset="0"/>
              </a:rPr>
              <a:t></a:t>
            </a:r>
            <a:endParaRPr lang="en-US" dirty="0">
              <a:latin typeface="Franklin Gothic Medium" panose="020B06030201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 </a:t>
            </a:r>
            <a:r>
              <a:rPr lang="en-US" dirty="0">
                <a:latin typeface="Franklin Gothic Medium" panose="020B0603020102020204" pitchFamily="34" charset="0"/>
              </a:rPr>
              <a:t>Basis</a:t>
            </a:r>
            <a:r>
              <a:rPr lang="en-US" dirty="0">
                <a:latin typeface="Calibri" charset="0"/>
              </a:rPr>
              <a:t>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latin typeface="Calibri" charset="0"/>
                <a:sym typeface="Symbol" charset="0"/>
              </a:rPr>
              <a:t>   </a:t>
            </a:r>
            <a:r>
              <a:rPr lang="en-US" dirty="0">
                <a:latin typeface="Calibri" charset="0"/>
                <a:sym typeface="Symbol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Calibri" charset="0"/>
                <a:sym typeface="Symbol" charset="0"/>
              </a:rPr>
              <a:t></a:t>
            </a:r>
            <a:r>
              <a:rPr lang="en-US" dirty="0" smtClean="0">
                <a:latin typeface="Calibri" charset="0"/>
                <a:sym typeface="Symbol" charset="0"/>
              </a:rPr>
              <a:t> </a:t>
            </a:r>
            <a:r>
              <a:rPr lang="en-US" dirty="0">
                <a:latin typeface="Calibri" charset="0"/>
                <a:sym typeface="Symbol" charset="0"/>
              </a:rPr>
              <a:t>are regular expressions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b="1" i="1" dirty="0" smtClean="0">
                <a:latin typeface="Calibri" charset="0"/>
              </a:rPr>
              <a:t>   </a:t>
            </a:r>
            <a:r>
              <a:rPr lang="en-US" b="1" i="1" dirty="0" smtClean="0">
                <a:solidFill>
                  <a:srgbClr val="C00000"/>
                </a:solidFill>
                <a:latin typeface="Calibri" charset="0"/>
              </a:rPr>
              <a:t>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is a regular expression </a:t>
            </a:r>
            <a:r>
              <a:rPr lang="en-US" dirty="0">
                <a:latin typeface="Calibri" charset="0"/>
                <a:sym typeface="Symbol" charset="0"/>
              </a:rPr>
              <a:t>for any </a:t>
            </a:r>
            <a:r>
              <a:rPr lang="en-US" i="1" dirty="0">
                <a:solidFill>
                  <a:srgbClr val="C00000"/>
                </a:solidFill>
                <a:latin typeface="Calibri" charset="0"/>
              </a:rPr>
              <a:t>a</a:t>
            </a:r>
            <a:r>
              <a:rPr lang="en-US" dirty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Symbol" charset="0"/>
                <a:sym typeface="Symbol" charset="0"/>
              </a:rPr>
              <a:t></a:t>
            </a:r>
            <a:r>
              <a:rPr lang="en-US" dirty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Symbol" charset="0"/>
                <a:sym typeface="Symbol" charset="0"/>
              </a:rPr>
              <a:t>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Franklin Gothic Medium" panose="020B0603020102020204" pitchFamily="34" charset="0"/>
                <a:sym typeface="Symbol" charset="0"/>
              </a:rPr>
              <a:t>Recursive step</a:t>
            </a:r>
            <a:r>
              <a:rPr lang="en-US" dirty="0">
                <a:latin typeface="Calibri" charset="0"/>
                <a:sym typeface="Symbol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  <a:sym typeface="Symbol" charset="0"/>
              </a:rPr>
              <a:t>If </a:t>
            </a:r>
            <a:r>
              <a:rPr lang="en-US" b="1" dirty="0">
                <a:solidFill>
                  <a:srgbClr val="C00000"/>
                </a:solidFill>
                <a:latin typeface="Calibri" charset="0"/>
                <a:sym typeface="Symbol" charset="0"/>
              </a:rPr>
              <a:t>A</a:t>
            </a:r>
            <a:r>
              <a:rPr lang="en-US" dirty="0">
                <a:latin typeface="Calibri" charset="0"/>
                <a:sym typeface="Symbol" charset="0"/>
              </a:rPr>
              <a:t> and </a:t>
            </a:r>
            <a:r>
              <a:rPr lang="en-US" b="1" dirty="0">
                <a:solidFill>
                  <a:srgbClr val="C00000"/>
                </a:solidFill>
                <a:latin typeface="Calibri" charset="0"/>
                <a:sym typeface="Symbol" charset="0"/>
              </a:rPr>
              <a:t>B</a:t>
            </a:r>
            <a:r>
              <a:rPr lang="en-US" dirty="0">
                <a:latin typeface="Calibri" charset="0"/>
                <a:sym typeface="Symbol" charset="0"/>
              </a:rPr>
              <a:t> are regular expressions then so are: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latin typeface="Calibri" charset="0"/>
                <a:sym typeface="Symbol" charset="0"/>
              </a:rPr>
              <a:t>(</a:t>
            </a:r>
            <a:r>
              <a:rPr lang="en-US" sz="2800" b="1" dirty="0">
                <a:solidFill>
                  <a:srgbClr val="C00000"/>
                </a:solidFill>
                <a:latin typeface="Calibri" charset="0"/>
                <a:sym typeface="Symbol" charset="0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 charset="0"/>
                <a:sym typeface="Symbol" charset="0"/>
              </a:rPr>
              <a:t> </a:t>
            </a:r>
            <a:r>
              <a:rPr lang="en-US" sz="2800" b="1" dirty="0">
                <a:solidFill>
                  <a:srgbClr val="C00000"/>
                </a:solidFill>
                <a:latin typeface="Calibri" charset="0"/>
                <a:sym typeface="Symbol" charset="0"/>
              </a:rPr>
              <a:t> B</a:t>
            </a:r>
            <a:r>
              <a:rPr lang="en-US" sz="2800" dirty="0">
                <a:solidFill>
                  <a:srgbClr val="C00000"/>
                </a:solidFill>
                <a:latin typeface="Calibri" charset="0"/>
                <a:sym typeface="Symbol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latin typeface="Calibri" charset="0"/>
                <a:sym typeface="Symbol" charset="0"/>
              </a:rPr>
              <a:t> (</a:t>
            </a:r>
            <a:r>
              <a:rPr lang="en-US" sz="2800" b="1" dirty="0">
                <a:solidFill>
                  <a:srgbClr val="C00000"/>
                </a:solidFill>
                <a:latin typeface="Calibri" charset="0"/>
                <a:sym typeface="Symbol" charset="0"/>
              </a:rPr>
              <a:t>AB</a:t>
            </a:r>
            <a:r>
              <a:rPr lang="en-US" sz="2800" dirty="0">
                <a:solidFill>
                  <a:srgbClr val="C00000"/>
                </a:solidFill>
                <a:latin typeface="Calibri" charset="0"/>
                <a:sym typeface="Symbol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  <a:latin typeface="Calibri" charset="0"/>
                <a:sym typeface="Symbol" charset="0"/>
              </a:rPr>
              <a:t>A*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68827D-0615-F945-8544-D20D6298853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>
          <a:xfrm>
            <a:off x="457200" y="110067"/>
            <a:ext cx="8229600" cy="668867"/>
          </a:xfrm>
        </p:spPr>
        <p:txBody>
          <a:bodyPr/>
          <a:lstStyle/>
          <a:p>
            <a:r>
              <a:rPr lang="en-US" dirty="0" smtClean="0"/>
              <a:t>regular expressions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b="1" i="1" dirty="0" smtClean="0"/>
              <a:t>0*    </a:t>
            </a:r>
            <a:endParaRPr lang="en-US" sz="1800" b="1" i="1" dirty="0" smtClean="0"/>
          </a:p>
          <a:p>
            <a:pPr lvl="3">
              <a:defRPr/>
            </a:pPr>
            <a:endParaRPr lang="en-US" sz="1800" b="1" i="1" dirty="0" smtClean="0"/>
          </a:p>
          <a:p>
            <a:pPr>
              <a:defRPr/>
            </a:pPr>
            <a:r>
              <a:rPr lang="en-US" sz="2800" b="1" i="1" dirty="0" smtClean="0"/>
              <a:t>0*1*</a:t>
            </a:r>
          </a:p>
          <a:p>
            <a:pPr marL="1371600" lvl="3" indent="0">
              <a:buFont typeface="Arial" charset="0"/>
              <a:buNone/>
              <a:defRPr/>
            </a:pPr>
            <a:endParaRPr lang="en-US" sz="1800" b="1" i="1" dirty="0" smtClean="0"/>
          </a:p>
          <a:p>
            <a:pPr>
              <a:defRPr/>
            </a:pPr>
            <a:r>
              <a:rPr lang="en-US" sz="2800" dirty="0" smtClean="0"/>
              <a:t>(</a:t>
            </a:r>
            <a:r>
              <a:rPr lang="en-US" sz="2800" b="1" i="1" dirty="0" smtClean="0"/>
              <a:t>0 </a:t>
            </a:r>
            <a:r>
              <a:rPr lang="en-US" sz="2800" dirty="0" smtClean="0">
                <a:sym typeface="Symbol" pitchFamily="18" charset="2"/>
              </a:rPr>
              <a:t> </a:t>
            </a:r>
            <a:r>
              <a:rPr lang="en-US" sz="2800" b="1" i="1" dirty="0" smtClean="0"/>
              <a:t>1</a:t>
            </a:r>
            <a:r>
              <a:rPr lang="en-US" sz="2800" dirty="0" smtClean="0"/>
              <a:t>)</a:t>
            </a:r>
            <a:r>
              <a:rPr lang="en-US" sz="2800" b="1" i="1" dirty="0" smtClean="0"/>
              <a:t>*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b="1" i="1" dirty="0" smtClean="0"/>
              <a:t>                    </a:t>
            </a:r>
          </a:p>
          <a:p>
            <a:pPr>
              <a:defRPr/>
            </a:pPr>
            <a:r>
              <a:rPr lang="en-US" sz="2800" dirty="0" smtClean="0"/>
              <a:t>(</a:t>
            </a:r>
            <a:r>
              <a:rPr lang="en-US" sz="2800" b="1" i="1" dirty="0" smtClean="0"/>
              <a:t>0*1*</a:t>
            </a:r>
            <a:r>
              <a:rPr lang="en-US" sz="2800" dirty="0" smtClean="0"/>
              <a:t>)</a:t>
            </a:r>
            <a:r>
              <a:rPr lang="en-US" sz="2800" b="1" i="1" dirty="0" smtClean="0"/>
              <a:t>*</a:t>
            </a:r>
          </a:p>
          <a:p>
            <a:pPr marL="1828800" lvl="4" indent="0">
              <a:buFont typeface="Arial" charset="0"/>
              <a:buNone/>
              <a:defRPr/>
            </a:pPr>
            <a:endParaRPr lang="en-US" sz="1800" b="1" i="1" dirty="0"/>
          </a:p>
          <a:p>
            <a:pPr marL="1828800" lvl="4" indent="0">
              <a:buFont typeface="Arial" charset="0"/>
              <a:buNone/>
              <a:defRPr/>
            </a:pPr>
            <a:endParaRPr lang="en-US" sz="1800" b="1" i="1" dirty="0" smtClean="0"/>
          </a:p>
          <a:p>
            <a:pPr>
              <a:defRPr/>
            </a:pPr>
            <a:r>
              <a:rPr lang="en-US" sz="2800" dirty="0" smtClean="0"/>
              <a:t>(</a:t>
            </a:r>
            <a:r>
              <a:rPr lang="en-US" sz="2800" b="1" i="1" dirty="0" smtClean="0"/>
              <a:t>0 </a:t>
            </a:r>
            <a:r>
              <a:rPr lang="en-US" sz="2800" dirty="0" smtClean="0">
                <a:sym typeface="Symbol" pitchFamily="18" charset="2"/>
              </a:rPr>
              <a:t> </a:t>
            </a:r>
            <a:r>
              <a:rPr lang="en-US" sz="2800" b="1" i="1" dirty="0" smtClean="0"/>
              <a:t>1</a:t>
            </a:r>
            <a:r>
              <a:rPr lang="en-US" sz="2800" dirty="0" smtClean="0"/>
              <a:t>)</a:t>
            </a:r>
            <a:r>
              <a:rPr lang="en-US" sz="2800" b="1" i="1" dirty="0" smtClean="0"/>
              <a:t>* 0110 </a:t>
            </a:r>
            <a:r>
              <a:rPr lang="en-US" sz="2800" dirty="0" smtClean="0"/>
              <a:t>(</a:t>
            </a:r>
            <a:r>
              <a:rPr lang="en-US" sz="2800" b="1" i="1" dirty="0" smtClean="0"/>
              <a:t>0 </a:t>
            </a:r>
            <a:r>
              <a:rPr lang="en-US" sz="2800" dirty="0" smtClean="0">
                <a:sym typeface="Symbol" pitchFamily="18" charset="2"/>
              </a:rPr>
              <a:t> </a:t>
            </a:r>
            <a:r>
              <a:rPr lang="en-US" sz="2800" b="1" i="1" dirty="0" smtClean="0"/>
              <a:t>1</a:t>
            </a:r>
            <a:r>
              <a:rPr lang="en-US" sz="2800" dirty="0" smtClean="0"/>
              <a:t>)</a:t>
            </a:r>
            <a:r>
              <a:rPr lang="en-US" sz="2800" b="1" i="1" dirty="0" smtClean="0"/>
              <a:t>*</a:t>
            </a:r>
          </a:p>
          <a:p>
            <a:pPr lvl="4">
              <a:defRPr/>
            </a:pPr>
            <a:endParaRPr lang="en-US" sz="1800" b="1" i="1" dirty="0" smtClean="0"/>
          </a:p>
          <a:p>
            <a:pPr lvl="4">
              <a:defRPr/>
            </a:pPr>
            <a:endParaRPr lang="en-US" sz="1800" b="1" i="1" dirty="0" smtClean="0"/>
          </a:p>
          <a:p>
            <a:pPr>
              <a:defRPr/>
            </a:pPr>
            <a:r>
              <a:rPr lang="en-US" sz="2800" dirty="0" smtClean="0"/>
              <a:t>(</a:t>
            </a:r>
            <a:r>
              <a:rPr lang="en-US" sz="2800" b="1" i="1" dirty="0" smtClean="0"/>
              <a:t>0 </a:t>
            </a:r>
            <a:r>
              <a:rPr lang="en-US" sz="2800" dirty="0" smtClean="0">
                <a:sym typeface="Symbol" pitchFamily="18" charset="2"/>
              </a:rPr>
              <a:t> </a:t>
            </a:r>
            <a:r>
              <a:rPr lang="en-US" sz="2800" b="1" i="1" dirty="0" smtClean="0"/>
              <a:t>1</a:t>
            </a:r>
            <a:r>
              <a:rPr lang="en-US" sz="2800" dirty="0" smtClean="0"/>
              <a:t>)</a:t>
            </a:r>
            <a:r>
              <a:rPr lang="en-US" sz="2800" b="1" i="1" dirty="0" smtClean="0"/>
              <a:t>* </a:t>
            </a:r>
            <a:r>
              <a:rPr lang="en-US" sz="2800" dirty="0" smtClean="0"/>
              <a:t>(</a:t>
            </a:r>
            <a:r>
              <a:rPr lang="en-US" sz="2800" b="1" i="1" dirty="0" smtClean="0"/>
              <a:t>0110</a:t>
            </a:r>
            <a:r>
              <a:rPr lang="en-US" sz="2800" dirty="0" smtClean="0">
                <a:sym typeface="Symbol" pitchFamily="18" charset="2"/>
              </a:rPr>
              <a:t> </a:t>
            </a:r>
            <a:r>
              <a:rPr lang="en-US" sz="2800" b="1" i="1" dirty="0" smtClean="0"/>
              <a:t> 100</a:t>
            </a:r>
            <a:r>
              <a:rPr lang="en-US" sz="2800" dirty="0" smtClean="0"/>
              <a:t>)(</a:t>
            </a:r>
            <a:r>
              <a:rPr lang="en-US" sz="2800" b="1" i="1" dirty="0" smtClean="0"/>
              <a:t>0 </a:t>
            </a:r>
            <a:r>
              <a:rPr lang="en-US" sz="2800" dirty="0" smtClean="0">
                <a:sym typeface="Symbol" pitchFamily="18" charset="2"/>
              </a:rPr>
              <a:t> </a:t>
            </a:r>
            <a:r>
              <a:rPr lang="en-US" sz="2800" b="1" i="1" dirty="0" smtClean="0"/>
              <a:t>1</a:t>
            </a:r>
            <a:r>
              <a:rPr lang="en-US" sz="2800" dirty="0" smtClean="0"/>
              <a:t>)</a:t>
            </a:r>
            <a:r>
              <a:rPr lang="en-US" sz="2800" b="1" i="1" dirty="0" smtClean="0"/>
              <a:t>*</a:t>
            </a:r>
          </a:p>
          <a:p>
            <a:pPr>
              <a:defRPr/>
            </a:pPr>
            <a:endParaRPr lang="en-US" b="1" i="1" dirty="0" smtClean="0"/>
          </a:p>
          <a:p>
            <a:pPr>
              <a:defRPr/>
            </a:pPr>
            <a:endParaRPr lang="en-US" dirty="0" smtClean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45534"/>
            <a:ext cx="8229600" cy="635000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E</a:t>
            </a:r>
            <a:r>
              <a:rPr lang="en-US" dirty="0" smtClean="0">
                <a:latin typeface="Franklin Gothic Medium" panose="020B0603020102020204" pitchFamily="34" charset="0"/>
              </a:rPr>
              <a:t>xamples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0*   </a:t>
            </a:r>
            <a:endParaRPr lang="en-US" sz="1800" b="1" i="1" dirty="0" smtClean="0">
              <a:solidFill>
                <a:srgbClr val="C00000"/>
              </a:solidFill>
              <a:latin typeface="Franklin Gothic Medium" panose="020B0603020102020204" pitchFamily="34" charset="0"/>
            </a:endParaRPr>
          </a:p>
          <a:p>
            <a:pPr lvl="3">
              <a:defRPr/>
            </a:pPr>
            <a:endParaRPr lang="en-US" sz="1800" b="1" i="1" dirty="0" smtClean="0">
              <a:solidFill>
                <a:srgbClr val="C00000"/>
              </a:solidFill>
              <a:latin typeface="Franklin Gothic Medium" panose="020B0603020102020204" pitchFamily="34" charset="0"/>
            </a:endParaRPr>
          </a:p>
          <a:p>
            <a:pPr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0*1*</a:t>
            </a:r>
          </a:p>
          <a:p>
            <a:pPr marL="1371600" lvl="3" indent="0">
              <a:buFont typeface="Arial" charset="0"/>
              <a:buNone/>
              <a:defRPr/>
            </a:pPr>
            <a:endParaRPr lang="en-US" sz="1800" b="1" i="1" dirty="0" smtClean="0">
              <a:solidFill>
                <a:srgbClr val="C00000"/>
              </a:solidFill>
              <a:latin typeface="Franklin Gothic Medium" panose="020B0603020102020204" pitchFamily="34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(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0 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  <a:sym typeface="Symbol" pitchFamily="18" charset="2"/>
              </a:rPr>
              <a:t> 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)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0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(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0 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  <a:sym typeface="Symbol" pitchFamily="18" charset="2"/>
              </a:rPr>
              <a:t> 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  <a:sym typeface="Symbol" pitchFamily="18" charset="2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  <a:sym typeface="Symbol" pitchFamily="18" charset="2"/>
              </a:rPr>
              <a:t>)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  <a:sym typeface="Symbol" pitchFamily="18" charset="2"/>
              </a:rPr>
              <a:t>0</a:t>
            </a:r>
            <a:endParaRPr lang="en-US" sz="2800" b="1" i="1" dirty="0" smtClean="0">
              <a:solidFill>
                <a:srgbClr val="C00000"/>
              </a:solidFill>
              <a:latin typeface="Franklin Gothic Medium" panose="020B06030201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                    </a:t>
            </a:r>
          </a:p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(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0*1*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)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*</a:t>
            </a:r>
          </a:p>
          <a:p>
            <a:pPr marL="1828800" lvl="4" indent="0">
              <a:buFont typeface="Arial" charset="0"/>
              <a:buNone/>
              <a:defRPr/>
            </a:pPr>
            <a:endParaRPr lang="en-US" sz="1800" b="1" i="1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  <a:p>
            <a:pPr marL="1828800" lvl="4" indent="0">
              <a:buFont typeface="Arial" charset="0"/>
              <a:buNone/>
              <a:defRPr/>
            </a:pPr>
            <a:endParaRPr lang="en-US" sz="1800" b="1" i="1" dirty="0" smtClean="0">
              <a:solidFill>
                <a:srgbClr val="C00000"/>
              </a:solidFill>
              <a:latin typeface="Franklin Gothic Medium" panose="020B0603020102020204" pitchFamily="34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(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0 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  <a:sym typeface="Symbol" pitchFamily="18" charset="2"/>
              </a:rPr>
              <a:t> 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)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* 0110 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(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0 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  <a:sym typeface="Symbol" pitchFamily="18" charset="2"/>
              </a:rPr>
              <a:t> 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)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*</a:t>
            </a:r>
          </a:p>
          <a:p>
            <a:pPr lvl="4">
              <a:defRPr/>
            </a:pPr>
            <a:endParaRPr lang="en-US" sz="1800" b="1" i="1" dirty="0" smtClean="0">
              <a:solidFill>
                <a:srgbClr val="C00000"/>
              </a:solidFill>
              <a:latin typeface="Franklin Gothic Medium" panose="020B0603020102020204" pitchFamily="34" charset="0"/>
            </a:endParaRPr>
          </a:p>
          <a:p>
            <a:pPr lvl="4">
              <a:defRPr/>
            </a:pPr>
            <a:endParaRPr lang="en-US" sz="1800" b="1" i="1" dirty="0" smtClean="0">
              <a:solidFill>
                <a:srgbClr val="C00000"/>
              </a:solidFill>
              <a:latin typeface="Franklin Gothic Medium" panose="020B0603020102020204" pitchFamily="34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(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00 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  <a:sym typeface="Symbol" pitchFamily="18" charset="2"/>
              </a:rPr>
              <a:t> 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11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)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* 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(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01010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  <a:sym typeface="Symbol" pitchFamily="18" charset="2"/>
              </a:rPr>
              <a:t> 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 10001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)(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0 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  <a:sym typeface="Symbol" pitchFamily="18" charset="2"/>
              </a:rPr>
              <a:t> 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)</a:t>
            </a:r>
            <a:r>
              <a:rPr lang="en-US" sz="2800" b="1" i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*</a:t>
            </a:r>
          </a:p>
          <a:p>
            <a:pPr>
              <a:defRPr/>
            </a:pPr>
            <a:endParaRPr lang="en-US" b="1" i="1" dirty="0" smtClean="0">
              <a:solidFill>
                <a:srgbClr val="C00000"/>
              </a:solidFill>
              <a:latin typeface="Franklin Gothic Medium" panose="020B0603020102020204" pitchFamily="34" charset="0"/>
            </a:endParaRPr>
          </a:p>
          <a:p>
            <a:pPr>
              <a:defRPr/>
            </a:pPr>
            <a:endParaRPr lang="en-US" dirty="0" smtClean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44A17B2-9FAA-DE46-A91F-5F8036ED8F1A}" type="slidenum">
              <a:rPr lang="en-US">
                <a:solidFill>
                  <a:srgbClr val="898989"/>
                </a:solidFill>
              </a:rPr>
              <a:pPr eaLnBrk="1" hangingPunct="1"/>
              <a:t>56</a:t>
            </a:fld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Context-Free </a:t>
            </a:r>
            <a:r>
              <a:rPr lang="en-US" dirty="0">
                <a:latin typeface="Franklin Gothic Medium" panose="020B0603020102020204" pitchFamily="34" charset="0"/>
              </a:rPr>
              <a:t>G</a:t>
            </a:r>
            <a:r>
              <a:rPr lang="en-US" dirty="0" smtClean="0">
                <a:latin typeface="Franklin Gothic Medium" panose="020B0603020102020204" pitchFamily="34" charset="0"/>
              </a:rPr>
              <a:t>rammars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Example:</a:t>
            </a:r>
            <a:r>
              <a:rPr lang="en-US" dirty="0" smtClean="0">
                <a:solidFill>
                  <a:srgbClr val="C00000"/>
                </a:solidFill>
                <a:latin typeface="Calibri" charset="0"/>
              </a:rPr>
              <a:t>		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S </a:t>
            </a:r>
            <a:r>
              <a:rPr lang="en-US" dirty="0">
                <a:solidFill>
                  <a:srgbClr val="C00000"/>
                </a:solidFill>
                <a:latin typeface="Calibri" charset="0"/>
                <a:sym typeface="Symbol" charset="0"/>
              </a:rPr>
              <a:t> 0</a:t>
            </a:r>
            <a:r>
              <a:rPr lang="en-US" b="1" dirty="0">
                <a:solidFill>
                  <a:srgbClr val="C00000"/>
                </a:solidFill>
                <a:latin typeface="Calibri" charset="0"/>
                <a:sym typeface="Symbol" charset="0"/>
              </a:rPr>
              <a:t>S</a:t>
            </a:r>
            <a:r>
              <a:rPr lang="en-US" dirty="0">
                <a:solidFill>
                  <a:srgbClr val="C00000"/>
                </a:solidFill>
                <a:latin typeface="Calibri" charset="0"/>
                <a:sym typeface="Symbol" charset="0"/>
              </a:rPr>
              <a:t>0 | 1</a:t>
            </a:r>
            <a:r>
              <a:rPr lang="en-US" b="1" dirty="0">
                <a:solidFill>
                  <a:srgbClr val="C00000"/>
                </a:solidFill>
                <a:latin typeface="Calibri" charset="0"/>
                <a:sym typeface="Symbol" charset="0"/>
              </a:rPr>
              <a:t>S</a:t>
            </a:r>
            <a:r>
              <a:rPr lang="en-US" dirty="0">
                <a:solidFill>
                  <a:srgbClr val="C00000"/>
                </a:solidFill>
                <a:latin typeface="Calibri" charset="0"/>
                <a:sym typeface="Symbol" charset="0"/>
              </a:rPr>
              <a:t>1 | 0 | 1 | </a:t>
            </a:r>
          </a:p>
          <a:p>
            <a:endParaRPr lang="en-US" dirty="0">
              <a:latin typeface="Calibri" charset="0"/>
              <a:sym typeface="Symbol" charset="0"/>
            </a:endParaRPr>
          </a:p>
          <a:p>
            <a:endParaRPr lang="en-US" dirty="0">
              <a:latin typeface="Calibri" charset="0"/>
              <a:sym typeface="Symbol" charset="0"/>
            </a:endParaRPr>
          </a:p>
          <a:p>
            <a:endParaRPr lang="en-US" dirty="0">
              <a:latin typeface="Calibri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Example:      </a:t>
            </a:r>
            <a:r>
              <a:rPr lang="en-US" dirty="0" smtClean="0">
                <a:solidFill>
                  <a:srgbClr val="C00000"/>
                </a:solidFill>
                <a:latin typeface="Calibri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S </a:t>
            </a:r>
            <a:r>
              <a:rPr lang="en-US" dirty="0">
                <a:solidFill>
                  <a:srgbClr val="C00000"/>
                </a:solidFill>
                <a:latin typeface="Calibri" charset="0"/>
                <a:sym typeface="Symbol" charset="0"/>
              </a:rPr>
              <a:t> 0</a:t>
            </a:r>
            <a:r>
              <a:rPr lang="en-US" b="1" dirty="0">
                <a:solidFill>
                  <a:srgbClr val="C00000"/>
                </a:solidFill>
                <a:latin typeface="Calibri" charset="0"/>
                <a:sym typeface="Symbol" charset="0"/>
              </a:rPr>
              <a:t>S</a:t>
            </a:r>
            <a:r>
              <a:rPr lang="en-US" dirty="0">
                <a:solidFill>
                  <a:srgbClr val="C00000"/>
                </a:solidFill>
                <a:latin typeface="Calibri" charset="0"/>
                <a:sym typeface="Symbol" charset="0"/>
              </a:rPr>
              <a:t> | </a:t>
            </a:r>
            <a:r>
              <a:rPr lang="en-US" b="1" dirty="0">
                <a:solidFill>
                  <a:srgbClr val="C00000"/>
                </a:solidFill>
                <a:latin typeface="Calibri" charset="0"/>
                <a:sym typeface="Symbol" charset="0"/>
              </a:rPr>
              <a:t>S</a:t>
            </a:r>
            <a:r>
              <a:rPr lang="en-US" dirty="0">
                <a:solidFill>
                  <a:srgbClr val="C00000"/>
                </a:solidFill>
                <a:latin typeface="Calibri" charset="0"/>
                <a:sym typeface="Symbol" charset="0"/>
              </a:rPr>
              <a:t>1 | </a:t>
            </a:r>
            <a:endParaRPr lang="en-US" dirty="0">
              <a:solidFill>
                <a:srgbClr val="C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Context-Free </a:t>
            </a:r>
            <a:r>
              <a:rPr lang="en-US" dirty="0">
                <a:latin typeface="Franklin Gothic Medium" panose="020B0603020102020204" pitchFamily="34" charset="0"/>
              </a:rPr>
              <a:t>G</a:t>
            </a:r>
            <a:r>
              <a:rPr lang="en-US" dirty="0" smtClean="0">
                <a:latin typeface="Franklin Gothic Medium" panose="020B0603020102020204" pitchFamily="34" charset="0"/>
              </a:rPr>
              <a:t>rammars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Grammar for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≥0</m:t>
                        </m:r>
                      </m:e>
                    </m:d>
                  </m:oMath>
                </a14:m>
                <a:endParaRPr lang="en-US" b="0" dirty="0" smtClean="0">
                  <a:solidFill>
                    <a:srgbClr val="C00000"/>
                  </a:solidFill>
                  <a:latin typeface="Franklin Gothic Medium" panose="020B06030201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(all </a:t>
                </a:r>
                <a:r>
                  <a:rPr lang="en-US" sz="2400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strings with same # of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0’s </a:t>
                </a:r>
                <a:r>
                  <a:rPr lang="en-US" sz="2400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and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1’s </a:t>
                </a:r>
                <a:r>
                  <a:rPr lang="en-US" sz="2400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with all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0’s </a:t>
                </a:r>
                <a:r>
                  <a:rPr lang="en-US" sz="2400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before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1’s</a:t>
                </a:r>
                <a:r>
                  <a:rPr lang="en-US" sz="2400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)</a:t>
                </a:r>
              </a:p>
              <a:p>
                <a:endParaRPr lang="en-US" dirty="0">
                  <a:latin typeface="Franklin Gothic Medium" panose="020B0603020102020204" pitchFamily="34" charset="0"/>
                </a:endParaRPr>
              </a:p>
              <a:p>
                <a:pPr>
                  <a:buFont typeface="Arial" charset="0"/>
                  <a:buNone/>
                </a:pPr>
                <a:endParaRPr lang="en-US" dirty="0">
                  <a:latin typeface="Franklin Gothic Medium" panose="020B06030201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Example:       </a:t>
                </a:r>
                <a:r>
                  <a:rPr lang="en-US" b="1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S 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charset="0"/>
                  </a:rPr>
                  <a:t> </a:t>
                </a:r>
                <a:r>
                  <a:rPr lang="en-US" b="1" dirty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charset="0"/>
                  </a:rPr>
                  <a:t>(S</a:t>
                </a:r>
                <a:r>
                  <a:rPr lang="en-US" b="1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charset="0"/>
                  </a:rPr>
                  <a:t>) </a:t>
                </a:r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charset="0"/>
                  </a:rPr>
                  <a:t>| </a:t>
                </a:r>
                <a:r>
                  <a:rPr lang="en-US" b="1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charset="0"/>
                  </a:rPr>
                  <a:t>SS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charset="0"/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charset="0"/>
                  </a:rPr>
                  <a:t>| </a:t>
                </a:r>
                <a:r>
                  <a:rPr lang="en-US" dirty="0">
                    <a:solidFill>
                      <a:srgbClr val="C00000"/>
                    </a:solidFill>
                    <a:latin typeface="Calibri" charset="0"/>
                    <a:sym typeface="Symbol" charset="0"/>
                  </a:rPr>
                  <a:t></a:t>
                </a:r>
                <a:endParaRPr lang="en-US" dirty="0">
                  <a:solidFill>
                    <a:srgbClr val="C00000"/>
                  </a:solidFill>
                  <a:latin typeface="Franklin Gothic Medium" panose="020B0603020102020204" pitchFamily="34" charset="0"/>
                  <a:sym typeface="Symbol" charset="0"/>
                </a:endParaRPr>
              </a:p>
              <a:p>
                <a:endParaRPr lang="en-US" dirty="0">
                  <a:latin typeface="Franklin Gothic Medium" panose="020B0603020102020204" pitchFamily="34" charset="0"/>
                  <a:sym typeface="Symbol" charset="0"/>
                </a:endParaRPr>
              </a:p>
              <a:p>
                <a:endParaRPr lang="en-US" dirty="0">
                  <a:latin typeface="Franklin Gothic Medium" panose="020B0603020102020204" pitchFamily="34" charset="0"/>
                  <a:sym typeface="Symbol" charset="0"/>
                </a:endParaRPr>
              </a:p>
              <a:p>
                <a:endParaRPr lang="en-US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8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600" dirty="0"/>
              <a:t>b</a:t>
            </a:r>
            <a:r>
              <a:rPr lang="en-US" sz="2600" dirty="0" smtClean="0"/>
              <a:t>uilding precedence in simple </a:t>
            </a:r>
            <a:r>
              <a:rPr lang="en-US" sz="2600" dirty="0"/>
              <a:t>a</a:t>
            </a:r>
            <a:r>
              <a:rPr lang="en-US" sz="2600" dirty="0" smtClean="0"/>
              <a:t>rithmetic expressions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1067" y="1153848"/>
                <a:ext cx="8229600" cy="5140800"/>
              </a:xfrm>
            </p:spPr>
            <p:txBody>
              <a:bodyPr/>
              <a:lstStyle/>
              <a:p>
                <a:r>
                  <a:rPr lang="en-US" sz="2800" b="1" dirty="0">
                    <a:latin typeface="Calibri" charset="0"/>
                  </a:rPr>
                  <a:t>E</a:t>
                </a:r>
                <a:r>
                  <a:rPr lang="en-US" sz="2800" dirty="0">
                    <a:latin typeface="Calibri" charset="0"/>
                  </a:rPr>
                  <a:t> – expression  (start symbol)</a:t>
                </a:r>
              </a:p>
              <a:p>
                <a:r>
                  <a:rPr lang="en-US" sz="2800" b="1" dirty="0">
                    <a:latin typeface="Calibri" charset="0"/>
                  </a:rPr>
                  <a:t>T</a:t>
                </a:r>
                <a:r>
                  <a:rPr lang="en-US" sz="2800" dirty="0">
                    <a:latin typeface="Calibri" charset="0"/>
                  </a:rPr>
                  <a:t> – term   </a:t>
                </a:r>
                <a:r>
                  <a:rPr lang="en-US" sz="2800" b="1" dirty="0">
                    <a:latin typeface="Calibri" charset="0"/>
                  </a:rPr>
                  <a:t>F</a:t>
                </a:r>
                <a:r>
                  <a:rPr lang="en-US" sz="2800" dirty="0">
                    <a:latin typeface="Calibri" charset="0"/>
                  </a:rPr>
                  <a:t> – factor   </a:t>
                </a:r>
                <a:r>
                  <a:rPr lang="en-US" sz="2800" b="1" dirty="0">
                    <a:latin typeface="Calibri" charset="0"/>
                  </a:rPr>
                  <a:t>I</a:t>
                </a:r>
                <a:r>
                  <a:rPr lang="en-US" sz="2800" dirty="0">
                    <a:latin typeface="Calibri" charset="0"/>
                  </a:rPr>
                  <a:t> – identifier  </a:t>
                </a:r>
                <a:r>
                  <a:rPr lang="en-US" sz="2800" b="1" dirty="0">
                    <a:latin typeface="Calibri" charset="0"/>
                  </a:rPr>
                  <a:t>N</a:t>
                </a:r>
                <a:r>
                  <a:rPr lang="en-US" sz="2800" dirty="0">
                    <a:latin typeface="Calibri" charset="0"/>
                  </a:rPr>
                  <a:t> - number</a:t>
                </a:r>
              </a:p>
              <a:p>
                <a:pPr marL="457200" lvl="1" indent="0">
                  <a:buFont typeface="Arial" charset="0"/>
                  <a:buNone/>
                </a:pPr>
                <a:r>
                  <a:rPr lang="en-US" b="1" dirty="0" smtClean="0">
                    <a:latin typeface="Calibri" charset="0"/>
                  </a:rPr>
                  <a:t>E	</a:t>
                </a:r>
                <a:r>
                  <a:rPr lang="en-US" dirty="0" smtClean="0">
                    <a:latin typeface="Calibri" charset="0"/>
                    <a:sym typeface="Symbol" charset="0"/>
                  </a:rPr>
                  <a:t> 	</a:t>
                </a:r>
                <a:r>
                  <a:rPr lang="en-US" b="1" dirty="0" smtClean="0">
                    <a:latin typeface="Calibri" charset="0"/>
                    <a:sym typeface="Symbol" charset="0"/>
                  </a:rPr>
                  <a:t>T</a:t>
                </a:r>
                <a:r>
                  <a:rPr lang="en-US" dirty="0" smtClean="0">
                    <a:latin typeface="Calibri" charset="0"/>
                    <a:sym typeface="Symbol" charset="0"/>
                  </a:rPr>
                  <a:t> </a:t>
                </a:r>
                <a:r>
                  <a:rPr lang="en-US" dirty="0">
                    <a:latin typeface="Calibri" charset="0"/>
                    <a:sym typeface="Symbol" charset="0"/>
                  </a:rPr>
                  <a:t>| </a:t>
                </a:r>
                <a:r>
                  <a:rPr lang="en-US" b="1" dirty="0">
                    <a:latin typeface="Calibri" charset="0"/>
                    <a:sym typeface="Symbol" charset="0"/>
                  </a:rPr>
                  <a:t>E</a:t>
                </a:r>
                <a:r>
                  <a:rPr lang="en-US" dirty="0">
                    <a:latin typeface="Calibri" charset="0"/>
                    <a:sym typeface="Symbol" charset="0"/>
                  </a:rPr>
                  <a:t>+</a:t>
                </a:r>
                <a:r>
                  <a:rPr lang="en-US" b="1" dirty="0">
                    <a:latin typeface="Calibri" charset="0"/>
                    <a:sym typeface="Symbol" charset="0"/>
                  </a:rPr>
                  <a:t>T</a:t>
                </a:r>
              </a:p>
              <a:p>
                <a:pPr marL="457200" lvl="1" indent="0">
                  <a:buFont typeface="Arial" charset="0"/>
                  <a:buNone/>
                </a:pPr>
                <a:r>
                  <a:rPr lang="en-US" b="1" dirty="0" smtClean="0">
                    <a:latin typeface="Calibri" charset="0"/>
                    <a:sym typeface="Symbol" charset="0"/>
                  </a:rPr>
                  <a:t>T 	</a:t>
                </a:r>
                <a:r>
                  <a:rPr lang="en-US" dirty="0" smtClean="0">
                    <a:latin typeface="Calibri" charset="0"/>
                    <a:sym typeface="Symbol" charset="0"/>
                  </a:rPr>
                  <a:t> 	</a:t>
                </a:r>
                <a:r>
                  <a:rPr lang="en-US" b="1" dirty="0" smtClean="0">
                    <a:latin typeface="Calibri" charset="0"/>
                    <a:sym typeface="Symbol" charset="0"/>
                  </a:rPr>
                  <a:t>F</a:t>
                </a:r>
                <a:r>
                  <a:rPr lang="en-US" dirty="0" smtClean="0">
                    <a:latin typeface="Calibri" charset="0"/>
                    <a:sym typeface="Symbol" charset="0"/>
                  </a:rPr>
                  <a:t> </a:t>
                </a:r>
                <a:r>
                  <a:rPr lang="en-US" dirty="0">
                    <a:latin typeface="Calibri" charset="0"/>
                    <a:sym typeface="Symbol" charset="0"/>
                  </a:rPr>
                  <a:t>| </a:t>
                </a:r>
                <a:r>
                  <a:rPr lang="en-US" b="1" dirty="0">
                    <a:latin typeface="Calibri" charset="0"/>
                    <a:sym typeface="Symbol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 charset="0"/>
                      </a:rPr>
                      <m:t>∗</m:t>
                    </m:r>
                  </m:oMath>
                </a14:m>
                <a:r>
                  <a:rPr lang="en-US" b="1" dirty="0">
                    <a:latin typeface="Calibri" charset="0"/>
                    <a:sym typeface="Symbol" charset="0"/>
                  </a:rPr>
                  <a:t>T</a:t>
                </a:r>
              </a:p>
              <a:p>
                <a:pPr marL="457200" lvl="1" indent="0">
                  <a:buFont typeface="Arial" charset="0"/>
                  <a:buNone/>
                </a:pPr>
                <a:r>
                  <a:rPr lang="en-US" b="1" dirty="0" smtClean="0">
                    <a:latin typeface="Calibri" charset="0"/>
                    <a:sym typeface="Symbol" charset="0"/>
                  </a:rPr>
                  <a:t>F 	</a:t>
                </a:r>
                <a:r>
                  <a:rPr lang="en-US" dirty="0" smtClean="0">
                    <a:latin typeface="Calibri" charset="0"/>
                    <a:sym typeface="Symbol" charset="0"/>
                  </a:rPr>
                  <a:t> 	</a:t>
                </a:r>
                <a:r>
                  <a:rPr lang="en-US" dirty="0" smtClean="0">
                    <a:latin typeface="Symbol" charset="0"/>
                    <a:sym typeface="Symbol" charset="0"/>
                  </a:rPr>
                  <a:t>(</a:t>
                </a:r>
                <a:r>
                  <a:rPr lang="en-US" b="1" dirty="0">
                    <a:latin typeface="Calibri" charset="0"/>
                    <a:sym typeface="Symbol" charset="0"/>
                  </a:rPr>
                  <a:t>E</a:t>
                </a:r>
                <a:r>
                  <a:rPr lang="en-US" dirty="0">
                    <a:latin typeface="Symbol" charset="0"/>
                    <a:sym typeface="Symbol" charset="0"/>
                  </a:rPr>
                  <a:t>)</a:t>
                </a:r>
                <a:r>
                  <a:rPr lang="en-US" dirty="0">
                    <a:latin typeface="Calibri" charset="0"/>
                    <a:sym typeface="Symbol" charset="0"/>
                  </a:rPr>
                  <a:t> | </a:t>
                </a:r>
                <a:r>
                  <a:rPr lang="en-US" b="1" dirty="0">
                    <a:latin typeface="Calibri" charset="0"/>
                    <a:sym typeface="Symbol" charset="0"/>
                  </a:rPr>
                  <a:t>I</a:t>
                </a:r>
                <a:r>
                  <a:rPr lang="en-US" dirty="0">
                    <a:latin typeface="Calibri" charset="0"/>
                    <a:sym typeface="Symbol" charset="0"/>
                  </a:rPr>
                  <a:t> | </a:t>
                </a:r>
                <a:r>
                  <a:rPr lang="en-US" b="1" dirty="0">
                    <a:latin typeface="Calibri" charset="0"/>
                    <a:sym typeface="Symbol" charset="0"/>
                  </a:rPr>
                  <a:t>N</a:t>
                </a:r>
              </a:p>
              <a:p>
                <a:pPr marL="457200" lvl="1" indent="0">
                  <a:buFont typeface="Arial" charset="0"/>
                  <a:buNone/>
                </a:pPr>
                <a:r>
                  <a:rPr lang="en-US" b="1" dirty="0">
                    <a:latin typeface="Calibri" charset="0"/>
                    <a:sym typeface="Symbol" charset="0"/>
                  </a:rPr>
                  <a:t>I </a:t>
                </a:r>
                <a:r>
                  <a:rPr lang="en-US" b="1" dirty="0" smtClean="0">
                    <a:latin typeface="Calibri" charset="0"/>
                    <a:sym typeface="Symbol" charset="0"/>
                  </a:rPr>
                  <a:t>	</a:t>
                </a:r>
                <a:r>
                  <a:rPr lang="en-US" dirty="0" smtClean="0">
                    <a:latin typeface="Calibri" charset="0"/>
                    <a:sym typeface="Symbol" charset="0"/>
                  </a:rPr>
                  <a:t> 	x </a:t>
                </a:r>
                <a:r>
                  <a:rPr lang="en-US" dirty="0">
                    <a:latin typeface="Calibri" charset="0"/>
                    <a:sym typeface="Symbol" charset="0"/>
                  </a:rPr>
                  <a:t>| y | z</a:t>
                </a:r>
              </a:p>
              <a:p>
                <a:pPr marL="457200" lvl="1" indent="0">
                  <a:buFont typeface="Arial" charset="0"/>
                  <a:buNone/>
                </a:pPr>
                <a:r>
                  <a:rPr lang="en-US" b="1" dirty="0" smtClean="0">
                    <a:latin typeface="Calibri" charset="0"/>
                    <a:sym typeface="Symbol" charset="0"/>
                  </a:rPr>
                  <a:t>N 	</a:t>
                </a:r>
                <a:r>
                  <a:rPr lang="en-US" dirty="0" smtClean="0">
                    <a:latin typeface="Calibri" charset="0"/>
                    <a:sym typeface="Symbol" charset="0"/>
                  </a:rPr>
                  <a:t> 	0 </a:t>
                </a:r>
                <a:r>
                  <a:rPr lang="en-US" dirty="0">
                    <a:latin typeface="Calibri" charset="0"/>
                    <a:sym typeface="Symbol" charset="0"/>
                  </a:rPr>
                  <a:t>| 1 | 2 | 3 | 4 | 5 | 6 | 7 | 8 | 9</a:t>
                </a:r>
                <a:endParaRPr lang="en-US" dirty="0">
                  <a:latin typeface="Calibri" charset="0"/>
                </a:endParaRPr>
              </a:p>
            </p:txBody>
          </p:sp>
        </mc:Choice>
        <mc:Fallback xmlns="">
          <p:sp>
            <p:nvSpPr>
              <p:cNvPr id="174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067" y="1153848"/>
                <a:ext cx="8229600" cy="5140800"/>
              </a:xfrm>
              <a:blipFill rotWithShape="1">
                <a:blip r:embed="rId2"/>
                <a:stretch>
                  <a:fillRect l="-1333" t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311: Foundations of Computing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1149953"/>
            <a:ext cx="8472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Fall 2014</a:t>
            </a:r>
          </a:p>
          <a:p>
            <a:r>
              <a:rPr lang="en-US" sz="2600" dirty="0" smtClean="0">
                <a:solidFill>
                  <a:srgbClr val="C00000"/>
                </a:solidFill>
                <a:latin typeface="Franklin Gothic Medium"/>
                <a:cs typeface="Franklin Gothic Medium"/>
              </a:rPr>
              <a:t>The “5 minute” version</a:t>
            </a:r>
          </a:p>
        </p:txBody>
      </p:sp>
    </p:spTree>
    <p:extLst>
      <p:ext uri="{BB962C8B-B14F-4D97-AF65-F5344CB8AC3E}">
        <p14:creationId xmlns:p14="http://schemas.microsoft.com/office/powerpoint/2010/main" val="39082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definitions for relations</a:t>
            </a: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914400" y="1600200"/>
            <a:ext cx="7924800" cy="95408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a typeface="MS PGothic" pitchFamily="34" charset="-128"/>
              </a:rPr>
              <a:t>Let A and B be sets,  </a:t>
            </a:r>
          </a:p>
          <a:p>
            <a:pPr>
              <a:defRPr/>
            </a:pPr>
            <a:r>
              <a:rPr lang="en-US" sz="2800" dirty="0">
                <a:ea typeface="MS PGothic" pitchFamily="34" charset="-128"/>
              </a:rPr>
              <a:t>A </a:t>
            </a:r>
            <a:r>
              <a:rPr lang="en-US" sz="2800" dirty="0">
                <a:solidFill>
                  <a:srgbClr val="FF0000"/>
                </a:solidFill>
                <a:ea typeface="MS PGothic" pitchFamily="34" charset="-128"/>
              </a:rPr>
              <a:t>binary relation from A to B</a:t>
            </a:r>
            <a:r>
              <a:rPr lang="en-US" sz="2800" dirty="0">
                <a:ea typeface="MS PGothic" pitchFamily="34" charset="-128"/>
              </a:rPr>
              <a:t> is a subset of A </a:t>
            </a:r>
            <a:r>
              <a:rPr lang="en-US" sz="2800" dirty="0">
                <a:latin typeface="Symbol"/>
                <a:ea typeface="MS PGothic" pitchFamily="34" charset="-128"/>
                <a:sym typeface="Symbol"/>
              </a:rPr>
              <a:t></a:t>
            </a:r>
            <a:r>
              <a:rPr lang="en-US" sz="2800" dirty="0">
                <a:ea typeface="MS PGothic" pitchFamily="34" charset="-128"/>
              </a:rPr>
              <a:t> B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914400" y="2667000"/>
            <a:ext cx="6858000" cy="95408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a typeface="MS PGothic" pitchFamily="34" charset="-128"/>
              </a:rPr>
              <a:t>Let A be a set,</a:t>
            </a:r>
          </a:p>
          <a:p>
            <a:pPr>
              <a:defRPr/>
            </a:pPr>
            <a:r>
              <a:rPr lang="en-US" sz="2800" dirty="0">
                <a:ea typeface="MS PGothic" pitchFamily="34" charset="-128"/>
              </a:rPr>
              <a:t>A </a:t>
            </a:r>
            <a:r>
              <a:rPr lang="en-US" sz="2800" dirty="0">
                <a:solidFill>
                  <a:srgbClr val="FF0000"/>
                </a:solidFill>
                <a:ea typeface="MS PGothic" pitchFamily="34" charset="-128"/>
              </a:rPr>
              <a:t>binary relation on A</a:t>
            </a:r>
            <a:r>
              <a:rPr lang="en-US" sz="2800" dirty="0">
                <a:ea typeface="MS PGothic" pitchFamily="34" charset="-128"/>
              </a:rPr>
              <a:t> is a subset of A </a:t>
            </a:r>
            <a:r>
              <a:rPr lang="en-US" sz="2800" dirty="0">
                <a:latin typeface="Symbol"/>
                <a:ea typeface="MS PGothic" pitchFamily="34" charset="-128"/>
                <a:sym typeface="Symbol"/>
              </a:rPr>
              <a:t></a:t>
            </a:r>
            <a:r>
              <a:rPr lang="en-US" sz="2800" dirty="0">
                <a:ea typeface="MS PGothic" pitchFamily="34" charset="-128"/>
              </a:rPr>
              <a:t> A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14400" y="4419600"/>
            <a:ext cx="5713413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</a:rPr>
              <a:t>R is </a:t>
            </a:r>
            <a:r>
              <a:rPr lang="en-US" sz="2400" dirty="0">
                <a:solidFill>
                  <a:srgbClr val="FF0000"/>
                </a:solidFill>
                <a:ea typeface="MS PGothic" pitchFamily="34" charset="-128"/>
              </a:rPr>
              <a:t>reflexive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 err="1">
                <a:ea typeface="MS PGothic" pitchFamily="34" charset="-128"/>
              </a:rPr>
              <a:t>iff</a:t>
            </a:r>
            <a:r>
              <a:rPr lang="en-US" sz="2400" dirty="0">
                <a:ea typeface="MS PGothic" pitchFamily="34" charset="-128"/>
              </a:rPr>
              <a:t> (</a:t>
            </a:r>
            <a:r>
              <a:rPr lang="en-US" sz="2400" dirty="0" err="1">
                <a:ea typeface="MS PGothic" pitchFamily="34" charset="-128"/>
              </a:rPr>
              <a:t>a,a</a:t>
            </a:r>
            <a:r>
              <a:rPr lang="en-US" sz="2400" dirty="0">
                <a:ea typeface="MS PGothic" pitchFamily="34" charset="-128"/>
              </a:rPr>
              <a:t>)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 for every a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A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914400" y="5029200"/>
            <a:ext cx="6227763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</a:rPr>
              <a:t>R is </a:t>
            </a:r>
            <a:r>
              <a:rPr lang="en-US" sz="2400" dirty="0">
                <a:solidFill>
                  <a:srgbClr val="FF0000"/>
                </a:solidFill>
                <a:ea typeface="MS PGothic" pitchFamily="34" charset="-128"/>
              </a:rPr>
              <a:t>symmetric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 err="1">
                <a:ea typeface="MS PGothic" pitchFamily="34" charset="-128"/>
              </a:rPr>
              <a:t>iff</a:t>
            </a:r>
            <a:r>
              <a:rPr lang="en-US" sz="2400" dirty="0">
                <a:ea typeface="MS PGothic" pitchFamily="34" charset="-128"/>
              </a:rPr>
              <a:t> (</a:t>
            </a:r>
            <a:r>
              <a:rPr lang="en-US" sz="2400" dirty="0" err="1">
                <a:ea typeface="MS PGothic" pitchFamily="34" charset="-128"/>
              </a:rPr>
              <a:t>a,b</a:t>
            </a:r>
            <a:r>
              <a:rPr lang="en-US" sz="2400" dirty="0">
                <a:ea typeface="MS PGothic" pitchFamily="34" charset="-128"/>
              </a:rPr>
              <a:t>)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 implies (b, a)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914400" y="5638800"/>
            <a:ext cx="730969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</a:rPr>
              <a:t>R is </a:t>
            </a:r>
            <a:r>
              <a:rPr lang="en-US" sz="2400" dirty="0" err="1">
                <a:solidFill>
                  <a:srgbClr val="FF0000"/>
                </a:solidFill>
                <a:ea typeface="MS PGothic" pitchFamily="34" charset="-128"/>
              </a:rPr>
              <a:t>antisymmetric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 err="1">
                <a:ea typeface="MS PGothic" pitchFamily="34" charset="-128"/>
              </a:rPr>
              <a:t>iff</a:t>
            </a:r>
            <a:r>
              <a:rPr lang="en-US" sz="2400" dirty="0">
                <a:ea typeface="MS PGothic" pitchFamily="34" charset="-128"/>
              </a:rPr>
              <a:t> (</a:t>
            </a:r>
            <a:r>
              <a:rPr lang="en-US" sz="2400" dirty="0" err="1">
                <a:ea typeface="MS PGothic" pitchFamily="34" charset="-128"/>
              </a:rPr>
              <a:t>a,b</a:t>
            </a:r>
            <a:r>
              <a:rPr lang="en-US" sz="2400" dirty="0">
                <a:ea typeface="MS PGothic" pitchFamily="34" charset="-128"/>
              </a:rPr>
              <a:t>)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 and a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</a:t>
            </a:r>
            <a:r>
              <a:rPr lang="en-US" sz="2400" dirty="0">
                <a:ea typeface="MS PGothic" pitchFamily="34" charset="-128"/>
              </a:rPr>
              <a:t> b implies (</a:t>
            </a:r>
            <a:r>
              <a:rPr lang="en-US" sz="2400" dirty="0" err="1">
                <a:ea typeface="MS PGothic" pitchFamily="34" charset="-128"/>
              </a:rPr>
              <a:t>b,a</a:t>
            </a:r>
            <a:r>
              <a:rPr lang="en-US" sz="2400" dirty="0">
                <a:ea typeface="MS PGothic" pitchFamily="34" charset="-128"/>
              </a:rPr>
              <a:t>) </a:t>
            </a:r>
            <a:r>
              <a:rPr lang="en-US" sz="2400" dirty="0" smtClean="0">
                <a:latin typeface="Symbol"/>
                <a:ea typeface="MS PGothic" pitchFamily="34" charset="-128"/>
                <a:sym typeface="Symbol"/>
              </a:rPr>
              <a:t></a:t>
            </a:r>
            <a:r>
              <a:rPr lang="en-US" sz="2400" dirty="0" smtClean="0">
                <a:ea typeface="MS PGothic" pitchFamily="34" charset="-128"/>
              </a:rPr>
              <a:t> </a:t>
            </a:r>
            <a:r>
              <a:rPr lang="en-US" sz="2400" dirty="0">
                <a:ea typeface="MS PGothic" pitchFamily="34" charset="-128"/>
              </a:rPr>
              <a:t>R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914400" y="6248400"/>
            <a:ext cx="7951788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</a:rPr>
              <a:t>R is </a:t>
            </a:r>
            <a:r>
              <a:rPr lang="en-US" sz="2400" dirty="0">
                <a:solidFill>
                  <a:srgbClr val="FF0000"/>
                </a:solidFill>
                <a:ea typeface="MS PGothic" pitchFamily="34" charset="-128"/>
              </a:rPr>
              <a:t>transitive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 err="1">
                <a:ea typeface="MS PGothic" pitchFamily="34" charset="-128"/>
              </a:rPr>
              <a:t>iff</a:t>
            </a:r>
            <a:r>
              <a:rPr lang="en-US" sz="2400" dirty="0">
                <a:ea typeface="MS PGothic" pitchFamily="34" charset="-128"/>
              </a:rPr>
              <a:t> (</a:t>
            </a:r>
            <a:r>
              <a:rPr lang="en-US" sz="2400" dirty="0" err="1">
                <a:ea typeface="MS PGothic" pitchFamily="34" charset="-128"/>
              </a:rPr>
              <a:t>a,b</a:t>
            </a:r>
            <a:r>
              <a:rPr lang="en-US" sz="2400" dirty="0">
                <a:ea typeface="MS PGothic" pitchFamily="34" charset="-128"/>
              </a:rPr>
              <a:t>)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 and (b, c)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 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implies</a:t>
            </a:r>
            <a:r>
              <a:rPr lang="en-US" sz="2400" dirty="0">
                <a:ea typeface="MS PGothic" pitchFamily="34" charset="-128"/>
              </a:rPr>
              <a:t> (a, c)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</a:t>
            </a:r>
          </a:p>
        </p:txBody>
      </p:sp>
      <p:sp>
        <p:nvSpPr>
          <p:cNvPr id="162826" name="Text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3810000"/>
            <a:ext cx="3402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Let R be a relation on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ombining </a:t>
            </a:r>
            <a:r>
              <a:rPr lang="en-US" dirty="0"/>
              <a:t>R</a:t>
            </a:r>
            <a:r>
              <a:rPr lang="en-US" dirty="0" smtClean="0"/>
              <a:t>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TextBox 2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54755" y="1315156"/>
                <a:ext cx="7574845" cy="4031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dirty="0" smtClean="0">
                    <a:latin typeface="Franklin Gothic Medium" panose="020B0603020102020204" pitchFamily="34" charset="0"/>
                  </a:rPr>
                  <a:t>Let R be a relation from A to B.</a:t>
                </a:r>
              </a:p>
              <a:p>
                <a:pPr eaLnBrk="1" hangingPunct="1"/>
                <a:r>
                  <a:rPr lang="en-US" dirty="0">
                    <a:latin typeface="Franklin Gothic Medium" panose="020B0603020102020204" pitchFamily="34" charset="0"/>
                  </a:rPr>
                  <a:t>Let S be a relation from B to </a:t>
                </a:r>
                <a:r>
                  <a:rPr lang="en-US" dirty="0" smtClean="0">
                    <a:latin typeface="Franklin Gothic Medium" panose="020B0603020102020204" pitchFamily="34" charset="0"/>
                  </a:rPr>
                  <a:t>C.</a:t>
                </a:r>
              </a:p>
              <a:p>
                <a:pPr eaLnBrk="1" hangingPunct="1"/>
                <a:endParaRPr lang="en-US" dirty="0">
                  <a:latin typeface="Franklin Gothic Medium" panose="020B0603020102020204" pitchFamily="34" charset="0"/>
                </a:endParaRPr>
              </a:p>
              <a:p>
                <a:pPr eaLnBrk="1" hangingPunct="1"/>
                <a:r>
                  <a:rPr lang="en-US" dirty="0">
                    <a:latin typeface="Franklin Gothic Medium" panose="020B0603020102020204" pitchFamily="34" charset="0"/>
                  </a:rPr>
                  <a:t>The </a:t>
                </a:r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composition</a:t>
                </a:r>
                <a:r>
                  <a:rPr lang="en-US" dirty="0" smtClean="0">
                    <a:latin typeface="Franklin Gothic Medium" panose="020B0603020102020204" pitchFamily="34" charset="0"/>
                  </a:rPr>
                  <a:t> </a:t>
                </a:r>
                <a:r>
                  <a:rPr lang="en-US" dirty="0">
                    <a:latin typeface="Franklin Gothic Medium" panose="020B0603020102020204" pitchFamily="34" charset="0"/>
                  </a:rPr>
                  <a:t>of R and S,  </a:t>
                </a:r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R </a:t>
                </a:r>
                <a:r>
                  <a:rPr lang="en-US" dirty="0">
                    <a:latin typeface="Franklin Gothic Medium" panose="020B0603020102020204" pitchFamily="34" charset="0"/>
                  </a:rPr>
                  <a:t>is the relation </a:t>
                </a:r>
              </a:p>
              <a:p>
                <a:pPr eaLnBrk="1" hangingPunct="1"/>
                <a:r>
                  <a:rPr lang="en-US" dirty="0">
                    <a:latin typeface="Franklin Gothic Medium" panose="020B0603020102020204" pitchFamily="34" charset="0"/>
                  </a:rPr>
                  <a:t>from A to C </a:t>
                </a:r>
                <a:r>
                  <a:rPr lang="en-US" dirty="0" smtClean="0">
                    <a:latin typeface="Franklin Gothic Medium" panose="020B0603020102020204" pitchFamily="34" charset="0"/>
                  </a:rPr>
                  <a:t>defined by:</a:t>
                </a:r>
                <a:endParaRPr lang="en-US" dirty="0">
                  <a:latin typeface="Franklin Gothic Medium" panose="020B0603020102020204" pitchFamily="34" charset="0"/>
                </a:endParaRPr>
              </a:p>
              <a:p>
                <a:pPr eaLnBrk="1" hangingPunct="1"/>
                <a:endParaRPr lang="en-US" dirty="0">
                  <a:latin typeface="Franklin Gothic Medium" panose="020B0603020102020204" pitchFamily="34" charset="0"/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R =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{</a:t>
                </a:r>
                <a:r>
                  <a:rPr lang="en-US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a, c) | 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pitchFamily="18" charset="2"/>
                  </a:rPr>
                  <a:t>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 b such that (</a:t>
                </a:r>
                <a:r>
                  <a:rPr lang="en-US" dirty="0" err="1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a,b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)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pitchFamily="18" charset="2"/>
                  </a:rPr>
                  <a:t>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 R and (</a:t>
                </a:r>
                <a:r>
                  <a:rPr lang="en-US" dirty="0" err="1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b,c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)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  <a:sym typeface="Symbol" pitchFamily="18" charset="2"/>
                  </a:rPr>
                  <a:t></a:t>
                </a:r>
                <a:r>
                  <a:rPr lang="en-US" dirty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 S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Franklin Gothic Medium" panose="020B0603020102020204" pitchFamily="34" charset="0"/>
                  </a:rPr>
                  <a:t>}</a:t>
                </a:r>
              </a:p>
              <a:p>
                <a:pPr eaLnBrk="1" hangingPunct="1"/>
                <a:endParaRPr lang="en-US" sz="3200" dirty="0">
                  <a:solidFill>
                    <a:srgbClr val="C00000"/>
                  </a:solidFill>
                  <a:latin typeface="Franklin Gothic Medium" panose="020B0603020102020204" pitchFamily="34" charset="0"/>
                </a:endParaRPr>
              </a:p>
              <a:p>
                <a:pPr eaLnBrk="1" hangingPunct="1"/>
                <a:r>
                  <a:rPr lang="en-US" dirty="0" smtClean="0">
                    <a:latin typeface="Franklin Gothic Medium" panose="020B0603020102020204" pitchFamily="34" charset="0"/>
                  </a:rPr>
                  <a:t>Intuitively, a pair is in the composition if there is a “connection” from the first to the second.</a:t>
                </a:r>
                <a:endParaRPr lang="en-US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7170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54755" y="1315156"/>
                <a:ext cx="7574845" cy="4031873"/>
              </a:xfrm>
              <a:prstGeom prst="rect">
                <a:avLst/>
              </a:prstGeom>
              <a:blipFill rotWithShape="0">
                <a:blip r:embed="rId5"/>
                <a:stretch>
                  <a:fillRect l="-1207" t="-1059" b="-27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</a:p>
        </p:txBody>
      </p:sp>
      <p:sp>
        <p:nvSpPr>
          <p:cNvPr id="16384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 Parent:  b is a parent of a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 Sister:  b is a sister of a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Aunt = Sister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</a:t>
            </a:r>
            <a:r>
              <a:rPr lang="en-US" dirty="0" smtClean="0"/>
              <a:t> Parent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Grandparent = Parent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</a:t>
            </a:r>
            <a:r>
              <a:rPr lang="en-US" dirty="0" smtClean="0"/>
              <a:t> Parent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R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</a:t>
            </a:r>
            <a:r>
              <a:rPr lang="en-US" dirty="0" smtClean="0"/>
              <a:t> R = {(a, c) |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</a:t>
            </a:r>
            <a:r>
              <a:rPr lang="en-US" dirty="0" smtClean="0"/>
              <a:t> b such that 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 R and (</a:t>
            </a:r>
            <a:r>
              <a:rPr lang="en-US" dirty="0" err="1" smtClean="0"/>
              <a:t>b,c</a:t>
            </a:r>
            <a:r>
              <a:rPr lang="en-US" dirty="0" smtClean="0"/>
              <a:t>)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 R}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R</a:t>
            </a:r>
            <a:r>
              <a:rPr lang="en-US" baseline="30000" dirty="0" smtClean="0"/>
              <a:t>0</a:t>
            </a:r>
            <a:r>
              <a:rPr lang="en-US" dirty="0" smtClean="0"/>
              <a:t> = {(</a:t>
            </a:r>
            <a:r>
              <a:rPr lang="en-US" dirty="0" err="1" smtClean="0"/>
              <a:t>a,a</a:t>
            </a:r>
            <a:r>
              <a:rPr lang="en-US" dirty="0" smtClean="0"/>
              <a:t>) | a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 A}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R</a:t>
            </a:r>
            <a:r>
              <a:rPr lang="en-US" baseline="30000" dirty="0" smtClean="0"/>
              <a:t>1</a:t>
            </a:r>
            <a:r>
              <a:rPr lang="en-US" dirty="0" smtClean="0"/>
              <a:t> = R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R</a:t>
            </a:r>
            <a:r>
              <a:rPr lang="en-US" baseline="30000" dirty="0" smtClean="0"/>
              <a:t>n+1</a:t>
            </a:r>
            <a:r>
              <a:rPr lang="en-US" dirty="0" smtClean="0"/>
              <a:t> = </a:t>
            </a:r>
            <a:r>
              <a:rPr lang="en-US" dirty="0" err="1" smtClean="0"/>
              <a:t>R</a:t>
            </a:r>
            <a:r>
              <a:rPr lang="en-US" baseline="30000" dirty="0" err="1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</a:t>
            </a:r>
            <a:r>
              <a:rPr lang="en-US" dirty="0" smtClean="0"/>
              <a:t> R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3352800" y="6324600"/>
            <a:ext cx="5638800" cy="369888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MS PGothic" pitchFamily="34" charset="-128"/>
              </a:rPr>
              <a:t>S </a:t>
            </a:r>
            <a:r>
              <a:rPr lang="en-US" dirty="0">
                <a:latin typeface="Symbol" pitchFamily="18" charset="2"/>
                <a:ea typeface="MS PGothic" pitchFamily="34" charset="-128"/>
                <a:sym typeface="Symbol" pitchFamily="18" charset="2"/>
              </a:rPr>
              <a:t></a:t>
            </a:r>
            <a:r>
              <a:rPr lang="en-US" dirty="0">
                <a:ea typeface="MS PGothic" pitchFamily="34" charset="-128"/>
              </a:rPr>
              <a:t> R = {(a, c) | </a:t>
            </a:r>
            <a:r>
              <a:rPr lang="en-US" dirty="0">
                <a:latin typeface="Symbol" pitchFamily="18" charset="2"/>
                <a:ea typeface="MS PGothic" pitchFamily="34" charset="-128"/>
                <a:sym typeface="Symbol" pitchFamily="18" charset="2"/>
              </a:rPr>
              <a:t></a:t>
            </a:r>
            <a:r>
              <a:rPr lang="en-US" dirty="0">
                <a:ea typeface="MS PGothic" pitchFamily="34" charset="-128"/>
              </a:rPr>
              <a:t> b such that (</a:t>
            </a:r>
            <a:r>
              <a:rPr lang="en-US" dirty="0" err="1">
                <a:ea typeface="MS PGothic" pitchFamily="34" charset="-128"/>
              </a:rPr>
              <a:t>a,b</a:t>
            </a:r>
            <a:r>
              <a:rPr lang="en-US" dirty="0">
                <a:ea typeface="MS PGothic" pitchFamily="34" charset="-128"/>
              </a:rPr>
              <a:t>)</a:t>
            </a:r>
            <a:r>
              <a:rPr lang="en-US" dirty="0">
                <a:latin typeface="Symbol" pitchFamily="18" charset="2"/>
                <a:ea typeface="MS PGothic" pitchFamily="34" charset="-128"/>
                <a:sym typeface="Symbol" pitchFamily="18" charset="2"/>
              </a:rPr>
              <a:t></a:t>
            </a:r>
            <a:r>
              <a:rPr lang="en-US" dirty="0">
                <a:ea typeface="MS PGothic" pitchFamily="34" charset="-128"/>
              </a:rPr>
              <a:t> R and (</a:t>
            </a:r>
            <a:r>
              <a:rPr lang="en-US" dirty="0" err="1">
                <a:ea typeface="MS PGothic" pitchFamily="34" charset="-128"/>
              </a:rPr>
              <a:t>b,c</a:t>
            </a:r>
            <a:r>
              <a:rPr lang="en-US" dirty="0">
                <a:ea typeface="MS PGothic" pitchFamily="34" charset="-128"/>
              </a:rPr>
              <a:t>)</a:t>
            </a:r>
            <a:r>
              <a:rPr lang="en-US" dirty="0">
                <a:latin typeface="Symbol" pitchFamily="18" charset="2"/>
                <a:ea typeface="MS PGothic" pitchFamily="34" charset="-128"/>
                <a:sym typeface="Symbol" pitchFamily="18" charset="2"/>
              </a:rPr>
              <a:t></a:t>
            </a:r>
            <a:r>
              <a:rPr lang="en-US" dirty="0">
                <a:ea typeface="MS PGothic" pitchFamily="34" charset="-128"/>
              </a:rPr>
              <a:t> S}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n-ary relations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1000" y="2362200"/>
          <a:ext cx="4724400" cy="3581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39793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481080220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238001920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Einstein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3.54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638800" y="2362200"/>
          <a:ext cx="2971800" cy="435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85900"/>
              </a:tblGrid>
              <a:tr h="39629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Student_ID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Major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481080220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Mathematics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Philosophy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238001920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Physics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Mathematics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1727017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Physics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Mathematics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2921939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Mathematics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295400" y="1371600"/>
            <a:ext cx="6697663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</a:rPr>
              <a:t>Let </a:t>
            </a:r>
            <a:r>
              <a:rPr lang="en-US" sz="2400" dirty="0">
                <a:latin typeface="Arial"/>
                <a:ea typeface="MS PGothic" pitchFamily="34" charset="-128"/>
              </a:rPr>
              <a:t>A</a:t>
            </a:r>
            <a:r>
              <a:rPr lang="en-US" sz="2400" baseline="-25000" dirty="0">
                <a:latin typeface="Arial"/>
                <a:ea typeface="MS PGothic" pitchFamily="34" charset="-128"/>
              </a:rPr>
              <a:t>1</a:t>
            </a:r>
            <a:r>
              <a:rPr lang="en-US" sz="2400" dirty="0">
                <a:ea typeface="MS PGothic" pitchFamily="34" charset="-128"/>
              </a:rPr>
              <a:t>, </a:t>
            </a:r>
            <a:r>
              <a:rPr lang="en-US" sz="2400" dirty="0">
                <a:latin typeface="Arial"/>
                <a:ea typeface="MS PGothic" pitchFamily="34" charset="-128"/>
              </a:rPr>
              <a:t>A</a:t>
            </a:r>
            <a:r>
              <a:rPr lang="en-US" sz="2400" baseline="-25000" dirty="0">
                <a:latin typeface="Arial"/>
                <a:ea typeface="MS PGothic" pitchFamily="34" charset="-128"/>
              </a:rPr>
              <a:t>2</a:t>
            </a:r>
            <a:r>
              <a:rPr lang="en-US" sz="2400" dirty="0">
                <a:ea typeface="MS PGothic" pitchFamily="34" charset="-128"/>
              </a:rPr>
              <a:t>, …, </a:t>
            </a:r>
            <a:r>
              <a:rPr lang="en-US" sz="2400" dirty="0">
                <a:latin typeface="Arial"/>
                <a:ea typeface="MS PGothic" pitchFamily="34" charset="-128"/>
              </a:rPr>
              <a:t>A</a:t>
            </a:r>
            <a:r>
              <a:rPr lang="en-US" sz="2400" baseline="-25000" dirty="0">
                <a:latin typeface="Arial"/>
                <a:ea typeface="MS PGothic" pitchFamily="34" charset="-128"/>
              </a:rPr>
              <a:t>n</a:t>
            </a:r>
            <a:r>
              <a:rPr lang="en-US" sz="2400" dirty="0">
                <a:ea typeface="MS PGothic" pitchFamily="34" charset="-128"/>
              </a:rPr>
              <a:t> be sets.  An n-</a:t>
            </a:r>
            <a:r>
              <a:rPr lang="en-US" sz="2400" dirty="0" err="1">
                <a:ea typeface="MS PGothic" pitchFamily="34" charset="-128"/>
              </a:rPr>
              <a:t>ary</a:t>
            </a:r>
            <a:r>
              <a:rPr lang="en-US" sz="2400" dirty="0">
                <a:ea typeface="MS PGothic" pitchFamily="34" charset="-128"/>
              </a:rPr>
              <a:t> relation on </a:t>
            </a:r>
          </a:p>
          <a:p>
            <a:pPr>
              <a:defRPr/>
            </a:pPr>
            <a:r>
              <a:rPr lang="en-US" sz="2400" dirty="0">
                <a:ea typeface="MS PGothic" pitchFamily="34" charset="-128"/>
              </a:rPr>
              <a:t>these sets is a subset of </a:t>
            </a:r>
            <a:r>
              <a:rPr lang="en-US" sz="2400" dirty="0">
                <a:latin typeface="Arial"/>
                <a:ea typeface="MS PGothic" pitchFamily="34" charset="-128"/>
              </a:rPr>
              <a:t>A</a:t>
            </a:r>
            <a:r>
              <a:rPr lang="en-US" sz="2400" baseline="-25000" dirty="0">
                <a:latin typeface="Arial"/>
                <a:ea typeface="MS PGothic" pitchFamily="34" charset="-128"/>
              </a:rPr>
              <a:t>1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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>
                <a:latin typeface="Arial"/>
                <a:ea typeface="MS PGothic" pitchFamily="34" charset="-128"/>
              </a:rPr>
              <a:t>A</a:t>
            </a:r>
            <a:r>
              <a:rPr lang="en-US" sz="2400" baseline="-25000" dirty="0">
                <a:latin typeface="Arial"/>
                <a:ea typeface="MS PGothic" pitchFamily="34" charset="-128"/>
              </a:rPr>
              <a:t>2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</a:t>
            </a:r>
            <a:r>
              <a:rPr lang="en-US" sz="2400" dirty="0">
                <a:ea typeface="MS PGothic" pitchFamily="34" charset="-128"/>
              </a:rPr>
              <a:t> . . .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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>
                <a:latin typeface="Arial"/>
                <a:ea typeface="MS PGothic" pitchFamily="34" charset="-128"/>
              </a:rPr>
              <a:t>A</a:t>
            </a:r>
            <a:r>
              <a:rPr lang="en-US" sz="2400" baseline="-25000" dirty="0">
                <a:latin typeface="Arial"/>
                <a:ea typeface="MS PGothic" pitchFamily="34" charset="-128"/>
              </a:rPr>
              <a:t>n</a:t>
            </a:r>
            <a:r>
              <a:rPr lang="en-US" sz="2400" dirty="0">
                <a:ea typeface="MS PGothic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matrix representation for relations</a:t>
            </a:r>
          </a:p>
        </p:txBody>
      </p:sp>
      <p:sp>
        <p:nvSpPr>
          <p:cNvPr id="167939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524000"/>
            <a:ext cx="409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Relation R on  A={a</a:t>
            </a:r>
            <a:r>
              <a:rPr lang="en-US" sz="2400" baseline="-25000">
                <a:ea typeface="ＭＳ Ｐゴシック" pitchFamily="-111" charset="-128"/>
              </a:rPr>
              <a:t>1</a:t>
            </a:r>
            <a:r>
              <a:rPr lang="en-US" sz="2400">
                <a:ea typeface="ＭＳ Ｐゴシック" pitchFamily="-111" charset="-128"/>
              </a:rPr>
              <a:t>, … a</a:t>
            </a:r>
            <a:r>
              <a:rPr lang="en-US" sz="2400" baseline="-25000">
                <a:ea typeface="ＭＳ Ｐゴシック" pitchFamily="-111" charset="-128"/>
              </a:rPr>
              <a:t>p</a:t>
            </a:r>
            <a:r>
              <a:rPr lang="en-US" sz="2400">
                <a:ea typeface="ＭＳ Ｐゴシック" pitchFamily="-111" charset="-128"/>
              </a:rPr>
              <a:t>}  </a:t>
            </a:r>
          </a:p>
        </p:txBody>
      </p:sp>
      <p:sp>
        <p:nvSpPr>
          <p:cNvPr id="167940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505200"/>
            <a:ext cx="595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{(1, 1), (1, 2),  (1, 4),  (2,1),  (2,3), (3,2), (3, 3) (4,2) (4,3)}</a:t>
            </a:r>
          </a:p>
        </p:txBody>
      </p:sp>
      <p:pic>
        <p:nvPicPr>
          <p:cNvPr id="167941" name="Picture 5" descr="eq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38862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05200" y="4419600"/>
          <a:ext cx="1752600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Double Bracket 9"/>
          <p:cNvSpPr/>
          <p:nvPr/>
        </p:nvSpPr>
        <p:spPr>
          <a:xfrm>
            <a:off x="3276600" y="4419600"/>
            <a:ext cx="2286000" cy="1676400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representation of relations</a:t>
            </a:r>
          </a:p>
        </p:txBody>
      </p:sp>
      <p:sp>
        <p:nvSpPr>
          <p:cNvPr id="168963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600200"/>
            <a:ext cx="7902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ea typeface="ＭＳ Ｐゴシック" pitchFamily="-111" charset="-128"/>
              </a:rPr>
              <a:t>Directed Graph Representation   (Digraph)</a:t>
            </a:r>
          </a:p>
        </p:txBody>
      </p:sp>
      <p:sp>
        <p:nvSpPr>
          <p:cNvPr id="168964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2514600"/>
            <a:ext cx="672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{(a, b),  (a, a),  (b, a), (c, a),  (c, d),  (c, e) (d, e) }</a:t>
            </a:r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1981200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966" name="Text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4191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a</a:t>
            </a:r>
          </a:p>
        </p:txBody>
      </p:sp>
      <p:sp>
        <p:nvSpPr>
          <p:cNvPr id="11" name="Oval 10"/>
          <p:cNvSpPr/>
          <p:nvPr>
            <p:custDataLst>
              <p:tags r:id="rId6"/>
            </p:custDataLst>
          </p:nvPr>
        </p:nvSpPr>
        <p:spPr>
          <a:xfrm>
            <a:off x="4953000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968" name="Text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76800" y="4724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d</a:t>
            </a:r>
          </a:p>
        </p:txBody>
      </p:sp>
      <p:sp>
        <p:nvSpPr>
          <p:cNvPr id="13" name="Oval 12"/>
          <p:cNvSpPr/>
          <p:nvPr>
            <p:custDataLst>
              <p:tags r:id="rId8"/>
            </p:custDataLst>
          </p:nvPr>
        </p:nvSpPr>
        <p:spPr>
          <a:xfrm>
            <a:off x="3505200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970" name="Text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9000" y="5791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e</a:t>
            </a:r>
          </a:p>
        </p:txBody>
      </p:sp>
      <p:sp>
        <p:nvSpPr>
          <p:cNvPr id="15" name="Oval 14"/>
          <p:cNvSpPr/>
          <p:nvPr>
            <p:custDataLst>
              <p:tags r:id="rId10"/>
            </p:custDataLst>
          </p:nvPr>
        </p:nvSpPr>
        <p:spPr>
          <a:xfrm>
            <a:off x="26670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972" name="Text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3200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b</a:t>
            </a:r>
          </a:p>
        </p:txBody>
      </p:sp>
      <p:sp>
        <p:nvSpPr>
          <p:cNvPr id="17" name="Oval 16"/>
          <p:cNvSpPr/>
          <p:nvPr>
            <p:custDataLst>
              <p:tags r:id="rId12"/>
            </p:custDataLst>
          </p:nvPr>
        </p:nvSpPr>
        <p:spPr>
          <a:xfrm>
            <a:off x="44196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974" name="Text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3124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c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133600" y="3581400"/>
            <a:ext cx="523875" cy="981075"/>
          </a:xfrm>
          <a:prstGeom prst="straightConnector1">
            <a:avLst/>
          </a:prstGeom>
          <a:ln w="190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20702981">
            <a:off x="1633538" y="4538663"/>
            <a:ext cx="381000" cy="381000"/>
          </a:xfrm>
          <a:prstGeom prst="arc">
            <a:avLst>
              <a:gd name="adj1" fmla="val 1453660"/>
              <a:gd name="adj2" fmla="val 0"/>
            </a:avLst>
          </a:prstGeom>
          <a:ln w="190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209800" y="3657600"/>
            <a:ext cx="523875" cy="981075"/>
          </a:xfrm>
          <a:prstGeom prst="straightConnector1">
            <a:avLst/>
          </a:prstGeom>
          <a:ln w="190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6"/>
          </p:cNvCxnSpPr>
          <p:nvPr/>
        </p:nvCxnSpPr>
        <p:spPr>
          <a:xfrm flipV="1">
            <a:off x="2209800" y="3581400"/>
            <a:ext cx="2200275" cy="1104900"/>
          </a:xfrm>
          <a:prstGeom prst="straightConnector1">
            <a:avLst/>
          </a:prstGeom>
          <a:ln w="190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0"/>
          </p:cNvCxnSpPr>
          <p:nvPr/>
        </p:nvCxnSpPr>
        <p:spPr>
          <a:xfrm flipH="1" flipV="1">
            <a:off x="4572000" y="3581400"/>
            <a:ext cx="495300" cy="990600"/>
          </a:xfrm>
          <a:prstGeom prst="straightConnector1">
            <a:avLst/>
          </a:prstGeom>
          <a:ln w="190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0"/>
            <a:endCxn id="17" idx="4"/>
          </p:cNvCxnSpPr>
          <p:nvPr/>
        </p:nvCxnSpPr>
        <p:spPr>
          <a:xfrm flipV="1">
            <a:off x="3619500" y="3657600"/>
            <a:ext cx="914400" cy="1981200"/>
          </a:xfrm>
          <a:prstGeom prst="straightConnector1">
            <a:avLst/>
          </a:prstGeom>
          <a:ln w="190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7"/>
          </p:cNvCxnSpPr>
          <p:nvPr/>
        </p:nvCxnSpPr>
        <p:spPr>
          <a:xfrm flipV="1">
            <a:off x="3700463" y="4800600"/>
            <a:ext cx="1328737" cy="871538"/>
          </a:xfrm>
          <a:prstGeom prst="straightConnector1">
            <a:avLst/>
          </a:prstGeom>
          <a:ln w="190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Connectivity In Graphs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788" y="3540843"/>
            <a:ext cx="8229600" cy="120015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  <a:cs typeface="+mn-cs"/>
              </a:rPr>
              <a:t>Let R be a relation on a set A.  The connectivity relation R* consists of the pairs (</a:t>
            </a:r>
            <a:r>
              <a:rPr lang="en-US" sz="2400" dirty="0" err="1">
                <a:ea typeface="MS PGothic" pitchFamily="34" charset="-128"/>
                <a:cs typeface="+mn-cs"/>
              </a:rPr>
              <a:t>a,b</a:t>
            </a:r>
            <a:r>
              <a:rPr lang="en-US" sz="2400" dirty="0">
                <a:ea typeface="MS PGothic" pitchFamily="34" charset="-128"/>
                <a:cs typeface="+mn-cs"/>
              </a:rPr>
              <a:t>) such that there is a path from a to </a:t>
            </a:r>
            <a:r>
              <a:rPr lang="en-US" sz="2400" dirty="0" smtClean="0">
                <a:ea typeface="MS PGothic" pitchFamily="34" charset="-128"/>
                <a:cs typeface="+mn-cs"/>
              </a:rPr>
              <a:t>b</a:t>
            </a:r>
          </a:p>
          <a:p>
            <a:pPr>
              <a:defRPr/>
            </a:pPr>
            <a:r>
              <a:rPr lang="en-US" sz="2400" dirty="0" smtClean="0">
                <a:ea typeface="MS PGothic" pitchFamily="34" charset="-128"/>
                <a:cs typeface="+mn-cs"/>
              </a:rPr>
              <a:t>in </a:t>
            </a:r>
            <a:r>
              <a:rPr lang="en-US" sz="2400" dirty="0">
                <a:ea typeface="MS PGothic" pitchFamily="34" charset="-128"/>
                <a:cs typeface="+mn-cs"/>
              </a:rPr>
              <a:t>R.</a:t>
            </a:r>
          </a:p>
        </p:txBody>
      </p:sp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8" y="4855747"/>
            <a:ext cx="310515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2025" y="6083435"/>
            <a:ext cx="6110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 The Rosen text uses the wrong definition of this quantity.</a:t>
            </a:r>
          </a:p>
          <a:p>
            <a:r>
              <a:rPr lang="en-US" dirty="0" smtClean="0"/>
              <a:t>             What the text defines (ignoring k=0) is usually called R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441788" y="2397297"/>
            <a:ext cx="82296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ea typeface="MS PGothic" pitchFamily="34" charset="-128"/>
                <a:cs typeface="+mn-cs"/>
              </a:rPr>
              <a:t>Two vertices in a graph are connected </a:t>
            </a:r>
            <a:r>
              <a:rPr lang="en-US" sz="2400" dirty="0" err="1" smtClean="0">
                <a:ea typeface="MS PGothic" pitchFamily="34" charset="-128"/>
                <a:cs typeface="+mn-cs"/>
              </a:rPr>
              <a:t>iff</a:t>
            </a:r>
            <a:r>
              <a:rPr lang="en-US" sz="2400" dirty="0" smtClean="0">
                <a:ea typeface="MS PGothic" pitchFamily="34" charset="-128"/>
                <a:cs typeface="+mn-cs"/>
              </a:rPr>
              <a:t> there is a path between them.</a:t>
            </a:r>
            <a:endParaRPr lang="en-US" sz="2400" dirty="0"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288" y="1239478"/>
            <a:ext cx="7848600" cy="8302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  <a:cs typeface="+mn-cs"/>
              </a:rPr>
              <a:t>Let R be a relation on a set A.  There is a path of length </a:t>
            </a:r>
            <a:r>
              <a:rPr lang="en-US" sz="2400" b="1" dirty="0" smtClean="0">
                <a:ea typeface="MS PGothic" pitchFamily="34" charset="-128"/>
                <a:cs typeface="+mn-cs"/>
              </a:rPr>
              <a:t>k</a:t>
            </a:r>
            <a:r>
              <a:rPr lang="en-US" sz="2400" dirty="0" smtClean="0">
                <a:ea typeface="MS PGothic" pitchFamily="34" charset="-128"/>
                <a:cs typeface="+mn-cs"/>
              </a:rPr>
              <a:t> </a:t>
            </a:r>
            <a:r>
              <a:rPr lang="en-US" sz="2400" dirty="0">
                <a:ea typeface="MS PGothic" pitchFamily="34" charset="-128"/>
                <a:cs typeface="+mn-cs"/>
              </a:rPr>
              <a:t>from a to b if and only if (</a:t>
            </a:r>
            <a:r>
              <a:rPr lang="en-US" sz="2400" dirty="0" err="1">
                <a:ea typeface="MS PGothic" pitchFamily="34" charset="-128"/>
                <a:cs typeface="+mn-cs"/>
              </a:rPr>
              <a:t>a,b</a:t>
            </a:r>
            <a:r>
              <a:rPr lang="en-US" sz="2400" dirty="0">
                <a:ea typeface="MS PGothic" pitchFamily="34" charset="-128"/>
                <a:cs typeface="+mn-cs"/>
              </a:rPr>
              <a:t>) </a:t>
            </a:r>
            <a:r>
              <a:rPr lang="en-US" sz="2400" dirty="0" smtClean="0">
                <a:ea typeface="MS PGothic" pitchFamily="34" charset="-128"/>
                <a:cs typeface="+mn-cs"/>
                <a:sym typeface="Symbol"/>
              </a:rPr>
              <a:t> </a:t>
            </a:r>
            <a:r>
              <a:rPr lang="en-US" sz="2400" dirty="0" err="1" smtClean="0">
                <a:ea typeface="MS PGothic" pitchFamily="34" charset="-128"/>
                <a:cs typeface="+mn-cs"/>
                <a:sym typeface="Symbol"/>
              </a:rPr>
              <a:t>R</a:t>
            </a:r>
            <a:r>
              <a:rPr lang="en-US" sz="2400" b="1" baseline="30000" dirty="0" err="1" smtClean="0">
                <a:ea typeface="MS PGothic" pitchFamily="34" charset="-128"/>
                <a:cs typeface="+mn-cs"/>
                <a:sym typeface="Symbol"/>
              </a:rPr>
              <a:t>k</a:t>
            </a:r>
            <a:endParaRPr lang="en-US" sz="2400" b="1" baseline="30000" dirty="0"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5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State </a:t>
            </a:r>
            <a:r>
              <a:rPr lang="en-US" dirty="0"/>
              <a:t>M</a:t>
            </a:r>
            <a:r>
              <a:rPr lang="en-US" dirty="0" smtClean="0"/>
              <a:t>achines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457200" y="1069617"/>
            <a:ext cx="8229600" cy="2971800"/>
          </a:xfrm>
        </p:spPr>
        <p:txBody>
          <a:bodyPr/>
          <a:lstStyle/>
          <a:p>
            <a:r>
              <a:rPr lang="en-US" sz="2800" dirty="0" smtClean="0"/>
              <a:t>States</a:t>
            </a:r>
          </a:p>
          <a:p>
            <a:r>
              <a:rPr lang="en-US" sz="2800" dirty="0" smtClean="0"/>
              <a:t>Transitions on inputs</a:t>
            </a:r>
          </a:p>
          <a:p>
            <a:r>
              <a:rPr lang="en-US" sz="2800" dirty="0" smtClean="0"/>
              <a:t>Start state and final states</a:t>
            </a:r>
          </a:p>
          <a:p>
            <a:r>
              <a:rPr lang="en-US" sz="2800" dirty="0" smtClean="0"/>
              <a:t>The language recognized by a machine is the set of strings that reach a final state</a:t>
            </a:r>
          </a:p>
        </p:txBody>
      </p:sp>
      <p:sp>
        <p:nvSpPr>
          <p:cNvPr id="7" name="Oval 6"/>
          <p:cNvSpPr/>
          <p:nvPr/>
        </p:nvSpPr>
        <p:spPr>
          <a:xfrm>
            <a:off x="4572000" y="4738506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7010400" y="4738506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8229600" y="4738506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5791200" y="4738506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FF"/>
                </a:solidFill>
              </a:rPr>
              <a:t>s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131" name="TextBox 14"/>
          <p:cNvSpPr txBox="1">
            <a:spLocks noChangeArrowheads="1"/>
          </p:cNvSpPr>
          <p:nvPr/>
        </p:nvSpPr>
        <p:spPr bwMode="auto">
          <a:xfrm>
            <a:off x="7555089" y="4628439"/>
            <a:ext cx="22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/>
              <a:t>1</a:t>
            </a:r>
          </a:p>
        </p:txBody>
      </p:sp>
      <p:sp>
        <p:nvSpPr>
          <p:cNvPr id="5132" name="TextBox 15"/>
          <p:cNvSpPr txBox="1">
            <a:spLocks noChangeArrowheads="1"/>
          </p:cNvSpPr>
          <p:nvPr/>
        </p:nvSpPr>
        <p:spPr bwMode="auto">
          <a:xfrm>
            <a:off x="6400800" y="4617150"/>
            <a:ext cx="22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/>
              <a:t>1</a:t>
            </a:r>
          </a:p>
        </p:txBody>
      </p:sp>
      <p:cxnSp>
        <p:nvCxnSpPr>
          <p:cNvPr id="15" name="Straight Arrow Connector 14"/>
          <p:cNvCxnSpPr>
            <a:stCxn id="7" idx="6"/>
            <a:endCxn id="10" idx="2"/>
          </p:cNvCxnSpPr>
          <p:nvPr/>
        </p:nvCxnSpPr>
        <p:spPr>
          <a:xfrm>
            <a:off x="5105400" y="5005206"/>
            <a:ext cx="685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TextBox 18"/>
          <p:cNvSpPr txBox="1">
            <a:spLocks noChangeArrowheads="1"/>
          </p:cNvSpPr>
          <p:nvPr/>
        </p:nvSpPr>
        <p:spPr bwMode="auto">
          <a:xfrm>
            <a:off x="5150556" y="4651017"/>
            <a:ext cx="22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/>
              <a:t>1</a:t>
            </a:r>
          </a:p>
        </p:txBody>
      </p:sp>
      <p:sp>
        <p:nvSpPr>
          <p:cNvPr id="5136" name="TextBox 23"/>
          <p:cNvSpPr txBox="1">
            <a:spLocks noChangeArrowheads="1"/>
          </p:cNvSpPr>
          <p:nvPr/>
        </p:nvSpPr>
        <p:spPr bwMode="auto">
          <a:xfrm>
            <a:off x="8229599" y="5599284"/>
            <a:ext cx="8015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/>
              <a:t>0,1</a:t>
            </a:r>
          </a:p>
        </p:txBody>
      </p:sp>
      <p:sp>
        <p:nvSpPr>
          <p:cNvPr id="5137" name="TextBox 24"/>
          <p:cNvSpPr txBox="1">
            <a:spLocks noChangeArrowheads="1"/>
          </p:cNvSpPr>
          <p:nvPr/>
        </p:nvSpPr>
        <p:spPr bwMode="auto">
          <a:xfrm>
            <a:off x="7086600" y="4030128"/>
            <a:ext cx="22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/>
              <a:t>0</a:t>
            </a:r>
          </a:p>
        </p:txBody>
      </p:sp>
      <p:sp>
        <p:nvSpPr>
          <p:cNvPr id="5138" name="TextBox 27"/>
          <p:cNvSpPr txBox="1">
            <a:spLocks noChangeArrowheads="1"/>
          </p:cNvSpPr>
          <p:nvPr/>
        </p:nvSpPr>
        <p:spPr bwMode="auto">
          <a:xfrm>
            <a:off x="4690533" y="5633151"/>
            <a:ext cx="22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/>
              <a:t>0</a:t>
            </a:r>
          </a:p>
        </p:txBody>
      </p:sp>
      <p:sp>
        <p:nvSpPr>
          <p:cNvPr id="5139" name="TextBox 28"/>
          <p:cNvSpPr txBox="1">
            <a:spLocks noChangeArrowheads="1"/>
          </p:cNvSpPr>
          <p:nvPr/>
        </p:nvSpPr>
        <p:spPr bwMode="auto">
          <a:xfrm>
            <a:off x="5791200" y="4159950"/>
            <a:ext cx="22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/>
              <a:t>0</a:t>
            </a:r>
          </a:p>
        </p:txBody>
      </p:sp>
      <p:sp>
        <p:nvSpPr>
          <p:cNvPr id="27" name="Arc 26"/>
          <p:cNvSpPr/>
          <p:nvPr/>
        </p:nvSpPr>
        <p:spPr>
          <a:xfrm>
            <a:off x="4953000" y="4390844"/>
            <a:ext cx="1066800" cy="652462"/>
          </a:xfrm>
          <a:prstGeom prst="arc">
            <a:avLst>
              <a:gd name="adj1" fmla="val 10855616"/>
              <a:gd name="adj2" fmla="val 0"/>
            </a:avLst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28" name="Arc 27"/>
          <p:cNvSpPr/>
          <p:nvPr/>
        </p:nvSpPr>
        <p:spPr>
          <a:xfrm>
            <a:off x="4724400" y="3976506"/>
            <a:ext cx="2590800" cy="1447800"/>
          </a:xfrm>
          <a:prstGeom prst="arc">
            <a:avLst>
              <a:gd name="adj1" fmla="val 10677123"/>
              <a:gd name="adj2" fmla="val 0"/>
            </a:avLst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24600" y="4967106"/>
            <a:ext cx="685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43800" y="4967106"/>
            <a:ext cx="685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 rot="14988361">
            <a:off x="4670425" y="5294131"/>
            <a:ext cx="381000" cy="381000"/>
          </a:xfrm>
          <a:prstGeom prst="arc">
            <a:avLst>
              <a:gd name="adj1" fmla="val 1453660"/>
              <a:gd name="adj2" fmla="val 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34" name="Arc 33"/>
          <p:cNvSpPr/>
          <p:nvPr/>
        </p:nvSpPr>
        <p:spPr>
          <a:xfrm rot="14988361">
            <a:off x="8283575" y="5249681"/>
            <a:ext cx="381000" cy="381000"/>
          </a:xfrm>
          <a:prstGeom prst="arc">
            <a:avLst>
              <a:gd name="adj1" fmla="val 1453660"/>
              <a:gd name="adj2" fmla="val 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506202"/>
              </p:ext>
            </p:extLst>
          </p:nvPr>
        </p:nvGraphicFramePr>
        <p:xfrm>
          <a:off x="824089" y="4237650"/>
          <a:ext cx="28956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5200"/>
                <a:gridCol w="965200"/>
                <a:gridCol w="965200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State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</a:t>
                      </a:r>
                      <a:r>
                        <a:rPr lang="en-US" sz="2200" baseline="-25000" dirty="0" smtClean="0"/>
                        <a:t>0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</a:t>
                      </a:r>
                      <a:r>
                        <a:rPr lang="en-US" sz="2200" baseline="-25000" dirty="0" smtClean="0"/>
                        <a:t>0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</a:t>
                      </a:r>
                      <a:r>
                        <a:rPr lang="en-US" sz="2200" baseline="-25000" dirty="0" smtClean="0"/>
                        <a:t>1</a:t>
                      </a:r>
                      <a:endParaRPr lang="en-US" sz="2200" baseline="-25000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</a:t>
                      </a:r>
                      <a:r>
                        <a:rPr lang="en-US" sz="2200" baseline="-25000" dirty="0" smtClean="0"/>
                        <a:t>1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</a:t>
                      </a:r>
                      <a:r>
                        <a:rPr lang="en-US" sz="2200" baseline="-25000" dirty="0" smtClean="0"/>
                        <a:t>0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</a:t>
                      </a:r>
                      <a:r>
                        <a:rPr lang="en-US" sz="2200" baseline="-25000" dirty="0" smtClean="0"/>
                        <a:t>2</a:t>
                      </a:r>
                      <a:endParaRPr lang="en-US" sz="2200" baseline="-25000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</a:t>
                      </a:r>
                      <a:r>
                        <a:rPr lang="en-US" sz="2200" baseline="-25000" dirty="0" smtClean="0"/>
                        <a:t>2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</a:t>
                      </a:r>
                      <a:r>
                        <a:rPr lang="en-US" sz="2200" baseline="-25000" dirty="0" smtClean="0"/>
                        <a:t>0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</a:t>
                      </a:r>
                      <a:r>
                        <a:rPr lang="en-US" sz="2200" baseline="-25000" dirty="0" smtClean="0"/>
                        <a:t>3</a:t>
                      </a:r>
                      <a:endParaRPr lang="en-US" sz="2200" baseline="-25000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</a:t>
                      </a:r>
                      <a:r>
                        <a:rPr lang="en-US" sz="2200" baseline="-25000" dirty="0" smtClean="0"/>
                        <a:t>3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</a:t>
                      </a:r>
                      <a:r>
                        <a:rPr lang="en-US" sz="2200" baseline="-25000" dirty="0" smtClean="0"/>
                        <a:t>3</a:t>
                      </a:r>
                      <a:endParaRPr lang="en-US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</a:t>
                      </a:r>
                      <a:r>
                        <a:rPr lang="en-US" sz="2200" baseline="-25000" dirty="0" smtClean="0"/>
                        <a:t>3</a:t>
                      </a:r>
                      <a:endParaRPr lang="en-US" sz="2200" baseline="-25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4267200" y="4967106"/>
            <a:ext cx="304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4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8636000" cy="60664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accept strings with odd # of 1’s and odd </a:t>
            </a:r>
            <a:r>
              <a:rPr lang="en-US" sz="3600" dirty="0"/>
              <a:t>#</a:t>
            </a:r>
            <a:r>
              <a:rPr lang="en-US" sz="3600" dirty="0" smtClean="0"/>
              <a:t> of 0’s</a:t>
            </a:r>
          </a:p>
        </p:txBody>
      </p:sp>
      <p:sp>
        <p:nvSpPr>
          <p:cNvPr id="7" name="Oval 6"/>
          <p:cNvSpPr/>
          <p:nvPr/>
        </p:nvSpPr>
        <p:spPr>
          <a:xfrm>
            <a:off x="3352800" y="19812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3352800" y="38100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5181600" y="38100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5181600" y="19812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962400" y="2133600"/>
            <a:ext cx="1219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400" y="2362200"/>
            <a:ext cx="1219200" cy="158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044" name="TextBox 14"/>
          <p:cNvSpPr txBox="1">
            <a:spLocks noChangeArrowheads="1"/>
          </p:cNvSpPr>
          <p:nvPr/>
        </p:nvSpPr>
        <p:spPr bwMode="auto">
          <a:xfrm>
            <a:off x="4114800" y="17526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sp>
        <p:nvSpPr>
          <p:cNvPr id="172045" name="TextBox 15"/>
          <p:cNvSpPr txBox="1">
            <a:spLocks noChangeArrowheads="1"/>
          </p:cNvSpPr>
          <p:nvPr/>
        </p:nvSpPr>
        <p:spPr bwMode="auto">
          <a:xfrm>
            <a:off x="4800600" y="24384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962400" y="3962400"/>
            <a:ext cx="1219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962400" y="4191000"/>
            <a:ext cx="1219200" cy="158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048" name="TextBox 18"/>
          <p:cNvSpPr txBox="1">
            <a:spLocks noChangeArrowheads="1"/>
          </p:cNvSpPr>
          <p:nvPr/>
        </p:nvSpPr>
        <p:spPr bwMode="auto">
          <a:xfrm>
            <a:off x="4114800" y="35814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sp>
        <p:nvSpPr>
          <p:cNvPr id="172049" name="TextBox 19"/>
          <p:cNvSpPr txBox="1">
            <a:spLocks noChangeArrowheads="1"/>
          </p:cNvSpPr>
          <p:nvPr/>
        </p:nvSpPr>
        <p:spPr bwMode="auto">
          <a:xfrm>
            <a:off x="4876800" y="42672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62600" y="2592388"/>
            <a:ext cx="0" cy="11414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34000" y="2590800"/>
            <a:ext cx="0" cy="1141413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052" name="TextBox 23"/>
          <p:cNvSpPr txBox="1">
            <a:spLocks noChangeArrowheads="1"/>
          </p:cNvSpPr>
          <p:nvPr/>
        </p:nvSpPr>
        <p:spPr bwMode="auto">
          <a:xfrm>
            <a:off x="5638800" y="25908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</a:t>
            </a:r>
          </a:p>
        </p:txBody>
      </p:sp>
      <p:sp>
        <p:nvSpPr>
          <p:cNvPr id="172053" name="TextBox 24"/>
          <p:cNvSpPr txBox="1">
            <a:spLocks noChangeArrowheads="1"/>
          </p:cNvSpPr>
          <p:nvPr/>
        </p:nvSpPr>
        <p:spPr bwMode="auto">
          <a:xfrm>
            <a:off x="5029200" y="32004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733800" y="2592388"/>
            <a:ext cx="0" cy="11414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05200" y="2590800"/>
            <a:ext cx="0" cy="1141413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056" name="TextBox 27"/>
          <p:cNvSpPr txBox="1">
            <a:spLocks noChangeArrowheads="1"/>
          </p:cNvSpPr>
          <p:nvPr/>
        </p:nvSpPr>
        <p:spPr bwMode="auto">
          <a:xfrm>
            <a:off x="3810000" y="25908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</a:t>
            </a:r>
          </a:p>
        </p:txBody>
      </p:sp>
      <p:sp>
        <p:nvSpPr>
          <p:cNvPr id="172057" name="TextBox 28"/>
          <p:cNvSpPr txBox="1">
            <a:spLocks noChangeArrowheads="1"/>
          </p:cNvSpPr>
          <p:nvPr/>
        </p:nvSpPr>
        <p:spPr bwMode="auto">
          <a:xfrm>
            <a:off x="3200400" y="32004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971800" y="2209800"/>
            <a:ext cx="381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 versus the end</a:t>
            </a:r>
          </a:p>
        </p:txBody>
      </p:sp>
      <p:grpSp>
        <p:nvGrpSpPr>
          <p:cNvPr id="4103" name="Group 29"/>
          <p:cNvGrpSpPr>
            <a:grpSpLocks/>
          </p:cNvGrpSpPr>
          <p:nvPr/>
        </p:nvGrpSpPr>
        <p:grpSpPr bwMode="auto">
          <a:xfrm>
            <a:off x="1840089" y="4636911"/>
            <a:ext cx="4800600" cy="1570038"/>
            <a:chOff x="1277938" y="3703638"/>
            <a:chExt cx="6945313" cy="2438400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4538" cy="2438400"/>
              <a:chOff x="1149" y="2333"/>
              <a:chExt cx="3669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5" cy="384"/>
                <a:chOff x="1725" y="2333"/>
                <a:chExt cx="405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67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397" cy="384"/>
                <a:chOff x="3837" y="2333"/>
                <a:chExt cx="397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67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5" cy="384"/>
                <a:chOff x="4413" y="2909"/>
                <a:chExt cx="405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67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5" cy="384"/>
                <a:chOff x="3837" y="3485"/>
                <a:chExt cx="405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67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5" cy="384"/>
                <a:chOff x="3261" y="2909"/>
                <a:chExt cx="395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67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5" cy="384"/>
                <a:chOff x="2301" y="2909"/>
                <a:chExt cx="395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67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397" cy="384"/>
                <a:chOff x="1149" y="2909"/>
                <a:chExt cx="397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67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5" cy="384"/>
                <a:chOff x="1725" y="3485"/>
                <a:chExt cx="405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67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288925"/>
              <a:chOff x="2016" y="2603"/>
              <a:chExt cx="1728" cy="182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4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4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4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1" y="4186238"/>
              <a:ext cx="534988" cy="520700"/>
              <a:chOff x="1960" y="2896"/>
              <a:chExt cx="337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4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4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9" y="4706938"/>
              <a:ext cx="696912" cy="431800"/>
              <a:chOff x="4648" y="3224"/>
              <a:chExt cx="439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4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9" y="4186238"/>
              <a:ext cx="576262" cy="520700"/>
              <a:chOff x="4072" y="2896"/>
              <a:chExt cx="363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4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89501" cy="1763712"/>
              <a:chOff x="2344738" y="4313238"/>
              <a:chExt cx="4889501" cy="176371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5" y="4313238"/>
                <a:ext cx="371475" cy="1219200"/>
                <a:chOff x="1669" y="2976"/>
                <a:chExt cx="234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4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1" y="5138744"/>
                <a:ext cx="547688" cy="482600"/>
                <a:chOff x="1960" y="3496"/>
                <a:chExt cx="345" cy="304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4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4"/>
                <a:ext cx="482600" cy="482600"/>
                <a:chOff x="1384" y="3496"/>
                <a:chExt cx="304" cy="304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4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07975"/>
                <a:chOff x="2536" y="3496"/>
                <a:chExt cx="688" cy="194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4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82600"/>
                <a:chOff x="3496" y="3496"/>
                <a:chExt cx="304" cy="304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4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288925"/>
                <a:chOff x="2016" y="3905"/>
                <a:chExt cx="1728" cy="182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4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39" y="5138738"/>
                <a:ext cx="622300" cy="482600"/>
                <a:chOff x="4072" y="3496"/>
                <a:chExt cx="392" cy="304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4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13" y="4313238"/>
                <a:ext cx="371475" cy="1219200"/>
                <a:chOff x="3914" y="2976"/>
                <a:chExt cx="234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4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4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" name="Group 121"/>
          <p:cNvGrpSpPr/>
          <p:nvPr/>
        </p:nvGrpSpPr>
        <p:grpSpPr>
          <a:xfrm>
            <a:off x="2171568" y="1906412"/>
            <a:ext cx="3625312" cy="1757362"/>
            <a:chOff x="76200" y="3424238"/>
            <a:chExt cx="3625312" cy="1757362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14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 smtClean="0"/>
                <a:t>0,1</a:t>
              </a:r>
              <a:endParaRPr lang="en-US" sz="1100" b="1" dirty="0"/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 smtClean="0"/>
                <a:t>0,1</a:t>
              </a:r>
              <a:endParaRPr lang="en-US" sz="1100" b="1" dirty="0"/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14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 smtClean="0"/>
                <a:t>0</a:t>
              </a:r>
              <a:endParaRPr lang="en-US" sz="1100" b="1" dirty="0"/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14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about the course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From the CSE catalog:</a:t>
            </a:r>
          </a:p>
          <a:p>
            <a:pPr lvl="1" eaLnBrk="1" hangingPunct="1">
              <a:defRPr/>
            </a:pPr>
            <a:r>
              <a:rPr lang="en-US" b="1" dirty="0"/>
              <a:t>CSE 311 Foundations of Computing I (4</a:t>
            </a:r>
            <a:r>
              <a:rPr lang="en-US" b="1" dirty="0" smtClean="0"/>
              <a:t>)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Examines fundamentals of logic, set theory, induction, and algebraic structures with applications to computing; finite state machines; and limits of computability. Prerequisite: CSE 143; either MATH 126 or MATH 136.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 this course is about:</a:t>
            </a:r>
          </a:p>
          <a:p>
            <a:pPr lvl="1" eaLnBrk="1" hangingPunct="1">
              <a:defRPr/>
            </a:pPr>
            <a:r>
              <a:rPr lang="en-US" dirty="0" smtClean="0"/>
              <a:t>Foundational structures for the practice of computer science and engineering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construction</a:t>
            </a:r>
          </a:p>
        </p:txBody>
      </p:sp>
      <p:sp>
        <p:nvSpPr>
          <p:cNvPr id="174083" name="Content Placeholder 8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Combining FSMs to check two properties at once</a:t>
            </a:r>
          </a:p>
          <a:p>
            <a:pPr lvl="2"/>
            <a:r>
              <a:rPr lang="en-US" smtClean="0"/>
              <a:t>New states record states of both FSMs</a:t>
            </a:r>
          </a:p>
          <a:p>
            <a:endParaRPr lang="en-US" smtClean="0"/>
          </a:p>
        </p:txBody>
      </p:sp>
      <p:grpSp>
        <p:nvGrpSpPr>
          <p:cNvPr id="174087" name="Group 5"/>
          <p:cNvGrpSpPr>
            <a:grpSpLocks/>
          </p:cNvGrpSpPr>
          <p:nvPr/>
        </p:nvGrpSpPr>
        <p:grpSpPr bwMode="auto">
          <a:xfrm>
            <a:off x="685800" y="3048000"/>
            <a:ext cx="2971800" cy="941388"/>
            <a:chOff x="2057400" y="2438400"/>
            <a:chExt cx="3581400" cy="1160901"/>
          </a:xfrm>
        </p:grpSpPr>
        <p:sp>
          <p:nvSpPr>
            <p:cNvPr id="7" name="Oval 6"/>
            <p:cNvSpPr/>
            <p:nvPr/>
          </p:nvSpPr>
          <p:spPr>
            <a:xfrm>
              <a:off x="2438116" y="2970887"/>
              <a:ext cx="533766" cy="53444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  <a:cs typeface="Arial" pitchFamily="34" charset="0"/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028509" y="2970887"/>
              <a:ext cx="533766" cy="53444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9" name="Straight Arrow Connector 8"/>
            <p:cNvCxnSpPr>
              <a:endCxn id="7" idx="2"/>
            </p:cNvCxnSpPr>
            <p:nvPr/>
          </p:nvCxnSpPr>
          <p:spPr>
            <a:xfrm flipV="1">
              <a:off x="2057400" y="3239089"/>
              <a:ext cx="380716" cy="37195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6"/>
              <a:endCxn id="8" idx="2"/>
            </p:cNvCxnSpPr>
            <p:nvPr/>
          </p:nvCxnSpPr>
          <p:spPr>
            <a:xfrm>
              <a:off x="2971881" y="3239089"/>
              <a:ext cx="20566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971881" y="3123586"/>
              <a:ext cx="20566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7" idx="1"/>
              <a:endCxn id="7" idx="7"/>
            </p:cNvCxnSpPr>
            <p:nvPr/>
          </p:nvCxnSpPr>
          <p:spPr>
            <a:xfrm rot="5400000" flipH="1" flipV="1">
              <a:off x="2703887" y="2861729"/>
              <a:ext cx="13703" cy="376888"/>
            </a:xfrm>
            <a:prstGeom prst="curvedConnector3">
              <a:avLst>
                <a:gd name="adj1" fmla="val 2415079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>
              <a:stCxn id="8" idx="1"/>
              <a:endCxn id="8" idx="7"/>
            </p:cNvCxnSpPr>
            <p:nvPr/>
          </p:nvCxnSpPr>
          <p:spPr>
            <a:xfrm rot="5400000" flipH="1" flipV="1">
              <a:off x="5296193" y="2861729"/>
              <a:ext cx="13703" cy="376889"/>
            </a:xfrm>
            <a:prstGeom prst="curvedConnector3">
              <a:avLst>
                <a:gd name="adj1" fmla="val 2415079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62" name="TextBox 13"/>
            <p:cNvSpPr txBox="1">
              <a:spLocks noChangeArrowheads="1"/>
            </p:cNvSpPr>
            <p:nvPr/>
          </p:nvSpPr>
          <p:spPr bwMode="auto">
            <a:xfrm>
              <a:off x="2438400" y="2438400"/>
              <a:ext cx="609600" cy="32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0,1</a:t>
              </a:r>
            </a:p>
          </p:txBody>
        </p:sp>
        <p:sp>
          <p:nvSpPr>
            <p:cNvPr id="174163" name="TextBox 14"/>
            <p:cNvSpPr txBox="1">
              <a:spLocks noChangeArrowheads="1"/>
            </p:cNvSpPr>
            <p:nvPr/>
          </p:nvSpPr>
          <p:spPr bwMode="auto">
            <a:xfrm>
              <a:off x="3886200" y="2743200"/>
              <a:ext cx="304800" cy="32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64" name="TextBox 15"/>
            <p:cNvSpPr txBox="1">
              <a:spLocks noChangeArrowheads="1"/>
            </p:cNvSpPr>
            <p:nvPr/>
          </p:nvSpPr>
          <p:spPr bwMode="auto">
            <a:xfrm>
              <a:off x="3886200" y="3276600"/>
              <a:ext cx="304800" cy="32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65" name="TextBox 16"/>
            <p:cNvSpPr txBox="1">
              <a:spLocks noChangeArrowheads="1"/>
            </p:cNvSpPr>
            <p:nvPr/>
          </p:nvSpPr>
          <p:spPr bwMode="auto">
            <a:xfrm>
              <a:off x="5029200" y="2438400"/>
              <a:ext cx="609600" cy="32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0,1</a:t>
              </a:r>
            </a:p>
          </p:txBody>
        </p:sp>
      </p:grpSp>
      <p:grpSp>
        <p:nvGrpSpPr>
          <p:cNvPr id="174088" name="Group 17"/>
          <p:cNvGrpSpPr>
            <a:grpSpLocks/>
          </p:cNvGrpSpPr>
          <p:nvPr/>
        </p:nvGrpSpPr>
        <p:grpSpPr bwMode="auto">
          <a:xfrm>
            <a:off x="838200" y="4038600"/>
            <a:ext cx="2895600" cy="2070100"/>
            <a:chOff x="2209800" y="4114800"/>
            <a:chExt cx="3657600" cy="2442184"/>
          </a:xfrm>
        </p:grpSpPr>
        <p:sp>
          <p:nvSpPr>
            <p:cNvPr id="19" name="Oval 18"/>
            <p:cNvSpPr/>
            <p:nvPr/>
          </p:nvSpPr>
          <p:spPr>
            <a:xfrm>
              <a:off x="2751221" y="5790993"/>
              <a:ext cx="533400" cy="5337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884821" y="5798484"/>
              <a:ext cx="533400" cy="5337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21" name="Straight Arrow Connector 20"/>
            <p:cNvCxnSpPr>
              <a:endCxn id="19" idx="1"/>
            </p:cNvCxnSpPr>
            <p:nvPr/>
          </p:nvCxnSpPr>
          <p:spPr>
            <a:xfrm>
              <a:off x="2514600" y="5639292"/>
              <a:ext cx="314827" cy="23036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886200" y="4571773"/>
              <a:ext cx="533400" cy="5337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23" name="Curved Connector 22"/>
            <p:cNvCxnSpPr>
              <a:stCxn id="22" idx="1"/>
              <a:endCxn id="22" idx="7"/>
            </p:cNvCxnSpPr>
            <p:nvPr/>
          </p:nvCxnSpPr>
          <p:spPr>
            <a:xfrm rot="5400000" flipH="1" flipV="1">
              <a:off x="4152360" y="4461002"/>
              <a:ext cx="13110" cy="376989"/>
            </a:xfrm>
            <a:prstGeom prst="curvedConnector3">
              <a:avLst>
                <a:gd name="adj1" fmla="val 2415079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20" idx="7"/>
              <a:endCxn id="20" idx="5"/>
            </p:cNvCxnSpPr>
            <p:nvPr/>
          </p:nvCxnSpPr>
          <p:spPr>
            <a:xfrm rot="16200000" flipH="1">
              <a:off x="5150859" y="6065903"/>
              <a:ext cx="378314" cy="12032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stCxn id="19" idx="4"/>
              <a:endCxn id="19" idx="2"/>
            </p:cNvCxnSpPr>
            <p:nvPr/>
          </p:nvCxnSpPr>
          <p:spPr>
            <a:xfrm rot="5400000" flipH="1">
              <a:off x="2751599" y="6058430"/>
              <a:ext cx="265943" cy="266701"/>
            </a:xfrm>
            <a:prstGeom prst="curvedConnector4">
              <a:avLst>
                <a:gd name="adj1" fmla="val -73469"/>
                <a:gd name="adj2" fmla="val 206122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0" idx="0"/>
              <a:endCxn id="22" idx="6"/>
            </p:cNvCxnSpPr>
            <p:nvPr/>
          </p:nvCxnSpPr>
          <p:spPr>
            <a:xfrm flipH="1" flipV="1">
              <a:off x="4419600" y="4839590"/>
              <a:ext cx="731922" cy="9588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2"/>
              <a:endCxn id="19" idx="0"/>
            </p:cNvCxnSpPr>
            <p:nvPr/>
          </p:nvCxnSpPr>
          <p:spPr>
            <a:xfrm flipH="1">
              <a:off x="3017922" y="4839590"/>
              <a:ext cx="868278" cy="9514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9" idx="7"/>
              <a:endCxn id="22" idx="3"/>
            </p:cNvCxnSpPr>
            <p:nvPr/>
          </p:nvCxnSpPr>
          <p:spPr>
            <a:xfrm flipV="1">
              <a:off x="3206416" y="5026874"/>
              <a:ext cx="757989" cy="8427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9" idx="5"/>
              <a:endCxn id="20" idx="3"/>
            </p:cNvCxnSpPr>
            <p:nvPr/>
          </p:nvCxnSpPr>
          <p:spPr>
            <a:xfrm>
              <a:off x="3206416" y="6246092"/>
              <a:ext cx="1756611" cy="74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0" idx="2"/>
              <a:endCxn id="19" idx="6"/>
            </p:cNvCxnSpPr>
            <p:nvPr/>
          </p:nvCxnSpPr>
          <p:spPr>
            <a:xfrm flipH="1" flipV="1">
              <a:off x="3284621" y="6058808"/>
              <a:ext cx="1600200" cy="74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2" idx="5"/>
              <a:endCxn id="20" idx="1"/>
            </p:cNvCxnSpPr>
            <p:nvPr/>
          </p:nvCxnSpPr>
          <p:spPr>
            <a:xfrm>
              <a:off x="4341395" y="5026874"/>
              <a:ext cx="621632" cy="8502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46" name="TextBox 31"/>
            <p:cNvSpPr txBox="1">
              <a:spLocks noChangeArrowheads="1"/>
            </p:cNvSpPr>
            <p:nvPr/>
          </p:nvSpPr>
          <p:spPr bwMode="auto">
            <a:xfrm>
              <a:off x="4876800" y="5105401"/>
              <a:ext cx="1524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47" name="TextBox 32"/>
            <p:cNvSpPr txBox="1">
              <a:spLocks noChangeArrowheads="1"/>
            </p:cNvSpPr>
            <p:nvPr/>
          </p:nvSpPr>
          <p:spPr bwMode="auto">
            <a:xfrm>
              <a:off x="4038600" y="6248401"/>
              <a:ext cx="1524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48" name="TextBox 33"/>
            <p:cNvSpPr txBox="1">
              <a:spLocks noChangeArrowheads="1"/>
            </p:cNvSpPr>
            <p:nvPr/>
          </p:nvSpPr>
          <p:spPr bwMode="auto">
            <a:xfrm flipH="1">
              <a:off x="3200400" y="4876800"/>
              <a:ext cx="3048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49" name="TextBox 34"/>
            <p:cNvSpPr txBox="1">
              <a:spLocks noChangeArrowheads="1"/>
            </p:cNvSpPr>
            <p:nvPr/>
          </p:nvSpPr>
          <p:spPr bwMode="auto">
            <a:xfrm>
              <a:off x="5715000" y="5867401"/>
              <a:ext cx="1524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50" name="TextBox 35"/>
            <p:cNvSpPr txBox="1">
              <a:spLocks noChangeArrowheads="1"/>
            </p:cNvSpPr>
            <p:nvPr/>
          </p:nvSpPr>
          <p:spPr bwMode="auto">
            <a:xfrm flipH="1">
              <a:off x="4191000" y="4114800"/>
              <a:ext cx="3048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51" name="TextBox 36"/>
            <p:cNvSpPr txBox="1">
              <a:spLocks noChangeArrowheads="1"/>
            </p:cNvSpPr>
            <p:nvPr/>
          </p:nvSpPr>
          <p:spPr bwMode="auto">
            <a:xfrm>
              <a:off x="2209800" y="6019800"/>
              <a:ext cx="1524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52" name="TextBox 37"/>
            <p:cNvSpPr txBox="1">
              <a:spLocks noChangeArrowheads="1"/>
            </p:cNvSpPr>
            <p:nvPr/>
          </p:nvSpPr>
          <p:spPr bwMode="auto">
            <a:xfrm>
              <a:off x="3657600" y="5334001"/>
              <a:ext cx="3048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53" name="TextBox 38"/>
            <p:cNvSpPr txBox="1">
              <a:spLocks noChangeArrowheads="1"/>
            </p:cNvSpPr>
            <p:nvPr/>
          </p:nvSpPr>
          <p:spPr bwMode="auto">
            <a:xfrm>
              <a:off x="4267200" y="5257800"/>
              <a:ext cx="3048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54" name="TextBox 39"/>
            <p:cNvSpPr txBox="1">
              <a:spLocks noChangeArrowheads="1"/>
            </p:cNvSpPr>
            <p:nvPr/>
          </p:nvSpPr>
          <p:spPr bwMode="auto">
            <a:xfrm>
              <a:off x="3962400" y="5715000"/>
              <a:ext cx="3048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</p:grpSp>
      <p:grpSp>
        <p:nvGrpSpPr>
          <p:cNvPr id="174089" name="Group 88"/>
          <p:cNvGrpSpPr>
            <a:grpSpLocks/>
          </p:cNvGrpSpPr>
          <p:nvPr/>
        </p:nvGrpSpPr>
        <p:grpSpPr bwMode="auto">
          <a:xfrm>
            <a:off x="4114800" y="3505200"/>
            <a:ext cx="4419600" cy="2560638"/>
            <a:chOff x="4191000" y="3124200"/>
            <a:chExt cx="4419600" cy="2560079"/>
          </a:xfrm>
        </p:grpSpPr>
        <p:sp>
          <p:nvSpPr>
            <p:cNvPr id="42" name="Oval 41"/>
            <p:cNvSpPr/>
            <p:nvPr/>
          </p:nvSpPr>
          <p:spPr>
            <a:xfrm>
              <a:off x="4640263" y="4146327"/>
              <a:ext cx="449262" cy="4682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</a:t>
              </a: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5434013" y="3124200"/>
              <a:ext cx="449262" cy="4682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5434013" y="5217656"/>
              <a:ext cx="449262" cy="46662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6835775" y="3124200"/>
              <a:ext cx="449263" cy="46662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</a:t>
              </a: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6835775" y="5217656"/>
              <a:ext cx="449263" cy="46662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</a:t>
              </a: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7769225" y="4146327"/>
              <a:ext cx="449263" cy="4682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48" name="Straight Arrow Connector 47"/>
            <p:cNvCxnSpPr>
              <a:endCxn id="42" idx="0"/>
            </p:cNvCxnSpPr>
            <p:nvPr/>
          </p:nvCxnSpPr>
          <p:spPr>
            <a:xfrm>
              <a:off x="4687888" y="3903493"/>
              <a:ext cx="177800" cy="242834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2" idx="7"/>
              <a:endCxn id="45" idx="3"/>
            </p:cNvCxnSpPr>
            <p:nvPr/>
          </p:nvCxnSpPr>
          <p:spPr>
            <a:xfrm flipV="1">
              <a:off x="5024438" y="3522576"/>
              <a:ext cx="1876425" cy="6919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5" idx="4"/>
              <a:endCxn id="46" idx="0"/>
            </p:cNvCxnSpPr>
            <p:nvPr/>
          </p:nvCxnSpPr>
          <p:spPr>
            <a:xfrm>
              <a:off x="7059613" y="3590823"/>
              <a:ext cx="0" cy="16268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6" idx="2"/>
              <a:endCxn id="42" idx="5"/>
            </p:cNvCxnSpPr>
            <p:nvPr/>
          </p:nvCxnSpPr>
          <p:spPr>
            <a:xfrm flipH="1" flipV="1">
              <a:off x="5024438" y="4544703"/>
              <a:ext cx="1811337" cy="906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3" idx="6"/>
              <a:endCxn id="47" idx="1"/>
            </p:cNvCxnSpPr>
            <p:nvPr/>
          </p:nvCxnSpPr>
          <p:spPr>
            <a:xfrm>
              <a:off x="5883275" y="3357512"/>
              <a:ext cx="1952625" cy="85706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7" idx="3"/>
              <a:endCxn id="44" idx="6"/>
            </p:cNvCxnSpPr>
            <p:nvPr/>
          </p:nvCxnSpPr>
          <p:spPr>
            <a:xfrm flipH="1">
              <a:off x="5883275" y="4544703"/>
              <a:ext cx="1952625" cy="906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4" idx="0"/>
              <a:endCxn id="43" idx="4"/>
            </p:cNvCxnSpPr>
            <p:nvPr/>
          </p:nvCxnSpPr>
          <p:spPr>
            <a:xfrm flipV="1">
              <a:off x="5659438" y="3592411"/>
              <a:ext cx="0" cy="16252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5" idx="2"/>
              <a:endCxn id="43" idx="6"/>
            </p:cNvCxnSpPr>
            <p:nvPr/>
          </p:nvCxnSpPr>
          <p:spPr>
            <a:xfrm flipH="1">
              <a:off x="5883275" y="3357512"/>
              <a:ext cx="9525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2" idx="4"/>
              <a:endCxn id="44" idx="1"/>
            </p:cNvCxnSpPr>
            <p:nvPr/>
          </p:nvCxnSpPr>
          <p:spPr>
            <a:xfrm>
              <a:off x="4865688" y="4614538"/>
              <a:ext cx="635000" cy="6713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6" idx="7"/>
              <a:endCxn id="47" idx="4"/>
            </p:cNvCxnSpPr>
            <p:nvPr/>
          </p:nvCxnSpPr>
          <p:spPr>
            <a:xfrm flipV="1">
              <a:off x="7218363" y="4614538"/>
              <a:ext cx="776287" cy="6713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3" idx="5"/>
              <a:endCxn id="46" idx="1"/>
            </p:cNvCxnSpPr>
            <p:nvPr/>
          </p:nvCxnSpPr>
          <p:spPr>
            <a:xfrm>
              <a:off x="5818188" y="3522576"/>
              <a:ext cx="1082675" cy="17633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4" idx="7"/>
              <a:endCxn id="45" idx="3"/>
            </p:cNvCxnSpPr>
            <p:nvPr/>
          </p:nvCxnSpPr>
          <p:spPr>
            <a:xfrm flipV="1">
              <a:off x="5818188" y="3522576"/>
              <a:ext cx="1082675" cy="17633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7" idx="2"/>
              <a:endCxn id="42" idx="6"/>
            </p:cNvCxnSpPr>
            <p:nvPr/>
          </p:nvCxnSpPr>
          <p:spPr>
            <a:xfrm flipH="1">
              <a:off x="5089525" y="4379639"/>
              <a:ext cx="26797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09" name="TextBox 60"/>
            <p:cNvSpPr txBox="1">
              <a:spLocks noChangeArrowheads="1"/>
            </p:cNvSpPr>
            <p:nvPr/>
          </p:nvSpPr>
          <p:spPr bwMode="auto">
            <a:xfrm>
              <a:off x="6602361" y="3124200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10" name="TextBox 61"/>
            <p:cNvSpPr txBox="1">
              <a:spLocks noChangeArrowheads="1"/>
            </p:cNvSpPr>
            <p:nvPr/>
          </p:nvSpPr>
          <p:spPr bwMode="auto">
            <a:xfrm>
              <a:off x="4780935" y="4633202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11" name="TextBox 62"/>
            <p:cNvSpPr txBox="1">
              <a:spLocks noChangeArrowheads="1"/>
            </p:cNvSpPr>
            <p:nvPr/>
          </p:nvSpPr>
          <p:spPr bwMode="auto">
            <a:xfrm>
              <a:off x="5855110" y="5071299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12" name="TextBox 63"/>
            <p:cNvSpPr txBox="1">
              <a:spLocks noChangeArrowheads="1"/>
            </p:cNvSpPr>
            <p:nvPr/>
          </p:nvSpPr>
          <p:spPr bwMode="auto">
            <a:xfrm>
              <a:off x="5715001" y="3581400"/>
              <a:ext cx="152400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13" name="TextBox 64"/>
            <p:cNvSpPr txBox="1">
              <a:spLocks noChangeArrowheads="1"/>
            </p:cNvSpPr>
            <p:nvPr/>
          </p:nvSpPr>
          <p:spPr bwMode="auto">
            <a:xfrm>
              <a:off x="7162800" y="4953000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14" name="TextBox 65"/>
            <p:cNvSpPr txBox="1">
              <a:spLocks noChangeArrowheads="1"/>
            </p:cNvSpPr>
            <p:nvPr/>
          </p:nvSpPr>
          <p:spPr bwMode="auto">
            <a:xfrm>
              <a:off x="7536426" y="4146427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15" name="TextBox 66"/>
            <p:cNvSpPr txBox="1">
              <a:spLocks noChangeArrowheads="1"/>
            </p:cNvSpPr>
            <p:nvPr/>
          </p:nvSpPr>
          <p:spPr bwMode="auto">
            <a:xfrm>
              <a:off x="7116097" y="3562297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16" name="TextBox 67"/>
            <p:cNvSpPr txBox="1">
              <a:spLocks noChangeArrowheads="1"/>
            </p:cNvSpPr>
            <p:nvPr/>
          </p:nvSpPr>
          <p:spPr bwMode="auto">
            <a:xfrm>
              <a:off x="5410200" y="4953000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17" name="TextBox 68"/>
            <p:cNvSpPr txBox="1">
              <a:spLocks noChangeArrowheads="1"/>
            </p:cNvSpPr>
            <p:nvPr/>
          </p:nvSpPr>
          <p:spPr bwMode="auto">
            <a:xfrm>
              <a:off x="4921045" y="3903040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18" name="TextBox 69"/>
            <p:cNvSpPr txBox="1">
              <a:spLocks noChangeArrowheads="1"/>
            </p:cNvSpPr>
            <p:nvPr/>
          </p:nvSpPr>
          <p:spPr bwMode="auto">
            <a:xfrm>
              <a:off x="6555658" y="5363364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19" name="TextBox 70"/>
            <p:cNvSpPr txBox="1">
              <a:spLocks noChangeArrowheads="1"/>
            </p:cNvSpPr>
            <p:nvPr/>
          </p:nvSpPr>
          <p:spPr bwMode="auto">
            <a:xfrm>
              <a:off x="7629832" y="4584524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20" name="TextBox 71"/>
            <p:cNvSpPr txBox="1">
              <a:spLocks noChangeArrowheads="1"/>
            </p:cNvSpPr>
            <p:nvPr/>
          </p:nvSpPr>
          <p:spPr bwMode="auto">
            <a:xfrm>
              <a:off x="6182032" y="3318910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cxnSp>
          <p:nvCxnSpPr>
            <p:cNvPr id="73" name="Curved Connector 72"/>
            <p:cNvCxnSpPr/>
            <p:nvPr/>
          </p:nvCxnSpPr>
          <p:spPr>
            <a:xfrm rot="16200000" flipH="1">
              <a:off x="8073258" y="4409000"/>
              <a:ext cx="241247" cy="7937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/>
            <p:nvPr/>
          </p:nvCxnSpPr>
          <p:spPr>
            <a:xfrm rot="5400000">
              <a:off x="5364983" y="5480329"/>
              <a:ext cx="241247" cy="7937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urved Connector 74"/>
            <p:cNvCxnSpPr/>
            <p:nvPr/>
          </p:nvCxnSpPr>
          <p:spPr>
            <a:xfrm rot="16200000" flipH="1">
              <a:off x="7139808" y="3337672"/>
              <a:ext cx="241247" cy="7937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urved Connector 75"/>
            <p:cNvCxnSpPr/>
            <p:nvPr/>
          </p:nvCxnSpPr>
          <p:spPr>
            <a:xfrm rot="5400000">
              <a:off x="4523608" y="4359798"/>
              <a:ext cx="241247" cy="7937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/>
            <p:nvPr/>
          </p:nvCxnSpPr>
          <p:spPr>
            <a:xfrm rot="5400000">
              <a:off x="5364983" y="3337672"/>
              <a:ext cx="241247" cy="7937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urved Connector 77"/>
            <p:cNvCxnSpPr/>
            <p:nvPr/>
          </p:nvCxnSpPr>
          <p:spPr>
            <a:xfrm rot="5400000" flipH="1" flipV="1">
              <a:off x="7139808" y="5480329"/>
              <a:ext cx="241247" cy="7937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27" name="TextBox 78"/>
            <p:cNvSpPr txBox="1">
              <a:spLocks noChangeArrowheads="1"/>
            </p:cNvSpPr>
            <p:nvPr/>
          </p:nvSpPr>
          <p:spPr bwMode="auto">
            <a:xfrm>
              <a:off x="7489723" y="3221555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28" name="TextBox 79"/>
            <p:cNvSpPr txBox="1">
              <a:spLocks noChangeArrowheads="1"/>
            </p:cNvSpPr>
            <p:nvPr/>
          </p:nvSpPr>
          <p:spPr bwMode="auto">
            <a:xfrm>
              <a:off x="5061155" y="5363364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29" name="TextBox 80"/>
            <p:cNvSpPr txBox="1">
              <a:spLocks noChangeArrowheads="1"/>
            </p:cNvSpPr>
            <p:nvPr/>
          </p:nvSpPr>
          <p:spPr bwMode="auto">
            <a:xfrm>
              <a:off x="7489723" y="5412041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30" name="TextBox 81"/>
            <p:cNvSpPr txBox="1">
              <a:spLocks noChangeArrowheads="1"/>
            </p:cNvSpPr>
            <p:nvPr/>
          </p:nvSpPr>
          <p:spPr bwMode="auto">
            <a:xfrm>
              <a:off x="4191000" y="4267200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31" name="TextBox 82"/>
            <p:cNvSpPr txBox="1">
              <a:spLocks noChangeArrowheads="1"/>
            </p:cNvSpPr>
            <p:nvPr/>
          </p:nvSpPr>
          <p:spPr bwMode="auto">
            <a:xfrm>
              <a:off x="8423787" y="4292459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32" name="TextBox 83"/>
            <p:cNvSpPr txBox="1">
              <a:spLocks noChangeArrowheads="1"/>
            </p:cNvSpPr>
            <p:nvPr/>
          </p:nvSpPr>
          <p:spPr bwMode="auto">
            <a:xfrm>
              <a:off x="5061155" y="3221555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tate </a:t>
            </a:r>
            <a:r>
              <a:rPr lang="en-US" dirty="0"/>
              <a:t>M</a:t>
            </a:r>
            <a:r>
              <a:rPr lang="en-US" dirty="0" smtClean="0"/>
              <a:t>achines with Output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828800"/>
          <a:ext cx="3581400" cy="22256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5350"/>
                <a:gridCol w="895350"/>
                <a:gridCol w="895350"/>
                <a:gridCol w="895350"/>
              </a:tblGrid>
              <a:tr h="37094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3" marB="4573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Input</a:t>
                      </a:r>
                      <a:endParaRPr lang="en-US" sz="1800" dirty="0"/>
                    </a:p>
                  </a:txBody>
                  <a:tcPr marT="45733" marB="4573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Output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State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 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Beep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4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4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4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Beep</a:t>
                      </a:r>
                      <a:endParaRPr lang="en-US" sz="1800" dirty="0"/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15402" name="Oval 5"/>
          <p:cNvSpPr>
            <a:spLocks noChangeArrowheads="1"/>
          </p:cNvSpPr>
          <p:nvPr/>
        </p:nvSpPr>
        <p:spPr bwMode="auto">
          <a:xfrm>
            <a:off x="6559550" y="4970463"/>
            <a:ext cx="542925" cy="541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S</a:t>
            </a:r>
            <a:r>
              <a:rPr lang="en-US" sz="1400" baseline="-25000">
                <a:latin typeface="Tahoma" pitchFamily="34" charset="0"/>
              </a:rPr>
              <a:t>3</a:t>
            </a:r>
          </a:p>
        </p:txBody>
      </p:sp>
      <p:sp>
        <p:nvSpPr>
          <p:cNvPr id="15403" name="Oval 6"/>
          <p:cNvSpPr>
            <a:spLocks noChangeArrowheads="1"/>
          </p:cNvSpPr>
          <p:nvPr/>
        </p:nvSpPr>
        <p:spPr bwMode="auto">
          <a:xfrm>
            <a:off x="7491413" y="4970463"/>
            <a:ext cx="541337" cy="541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dirty="0" smtClean="0">
                <a:latin typeface="Tahoma" pitchFamily="34" charset="0"/>
              </a:rPr>
              <a:t>S</a:t>
            </a:r>
            <a:r>
              <a:rPr lang="en-US" sz="1400" baseline="-25000" dirty="0" smtClean="0">
                <a:latin typeface="Tahoma" pitchFamily="34" charset="0"/>
              </a:rPr>
              <a:t>4</a:t>
            </a:r>
          </a:p>
          <a:p>
            <a:pPr algn="ctr"/>
            <a:r>
              <a:rPr lang="en-US" sz="1400" baseline="-25000" dirty="0" smtClean="0">
                <a:latin typeface="Tahoma" pitchFamily="34" charset="0"/>
              </a:rPr>
              <a:t>[Beep]</a:t>
            </a:r>
            <a:endParaRPr lang="en-US" sz="1400" baseline="-25000" dirty="0">
              <a:latin typeface="Tahoma" pitchFamily="34" charset="0"/>
            </a:endParaRPr>
          </a:p>
        </p:txBody>
      </p:sp>
      <p:cxnSp>
        <p:nvCxnSpPr>
          <p:cNvPr id="15404" name="AutoShape 7"/>
          <p:cNvCxnSpPr>
            <a:cxnSpLocks noChangeShapeType="1"/>
            <a:stCxn id="15402" idx="7"/>
            <a:endCxn id="15403" idx="1"/>
          </p:cNvCxnSpPr>
          <p:nvPr/>
        </p:nvCxnSpPr>
        <p:spPr bwMode="auto">
          <a:xfrm>
            <a:off x="7024688" y="5049838"/>
            <a:ext cx="546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5" name="AutoShape 8"/>
          <p:cNvCxnSpPr>
            <a:cxnSpLocks noChangeShapeType="1"/>
            <a:stCxn id="15403" idx="3"/>
            <a:endCxn id="15402" idx="5"/>
          </p:cNvCxnSpPr>
          <p:nvPr/>
        </p:nvCxnSpPr>
        <p:spPr bwMode="auto">
          <a:xfrm flipH="1">
            <a:off x="7024688" y="5432425"/>
            <a:ext cx="546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6" name="Oval 16"/>
          <p:cNvSpPr>
            <a:spLocks noChangeArrowheads="1"/>
          </p:cNvSpPr>
          <p:nvPr/>
        </p:nvSpPr>
        <p:spPr bwMode="auto">
          <a:xfrm>
            <a:off x="4699000" y="4972050"/>
            <a:ext cx="542925" cy="5413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 dirty="0" smtClean="0">
                <a:latin typeface="Tahoma" pitchFamily="34" charset="0"/>
              </a:rPr>
              <a:t>S</a:t>
            </a:r>
            <a:r>
              <a:rPr lang="en-US" sz="1400" baseline="-25000" dirty="0" smtClean="0">
                <a:latin typeface="Tahoma" pitchFamily="34" charset="0"/>
              </a:rPr>
              <a:t>1</a:t>
            </a:r>
          </a:p>
          <a:p>
            <a:pPr algn="ctr"/>
            <a:r>
              <a:rPr lang="en-US" sz="1400" baseline="-25000" dirty="0" smtClean="0">
                <a:latin typeface="Tahoma" pitchFamily="34" charset="0"/>
              </a:rPr>
              <a:t>[Beep]</a:t>
            </a:r>
            <a:endParaRPr lang="en-US" sz="1400" baseline="-25000" dirty="0">
              <a:latin typeface="Tahoma" pitchFamily="34" charset="0"/>
            </a:endParaRPr>
          </a:p>
        </p:txBody>
      </p:sp>
      <p:sp>
        <p:nvSpPr>
          <p:cNvPr id="15407" name="Oval 18"/>
          <p:cNvSpPr>
            <a:spLocks noChangeArrowheads="1"/>
          </p:cNvSpPr>
          <p:nvPr/>
        </p:nvSpPr>
        <p:spPr bwMode="auto">
          <a:xfrm>
            <a:off x="5632450" y="4972050"/>
            <a:ext cx="542925" cy="5413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S</a:t>
            </a:r>
            <a:r>
              <a:rPr lang="en-US" sz="1400" baseline="-25000">
                <a:latin typeface="Tahoma" pitchFamily="34" charset="0"/>
              </a:rPr>
              <a:t>2</a:t>
            </a:r>
          </a:p>
        </p:txBody>
      </p:sp>
      <p:cxnSp>
        <p:nvCxnSpPr>
          <p:cNvPr id="15408" name="AutoShape 19"/>
          <p:cNvCxnSpPr>
            <a:cxnSpLocks noChangeShapeType="1"/>
            <a:endCxn id="15407" idx="1"/>
          </p:cNvCxnSpPr>
          <p:nvPr/>
        </p:nvCxnSpPr>
        <p:spPr bwMode="auto">
          <a:xfrm>
            <a:off x="5165725" y="5051425"/>
            <a:ext cx="546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9" name="AutoShape 20"/>
          <p:cNvCxnSpPr>
            <a:cxnSpLocks noChangeShapeType="1"/>
            <a:stCxn id="15407" idx="3"/>
          </p:cNvCxnSpPr>
          <p:nvPr/>
        </p:nvCxnSpPr>
        <p:spPr bwMode="auto">
          <a:xfrm flipH="1">
            <a:off x="5165725" y="5434013"/>
            <a:ext cx="546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0" name="AutoShape 21"/>
          <p:cNvCxnSpPr>
            <a:cxnSpLocks noChangeShapeType="1"/>
          </p:cNvCxnSpPr>
          <p:nvPr/>
        </p:nvCxnSpPr>
        <p:spPr bwMode="auto">
          <a:xfrm>
            <a:off x="6092825" y="5049838"/>
            <a:ext cx="546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1" name="AutoShape 22"/>
          <p:cNvCxnSpPr>
            <a:cxnSpLocks noChangeShapeType="1"/>
          </p:cNvCxnSpPr>
          <p:nvPr/>
        </p:nvCxnSpPr>
        <p:spPr bwMode="auto">
          <a:xfrm flipH="1">
            <a:off x="6092825" y="5434013"/>
            <a:ext cx="546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2" name="AutoShape 23"/>
          <p:cNvCxnSpPr>
            <a:cxnSpLocks noChangeShapeType="1"/>
          </p:cNvCxnSpPr>
          <p:nvPr/>
        </p:nvCxnSpPr>
        <p:spPr bwMode="auto">
          <a:xfrm rot="5400000" flipH="1" flipV="1">
            <a:off x="4588669" y="5209382"/>
            <a:ext cx="384175" cy="1587"/>
          </a:xfrm>
          <a:prstGeom prst="curvedConnector5">
            <a:avLst>
              <a:gd name="adj1" fmla="val -17463"/>
              <a:gd name="adj2" fmla="val -33200009"/>
              <a:gd name="adj3" fmla="val 14102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3" name="AutoShape 24"/>
          <p:cNvCxnSpPr>
            <a:cxnSpLocks noChangeShapeType="1"/>
          </p:cNvCxnSpPr>
          <p:nvPr/>
        </p:nvCxnSpPr>
        <p:spPr bwMode="auto">
          <a:xfrm rot="5400000" flipH="1" flipV="1">
            <a:off x="7789863" y="5270500"/>
            <a:ext cx="382588" cy="1587"/>
          </a:xfrm>
          <a:prstGeom prst="curvedConnector5">
            <a:avLst>
              <a:gd name="adj1" fmla="val -26667"/>
              <a:gd name="adj2" fmla="val 28819574"/>
              <a:gd name="adj3" fmla="val 13376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14" name="Text Box 29"/>
          <p:cNvSpPr txBox="1">
            <a:spLocks noChangeArrowheads="1"/>
          </p:cNvSpPr>
          <p:nvPr/>
        </p:nvSpPr>
        <p:spPr bwMode="auto">
          <a:xfrm>
            <a:off x="7024688" y="4760913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R</a:t>
            </a:r>
          </a:p>
        </p:txBody>
      </p:sp>
      <p:sp>
        <p:nvSpPr>
          <p:cNvPr id="15415" name="Text Box 30"/>
          <p:cNvSpPr txBox="1">
            <a:spLocks noChangeArrowheads="1"/>
          </p:cNvSpPr>
          <p:nvPr/>
        </p:nvSpPr>
        <p:spPr bwMode="auto">
          <a:xfrm>
            <a:off x="7283450" y="5402263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L</a:t>
            </a:r>
          </a:p>
        </p:txBody>
      </p:sp>
      <p:sp>
        <p:nvSpPr>
          <p:cNvPr id="15416" name="Text Box 31"/>
          <p:cNvSpPr txBox="1">
            <a:spLocks noChangeArrowheads="1"/>
          </p:cNvSpPr>
          <p:nvPr/>
        </p:nvSpPr>
        <p:spPr bwMode="auto">
          <a:xfrm>
            <a:off x="6092825" y="4760913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R</a:t>
            </a:r>
          </a:p>
        </p:txBody>
      </p:sp>
      <p:sp>
        <p:nvSpPr>
          <p:cNvPr id="15417" name="Text Box 32"/>
          <p:cNvSpPr txBox="1">
            <a:spLocks noChangeArrowheads="1"/>
          </p:cNvSpPr>
          <p:nvPr/>
        </p:nvSpPr>
        <p:spPr bwMode="auto">
          <a:xfrm>
            <a:off x="6353175" y="5402263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L</a:t>
            </a:r>
          </a:p>
        </p:txBody>
      </p:sp>
      <p:sp>
        <p:nvSpPr>
          <p:cNvPr id="15418" name="Text Box 33"/>
          <p:cNvSpPr txBox="1">
            <a:spLocks noChangeArrowheads="1"/>
          </p:cNvSpPr>
          <p:nvPr/>
        </p:nvSpPr>
        <p:spPr bwMode="auto">
          <a:xfrm>
            <a:off x="5164138" y="4760913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R</a:t>
            </a:r>
          </a:p>
        </p:txBody>
      </p:sp>
      <p:sp>
        <p:nvSpPr>
          <p:cNvPr id="15419" name="Text Box 34"/>
          <p:cNvSpPr txBox="1">
            <a:spLocks noChangeArrowheads="1"/>
          </p:cNvSpPr>
          <p:nvPr/>
        </p:nvSpPr>
        <p:spPr bwMode="auto">
          <a:xfrm>
            <a:off x="3941763" y="5049838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L</a:t>
            </a:r>
          </a:p>
        </p:txBody>
      </p:sp>
      <p:sp>
        <p:nvSpPr>
          <p:cNvPr id="15420" name="Text Box 34"/>
          <p:cNvSpPr txBox="1">
            <a:spLocks noChangeArrowheads="1"/>
          </p:cNvSpPr>
          <p:nvPr/>
        </p:nvSpPr>
        <p:spPr bwMode="auto">
          <a:xfrm>
            <a:off x="5322888" y="5395913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L</a:t>
            </a:r>
          </a:p>
        </p:txBody>
      </p:sp>
      <p:sp>
        <p:nvSpPr>
          <p:cNvPr id="15421" name="Text Box 29"/>
          <p:cNvSpPr txBox="1">
            <a:spLocks noChangeArrowheads="1"/>
          </p:cNvSpPr>
          <p:nvPr/>
        </p:nvSpPr>
        <p:spPr bwMode="auto">
          <a:xfrm>
            <a:off x="8437563" y="5065713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</a:rPr>
              <a:t>R</a:t>
            </a:r>
          </a:p>
        </p:txBody>
      </p:sp>
      <p:sp>
        <p:nvSpPr>
          <p:cNvPr id="15422" name="TextBox 1"/>
          <p:cNvSpPr txBox="1">
            <a:spLocks noChangeArrowheads="1"/>
          </p:cNvSpPr>
          <p:nvPr/>
        </p:nvSpPr>
        <p:spPr bwMode="auto">
          <a:xfrm>
            <a:off x="5562600" y="167640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/>
              <a:t>“Tug-of-war”</a:t>
            </a:r>
          </a:p>
        </p:txBody>
      </p:sp>
    </p:spTree>
    <p:extLst>
      <p:ext uri="{BB962C8B-B14F-4D97-AF65-F5344CB8AC3E}">
        <p14:creationId xmlns:p14="http://schemas.microsoft.com/office/powerpoint/2010/main" val="40415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http://www.glamour.com/images/health-fitness/2008/10/1029-snickers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" y="-217311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85042" y="279402"/>
            <a:ext cx="3222972" cy="606642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ending </a:t>
            </a:r>
            <a:r>
              <a:rPr lang="en-US" dirty="0"/>
              <a:t>M</a:t>
            </a:r>
            <a:r>
              <a:rPr lang="en-US" dirty="0" smtClean="0"/>
              <a:t>achine</a:t>
            </a:r>
          </a:p>
        </p:txBody>
      </p:sp>
      <p:pic>
        <p:nvPicPr>
          <p:cNvPr id="16391" name="Picture 4" descr="http://1.bp.blogspot.com/_kezuLFIViYo/S7S46lCEjkI/AAAAAAAAAz8/THNy4eGHrtc/s1600/free+Butterf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243" y="-300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567267" y="1247418"/>
            <a:ext cx="42707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Enter 15 cents in dimes or nickels</a:t>
            </a:r>
          </a:p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Press S or B for a candy bar</a:t>
            </a:r>
          </a:p>
        </p:txBody>
      </p:sp>
      <p:pic>
        <p:nvPicPr>
          <p:cNvPr id="16393" name="Picture 8" descr="http://sockhop.files.wordpress.com/2010/10/candy_machine_921kb_cp4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68" y="2342439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88244" y="886044"/>
            <a:ext cx="818162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ending </a:t>
            </a:r>
            <a:r>
              <a:rPr lang="en-US" dirty="0"/>
              <a:t>M</a:t>
            </a:r>
            <a:r>
              <a:rPr lang="en-US" dirty="0" smtClean="0"/>
              <a:t>achine, v1.0</a:t>
            </a:r>
          </a:p>
        </p:txBody>
      </p:sp>
      <p:sp>
        <p:nvSpPr>
          <p:cNvPr id="6" name="Oval 5"/>
          <p:cNvSpPr/>
          <p:nvPr/>
        </p:nvSpPr>
        <p:spPr>
          <a:xfrm>
            <a:off x="685800" y="31242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 0</a:t>
            </a:r>
            <a:r>
              <a:rPr lang="en-US" sz="2400" dirty="0">
                <a:solidFill>
                  <a:srgbClr val="0000FF"/>
                </a:solidFill>
              </a:rPr>
              <a:t>’  </a:t>
            </a:r>
            <a:r>
              <a:rPr lang="en-US" sz="2000" dirty="0" smtClean="0">
                <a:solidFill>
                  <a:srgbClr val="FF0000"/>
                </a:solidFill>
              </a:rPr>
              <a:t>[B]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38400" y="31242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5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67200" y="3141663"/>
            <a:ext cx="731838" cy="7318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10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19800" y="23622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15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>
            <a:stCxn id="6" idx="6"/>
            <a:endCxn id="7" idx="2"/>
          </p:cNvCxnSpPr>
          <p:nvPr/>
        </p:nvCxnSpPr>
        <p:spPr>
          <a:xfrm>
            <a:off x="1417638" y="3489325"/>
            <a:ext cx="102076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6"/>
            <a:endCxn id="8" idx="2"/>
          </p:cNvCxnSpPr>
          <p:nvPr/>
        </p:nvCxnSpPr>
        <p:spPr>
          <a:xfrm>
            <a:off x="3170238" y="3489325"/>
            <a:ext cx="1096962" cy="174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6"/>
            <a:endCxn id="9" idx="2"/>
          </p:cNvCxnSpPr>
          <p:nvPr/>
        </p:nvCxnSpPr>
        <p:spPr>
          <a:xfrm flipV="1">
            <a:off x="4999038" y="2728913"/>
            <a:ext cx="1020762" cy="77946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381000" y="6324600"/>
            <a:ext cx="4486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Adding additional “unexpected” transitions</a:t>
            </a:r>
          </a:p>
        </p:txBody>
      </p:sp>
      <p:sp>
        <p:nvSpPr>
          <p:cNvPr id="27" name="Oval 26"/>
          <p:cNvSpPr/>
          <p:nvPr/>
        </p:nvSpPr>
        <p:spPr>
          <a:xfrm>
            <a:off x="6096000" y="36576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FF"/>
                </a:solidFill>
              </a:rPr>
              <a:t>15’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[N]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>
            <a:stCxn id="8" idx="6"/>
            <a:endCxn id="27" idx="2"/>
          </p:cNvCxnSpPr>
          <p:nvPr/>
        </p:nvCxnSpPr>
        <p:spPr>
          <a:xfrm>
            <a:off x="4999038" y="3508375"/>
            <a:ext cx="1096962" cy="51593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62000" y="16764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62000" y="49530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0</a:t>
            </a:r>
            <a:r>
              <a:rPr lang="en-US" sz="2200" dirty="0">
                <a:solidFill>
                  <a:srgbClr val="0000FF"/>
                </a:solidFill>
              </a:rPr>
              <a:t>” </a:t>
            </a:r>
            <a:r>
              <a:rPr lang="en-US" sz="2400" dirty="0">
                <a:solidFill>
                  <a:srgbClr val="0000FF"/>
                </a:solidFill>
              </a:rPr>
              <a:t>    </a:t>
            </a:r>
            <a:r>
              <a:rPr lang="en-US" sz="2000" dirty="0" smtClean="0">
                <a:solidFill>
                  <a:srgbClr val="FF0000"/>
                </a:solidFill>
              </a:rPr>
              <a:t>[S]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>
            <a:endCxn id="34" idx="2"/>
          </p:cNvCxnSpPr>
          <p:nvPr/>
        </p:nvCxnSpPr>
        <p:spPr>
          <a:xfrm flipV="1">
            <a:off x="381000" y="2043113"/>
            <a:ext cx="381000" cy="142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5" idx="7"/>
            <a:endCxn id="7" idx="3"/>
          </p:cNvCxnSpPr>
          <p:nvPr/>
        </p:nvCxnSpPr>
        <p:spPr>
          <a:xfrm flipV="1">
            <a:off x="1385888" y="3748088"/>
            <a:ext cx="1160462" cy="13128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" idx="1"/>
          </p:cNvCxnSpPr>
          <p:nvPr/>
        </p:nvCxnSpPr>
        <p:spPr>
          <a:xfrm>
            <a:off x="1524000" y="2057400"/>
            <a:ext cx="2851150" cy="11922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8" idx="3"/>
          </p:cNvCxnSpPr>
          <p:nvPr/>
        </p:nvCxnSpPr>
        <p:spPr>
          <a:xfrm flipV="1">
            <a:off x="1447800" y="3765550"/>
            <a:ext cx="2927350" cy="13557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371600" y="2286000"/>
            <a:ext cx="1143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1492250" y="4292600"/>
            <a:ext cx="4735513" cy="1466850"/>
          </a:xfrm>
          <a:custGeom>
            <a:avLst/>
            <a:gdLst>
              <a:gd name="connsiteX0" fmla="*/ 4735629 w 4735629"/>
              <a:gd name="connsiteY0" fmla="*/ 0 h 1466249"/>
              <a:gd name="connsiteX1" fmla="*/ 2194560 w 4735629"/>
              <a:gd name="connsiteY1" fmla="*/ 1299411 h 1466249"/>
              <a:gd name="connsiteX2" fmla="*/ 0 w 4735629"/>
              <a:gd name="connsiteY2" fmla="*/ 1001028 h 14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5629" h="1466249">
                <a:moveTo>
                  <a:pt x="4735629" y="0"/>
                </a:moveTo>
                <a:cubicBezTo>
                  <a:pt x="3859730" y="566286"/>
                  <a:pt x="2983832" y="1132573"/>
                  <a:pt x="2194560" y="1299411"/>
                </a:cubicBezTo>
                <a:cubicBezTo>
                  <a:pt x="1405288" y="1466249"/>
                  <a:pt x="702644" y="1233638"/>
                  <a:pt x="0" y="1001028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7" name="Freeform 66"/>
          <p:cNvSpPr/>
          <p:nvPr/>
        </p:nvSpPr>
        <p:spPr>
          <a:xfrm>
            <a:off x="1463675" y="2971800"/>
            <a:ext cx="4632325" cy="2768600"/>
          </a:xfrm>
          <a:custGeom>
            <a:avLst/>
            <a:gdLst>
              <a:gd name="connsiteX0" fmla="*/ 4783756 w 4783756"/>
              <a:gd name="connsiteY0" fmla="*/ 0 h 2669406"/>
              <a:gd name="connsiteX1" fmla="*/ 2348564 w 4783756"/>
              <a:gd name="connsiteY1" fmla="*/ 2319688 h 2669406"/>
              <a:gd name="connsiteX2" fmla="*/ 0 w 4783756"/>
              <a:gd name="connsiteY2" fmla="*/ 2098307 h 266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756" h="2669406">
                <a:moveTo>
                  <a:pt x="4783756" y="0"/>
                </a:moveTo>
                <a:cubicBezTo>
                  <a:pt x="3964806" y="984985"/>
                  <a:pt x="3145857" y="1969970"/>
                  <a:pt x="2348564" y="2319688"/>
                </a:cubicBezTo>
                <a:cubicBezTo>
                  <a:pt x="1551271" y="2669406"/>
                  <a:pt x="775635" y="2383856"/>
                  <a:pt x="0" y="2098307"/>
                </a:cubicBezTo>
              </a:path>
            </a:pathLst>
          </a:cu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9481" name="TextBox 68"/>
          <p:cNvSpPr txBox="1">
            <a:spLocks noChangeArrowheads="1"/>
          </p:cNvSpPr>
          <p:nvPr/>
        </p:nvSpPr>
        <p:spPr bwMode="auto">
          <a:xfrm>
            <a:off x="3124200" y="32766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N</a:t>
            </a:r>
          </a:p>
        </p:txBody>
      </p:sp>
      <p:sp>
        <p:nvSpPr>
          <p:cNvPr id="19482" name="TextBox 69"/>
          <p:cNvSpPr txBox="1">
            <a:spLocks noChangeArrowheads="1"/>
          </p:cNvSpPr>
          <p:nvPr/>
        </p:nvSpPr>
        <p:spPr bwMode="auto">
          <a:xfrm>
            <a:off x="1295400" y="22860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N</a:t>
            </a:r>
          </a:p>
        </p:txBody>
      </p:sp>
      <p:sp>
        <p:nvSpPr>
          <p:cNvPr id="19483" name="TextBox 70"/>
          <p:cNvSpPr txBox="1">
            <a:spLocks noChangeArrowheads="1"/>
          </p:cNvSpPr>
          <p:nvPr/>
        </p:nvSpPr>
        <p:spPr bwMode="auto">
          <a:xfrm>
            <a:off x="1371600" y="32004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N</a:t>
            </a:r>
          </a:p>
        </p:txBody>
      </p:sp>
      <p:sp>
        <p:nvSpPr>
          <p:cNvPr id="19484" name="TextBox 71"/>
          <p:cNvSpPr txBox="1">
            <a:spLocks noChangeArrowheads="1"/>
          </p:cNvSpPr>
          <p:nvPr/>
        </p:nvSpPr>
        <p:spPr bwMode="auto">
          <a:xfrm>
            <a:off x="1219200" y="47244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N</a:t>
            </a:r>
          </a:p>
        </p:txBody>
      </p:sp>
      <p:sp>
        <p:nvSpPr>
          <p:cNvPr id="19485" name="TextBox 72"/>
          <p:cNvSpPr txBox="1">
            <a:spLocks noChangeArrowheads="1"/>
          </p:cNvSpPr>
          <p:nvPr/>
        </p:nvSpPr>
        <p:spPr bwMode="auto">
          <a:xfrm>
            <a:off x="4953000" y="32004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N</a:t>
            </a:r>
          </a:p>
        </p:txBody>
      </p:sp>
      <p:sp>
        <p:nvSpPr>
          <p:cNvPr id="19486" name="TextBox 73"/>
          <p:cNvSpPr txBox="1">
            <a:spLocks noChangeArrowheads="1"/>
          </p:cNvSpPr>
          <p:nvPr/>
        </p:nvSpPr>
        <p:spPr bwMode="auto">
          <a:xfrm>
            <a:off x="5791200" y="39624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B</a:t>
            </a:r>
          </a:p>
        </p:txBody>
      </p:sp>
      <p:sp>
        <p:nvSpPr>
          <p:cNvPr id="19487" name="TextBox 74"/>
          <p:cNvSpPr txBox="1">
            <a:spLocks noChangeArrowheads="1"/>
          </p:cNvSpPr>
          <p:nvPr/>
        </p:nvSpPr>
        <p:spPr bwMode="auto">
          <a:xfrm>
            <a:off x="5029200" y="35052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D</a:t>
            </a:r>
          </a:p>
        </p:txBody>
      </p:sp>
      <p:sp>
        <p:nvSpPr>
          <p:cNvPr id="19488" name="TextBox 75"/>
          <p:cNvSpPr txBox="1">
            <a:spLocks noChangeArrowheads="1"/>
          </p:cNvSpPr>
          <p:nvPr/>
        </p:nvSpPr>
        <p:spPr bwMode="auto">
          <a:xfrm>
            <a:off x="1447800" y="48006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D</a:t>
            </a:r>
          </a:p>
        </p:txBody>
      </p:sp>
      <p:sp>
        <p:nvSpPr>
          <p:cNvPr id="19489" name="TextBox 76"/>
          <p:cNvSpPr txBox="1">
            <a:spLocks noChangeArrowheads="1"/>
          </p:cNvSpPr>
          <p:nvPr/>
        </p:nvSpPr>
        <p:spPr bwMode="auto">
          <a:xfrm>
            <a:off x="1143000" y="28194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D</a:t>
            </a:r>
          </a:p>
        </p:txBody>
      </p:sp>
      <p:sp>
        <p:nvSpPr>
          <p:cNvPr id="19490" name="TextBox 77"/>
          <p:cNvSpPr txBox="1">
            <a:spLocks noChangeArrowheads="1"/>
          </p:cNvSpPr>
          <p:nvPr/>
        </p:nvSpPr>
        <p:spPr bwMode="auto">
          <a:xfrm>
            <a:off x="1524000" y="19050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D</a:t>
            </a:r>
          </a:p>
        </p:txBody>
      </p:sp>
      <p:sp>
        <p:nvSpPr>
          <p:cNvPr id="19491" name="TextBox 78"/>
          <p:cNvSpPr txBox="1">
            <a:spLocks noChangeArrowheads="1"/>
          </p:cNvSpPr>
          <p:nvPr/>
        </p:nvSpPr>
        <p:spPr bwMode="auto">
          <a:xfrm>
            <a:off x="3048000" y="2895600"/>
            <a:ext cx="295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D</a:t>
            </a:r>
          </a:p>
        </p:txBody>
      </p:sp>
      <p:sp>
        <p:nvSpPr>
          <p:cNvPr id="19492" name="TextBox 80"/>
          <p:cNvSpPr txBox="1">
            <a:spLocks noChangeArrowheads="1"/>
          </p:cNvSpPr>
          <p:nvPr/>
        </p:nvSpPr>
        <p:spPr bwMode="auto">
          <a:xfrm>
            <a:off x="5791200" y="28194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B</a:t>
            </a:r>
          </a:p>
        </p:txBody>
      </p:sp>
      <p:sp>
        <p:nvSpPr>
          <p:cNvPr id="19493" name="TextBox 81"/>
          <p:cNvSpPr txBox="1">
            <a:spLocks noChangeArrowheads="1"/>
          </p:cNvSpPr>
          <p:nvPr/>
        </p:nvSpPr>
        <p:spPr bwMode="auto">
          <a:xfrm>
            <a:off x="6019800" y="4343400"/>
            <a:ext cx="320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S</a:t>
            </a:r>
          </a:p>
        </p:txBody>
      </p:sp>
      <p:sp>
        <p:nvSpPr>
          <p:cNvPr id="19494" name="TextBox 82"/>
          <p:cNvSpPr txBox="1">
            <a:spLocks noChangeArrowheads="1"/>
          </p:cNvSpPr>
          <p:nvPr/>
        </p:nvSpPr>
        <p:spPr bwMode="auto">
          <a:xfrm>
            <a:off x="5943600" y="3048000"/>
            <a:ext cx="320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S</a:t>
            </a:r>
          </a:p>
        </p:txBody>
      </p:sp>
      <p:sp>
        <p:nvSpPr>
          <p:cNvPr id="84" name="Freeform 83"/>
          <p:cNvSpPr/>
          <p:nvPr/>
        </p:nvSpPr>
        <p:spPr>
          <a:xfrm>
            <a:off x="1376363" y="3667125"/>
            <a:ext cx="4716462" cy="773113"/>
          </a:xfrm>
          <a:custGeom>
            <a:avLst/>
            <a:gdLst>
              <a:gd name="connsiteX0" fmla="*/ 4716379 w 4716379"/>
              <a:gd name="connsiteY0" fmla="*/ 481263 h 773229"/>
              <a:gd name="connsiteX1" fmla="*/ 2088682 w 4716379"/>
              <a:gd name="connsiteY1" fmla="*/ 693019 h 773229"/>
              <a:gd name="connsiteX2" fmla="*/ 0 w 4716379"/>
              <a:gd name="connsiteY2" fmla="*/ 0 h 77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6379" h="773229">
                <a:moveTo>
                  <a:pt x="4716379" y="481263"/>
                </a:moveTo>
                <a:cubicBezTo>
                  <a:pt x="3795562" y="627246"/>
                  <a:pt x="2874745" y="773229"/>
                  <a:pt x="2088682" y="693019"/>
                </a:cubicBezTo>
                <a:cubicBezTo>
                  <a:pt x="1302619" y="612809"/>
                  <a:pt x="651309" y="306404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5" name="Freeform 84"/>
          <p:cNvSpPr/>
          <p:nvPr/>
        </p:nvSpPr>
        <p:spPr>
          <a:xfrm>
            <a:off x="1212850" y="2336800"/>
            <a:ext cx="3224213" cy="839788"/>
          </a:xfrm>
          <a:custGeom>
            <a:avLst/>
            <a:gdLst>
              <a:gd name="connsiteX0" fmla="*/ 0 w 3224463"/>
              <a:gd name="connsiteY0" fmla="*/ 829377 h 839002"/>
              <a:gd name="connsiteX1" fmla="*/ 1732548 w 3224463"/>
              <a:gd name="connsiteY1" fmla="*/ 1604 h 839002"/>
              <a:gd name="connsiteX2" fmla="*/ 3224463 w 3224463"/>
              <a:gd name="connsiteY2" fmla="*/ 839002 h 83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4463" h="839002">
                <a:moveTo>
                  <a:pt x="0" y="829377"/>
                </a:moveTo>
                <a:cubicBezTo>
                  <a:pt x="597569" y="414688"/>
                  <a:pt x="1195138" y="0"/>
                  <a:pt x="1732548" y="1604"/>
                </a:cubicBezTo>
                <a:cubicBezTo>
                  <a:pt x="2269958" y="3208"/>
                  <a:pt x="2747210" y="421105"/>
                  <a:pt x="3224463" y="839002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6" name="Freeform 85"/>
          <p:cNvSpPr/>
          <p:nvPr/>
        </p:nvSpPr>
        <p:spPr>
          <a:xfrm>
            <a:off x="3013075" y="2441575"/>
            <a:ext cx="3032125" cy="725488"/>
          </a:xfrm>
          <a:custGeom>
            <a:avLst/>
            <a:gdLst>
              <a:gd name="connsiteX0" fmla="*/ 0 w 3031958"/>
              <a:gd name="connsiteY0" fmla="*/ 725104 h 725104"/>
              <a:gd name="connsiteX1" fmla="*/ 1607419 w 3031958"/>
              <a:gd name="connsiteY1" fmla="*/ 89836 h 725104"/>
              <a:gd name="connsiteX2" fmla="*/ 3031958 w 3031958"/>
              <a:gd name="connsiteY2" fmla="*/ 186089 h 72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1958" h="725104">
                <a:moveTo>
                  <a:pt x="0" y="725104"/>
                </a:moveTo>
                <a:cubicBezTo>
                  <a:pt x="551046" y="452388"/>
                  <a:pt x="1102093" y="179672"/>
                  <a:pt x="1607419" y="89836"/>
                </a:cubicBezTo>
                <a:cubicBezTo>
                  <a:pt x="2112745" y="0"/>
                  <a:pt x="2572351" y="93044"/>
                  <a:pt x="3031958" y="186089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3" name="Arc 42"/>
          <p:cNvSpPr/>
          <p:nvPr/>
        </p:nvSpPr>
        <p:spPr>
          <a:xfrm>
            <a:off x="762000" y="1295400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6" name="Oval 45"/>
          <p:cNvSpPr/>
          <p:nvPr/>
        </p:nvSpPr>
        <p:spPr>
          <a:xfrm>
            <a:off x="6172200" y="51054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15</a:t>
            </a:r>
            <a:r>
              <a:rPr lang="en-US" dirty="0">
                <a:solidFill>
                  <a:srgbClr val="0000FF"/>
                </a:solidFill>
              </a:rPr>
              <a:t>” </a:t>
            </a:r>
            <a:r>
              <a:rPr lang="en-US" sz="2000" dirty="0" smtClean="0">
                <a:solidFill>
                  <a:srgbClr val="FF0000"/>
                </a:solidFill>
              </a:rPr>
              <a:t>[D]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454150" y="2935288"/>
            <a:ext cx="4591050" cy="1331912"/>
          </a:xfrm>
          <a:custGeom>
            <a:avLst/>
            <a:gdLst>
              <a:gd name="connsiteX0" fmla="*/ 4591250 w 4591250"/>
              <a:gd name="connsiteY0" fmla="*/ 0 h 1426143"/>
              <a:gd name="connsiteX1" fmla="*/ 3118585 w 4591250"/>
              <a:gd name="connsiteY1" fmla="*/ 1232034 h 1426143"/>
              <a:gd name="connsiteX2" fmla="*/ 1405288 w 4591250"/>
              <a:gd name="connsiteY2" fmla="*/ 1164657 h 1426143"/>
              <a:gd name="connsiteX3" fmla="*/ 0 w 4591250"/>
              <a:gd name="connsiteY3" fmla="*/ 654518 h 142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250" h="1426143">
                <a:moveTo>
                  <a:pt x="4591250" y="0"/>
                </a:moveTo>
                <a:cubicBezTo>
                  <a:pt x="4120414" y="518962"/>
                  <a:pt x="3649579" y="1037925"/>
                  <a:pt x="3118585" y="1232034"/>
                </a:cubicBezTo>
                <a:cubicBezTo>
                  <a:pt x="2587591" y="1426143"/>
                  <a:pt x="1925052" y="1260910"/>
                  <a:pt x="1405288" y="1164657"/>
                </a:cubicBezTo>
                <a:cubicBezTo>
                  <a:pt x="885524" y="1068404"/>
                  <a:pt x="442762" y="861461"/>
                  <a:pt x="0" y="654518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8" name="Freeform 47"/>
          <p:cNvSpPr/>
          <p:nvPr/>
        </p:nvSpPr>
        <p:spPr>
          <a:xfrm>
            <a:off x="1289050" y="3773488"/>
            <a:ext cx="4879975" cy="1597025"/>
          </a:xfrm>
          <a:custGeom>
            <a:avLst/>
            <a:gdLst>
              <a:gd name="connsiteX0" fmla="*/ 4880009 w 4880009"/>
              <a:gd name="connsiteY0" fmla="*/ 1597794 h 1597794"/>
              <a:gd name="connsiteX1" fmla="*/ 1549668 w 4880009"/>
              <a:gd name="connsiteY1" fmla="*/ 837398 h 1597794"/>
              <a:gd name="connsiteX2" fmla="*/ 0 w 4880009"/>
              <a:gd name="connsiteY2" fmla="*/ 0 h 159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0009" h="1597794">
                <a:moveTo>
                  <a:pt x="4880009" y="1597794"/>
                </a:moveTo>
                <a:cubicBezTo>
                  <a:pt x="3621506" y="1350745"/>
                  <a:pt x="2363003" y="1103697"/>
                  <a:pt x="1549668" y="837398"/>
                </a:cubicBezTo>
                <a:cubicBezTo>
                  <a:pt x="736333" y="571099"/>
                  <a:pt x="368166" y="285549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9" name="Freeform 48"/>
          <p:cNvSpPr/>
          <p:nvPr/>
        </p:nvSpPr>
        <p:spPr>
          <a:xfrm>
            <a:off x="1463675" y="5476875"/>
            <a:ext cx="4705350" cy="388938"/>
          </a:xfrm>
          <a:custGeom>
            <a:avLst/>
            <a:gdLst>
              <a:gd name="connsiteX0" fmla="*/ 4706754 w 4706754"/>
              <a:gd name="connsiteY0" fmla="*/ 28876 h 389823"/>
              <a:gd name="connsiteX1" fmla="*/ 1540042 w 4706754"/>
              <a:gd name="connsiteY1" fmla="*/ 385010 h 389823"/>
              <a:gd name="connsiteX2" fmla="*/ 0 w 4706754"/>
              <a:gd name="connsiteY2" fmla="*/ 0 h 38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6754" h="389823">
                <a:moveTo>
                  <a:pt x="4706754" y="28876"/>
                </a:moveTo>
                <a:cubicBezTo>
                  <a:pt x="3515627" y="209349"/>
                  <a:pt x="2324501" y="389823"/>
                  <a:pt x="1540042" y="385010"/>
                </a:cubicBezTo>
                <a:cubicBezTo>
                  <a:pt x="755583" y="380197"/>
                  <a:pt x="377791" y="190098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9503" name="TextBox 50"/>
          <p:cNvSpPr txBox="1">
            <a:spLocks noChangeArrowheads="1"/>
          </p:cNvSpPr>
          <p:nvPr/>
        </p:nvSpPr>
        <p:spPr bwMode="auto">
          <a:xfrm>
            <a:off x="5867400" y="5486400"/>
            <a:ext cx="320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S</a:t>
            </a:r>
          </a:p>
        </p:txBody>
      </p:sp>
      <p:sp>
        <p:nvSpPr>
          <p:cNvPr id="19504" name="TextBox 52"/>
          <p:cNvSpPr txBox="1">
            <a:spLocks noChangeArrowheads="1"/>
          </p:cNvSpPr>
          <p:nvPr/>
        </p:nvSpPr>
        <p:spPr bwMode="auto">
          <a:xfrm>
            <a:off x="5791200" y="51054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B</a:t>
            </a:r>
          </a:p>
        </p:txBody>
      </p:sp>
      <p:sp>
        <p:nvSpPr>
          <p:cNvPr id="19505" name="TextBox 53"/>
          <p:cNvSpPr txBox="1">
            <a:spLocks noChangeArrowheads="1"/>
          </p:cNvSpPr>
          <p:nvPr/>
        </p:nvSpPr>
        <p:spPr bwMode="auto">
          <a:xfrm>
            <a:off x="530225" y="2635250"/>
            <a:ext cx="525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B,S</a:t>
            </a:r>
          </a:p>
        </p:txBody>
      </p:sp>
      <p:sp>
        <p:nvSpPr>
          <p:cNvPr id="19506" name="TextBox 54"/>
          <p:cNvSpPr txBox="1">
            <a:spLocks noChangeArrowheads="1"/>
          </p:cNvSpPr>
          <p:nvPr/>
        </p:nvSpPr>
        <p:spPr bwMode="auto">
          <a:xfrm>
            <a:off x="609600" y="1143000"/>
            <a:ext cx="525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B,S</a:t>
            </a:r>
          </a:p>
        </p:txBody>
      </p:sp>
      <p:sp>
        <p:nvSpPr>
          <p:cNvPr id="19507" name="TextBox 56"/>
          <p:cNvSpPr txBox="1">
            <a:spLocks noChangeArrowheads="1"/>
          </p:cNvSpPr>
          <p:nvPr/>
        </p:nvSpPr>
        <p:spPr bwMode="auto">
          <a:xfrm>
            <a:off x="268288" y="4405313"/>
            <a:ext cx="784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B,S</a:t>
            </a:r>
          </a:p>
        </p:txBody>
      </p:sp>
      <p:sp>
        <p:nvSpPr>
          <p:cNvPr id="59" name="Arc 58"/>
          <p:cNvSpPr/>
          <p:nvPr/>
        </p:nvSpPr>
        <p:spPr>
          <a:xfrm rot="589181">
            <a:off x="2555875" y="2701925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0" name="Arc 59"/>
          <p:cNvSpPr/>
          <p:nvPr/>
        </p:nvSpPr>
        <p:spPr>
          <a:xfrm rot="1751183">
            <a:off x="4613275" y="2813050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9510" name="TextBox 60"/>
          <p:cNvSpPr txBox="1">
            <a:spLocks noChangeArrowheads="1"/>
          </p:cNvSpPr>
          <p:nvPr/>
        </p:nvSpPr>
        <p:spPr bwMode="auto">
          <a:xfrm>
            <a:off x="2454275" y="2543175"/>
            <a:ext cx="525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B,S</a:t>
            </a:r>
          </a:p>
        </p:txBody>
      </p:sp>
      <p:sp>
        <p:nvSpPr>
          <p:cNvPr id="19511" name="TextBox 61"/>
          <p:cNvSpPr txBox="1">
            <a:spLocks noChangeArrowheads="1"/>
          </p:cNvSpPr>
          <p:nvPr/>
        </p:nvSpPr>
        <p:spPr bwMode="auto">
          <a:xfrm>
            <a:off x="4648200" y="2619375"/>
            <a:ext cx="525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B,S</a:t>
            </a:r>
          </a:p>
        </p:txBody>
      </p:sp>
      <p:cxnSp>
        <p:nvCxnSpPr>
          <p:cNvPr id="64" name="Straight Arrow Connector 63"/>
          <p:cNvCxnSpPr>
            <a:stCxn id="9" idx="4"/>
            <a:endCxn id="27" idx="0"/>
          </p:cNvCxnSpPr>
          <p:nvPr/>
        </p:nvCxnSpPr>
        <p:spPr>
          <a:xfrm>
            <a:off x="6386513" y="3094038"/>
            <a:ext cx="76200" cy="5635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27" idx="4"/>
            <a:endCxn id="46" idx="0"/>
          </p:cNvCxnSpPr>
          <p:nvPr/>
        </p:nvCxnSpPr>
        <p:spPr>
          <a:xfrm>
            <a:off x="6462713" y="4389438"/>
            <a:ext cx="76200" cy="7159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rc 88"/>
          <p:cNvSpPr/>
          <p:nvPr/>
        </p:nvSpPr>
        <p:spPr>
          <a:xfrm rot="5400000">
            <a:off x="6781800" y="3657600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90" name="Arc 89"/>
          <p:cNvSpPr/>
          <p:nvPr/>
        </p:nvSpPr>
        <p:spPr>
          <a:xfrm rot="5400000">
            <a:off x="6858000" y="5181600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92" name="Freeform 91"/>
          <p:cNvSpPr/>
          <p:nvPr/>
        </p:nvSpPr>
        <p:spPr>
          <a:xfrm>
            <a:off x="6564313" y="4379913"/>
            <a:ext cx="193675" cy="750887"/>
          </a:xfrm>
          <a:custGeom>
            <a:avLst/>
            <a:gdLst>
              <a:gd name="connsiteX0" fmla="*/ 125129 w 194110"/>
              <a:gd name="connsiteY0" fmla="*/ 750770 h 750770"/>
              <a:gd name="connsiteX1" fmla="*/ 173255 w 194110"/>
              <a:gd name="connsiteY1" fmla="*/ 327259 h 750770"/>
              <a:gd name="connsiteX2" fmla="*/ 0 w 194110"/>
              <a:gd name="connsiteY2" fmla="*/ 0 h 75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110" h="750770">
                <a:moveTo>
                  <a:pt x="125129" y="750770"/>
                </a:moveTo>
                <a:cubicBezTo>
                  <a:pt x="159619" y="601578"/>
                  <a:pt x="194110" y="452387"/>
                  <a:pt x="173255" y="327259"/>
                </a:cubicBezTo>
                <a:cubicBezTo>
                  <a:pt x="152400" y="202131"/>
                  <a:pt x="76200" y="101065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93" name="Freeform 92"/>
          <p:cNvSpPr/>
          <p:nvPr/>
        </p:nvSpPr>
        <p:spPr>
          <a:xfrm>
            <a:off x="6765925" y="2859088"/>
            <a:ext cx="714375" cy="2328862"/>
          </a:xfrm>
          <a:custGeom>
            <a:avLst/>
            <a:gdLst>
              <a:gd name="connsiteX0" fmla="*/ 0 w 713873"/>
              <a:gd name="connsiteY0" fmla="*/ 0 h 2329314"/>
              <a:gd name="connsiteX1" fmla="*/ 712269 w 713873"/>
              <a:gd name="connsiteY1" fmla="*/ 1039529 h 2329314"/>
              <a:gd name="connsiteX2" fmla="*/ 9625 w 713873"/>
              <a:gd name="connsiteY2" fmla="*/ 2329314 h 232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873" h="2329314">
                <a:moveTo>
                  <a:pt x="0" y="0"/>
                </a:moveTo>
                <a:cubicBezTo>
                  <a:pt x="355332" y="325655"/>
                  <a:pt x="710665" y="651310"/>
                  <a:pt x="712269" y="1039529"/>
                </a:cubicBezTo>
                <a:cubicBezTo>
                  <a:pt x="713873" y="1427748"/>
                  <a:pt x="361749" y="1878531"/>
                  <a:pt x="9625" y="2329314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9518" name="TextBox 93"/>
          <p:cNvSpPr txBox="1">
            <a:spLocks noChangeArrowheads="1"/>
          </p:cNvSpPr>
          <p:nvPr/>
        </p:nvSpPr>
        <p:spPr bwMode="auto">
          <a:xfrm>
            <a:off x="6562725" y="48768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N</a:t>
            </a:r>
          </a:p>
        </p:txBody>
      </p:sp>
      <p:sp>
        <p:nvSpPr>
          <p:cNvPr id="19519" name="TextBox 94"/>
          <p:cNvSpPr txBox="1">
            <a:spLocks noChangeArrowheads="1"/>
          </p:cNvSpPr>
          <p:nvPr/>
        </p:nvSpPr>
        <p:spPr bwMode="auto">
          <a:xfrm>
            <a:off x="6867525" y="40386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N</a:t>
            </a:r>
          </a:p>
        </p:txBody>
      </p:sp>
      <p:sp>
        <p:nvSpPr>
          <p:cNvPr id="19520" name="TextBox 95"/>
          <p:cNvSpPr txBox="1">
            <a:spLocks noChangeArrowheads="1"/>
          </p:cNvSpPr>
          <p:nvPr/>
        </p:nvSpPr>
        <p:spPr bwMode="auto">
          <a:xfrm>
            <a:off x="6324600" y="3076575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N</a:t>
            </a:r>
          </a:p>
        </p:txBody>
      </p:sp>
      <p:sp>
        <p:nvSpPr>
          <p:cNvPr id="19521" name="TextBox 96"/>
          <p:cNvSpPr txBox="1">
            <a:spLocks noChangeArrowheads="1"/>
          </p:cNvSpPr>
          <p:nvPr/>
        </p:nvSpPr>
        <p:spPr bwMode="auto">
          <a:xfrm>
            <a:off x="6858000" y="55626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D</a:t>
            </a:r>
          </a:p>
        </p:txBody>
      </p:sp>
      <p:sp>
        <p:nvSpPr>
          <p:cNvPr id="19522" name="TextBox 97"/>
          <p:cNvSpPr txBox="1">
            <a:spLocks noChangeArrowheads="1"/>
          </p:cNvSpPr>
          <p:nvPr/>
        </p:nvSpPr>
        <p:spPr bwMode="auto">
          <a:xfrm>
            <a:off x="6705600" y="2771775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D</a:t>
            </a:r>
          </a:p>
        </p:txBody>
      </p:sp>
      <p:sp>
        <p:nvSpPr>
          <p:cNvPr id="19523" name="TextBox 98"/>
          <p:cNvSpPr txBox="1">
            <a:spLocks noChangeArrowheads="1"/>
          </p:cNvSpPr>
          <p:nvPr/>
        </p:nvSpPr>
        <p:spPr bwMode="auto">
          <a:xfrm>
            <a:off x="6410325" y="4371975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/>
              <a:t>D</a:t>
            </a:r>
          </a:p>
        </p:txBody>
      </p:sp>
      <p:cxnSp>
        <p:nvCxnSpPr>
          <p:cNvPr id="71" name="Straight Arrow Connector 70"/>
          <p:cNvCxnSpPr>
            <a:stCxn id="6" idx="0"/>
            <a:endCxn id="34" idx="4"/>
          </p:cNvCxnSpPr>
          <p:nvPr/>
        </p:nvCxnSpPr>
        <p:spPr>
          <a:xfrm flipV="1">
            <a:off x="1052513" y="2408238"/>
            <a:ext cx="76200" cy="7159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 87"/>
          <p:cNvSpPr/>
          <p:nvPr/>
        </p:nvSpPr>
        <p:spPr>
          <a:xfrm rot="16200000" flipH="1" flipV="1">
            <a:off x="-719138" y="3455988"/>
            <a:ext cx="2709863" cy="471488"/>
          </a:xfrm>
          <a:custGeom>
            <a:avLst/>
            <a:gdLst>
              <a:gd name="connsiteX0" fmla="*/ 4706754 w 4706754"/>
              <a:gd name="connsiteY0" fmla="*/ 28876 h 389823"/>
              <a:gd name="connsiteX1" fmla="*/ 1540042 w 4706754"/>
              <a:gd name="connsiteY1" fmla="*/ 385010 h 389823"/>
              <a:gd name="connsiteX2" fmla="*/ 0 w 4706754"/>
              <a:gd name="connsiteY2" fmla="*/ 0 h 38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6754" h="389823">
                <a:moveTo>
                  <a:pt x="4706754" y="28876"/>
                </a:moveTo>
                <a:cubicBezTo>
                  <a:pt x="3515627" y="209349"/>
                  <a:pt x="2324501" y="389823"/>
                  <a:pt x="1540042" y="385010"/>
                </a:cubicBezTo>
                <a:cubicBezTo>
                  <a:pt x="755583" y="380197"/>
                  <a:pt x="377791" y="190098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540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minimization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9718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Finite State Machines with output at states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lvl="1">
              <a:buFont typeface="Arial" charset="0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marL="457200" lvl="1" indent="0">
              <a:buFont typeface="Arial" charset="0"/>
              <a:buNone/>
              <a:defRPr/>
            </a:pPr>
            <a:endParaRPr lang="en-US" sz="1600" dirty="0" smtClean="0"/>
          </a:p>
        </p:txBody>
      </p:sp>
      <p:grpSp>
        <p:nvGrpSpPr>
          <p:cNvPr id="179207" name="Group 1035"/>
          <p:cNvGrpSpPr>
            <a:grpSpLocks/>
          </p:cNvGrpSpPr>
          <p:nvPr/>
        </p:nvGrpSpPr>
        <p:grpSpPr bwMode="auto">
          <a:xfrm>
            <a:off x="1371600" y="3124200"/>
            <a:ext cx="2436813" cy="3249613"/>
            <a:chOff x="407" y="1528"/>
            <a:chExt cx="1376" cy="1972"/>
          </a:xfrm>
        </p:grpSpPr>
        <p:sp>
          <p:nvSpPr>
            <p:cNvPr id="179243" name="Rectangle 1036"/>
            <p:cNvSpPr>
              <a:spLocks noChangeArrowheads="1"/>
            </p:cNvSpPr>
            <p:nvPr/>
          </p:nvSpPr>
          <p:spPr bwMode="auto">
            <a:xfrm>
              <a:off x="619" y="1964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2</a:t>
              </a:r>
            </a:p>
          </p:txBody>
        </p:sp>
        <p:sp>
          <p:nvSpPr>
            <p:cNvPr id="179244" name="Rectangle 1037"/>
            <p:cNvSpPr>
              <a:spLocks noChangeArrowheads="1"/>
            </p:cNvSpPr>
            <p:nvPr/>
          </p:nvSpPr>
          <p:spPr bwMode="auto">
            <a:xfrm>
              <a:off x="957" y="1832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1</a:t>
              </a:r>
            </a:p>
          </p:txBody>
        </p:sp>
        <p:sp>
          <p:nvSpPr>
            <p:cNvPr id="179245" name="Rectangle 1038"/>
            <p:cNvSpPr>
              <a:spLocks noChangeArrowheads="1"/>
            </p:cNvSpPr>
            <p:nvPr/>
          </p:nvSpPr>
          <p:spPr bwMode="auto">
            <a:xfrm>
              <a:off x="910" y="2064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3</a:t>
              </a:r>
            </a:p>
          </p:txBody>
        </p:sp>
        <p:sp>
          <p:nvSpPr>
            <p:cNvPr id="179246" name="Rectangle 1039"/>
            <p:cNvSpPr>
              <a:spLocks noChangeArrowheads="1"/>
            </p:cNvSpPr>
            <p:nvPr/>
          </p:nvSpPr>
          <p:spPr bwMode="auto">
            <a:xfrm>
              <a:off x="830" y="1528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0</a:t>
              </a:r>
            </a:p>
          </p:txBody>
        </p:sp>
        <p:sp>
          <p:nvSpPr>
            <p:cNvPr id="179247" name="Rectangle 1040"/>
            <p:cNvSpPr>
              <a:spLocks noChangeArrowheads="1"/>
            </p:cNvSpPr>
            <p:nvPr/>
          </p:nvSpPr>
          <p:spPr bwMode="auto">
            <a:xfrm>
              <a:off x="810" y="2268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0</a:t>
              </a:r>
            </a:p>
          </p:txBody>
        </p:sp>
        <p:sp>
          <p:nvSpPr>
            <p:cNvPr id="179248" name="Rectangle 1041"/>
            <p:cNvSpPr>
              <a:spLocks noChangeArrowheads="1"/>
            </p:cNvSpPr>
            <p:nvPr/>
          </p:nvSpPr>
          <p:spPr bwMode="auto">
            <a:xfrm>
              <a:off x="911" y="2504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1</a:t>
              </a:r>
            </a:p>
          </p:txBody>
        </p:sp>
        <p:sp>
          <p:nvSpPr>
            <p:cNvPr id="179249" name="Rectangle 1042"/>
            <p:cNvSpPr>
              <a:spLocks noChangeArrowheads="1"/>
            </p:cNvSpPr>
            <p:nvPr/>
          </p:nvSpPr>
          <p:spPr bwMode="auto">
            <a:xfrm>
              <a:off x="798" y="2691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3</a:t>
              </a:r>
            </a:p>
          </p:txBody>
        </p:sp>
        <p:sp>
          <p:nvSpPr>
            <p:cNvPr id="179250" name="Rectangle 1043"/>
            <p:cNvSpPr>
              <a:spLocks noChangeArrowheads="1"/>
            </p:cNvSpPr>
            <p:nvPr/>
          </p:nvSpPr>
          <p:spPr bwMode="auto">
            <a:xfrm>
              <a:off x="467" y="2663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2</a:t>
              </a:r>
            </a:p>
          </p:txBody>
        </p:sp>
        <p:sp>
          <p:nvSpPr>
            <p:cNvPr id="179251" name="Rectangle 1044"/>
            <p:cNvSpPr>
              <a:spLocks noChangeArrowheads="1"/>
            </p:cNvSpPr>
            <p:nvPr/>
          </p:nvSpPr>
          <p:spPr bwMode="auto">
            <a:xfrm>
              <a:off x="581" y="2940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2</a:t>
              </a:r>
            </a:p>
          </p:txBody>
        </p:sp>
        <p:sp>
          <p:nvSpPr>
            <p:cNvPr id="179252" name="Rectangle 1045"/>
            <p:cNvSpPr>
              <a:spLocks noChangeArrowheads="1"/>
            </p:cNvSpPr>
            <p:nvPr/>
          </p:nvSpPr>
          <p:spPr bwMode="auto">
            <a:xfrm>
              <a:off x="978" y="2778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1</a:t>
              </a:r>
            </a:p>
          </p:txBody>
        </p:sp>
        <p:sp>
          <p:nvSpPr>
            <p:cNvPr id="179253" name="Rectangle 1046"/>
            <p:cNvSpPr>
              <a:spLocks noChangeArrowheads="1"/>
            </p:cNvSpPr>
            <p:nvPr/>
          </p:nvSpPr>
          <p:spPr bwMode="auto">
            <a:xfrm flipH="1">
              <a:off x="1000" y="3070"/>
              <a:ext cx="2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3</a:t>
              </a:r>
            </a:p>
          </p:txBody>
        </p:sp>
        <p:sp>
          <p:nvSpPr>
            <p:cNvPr id="179254" name="Rectangle 1047"/>
            <p:cNvSpPr>
              <a:spLocks noChangeArrowheads="1"/>
            </p:cNvSpPr>
            <p:nvPr/>
          </p:nvSpPr>
          <p:spPr bwMode="auto">
            <a:xfrm>
              <a:off x="407" y="3143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0</a:t>
              </a:r>
            </a:p>
          </p:txBody>
        </p:sp>
        <p:sp>
          <p:nvSpPr>
            <p:cNvPr id="179255" name="Rectangle 1048"/>
            <p:cNvSpPr>
              <a:spLocks noChangeArrowheads="1"/>
            </p:cNvSpPr>
            <p:nvPr/>
          </p:nvSpPr>
          <p:spPr bwMode="auto">
            <a:xfrm flipH="1">
              <a:off x="1635" y="1529"/>
              <a:ext cx="2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2</a:t>
              </a:r>
            </a:p>
          </p:txBody>
        </p:sp>
        <p:sp>
          <p:nvSpPr>
            <p:cNvPr id="179256" name="Rectangle 1049"/>
            <p:cNvSpPr>
              <a:spLocks noChangeArrowheads="1"/>
            </p:cNvSpPr>
            <p:nvPr/>
          </p:nvSpPr>
          <p:spPr bwMode="auto">
            <a:xfrm>
              <a:off x="1213" y="1655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0</a:t>
              </a:r>
            </a:p>
          </p:txBody>
        </p:sp>
        <p:sp>
          <p:nvSpPr>
            <p:cNvPr id="179257" name="Rectangle 1050"/>
            <p:cNvSpPr>
              <a:spLocks noChangeArrowheads="1"/>
            </p:cNvSpPr>
            <p:nvPr/>
          </p:nvSpPr>
          <p:spPr bwMode="auto">
            <a:xfrm>
              <a:off x="1647" y="1975"/>
              <a:ext cx="2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3</a:t>
              </a:r>
            </a:p>
          </p:txBody>
        </p:sp>
        <p:sp>
          <p:nvSpPr>
            <p:cNvPr id="179258" name="Rectangle 1051"/>
            <p:cNvSpPr>
              <a:spLocks noChangeArrowheads="1"/>
            </p:cNvSpPr>
            <p:nvPr/>
          </p:nvSpPr>
          <p:spPr bwMode="auto">
            <a:xfrm>
              <a:off x="1415" y="2119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0</a:t>
              </a:r>
            </a:p>
          </p:txBody>
        </p:sp>
        <p:sp>
          <p:nvSpPr>
            <p:cNvPr id="179259" name="Rectangle 1052"/>
            <p:cNvSpPr>
              <a:spLocks noChangeArrowheads="1"/>
            </p:cNvSpPr>
            <p:nvPr/>
          </p:nvSpPr>
          <p:spPr bwMode="auto">
            <a:xfrm>
              <a:off x="1510" y="2681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3</a:t>
              </a:r>
            </a:p>
          </p:txBody>
        </p:sp>
        <p:sp>
          <p:nvSpPr>
            <p:cNvPr id="179260" name="Rectangle 1053"/>
            <p:cNvSpPr>
              <a:spLocks noChangeArrowheads="1"/>
            </p:cNvSpPr>
            <p:nvPr/>
          </p:nvSpPr>
          <p:spPr bwMode="auto">
            <a:xfrm>
              <a:off x="1219" y="2627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2</a:t>
              </a:r>
            </a:p>
          </p:txBody>
        </p:sp>
        <p:sp>
          <p:nvSpPr>
            <p:cNvPr id="179261" name="Rectangle 1054"/>
            <p:cNvSpPr>
              <a:spLocks noChangeArrowheads="1"/>
            </p:cNvSpPr>
            <p:nvPr/>
          </p:nvSpPr>
          <p:spPr bwMode="auto">
            <a:xfrm>
              <a:off x="1325" y="2210"/>
              <a:ext cx="3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1</a:t>
              </a:r>
            </a:p>
          </p:txBody>
        </p:sp>
        <p:sp>
          <p:nvSpPr>
            <p:cNvPr id="179262" name="Rectangle 1055"/>
            <p:cNvSpPr>
              <a:spLocks noChangeArrowheads="1"/>
            </p:cNvSpPr>
            <p:nvPr/>
          </p:nvSpPr>
          <p:spPr bwMode="auto">
            <a:xfrm>
              <a:off x="1211" y="2912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2</a:t>
              </a:r>
            </a:p>
          </p:txBody>
        </p:sp>
        <p:sp>
          <p:nvSpPr>
            <p:cNvPr id="179263" name="Rectangle 1056"/>
            <p:cNvSpPr>
              <a:spLocks noChangeArrowheads="1"/>
            </p:cNvSpPr>
            <p:nvPr/>
          </p:nvSpPr>
          <p:spPr bwMode="auto">
            <a:xfrm>
              <a:off x="1605" y="3391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3</a:t>
              </a:r>
            </a:p>
          </p:txBody>
        </p:sp>
        <p:sp>
          <p:nvSpPr>
            <p:cNvPr id="179264" name="Rectangle 1057"/>
            <p:cNvSpPr>
              <a:spLocks noChangeArrowheads="1"/>
            </p:cNvSpPr>
            <p:nvPr/>
          </p:nvSpPr>
          <p:spPr bwMode="auto">
            <a:xfrm>
              <a:off x="1223" y="3277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1</a:t>
              </a:r>
            </a:p>
          </p:txBody>
        </p:sp>
        <p:sp>
          <p:nvSpPr>
            <p:cNvPr id="179265" name="Rectangle 1058"/>
            <p:cNvSpPr>
              <a:spLocks noChangeArrowheads="1"/>
            </p:cNvSpPr>
            <p:nvPr/>
          </p:nvSpPr>
          <p:spPr bwMode="auto">
            <a:xfrm>
              <a:off x="1739" y="3124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0</a:t>
              </a:r>
            </a:p>
          </p:txBody>
        </p:sp>
        <p:sp>
          <p:nvSpPr>
            <p:cNvPr id="179266" name="Oval 1059"/>
            <p:cNvSpPr>
              <a:spLocks noChangeArrowheads="1"/>
            </p:cNvSpPr>
            <p:nvPr/>
          </p:nvSpPr>
          <p:spPr bwMode="auto">
            <a:xfrm>
              <a:off x="588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S0</a:t>
              </a:r>
              <a:br>
                <a:rPr lang="en-US" sz="1100" b="1"/>
              </a:br>
              <a:r>
                <a:rPr lang="en-US" sz="1100" b="1"/>
                <a:t>[1]</a:t>
              </a:r>
            </a:p>
          </p:txBody>
        </p:sp>
        <p:sp>
          <p:nvSpPr>
            <p:cNvPr id="179267" name="Oval 1060"/>
            <p:cNvSpPr>
              <a:spLocks noChangeArrowheads="1"/>
            </p:cNvSpPr>
            <p:nvPr/>
          </p:nvSpPr>
          <p:spPr bwMode="auto">
            <a:xfrm>
              <a:off x="588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S2</a:t>
              </a:r>
              <a:br>
                <a:rPr lang="en-US" sz="1100" b="1"/>
              </a:br>
              <a:r>
                <a:rPr lang="en-US" sz="1100" b="1"/>
                <a:t>[1]</a:t>
              </a:r>
            </a:p>
          </p:txBody>
        </p:sp>
        <p:sp>
          <p:nvSpPr>
            <p:cNvPr id="179268" name="Oval 1061"/>
            <p:cNvSpPr>
              <a:spLocks noChangeArrowheads="1"/>
            </p:cNvSpPr>
            <p:nvPr/>
          </p:nvSpPr>
          <p:spPr bwMode="auto">
            <a:xfrm>
              <a:off x="588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S4</a:t>
              </a:r>
              <a:br>
                <a:rPr lang="en-US" sz="1100" b="1"/>
              </a:br>
              <a:r>
                <a:rPr lang="en-US" sz="1100" b="1"/>
                <a:t>[1]</a:t>
              </a:r>
            </a:p>
          </p:txBody>
        </p:sp>
        <p:sp>
          <p:nvSpPr>
            <p:cNvPr id="179269" name="Oval 1062"/>
            <p:cNvSpPr>
              <a:spLocks noChangeArrowheads="1"/>
            </p:cNvSpPr>
            <p:nvPr/>
          </p:nvSpPr>
          <p:spPr bwMode="auto">
            <a:xfrm>
              <a:off x="1356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S1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[0]</a:t>
              </a:r>
            </a:p>
          </p:txBody>
        </p:sp>
        <p:sp>
          <p:nvSpPr>
            <p:cNvPr id="179270" name="Oval 1063"/>
            <p:cNvSpPr>
              <a:spLocks noChangeArrowheads="1"/>
            </p:cNvSpPr>
            <p:nvPr/>
          </p:nvSpPr>
          <p:spPr bwMode="auto">
            <a:xfrm>
              <a:off x="1356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S3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[0]</a:t>
              </a:r>
            </a:p>
          </p:txBody>
        </p:sp>
        <p:sp>
          <p:nvSpPr>
            <p:cNvPr id="179271" name="Oval 1064"/>
            <p:cNvSpPr>
              <a:spLocks noChangeArrowheads="1"/>
            </p:cNvSpPr>
            <p:nvPr/>
          </p:nvSpPr>
          <p:spPr bwMode="auto">
            <a:xfrm>
              <a:off x="1356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S5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[0]</a:t>
              </a:r>
            </a:p>
          </p:txBody>
        </p:sp>
        <p:sp>
          <p:nvSpPr>
            <p:cNvPr id="179272" name="Line 1065"/>
            <p:cNvSpPr>
              <a:spLocks noChangeShapeType="1"/>
            </p:cNvSpPr>
            <p:nvPr/>
          </p:nvSpPr>
          <p:spPr bwMode="auto">
            <a:xfrm>
              <a:off x="150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3" name="Line 1066"/>
            <p:cNvSpPr>
              <a:spLocks noChangeShapeType="1"/>
            </p:cNvSpPr>
            <p:nvPr/>
          </p:nvSpPr>
          <p:spPr bwMode="auto">
            <a:xfrm>
              <a:off x="78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4" name="Line 1067"/>
            <p:cNvSpPr>
              <a:spLocks noChangeShapeType="1"/>
            </p:cNvSpPr>
            <p:nvPr/>
          </p:nvSpPr>
          <p:spPr bwMode="auto">
            <a:xfrm flipV="1">
              <a:off x="684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5" name="Line 1068"/>
            <p:cNvSpPr>
              <a:spLocks noChangeShapeType="1"/>
            </p:cNvSpPr>
            <p:nvPr/>
          </p:nvSpPr>
          <p:spPr bwMode="auto">
            <a:xfrm>
              <a:off x="876" y="318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6" name="Line 1069"/>
            <p:cNvSpPr>
              <a:spLocks noChangeShapeType="1"/>
            </p:cNvSpPr>
            <p:nvPr/>
          </p:nvSpPr>
          <p:spPr bwMode="auto">
            <a:xfrm flipH="1">
              <a:off x="876" y="328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7" name="Line 1070"/>
            <p:cNvSpPr>
              <a:spLocks noChangeShapeType="1"/>
            </p:cNvSpPr>
            <p:nvPr/>
          </p:nvSpPr>
          <p:spPr bwMode="auto">
            <a:xfrm flipV="1">
              <a:off x="1486" y="1933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8" name="Line 1071"/>
            <p:cNvSpPr>
              <a:spLocks noChangeShapeType="1"/>
            </p:cNvSpPr>
            <p:nvPr/>
          </p:nvSpPr>
          <p:spPr bwMode="auto">
            <a:xfrm>
              <a:off x="1548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9" name="Line 1072"/>
            <p:cNvSpPr>
              <a:spLocks noChangeShapeType="1"/>
            </p:cNvSpPr>
            <p:nvPr/>
          </p:nvSpPr>
          <p:spPr bwMode="auto">
            <a:xfrm>
              <a:off x="876" y="251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0" name="Line 1073"/>
            <p:cNvSpPr>
              <a:spLocks noChangeShapeType="1"/>
            </p:cNvSpPr>
            <p:nvPr/>
          </p:nvSpPr>
          <p:spPr bwMode="auto">
            <a:xfrm flipV="1">
              <a:off x="828" y="189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1" name="Line 1074"/>
            <p:cNvSpPr>
              <a:spLocks noChangeShapeType="1"/>
            </p:cNvSpPr>
            <p:nvPr/>
          </p:nvSpPr>
          <p:spPr bwMode="auto">
            <a:xfrm flipH="1">
              <a:off x="828" y="261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2" name="Line 1075"/>
            <p:cNvSpPr>
              <a:spLocks noChangeShapeType="1"/>
            </p:cNvSpPr>
            <p:nvPr/>
          </p:nvSpPr>
          <p:spPr bwMode="auto">
            <a:xfrm flipV="1">
              <a:off x="798" y="1920"/>
              <a:ext cx="630" cy="1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3" name="Line 1076"/>
            <p:cNvSpPr>
              <a:spLocks noChangeShapeType="1"/>
            </p:cNvSpPr>
            <p:nvPr/>
          </p:nvSpPr>
          <p:spPr bwMode="auto">
            <a:xfrm>
              <a:off x="876" y="184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4" name="Line 1077"/>
            <p:cNvSpPr>
              <a:spLocks noChangeShapeType="1"/>
            </p:cNvSpPr>
            <p:nvPr/>
          </p:nvSpPr>
          <p:spPr bwMode="auto">
            <a:xfrm flipH="1">
              <a:off x="876" y="174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5" name="Line 1078"/>
            <p:cNvSpPr>
              <a:spLocks noChangeShapeType="1"/>
            </p:cNvSpPr>
            <p:nvPr/>
          </p:nvSpPr>
          <p:spPr bwMode="auto">
            <a:xfrm>
              <a:off x="732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6" name="Line 1079"/>
            <p:cNvSpPr>
              <a:spLocks noChangeShapeType="1"/>
            </p:cNvSpPr>
            <p:nvPr/>
          </p:nvSpPr>
          <p:spPr bwMode="auto">
            <a:xfrm flipH="1" flipV="1">
              <a:off x="768" y="1938"/>
              <a:ext cx="636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7" name="Line 1080"/>
            <p:cNvSpPr>
              <a:spLocks noChangeShapeType="1"/>
            </p:cNvSpPr>
            <p:nvPr/>
          </p:nvSpPr>
          <p:spPr bwMode="auto">
            <a:xfrm>
              <a:off x="798" y="1914"/>
              <a:ext cx="570" cy="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8" name="Line 1081"/>
            <p:cNvSpPr>
              <a:spLocks noChangeShapeType="1"/>
            </p:cNvSpPr>
            <p:nvPr/>
          </p:nvSpPr>
          <p:spPr bwMode="auto">
            <a:xfrm flipH="1" flipV="1">
              <a:off x="846" y="1878"/>
              <a:ext cx="558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9289" name="AutoShape 1082"/>
            <p:cNvCxnSpPr>
              <a:cxnSpLocks noChangeShapeType="1"/>
              <a:stCxn id="179271" idx="5"/>
              <a:endCxn id="179271" idx="3"/>
            </p:cNvCxnSpPr>
            <p:nvPr/>
          </p:nvCxnSpPr>
          <p:spPr bwMode="auto">
            <a:xfrm rot="5400000">
              <a:off x="1499" y="3235"/>
              <a:ext cx="1" cy="204"/>
            </a:xfrm>
            <a:prstGeom prst="curvedConnector3">
              <a:avLst>
                <a:gd name="adj1" fmla="val 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90" name="AutoShape 1083"/>
            <p:cNvCxnSpPr>
              <a:cxnSpLocks noChangeShapeType="1"/>
              <a:stCxn id="179269" idx="7"/>
              <a:endCxn id="179269" idx="1"/>
            </p:cNvCxnSpPr>
            <p:nvPr/>
          </p:nvCxnSpPr>
          <p:spPr bwMode="auto">
            <a:xfrm rot="-5400000" flipH="1" flipV="1">
              <a:off x="1499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91" name="AutoShape 1084"/>
            <p:cNvCxnSpPr>
              <a:cxnSpLocks noChangeShapeType="1"/>
              <a:stCxn id="179266" idx="7"/>
              <a:endCxn id="179266" idx="1"/>
            </p:cNvCxnSpPr>
            <p:nvPr/>
          </p:nvCxnSpPr>
          <p:spPr bwMode="auto">
            <a:xfrm rot="-5400000" flipH="1" flipV="1">
              <a:off x="731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92" name="AutoShape 1085"/>
            <p:cNvCxnSpPr>
              <a:cxnSpLocks noChangeShapeType="1"/>
              <a:stCxn id="179268" idx="2"/>
              <a:endCxn id="179266" idx="2"/>
            </p:cNvCxnSpPr>
            <p:nvPr/>
          </p:nvCxnSpPr>
          <p:spPr bwMode="auto">
            <a:xfrm rot="10800000" flipH="1">
              <a:off x="588" y="1794"/>
              <a:ext cx="1" cy="1440"/>
            </a:xfrm>
            <a:prstGeom prst="curvedConnector3">
              <a:avLst>
                <a:gd name="adj1" fmla="val -234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93" name="AutoShape 1086"/>
            <p:cNvCxnSpPr>
              <a:cxnSpLocks noChangeShapeType="1"/>
              <a:stCxn id="179267" idx="3"/>
              <a:endCxn id="179267" idx="1"/>
            </p:cNvCxnSpPr>
            <p:nvPr/>
          </p:nvCxnSpPr>
          <p:spPr bwMode="auto">
            <a:xfrm rot="5400000" flipH="1" flipV="1">
              <a:off x="529" y="2513"/>
              <a:ext cx="204" cy="1"/>
            </a:xfrm>
            <a:prstGeom prst="curvedConnector5">
              <a:avLst>
                <a:gd name="adj1" fmla="val -29412"/>
                <a:gd name="adj2" fmla="val -15600005"/>
                <a:gd name="adj3" fmla="val 12303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94" name="AutoShape 1087"/>
            <p:cNvCxnSpPr>
              <a:cxnSpLocks noChangeShapeType="1"/>
              <a:stCxn id="179269" idx="6"/>
              <a:endCxn id="179271" idx="6"/>
            </p:cNvCxnSpPr>
            <p:nvPr/>
          </p:nvCxnSpPr>
          <p:spPr bwMode="auto">
            <a:xfrm>
              <a:off x="1644" y="1794"/>
              <a:ext cx="1" cy="1440"/>
            </a:xfrm>
            <a:prstGeom prst="curvedConnector3">
              <a:avLst>
                <a:gd name="adj1" fmla="val 120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95" name="AutoShape 1088"/>
            <p:cNvCxnSpPr>
              <a:cxnSpLocks noChangeShapeType="1"/>
              <a:stCxn id="179271" idx="6"/>
              <a:endCxn id="179269" idx="6"/>
            </p:cNvCxnSpPr>
            <p:nvPr/>
          </p:nvCxnSpPr>
          <p:spPr bwMode="auto">
            <a:xfrm flipV="1">
              <a:off x="1644" y="1794"/>
              <a:ext cx="1" cy="1440"/>
            </a:xfrm>
            <a:prstGeom prst="curvedConnector3">
              <a:avLst>
                <a:gd name="adj1" fmla="val 245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9296" name="Rectangle 1089"/>
            <p:cNvSpPr>
              <a:spLocks noChangeArrowheads="1"/>
            </p:cNvSpPr>
            <p:nvPr/>
          </p:nvSpPr>
          <p:spPr bwMode="auto">
            <a:xfrm>
              <a:off x="1559" y="2128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1</a:t>
              </a:r>
            </a:p>
          </p:txBody>
        </p:sp>
      </p:grpSp>
      <p:grpSp>
        <p:nvGrpSpPr>
          <p:cNvPr id="179208" name="Group 221"/>
          <p:cNvGrpSpPr>
            <a:grpSpLocks/>
          </p:cNvGrpSpPr>
          <p:nvPr/>
        </p:nvGrpSpPr>
        <p:grpSpPr bwMode="auto">
          <a:xfrm>
            <a:off x="5638800" y="3886200"/>
            <a:ext cx="2133600" cy="1828800"/>
            <a:chOff x="1327150" y="1752600"/>
            <a:chExt cx="2581275" cy="2614055"/>
          </a:xfrm>
        </p:grpSpPr>
        <p:sp>
          <p:nvSpPr>
            <p:cNvPr id="179210" name="Rectangle 1036"/>
            <p:cNvSpPr>
              <a:spLocks noChangeArrowheads="1"/>
            </p:cNvSpPr>
            <p:nvPr/>
          </p:nvSpPr>
          <p:spPr bwMode="auto">
            <a:xfrm>
              <a:off x="1646238" y="2643188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2</a:t>
              </a:r>
            </a:p>
          </p:txBody>
        </p:sp>
        <p:sp>
          <p:nvSpPr>
            <p:cNvPr id="179211" name="Rectangle 1037"/>
            <p:cNvSpPr>
              <a:spLocks noChangeArrowheads="1"/>
            </p:cNvSpPr>
            <p:nvPr/>
          </p:nvSpPr>
          <p:spPr bwMode="auto">
            <a:xfrm>
              <a:off x="2357438" y="2373313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1</a:t>
              </a:r>
            </a:p>
          </p:txBody>
        </p:sp>
        <p:sp>
          <p:nvSpPr>
            <p:cNvPr id="179212" name="Rectangle 1038"/>
            <p:cNvSpPr>
              <a:spLocks noChangeArrowheads="1"/>
            </p:cNvSpPr>
            <p:nvPr/>
          </p:nvSpPr>
          <p:spPr bwMode="auto">
            <a:xfrm>
              <a:off x="2259013" y="2847975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3</a:t>
              </a:r>
            </a:p>
          </p:txBody>
        </p:sp>
        <p:sp>
          <p:nvSpPr>
            <p:cNvPr id="179213" name="Rectangle 1039"/>
            <p:cNvSpPr>
              <a:spLocks noChangeArrowheads="1"/>
            </p:cNvSpPr>
            <p:nvPr/>
          </p:nvSpPr>
          <p:spPr bwMode="auto">
            <a:xfrm>
              <a:off x="2090738" y="1752600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0</a:t>
              </a:r>
            </a:p>
          </p:txBody>
        </p:sp>
        <p:sp>
          <p:nvSpPr>
            <p:cNvPr id="179214" name="Rectangle 1040"/>
            <p:cNvSpPr>
              <a:spLocks noChangeArrowheads="1"/>
            </p:cNvSpPr>
            <p:nvPr/>
          </p:nvSpPr>
          <p:spPr bwMode="auto">
            <a:xfrm>
              <a:off x="2438400" y="3276600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0</a:t>
              </a:r>
            </a:p>
          </p:txBody>
        </p:sp>
        <p:sp>
          <p:nvSpPr>
            <p:cNvPr id="179215" name="Rectangle 1041"/>
            <p:cNvSpPr>
              <a:spLocks noChangeArrowheads="1"/>
            </p:cNvSpPr>
            <p:nvPr/>
          </p:nvSpPr>
          <p:spPr bwMode="auto">
            <a:xfrm>
              <a:off x="2260600" y="3748087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1</a:t>
              </a:r>
            </a:p>
          </p:txBody>
        </p:sp>
        <p:sp>
          <p:nvSpPr>
            <p:cNvPr id="179216" name="Rectangle 1042"/>
            <p:cNvSpPr>
              <a:spLocks noChangeArrowheads="1"/>
            </p:cNvSpPr>
            <p:nvPr/>
          </p:nvSpPr>
          <p:spPr bwMode="auto">
            <a:xfrm flipH="1">
              <a:off x="2122488" y="3124200"/>
              <a:ext cx="44450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3</a:t>
              </a:r>
            </a:p>
          </p:txBody>
        </p:sp>
        <p:sp>
          <p:nvSpPr>
            <p:cNvPr id="179217" name="Rectangle 1043"/>
            <p:cNvSpPr>
              <a:spLocks noChangeArrowheads="1"/>
            </p:cNvSpPr>
            <p:nvPr/>
          </p:nvSpPr>
          <p:spPr bwMode="auto">
            <a:xfrm>
              <a:off x="1327150" y="4071938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2</a:t>
              </a:r>
            </a:p>
          </p:txBody>
        </p:sp>
        <p:sp>
          <p:nvSpPr>
            <p:cNvPr id="179218" name="Rectangle 1048"/>
            <p:cNvSpPr>
              <a:spLocks noChangeArrowheads="1"/>
            </p:cNvSpPr>
            <p:nvPr/>
          </p:nvSpPr>
          <p:spPr bwMode="auto">
            <a:xfrm flipH="1">
              <a:off x="3784600" y="1754188"/>
              <a:ext cx="60326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79219" name="Rectangle 1049"/>
            <p:cNvSpPr>
              <a:spLocks noChangeArrowheads="1"/>
            </p:cNvSpPr>
            <p:nvPr/>
          </p:nvSpPr>
          <p:spPr bwMode="auto">
            <a:xfrm>
              <a:off x="2895600" y="2012950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0</a:t>
              </a:r>
            </a:p>
          </p:txBody>
        </p:sp>
        <p:sp>
          <p:nvSpPr>
            <p:cNvPr id="179220" name="Rectangle 1050"/>
            <p:cNvSpPr>
              <a:spLocks noChangeArrowheads="1"/>
            </p:cNvSpPr>
            <p:nvPr/>
          </p:nvSpPr>
          <p:spPr bwMode="auto">
            <a:xfrm flipH="1">
              <a:off x="3862388" y="2667000"/>
              <a:ext cx="46037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endParaRPr lang="en-US" sz="1200" b="1"/>
            </a:p>
          </p:txBody>
        </p:sp>
        <p:sp>
          <p:nvSpPr>
            <p:cNvPr id="179221" name="Rectangle 1051"/>
            <p:cNvSpPr>
              <a:spLocks noChangeArrowheads="1"/>
            </p:cNvSpPr>
            <p:nvPr/>
          </p:nvSpPr>
          <p:spPr bwMode="auto">
            <a:xfrm>
              <a:off x="3321050" y="2895600"/>
              <a:ext cx="107950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0</a:t>
              </a:r>
            </a:p>
          </p:txBody>
        </p:sp>
        <p:sp>
          <p:nvSpPr>
            <p:cNvPr id="179222" name="Rectangle 1052"/>
            <p:cNvSpPr>
              <a:spLocks noChangeArrowheads="1"/>
            </p:cNvSpPr>
            <p:nvPr/>
          </p:nvSpPr>
          <p:spPr bwMode="auto">
            <a:xfrm>
              <a:off x="3521075" y="4110037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3</a:t>
              </a:r>
            </a:p>
          </p:txBody>
        </p:sp>
        <p:sp>
          <p:nvSpPr>
            <p:cNvPr id="179223" name="Rectangle 1054"/>
            <p:cNvSpPr>
              <a:spLocks noChangeArrowheads="1"/>
            </p:cNvSpPr>
            <p:nvPr/>
          </p:nvSpPr>
          <p:spPr bwMode="auto">
            <a:xfrm>
              <a:off x="3132138" y="3146425"/>
              <a:ext cx="29686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1,2</a:t>
              </a:r>
            </a:p>
          </p:txBody>
        </p:sp>
        <p:sp>
          <p:nvSpPr>
            <p:cNvPr id="179224" name="Oval 1059"/>
            <p:cNvSpPr>
              <a:spLocks noChangeArrowheads="1"/>
            </p:cNvSpPr>
            <p:nvPr/>
          </p:nvSpPr>
          <p:spPr bwMode="auto">
            <a:xfrm>
              <a:off x="1581150" y="2001838"/>
              <a:ext cx="606425" cy="5889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200" b="1"/>
                <a:t>S0</a:t>
              </a:r>
              <a:br>
                <a:rPr lang="en-US" sz="1200" b="1"/>
              </a:br>
              <a:r>
                <a:rPr lang="en-US" sz="1200" b="1"/>
                <a:t>[1]</a:t>
              </a:r>
            </a:p>
          </p:txBody>
        </p:sp>
        <p:sp>
          <p:nvSpPr>
            <p:cNvPr id="179225" name="Oval 1060"/>
            <p:cNvSpPr>
              <a:spLocks noChangeArrowheads="1"/>
            </p:cNvSpPr>
            <p:nvPr/>
          </p:nvSpPr>
          <p:spPr bwMode="auto">
            <a:xfrm>
              <a:off x="1581150" y="3473450"/>
              <a:ext cx="606425" cy="5889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200" b="1"/>
                <a:t>S2</a:t>
              </a:r>
              <a:br>
                <a:rPr lang="en-US" sz="1200" b="1"/>
              </a:br>
              <a:r>
                <a:rPr lang="en-US" sz="1200" b="1"/>
                <a:t>[1]</a:t>
              </a:r>
            </a:p>
          </p:txBody>
        </p:sp>
        <p:sp>
          <p:nvSpPr>
            <p:cNvPr id="179226" name="Oval 1062"/>
            <p:cNvSpPr>
              <a:spLocks noChangeArrowheads="1"/>
            </p:cNvSpPr>
            <p:nvPr/>
          </p:nvSpPr>
          <p:spPr bwMode="auto">
            <a:xfrm>
              <a:off x="3197225" y="2001838"/>
              <a:ext cx="606425" cy="5889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200" b="1"/>
                <a:t>S1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200" b="1"/>
                <a:t>[0]</a:t>
              </a:r>
            </a:p>
          </p:txBody>
        </p:sp>
        <p:sp>
          <p:nvSpPr>
            <p:cNvPr id="179227" name="Oval 1063"/>
            <p:cNvSpPr>
              <a:spLocks noChangeArrowheads="1"/>
            </p:cNvSpPr>
            <p:nvPr/>
          </p:nvSpPr>
          <p:spPr bwMode="auto">
            <a:xfrm>
              <a:off x="3197225" y="3473450"/>
              <a:ext cx="606425" cy="5889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200" b="1"/>
                <a:t>S3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200" b="1"/>
                <a:t>[0]</a:t>
              </a:r>
            </a:p>
          </p:txBody>
        </p:sp>
        <p:sp>
          <p:nvSpPr>
            <p:cNvPr id="179228" name="Line 1066"/>
            <p:cNvSpPr>
              <a:spLocks noChangeShapeType="1"/>
            </p:cNvSpPr>
            <p:nvPr/>
          </p:nvSpPr>
          <p:spPr bwMode="auto">
            <a:xfrm flipV="1">
              <a:off x="2057400" y="2590800"/>
              <a:ext cx="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9" name="Line 1070"/>
            <p:cNvSpPr>
              <a:spLocks noChangeShapeType="1"/>
            </p:cNvSpPr>
            <p:nvPr/>
          </p:nvSpPr>
          <p:spPr bwMode="auto">
            <a:xfrm flipV="1">
              <a:off x="3470275" y="2581275"/>
              <a:ext cx="0" cy="882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0" name="Line 1071"/>
            <p:cNvSpPr>
              <a:spLocks noChangeShapeType="1"/>
            </p:cNvSpPr>
            <p:nvPr/>
          </p:nvSpPr>
          <p:spPr bwMode="auto">
            <a:xfrm>
              <a:off x="3602038" y="2590800"/>
              <a:ext cx="0" cy="882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1" name="Line 1072"/>
            <p:cNvSpPr>
              <a:spLocks noChangeShapeType="1"/>
            </p:cNvSpPr>
            <p:nvPr/>
          </p:nvSpPr>
          <p:spPr bwMode="auto">
            <a:xfrm>
              <a:off x="2187575" y="3768725"/>
              <a:ext cx="10096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2" name="Line 1073"/>
            <p:cNvSpPr>
              <a:spLocks noChangeShapeType="1"/>
            </p:cNvSpPr>
            <p:nvPr/>
          </p:nvSpPr>
          <p:spPr bwMode="auto">
            <a:xfrm flipV="1">
              <a:off x="2085975" y="2492375"/>
              <a:ext cx="1212850" cy="1079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3" name="Line 1076"/>
            <p:cNvSpPr>
              <a:spLocks noChangeShapeType="1"/>
            </p:cNvSpPr>
            <p:nvPr/>
          </p:nvSpPr>
          <p:spPr bwMode="auto">
            <a:xfrm>
              <a:off x="2187575" y="2393950"/>
              <a:ext cx="10096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4" name="Line 1077"/>
            <p:cNvSpPr>
              <a:spLocks noChangeShapeType="1"/>
            </p:cNvSpPr>
            <p:nvPr/>
          </p:nvSpPr>
          <p:spPr bwMode="auto">
            <a:xfrm flipH="1">
              <a:off x="2187575" y="2198688"/>
              <a:ext cx="10096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5" name="Line 1078"/>
            <p:cNvSpPr>
              <a:spLocks noChangeShapeType="1"/>
            </p:cNvSpPr>
            <p:nvPr/>
          </p:nvSpPr>
          <p:spPr bwMode="auto">
            <a:xfrm>
              <a:off x="1884363" y="2590800"/>
              <a:ext cx="0" cy="882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6" name="Line 1080"/>
            <p:cNvSpPr>
              <a:spLocks noChangeShapeType="1"/>
            </p:cNvSpPr>
            <p:nvPr/>
          </p:nvSpPr>
          <p:spPr bwMode="auto">
            <a:xfrm>
              <a:off x="2022475" y="2541588"/>
              <a:ext cx="1200150" cy="1092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7" name="Line 1081"/>
            <p:cNvSpPr>
              <a:spLocks noChangeShapeType="1"/>
            </p:cNvSpPr>
            <p:nvPr/>
          </p:nvSpPr>
          <p:spPr bwMode="auto">
            <a:xfrm flipH="1" flipV="1">
              <a:off x="2124075" y="2468563"/>
              <a:ext cx="1174750" cy="1041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9238" name="AutoShape 1082"/>
            <p:cNvCxnSpPr>
              <a:cxnSpLocks noChangeShapeType="1"/>
            </p:cNvCxnSpPr>
            <p:nvPr/>
          </p:nvCxnSpPr>
          <p:spPr bwMode="auto">
            <a:xfrm rot="5400000">
              <a:off x="3490119" y="3750469"/>
              <a:ext cx="1587" cy="428625"/>
            </a:xfrm>
            <a:prstGeom prst="curvedConnector3">
              <a:avLst>
                <a:gd name="adj1" fmla="val 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39" name="AutoShape 1083"/>
            <p:cNvCxnSpPr>
              <a:cxnSpLocks noChangeShapeType="1"/>
              <a:stCxn id="179226" idx="7"/>
              <a:endCxn id="179226" idx="1"/>
            </p:cNvCxnSpPr>
            <p:nvPr/>
          </p:nvCxnSpPr>
          <p:spPr bwMode="auto">
            <a:xfrm rot="-5400000" flipH="1" flipV="1">
              <a:off x="3498057" y="1875631"/>
              <a:ext cx="1588" cy="428625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40" name="AutoShape 1084"/>
            <p:cNvCxnSpPr>
              <a:cxnSpLocks noChangeShapeType="1"/>
              <a:stCxn id="179224" idx="7"/>
              <a:endCxn id="179224" idx="1"/>
            </p:cNvCxnSpPr>
            <p:nvPr/>
          </p:nvCxnSpPr>
          <p:spPr bwMode="auto">
            <a:xfrm rot="-5400000" flipH="1" flipV="1">
              <a:off x="1881982" y="1875631"/>
              <a:ext cx="1588" cy="428625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41" name="AutoShape 1086"/>
            <p:cNvCxnSpPr>
              <a:cxnSpLocks noChangeShapeType="1"/>
              <a:stCxn id="179225" idx="3"/>
              <a:endCxn id="179225" idx="1"/>
            </p:cNvCxnSpPr>
            <p:nvPr/>
          </p:nvCxnSpPr>
          <p:spPr bwMode="auto">
            <a:xfrm rot="5400000" flipH="1" flipV="1">
              <a:off x="1463675" y="3765550"/>
              <a:ext cx="415925" cy="3175"/>
            </a:xfrm>
            <a:prstGeom prst="curvedConnector5">
              <a:avLst>
                <a:gd name="adj1" fmla="val -29412"/>
                <a:gd name="adj2" fmla="val -15600005"/>
                <a:gd name="adj3" fmla="val 12303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9242" name="Rectangle 1089"/>
            <p:cNvSpPr>
              <a:spLocks noChangeArrowheads="1"/>
            </p:cNvSpPr>
            <p:nvPr/>
          </p:nvSpPr>
          <p:spPr bwMode="auto">
            <a:xfrm>
              <a:off x="3624263" y="2979738"/>
              <a:ext cx="249040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1,3</a:t>
              </a:r>
            </a:p>
          </p:txBody>
        </p:sp>
      </p:grpSp>
      <p:sp>
        <p:nvSpPr>
          <p:cNvPr id="179209" name="TextBox 1"/>
          <p:cNvSpPr txBox="1">
            <a:spLocks noChangeArrowheads="1"/>
          </p:cNvSpPr>
          <p:nvPr/>
        </p:nvSpPr>
        <p:spPr bwMode="auto">
          <a:xfrm>
            <a:off x="4419600" y="4191000"/>
            <a:ext cx="673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>
                <a:latin typeface="Cambria Math" pitchFamily="18" charset="0"/>
                <a:ea typeface="ＭＳ Ｐゴシック" pitchFamily="-111" charset="-128"/>
                <a:sym typeface="Symbol" pitchFamily="18" charset="2"/>
              </a:rPr>
              <a:t>⇒</a:t>
            </a:r>
            <a:endParaRPr lang="en-US" sz="440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/>
          <p:cNvSpPr/>
          <p:nvPr/>
        </p:nvSpPr>
        <p:spPr>
          <a:xfrm>
            <a:off x="2706510" y="1371600"/>
            <a:ext cx="1752600" cy="4495800"/>
          </a:xfrm>
          <a:prstGeom prst="ellipse">
            <a:avLst/>
          </a:prstGeom>
          <a:solidFill>
            <a:srgbClr val="92D050"/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01510" y="1447800"/>
            <a:ext cx="1752600" cy="4495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</a:t>
            </a:r>
            <a:r>
              <a:rPr lang="en-US" dirty="0"/>
              <a:t>m</a:t>
            </a:r>
            <a:r>
              <a:rPr lang="en-US" dirty="0" smtClean="0"/>
              <a:t>inimization example</a:t>
            </a:r>
          </a:p>
        </p:txBody>
      </p:sp>
      <p:sp>
        <p:nvSpPr>
          <p:cNvPr id="13320" name="Rectangle 1026"/>
          <p:cNvSpPr>
            <a:spLocks noChangeArrowheads="1"/>
          </p:cNvSpPr>
          <p:nvPr/>
        </p:nvSpPr>
        <p:spPr bwMode="auto">
          <a:xfrm>
            <a:off x="5105400" y="3200400"/>
            <a:ext cx="2981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775"/>
              </a:lnSpc>
            </a:pPr>
            <a:r>
              <a:rPr lang="en-US"/>
              <a:t>state </a:t>
            </a:r>
            <a:br>
              <a:rPr lang="en-US"/>
            </a:br>
            <a:r>
              <a:rPr lang="en-US"/>
              <a:t>transition table</a:t>
            </a:r>
          </a:p>
        </p:txBody>
      </p:sp>
      <p:grpSp>
        <p:nvGrpSpPr>
          <p:cNvPr id="13321" name="Group 1027"/>
          <p:cNvGrpSpPr>
            <a:grpSpLocks/>
          </p:cNvGrpSpPr>
          <p:nvPr/>
        </p:nvGrpSpPr>
        <p:grpSpPr bwMode="auto">
          <a:xfrm>
            <a:off x="4800600" y="1219200"/>
            <a:ext cx="4235450" cy="2081213"/>
            <a:chOff x="2856" y="2024"/>
            <a:chExt cx="2705" cy="1328"/>
          </a:xfrm>
        </p:grpSpPr>
        <p:sp>
          <p:nvSpPr>
            <p:cNvPr id="13378" name="Rectangle 1028"/>
            <p:cNvSpPr>
              <a:spLocks noChangeArrowheads="1"/>
            </p:cNvSpPr>
            <p:nvPr/>
          </p:nvSpPr>
          <p:spPr bwMode="auto">
            <a:xfrm>
              <a:off x="2905" y="2024"/>
              <a:ext cx="2656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675"/>
                </a:lnSpc>
                <a:spcAft>
                  <a:spcPts val="1975"/>
                </a:spcAft>
                <a:tabLst>
                  <a:tab pos="1127125" algn="l"/>
                  <a:tab pos="1577975" algn="l"/>
                  <a:tab pos="2028825" algn="l"/>
                  <a:tab pos="2479675" algn="l"/>
                  <a:tab pos="3155950" algn="l"/>
                </a:tabLst>
              </a:pPr>
              <a:r>
                <a:rPr lang="en-US"/>
                <a:t>present	        next state        output</a:t>
              </a:r>
              <a:br>
                <a:rPr lang="en-US"/>
              </a:br>
              <a:r>
                <a:rPr lang="en-US"/>
                <a:t>  state	0	1	2	3	</a:t>
              </a:r>
              <a:br>
                <a:rPr lang="en-US"/>
              </a:br>
              <a:r>
                <a:rPr lang="en-US"/>
                <a:t>    S0	S0	S1	S2	S3	1</a:t>
              </a:r>
              <a:br>
                <a:rPr lang="en-US"/>
              </a:br>
              <a:r>
                <a:rPr lang="en-US"/>
                <a:t>    S1	S0	S3	S1	S5	0</a:t>
              </a:r>
              <a:br>
                <a:rPr lang="en-US"/>
              </a:br>
              <a:r>
                <a:rPr lang="en-US"/>
                <a:t>    S2	S1	S3	S2	S4	1</a:t>
              </a:r>
              <a:br>
                <a:rPr lang="en-US"/>
              </a:br>
              <a:r>
                <a:rPr lang="en-US"/>
                <a:t>    S3	S1	S0	S4	S5	0</a:t>
              </a:r>
              <a:br>
                <a:rPr lang="en-US"/>
              </a:br>
              <a:r>
                <a:rPr lang="en-US"/>
                <a:t>    S4	S0	S1	S2	S5	1</a:t>
              </a:r>
              <a:br>
                <a:rPr lang="en-US"/>
              </a:br>
              <a:r>
                <a:rPr lang="en-US"/>
                <a:t>    S5	S1	S4	S0	S5	0</a:t>
              </a:r>
            </a:p>
          </p:txBody>
        </p:sp>
        <p:sp>
          <p:nvSpPr>
            <p:cNvPr id="13379" name="Line 1029"/>
            <p:cNvSpPr>
              <a:spLocks noChangeShapeType="1"/>
            </p:cNvSpPr>
            <p:nvPr/>
          </p:nvSpPr>
          <p:spPr bwMode="auto">
            <a:xfrm>
              <a:off x="2856" y="2319"/>
              <a:ext cx="23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0" name="Line 1030"/>
            <p:cNvSpPr>
              <a:spLocks noChangeShapeType="1"/>
            </p:cNvSpPr>
            <p:nvPr/>
          </p:nvSpPr>
          <p:spPr bwMode="auto">
            <a:xfrm>
              <a:off x="4704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1" name="Line 1031"/>
            <p:cNvSpPr>
              <a:spLocks noChangeShapeType="1"/>
            </p:cNvSpPr>
            <p:nvPr/>
          </p:nvSpPr>
          <p:spPr bwMode="auto">
            <a:xfrm>
              <a:off x="3576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22" name="Group 1035"/>
          <p:cNvGrpSpPr>
            <a:grpSpLocks/>
          </p:cNvGrpSpPr>
          <p:nvPr/>
        </p:nvGrpSpPr>
        <p:grpSpPr bwMode="auto">
          <a:xfrm>
            <a:off x="1087260" y="1752600"/>
            <a:ext cx="2901950" cy="3987800"/>
            <a:chOff x="407" y="1528"/>
            <a:chExt cx="1379" cy="1951"/>
          </a:xfrm>
        </p:grpSpPr>
        <p:sp>
          <p:nvSpPr>
            <p:cNvPr id="13324" name="Rectangle 1036"/>
            <p:cNvSpPr>
              <a:spLocks noChangeArrowheads="1"/>
            </p:cNvSpPr>
            <p:nvPr/>
          </p:nvSpPr>
          <p:spPr bwMode="auto">
            <a:xfrm>
              <a:off x="619" y="196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3325" name="Rectangle 1037"/>
            <p:cNvSpPr>
              <a:spLocks noChangeArrowheads="1"/>
            </p:cNvSpPr>
            <p:nvPr/>
          </p:nvSpPr>
          <p:spPr bwMode="auto">
            <a:xfrm>
              <a:off x="957" y="1832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3326" name="Rectangle 1038"/>
            <p:cNvSpPr>
              <a:spLocks noChangeArrowheads="1"/>
            </p:cNvSpPr>
            <p:nvPr/>
          </p:nvSpPr>
          <p:spPr bwMode="auto">
            <a:xfrm>
              <a:off x="910" y="206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3327" name="Rectangle 1039"/>
            <p:cNvSpPr>
              <a:spLocks noChangeArrowheads="1"/>
            </p:cNvSpPr>
            <p:nvPr/>
          </p:nvSpPr>
          <p:spPr bwMode="auto">
            <a:xfrm>
              <a:off x="830" y="152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3328" name="Rectangle 1040"/>
            <p:cNvSpPr>
              <a:spLocks noChangeArrowheads="1"/>
            </p:cNvSpPr>
            <p:nvPr/>
          </p:nvSpPr>
          <p:spPr bwMode="auto">
            <a:xfrm>
              <a:off x="810" y="226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3329" name="Rectangle 1041"/>
            <p:cNvSpPr>
              <a:spLocks noChangeArrowheads="1"/>
            </p:cNvSpPr>
            <p:nvPr/>
          </p:nvSpPr>
          <p:spPr bwMode="auto">
            <a:xfrm>
              <a:off x="911" y="250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3330" name="Rectangle 1042"/>
            <p:cNvSpPr>
              <a:spLocks noChangeArrowheads="1"/>
            </p:cNvSpPr>
            <p:nvPr/>
          </p:nvSpPr>
          <p:spPr bwMode="auto">
            <a:xfrm>
              <a:off x="798" y="269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3331" name="Rectangle 1043"/>
            <p:cNvSpPr>
              <a:spLocks noChangeArrowheads="1"/>
            </p:cNvSpPr>
            <p:nvPr/>
          </p:nvSpPr>
          <p:spPr bwMode="auto">
            <a:xfrm>
              <a:off x="467" y="2663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3332" name="Rectangle 1044"/>
            <p:cNvSpPr>
              <a:spLocks noChangeArrowheads="1"/>
            </p:cNvSpPr>
            <p:nvPr/>
          </p:nvSpPr>
          <p:spPr bwMode="auto">
            <a:xfrm>
              <a:off x="581" y="2940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3333" name="Rectangle 1045"/>
            <p:cNvSpPr>
              <a:spLocks noChangeArrowheads="1"/>
            </p:cNvSpPr>
            <p:nvPr/>
          </p:nvSpPr>
          <p:spPr bwMode="auto">
            <a:xfrm>
              <a:off x="978" y="277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3334" name="Rectangle 1046"/>
            <p:cNvSpPr>
              <a:spLocks noChangeArrowheads="1"/>
            </p:cNvSpPr>
            <p:nvPr/>
          </p:nvSpPr>
          <p:spPr bwMode="auto">
            <a:xfrm flipH="1">
              <a:off x="1000" y="3070"/>
              <a:ext cx="2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3335" name="Rectangle 1047"/>
            <p:cNvSpPr>
              <a:spLocks noChangeArrowheads="1"/>
            </p:cNvSpPr>
            <p:nvPr/>
          </p:nvSpPr>
          <p:spPr bwMode="auto">
            <a:xfrm>
              <a:off x="407" y="3143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3336" name="Rectangle 1048"/>
            <p:cNvSpPr>
              <a:spLocks noChangeArrowheads="1"/>
            </p:cNvSpPr>
            <p:nvPr/>
          </p:nvSpPr>
          <p:spPr bwMode="auto">
            <a:xfrm flipH="1">
              <a:off x="1635" y="1529"/>
              <a:ext cx="2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3337" name="Rectangle 1049"/>
            <p:cNvSpPr>
              <a:spLocks noChangeArrowheads="1"/>
            </p:cNvSpPr>
            <p:nvPr/>
          </p:nvSpPr>
          <p:spPr bwMode="auto">
            <a:xfrm>
              <a:off x="1213" y="1655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3338" name="Rectangle 1050"/>
            <p:cNvSpPr>
              <a:spLocks noChangeArrowheads="1"/>
            </p:cNvSpPr>
            <p:nvPr/>
          </p:nvSpPr>
          <p:spPr bwMode="auto">
            <a:xfrm>
              <a:off x="1647" y="1975"/>
              <a:ext cx="2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3339" name="Rectangle 1051"/>
            <p:cNvSpPr>
              <a:spLocks noChangeArrowheads="1"/>
            </p:cNvSpPr>
            <p:nvPr/>
          </p:nvSpPr>
          <p:spPr bwMode="auto">
            <a:xfrm>
              <a:off x="1415" y="2119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3340" name="Rectangle 1052"/>
            <p:cNvSpPr>
              <a:spLocks noChangeArrowheads="1"/>
            </p:cNvSpPr>
            <p:nvPr/>
          </p:nvSpPr>
          <p:spPr bwMode="auto">
            <a:xfrm>
              <a:off x="1510" y="268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3341" name="Rectangle 1053"/>
            <p:cNvSpPr>
              <a:spLocks noChangeArrowheads="1"/>
            </p:cNvSpPr>
            <p:nvPr/>
          </p:nvSpPr>
          <p:spPr bwMode="auto">
            <a:xfrm>
              <a:off x="1219" y="2627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3342" name="Rectangle 1054"/>
            <p:cNvSpPr>
              <a:spLocks noChangeArrowheads="1"/>
            </p:cNvSpPr>
            <p:nvPr/>
          </p:nvSpPr>
          <p:spPr bwMode="auto">
            <a:xfrm>
              <a:off x="1325" y="2210"/>
              <a:ext cx="3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3343" name="Rectangle 1055"/>
            <p:cNvSpPr>
              <a:spLocks noChangeArrowheads="1"/>
            </p:cNvSpPr>
            <p:nvPr/>
          </p:nvSpPr>
          <p:spPr bwMode="auto">
            <a:xfrm>
              <a:off x="1211" y="2912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3344" name="Rectangle 1056"/>
            <p:cNvSpPr>
              <a:spLocks noChangeArrowheads="1"/>
            </p:cNvSpPr>
            <p:nvPr/>
          </p:nvSpPr>
          <p:spPr bwMode="auto">
            <a:xfrm>
              <a:off x="1605" y="3391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3</a:t>
              </a:r>
            </a:p>
          </p:txBody>
        </p:sp>
        <p:sp>
          <p:nvSpPr>
            <p:cNvPr id="13345" name="Rectangle 1057"/>
            <p:cNvSpPr>
              <a:spLocks noChangeArrowheads="1"/>
            </p:cNvSpPr>
            <p:nvPr/>
          </p:nvSpPr>
          <p:spPr bwMode="auto">
            <a:xfrm>
              <a:off x="1223" y="3277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  <p:sp>
          <p:nvSpPr>
            <p:cNvPr id="13346" name="Rectangle 1058"/>
            <p:cNvSpPr>
              <a:spLocks noChangeArrowheads="1"/>
            </p:cNvSpPr>
            <p:nvPr/>
          </p:nvSpPr>
          <p:spPr bwMode="auto">
            <a:xfrm>
              <a:off x="1739" y="3124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0</a:t>
              </a:r>
            </a:p>
          </p:txBody>
        </p:sp>
        <p:sp>
          <p:nvSpPr>
            <p:cNvPr id="13347" name="Oval 1059"/>
            <p:cNvSpPr>
              <a:spLocks noChangeArrowheads="1"/>
            </p:cNvSpPr>
            <p:nvPr/>
          </p:nvSpPr>
          <p:spPr bwMode="auto">
            <a:xfrm>
              <a:off x="588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S0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3348" name="Oval 1060"/>
            <p:cNvSpPr>
              <a:spLocks noChangeArrowheads="1"/>
            </p:cNvSpPr>
            <p:nvPr/>
          </p:nvSpPr>
          <p:spPr bwMode="auto">
            <a:xfrm>
              <a:off x="588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S2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3349" name="Oval 1061"/>
            <p:cNvSpPr>
              <a:spLocks noChangeArrowheads="1"/>
            </p:cNvSpPr>
            <p:nvPr/>
          </p:nvSpPr>
          <p:spPr bwMode="auto">
            <a:xfrm>
              <a:off x="588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S4</a:t>
              </a:r>
              <a:br>
                <a:rPr lang="en-US" sz="1400" b="1"/>
              </a:br>
              <a:r>
                <a:rPr lang="en-US" sz="1400" b="1"/>
                <a:t>[1]</a:t>
              </a:r>
            </a:p>
          </p:txBody>
        </p:sp>
        <p:sp>
          <p:nvSpPr>
            <p:cNvPr id="13350" name="Oval 1062"/>
            <p:cNvSpPr>
              <a:spLocks noChangeArrowheads="1"/>
            </p:cNvSpPr>
            <p:nvPr/>
          </p:nvSpPr>
          <p:spPr bwMode="auto">
            <a:xfrm>
              <a:off x="1356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S1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3351" name="Oval 1063"/>
            <p:cNvSpPr>
              <a:spLocks noChangeArrowheads="1"/>
            </p:cNvSpPr>
            <p:nvPr/>
          </p:nvSpPr>
          <p:spPr bwMode="auto">
            <a:xfrm>
              <a:off x="1356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S3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3352" name="Oval 1064"/>
            <p:cNvSpPr>
              <a:spLocks noChangeArrowheads="1"/>
            </p:cNvSpPr>
            <p:nvPr/>
          </p:nvSpPr>
          <p:spPr bwMode="auto">
            <a:xfrm>
              <a:off x="1356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S5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400" b="1"/>
                <a:t>[0]</a:t>
              </a:r>
            </a:p>
          </p:txBody>
        </p:sp>
        <p:sp>
          <p:nvSpPr>
            <p:cNvPr id="13353" name="Line 1065"/>
            <p:cNvSpPr>
              <a:spLocks noChangeShapeType="1"/>
            </p:cNvSpPr>
            <p:nvPr/>
          </p:nvSpPr>
          <p:spPr bwMode="auto">
            <a:xfrm>
              <a:off x="150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Line 1066"/>
            <p:cNvSpPr>
              <a:spLocks noChangeShapeType="1"/>
            </p:cNvSpPr>
            <p:nvPr/>
          </p:nvSpPr>
          <p:spPr bwMode="auto">
            <a:xfrm>
              <a:off x="78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5" name="Line 1067"/>
            <p:cNvSpPr>
              <a:spLocks noChangeShapeType="1"/>
            </p:cNvSpPr>
            <p:nvPr/>
          </p:nvSpPr>
          <p:spPr bwMode="auto">
            <a:xfrm flipV="1">
              <a:off x="684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6" name="Line 1068"/>
            <p:cNvSpPr>
              <a:spLocks noChangeShapeType="1"/>
            </p:cNvSpPr>
            <p:nvPr/>
          </p:nvSpPr>
          <p:spPr bwMode="auto">
            <a:xfrm>
              <a:off x="876" y="318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7" name="Line 1069"/>
            <p:cNvSpPr>
              <a:spLocks noChangeShapeType="1"/>
            </p:cNvSpPr>
            <p:nvPr/>
          </p:nvSpPr>
          <p:spPr bwMode="auto">
            <a:xfrm flipH="1">
              <a:off x="876" y="328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8" name="Line 1070"/>
            <p:cNvSpPr>
              <a:spLocks noChangeShapeType="1"/>
            </p:cNvSpPr>
            <p:nvPr/>
          </p:nvSpPr>
          <p:spPr bwMode="auto">
            <a:xfrm flipV="1">
              <a:off x="1486" y="1933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9" name="Line 1071"/>
            <p:cNvSpPr>
              <a:spLocks noChangeShapeType="1"/>
            </p:cNvSpPr>
            <p:nvPr/>
          </p:nvSpPr>
          <p:spPr bwMode="auto">
            <a:xfrm>
              <a:off x="1548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0" name="Line 1072"/>
            <p:cNvSpPr>
              <a:spLocks noChangeShapeType="1"/>
            </p:cNvSpPr>
            <p:nvPr/>
          </p:nvSpPr>
          <p:spPr bwMode="auto">
            <a:xfrm>
              <a:off x="876" y="251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Line 1073"/>
            <p:cNvSpPr>
              <a:spLocks noChangeShapeType="1"/>
            </p:cNvSpPr>
            <p:nvPr/>
          </p:nvSpPr>
          <p:spPr bwMode="auto">
            <a:xfrm flipV="1">
              <a:off x="828" y="189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2" name="Line 1074"/>
            <p:cNvSpPr>
              <a:spLocks noChangeShapeType="1"/>
            </p:cNvSpPr>
            <p:nvPr/>
          </p:nvSpPr>
          <p:spPr bwMode="auto">
            <a:xfrm flipH="1">
              <a:off x="828" y="261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" name="Line 1075"/>
            <p:cNvSpPr>
              <a:spLocks noChangeShapeType="1"/>
            </p:cNvSpPr>
            <p:nvPr/>
          </p:nvSpPr>
          <p:spPr bwMode="auto">
            <a:xfrm flipV="1">
              <a:off x="798" y="1920"/>
              <a:ext cx="630" cy="1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4" name="Line 1076"/>
            <p:cNvSpPr>
              <a:spLocks noChangeShapeType="1"/>
            </p:cNvSpPr>
            <p:nvPr/>
          </p:nvSpPr>
          <p:spPr bwMode="auto">
            <a:xfrm>
              <a:off x="876" y="184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5" name="Line 1077"/>
            <p:cNvSpPr>
              <a:spLocks noChangeShapeType="1"/>
            </p:cNvSpPr>
            <p:nvPr/>
          </p:nvSpPr>
          <p:spPr bwMode="auto">
            <a:xfrm flipH="1">
              <a:off x="876" y="174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6" name="Line 1078"/>
            <p:cNvSpPr>
              <a:spLocks noChangeShapeType="1"/>
            </p:cNvSpPr>
            <p:nvPr/>
          </p:nvSpPr>
          <p:spPr bwMode="auto">
            <a:xfrm>
              <a:off x="732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Line 1079"/>
            <p:cNvSpPr>
              <a:spLocks noChangeShapeType="1"/>
            </p:cNvSpPr>
            <p:nvPr/>
          </p:nvSpPr>
          <p:spPr bwMode="auto">
            <a:xfrm flipH="1" flipV="1">
              <a:off x="768" y="1938"/>
              <a:ext cx="636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8" name="Line 1080"/>
            <p:cNvSpPr>
              <a:spLocks noChangeShapeType="1"/>
            </p:cNvSpPr>
            <p:nvPr/>
          </p:nvSpPr>
          <p:spPr bwMode="auto">
            <a:xfrm>
              <a:off x="798" y="1914"/>
              <a:ext cx="570" cy="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Line 1081"/>
            <p:cNvSpPr>
              <a:spLocks noChangeShapeType="1"/>
            </p:cNvSpPr>
            <p:nvPr/>
          </p:nvSpPr>
          <p:spPr bwMode="auto">
            <a:xfrm flipH="1" flipV="1">
              <a:off x="846" y="1878"/>
              <a:ext cx="558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370" name="AutoShape 1082"/>
            <p:cNvCxnSpPr>
              <a:cxnSpLocks noChangeShapeType="1"/>
              <a:stCxn id="13352" idx="5"/>
              <a:endCxn id="13352" idx="3"/>
            </p:cNvCxnSpPr>
            <p:nvPr/>
          </p:nvCxnSpPr>
          <p:spPr bwMode="auto">
            <a:xfrm rot="5400000">
              <a:off x="1499" y="3235"/>
              <a:ext cx="1" cy="204"/>
            </a:xfrm>
            <a:prstGeom prst="curvedConnector3">
              <a:avLst>
                <a:gd name="adj1" fmla="val 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1" name="AutoShape 1083"/>
            <p:cNvCxnSpPr>
              <a:cxnSpLocks noChangeShapeType="1"/>
              <a:stCxn id="13350" idx="7"/>
              <a:endCxn id="13350" idx="1"/>
            </p:cNvCxnSpPr>
            <p:nvPr/>
          </p:nvCxnSpPr>
          <p:spPr bwMode="auto">
            <a:xfrm rot="-5400000" flipH="1" flipV="1">
              <a:off x="1499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2" name="AutoShape 1084"/>
            <p:cNvCxnSpPr>
              <a:cxnSpLocks noChangeShapeType="1"/>
              <a:stCxn id="13347" idx="7"/>
              <a:endCxn id="13347" idx="1"/>
            </p:cNvCxnSpPr>
            <p:nvPr/>
          </p:nvCxnSpPr>
          <p:spPr bwMode="auto">
            <a:xfrm rot="-5400000" flipH="1" flipV="1">
              <a:off x="731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3" name="AutoShape 1085"/>
            <p:cNvCxnSpPr>
              <a:cxnSpLocks noChangeShapeType="1"/>
              <a:stCxn id="13349" idx="2"/>
              <a:endCxn id="13347" idx="2"/>
            </p:cNvCxnSpPr>
            <p:nvPr/>
          </p:nvCxnSpPr>
          <p:spPr bwMode="auto">
            <a:xfrm rot="10800000" flipH="1">
              <a:off x="588" y="1794"/>
              <a:ext cx="1" cy="1440"/>
            </a:xfrm>
            <a:prstGeom prst="curvedConnector3">
              <a:avLst>
                <a:gd name="adj1" fmla="val -234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4" name="AutoShape 1086"/>
            <p:cNvCxnSpPr>
              <a:cxnSpLocks noChangeShapeType="1"/>
              <a:stCxn id="13348" idx="3"/>
              <a:endCxn id="13348" idx="1"/>
            </p:cNvCxnSpPr>
            <p:nvPr/>
          </p:nvCxnSpPr>
          <p:spPr bwMode="auto">
            <a:xfrm rot="5400000" flipH="1" flipV="1">
              <a:off x="529" y="2513"/>
              <a:ext cx="204" cy="1"/>
            </a:xfrm>
            <a:prstGeom prst="curvedConnector5">
              <a:avLst>
                <a:gd name="adj1" fmla="val -29412"/>
                <a:gd name="adj2" fmla="val -15600005"/>
                <a:gd name="adj3" fmla="val 12303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5" name="AutoShape 1087"/>
            <p:cNvCxnSpPr>
              <a:cxnSpLocks noChangeShapeType="1"/>
              <a:stCxn id="13350" idx="6"/>
              <a:endCxn id="13352" idx="6"/>
            </p:cNvCxnSpPr>
            <p:nvPr/>
          </p:nvCxnSpPr>
          <p:spPr bwMode="auto">
            <a:xfrm>
              <a:off x="1644" y="1794"/>
              <a:ext cx="1" cy="1440"/>
            </a:xfrm>
            <a:prstGeom prst="curvedConnector3">
              <a:avLst>
                <a:gd name="adj1" fmla="val 120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76" name="AutoShape 1088"/>
            <p:cNvCxnSpPr>
              <a:cxnSpLocks noChangeShapeType="1"/>
              <a:stCxn id="13352" idx="6"/>
              <a:endCxn id="13350" idx="6"/>
            </p:cNvCxnSpPr>
            <p:nvPr/>
          </p:nvCxnSpPr>
          <p:spPr bwMode="auto">
            <a:xfrm flipV="1">
              <a:off x="1644" y="1794"/>
              <a:ext cx="1" cy="1440"/>
            </a:xfrm>
            <a:prstGeom prst="curvedConnector3">
              <a:avLst>
                <a:gd name="adj1" fmla="val 245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77" name="Rectangle 1089"/>
            <p:cNvSpPr>
              <a:spLocks noChangeArrowheads="1"/>
            </p:cNvSpPr>
            <p:nvPr/>
          </p:nvSpPr>
          <p:spPr bwMode="auto">
            <a:xfrm>
              <a:off x="1559" y="2128"/>
              <a:ext cx="4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1</a:t>
              </a:r>
            </a:p>
          </p:txBody>
        </p:sp>
      </p:grpSp>
      <p:sp>
        <p:nvSpPr>
          <p:cNvPr id="13323" name="TextBox 78"/>
          <p:cNvSpPr txBox="1">
            <a:spLocks noChangeArrowheads="1"/>
          </p:cNvSpPr>
          <p:nvPr/>
        </p:nvSpPr>
        <p:spPr bwMode="auto">
          <a:xfrm>
            <a:off x="4572000" y="3886200"/>
            <a:ext cx="4313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Put states into groups based on their</a:t>
            </a:r>
          </a:p>
          <a:p>
            <a:pPr eaLnBrk="1" hangingPunct="1"/>
            <a:r>
              <a:rPr lang="en-US"/>
              <a:t>outputs (or whether they are final states</a:t>
            </a:r>
          </a:p>
          <a:p>
            <a:pPr eaLnBrk="1" hangingPunct="1"/>
            <a:r>
              <a:rPr lang="en-US"/>
              <a:t>or not)</a:t>
            </a:r>
          </a:p>
        </p:txBody>
      </p:sp>
    </p:spTree>
    <p:extLst>
      <p:ext uri="{BB962C8B-B14F-4D97-AF65-F5344CB8AC3E}">
        <p14:creationId xmlns:p14="http://schemas.microsoft.com/office/powerpoint/2010/main" val="4484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/>
          <p:cNvSpPr/>
          <p:nvPr/>
        </p:nvSpPr>
        <p:spPr>
          <a:xfrm>
            <a:off x="1258710" y="1447800"/>
            <a:ext cx="1066800" cy="1447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258710" y="3048000"/>
            <a:ext cx="990600" cy="1447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858910" y="1600200"/>
            <a:ext cx="11430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858910" y="3276600"/>
            <a:ext cx="1066800" cy="1219200"/>
          </a:xfrm>
          <a:prstGeom prst="ellipse">
            <a:avLst/>
          </a:prstGeom>
          <a:solidFill>
            <a:srgbClr val="92D050"/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inimized machine</a:t>
            </a:r>
          </a:p>
        </p:txBody>
      </p:sp>
      <p:sp>
        <p:nvSpPr>
          <p:cNvPr id="20490" name="Rectangle 1026"/>
          <p:cNvSpPr>
            <a:spLocks noChangeArrowheads="1"/>
          </p:cNvSpPr>
          <p:nvPr/>
        </p:nvSpPr>
        <p:spPr bwMode="auto">
          <a:xfrm>
            <a:off x="5105400" y="3200400"/>
            <a:ext cx="2981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775"/>
              </a:lnSpc>
            </a:pPr>
            <a:r>
              <a:rPr lang="en-US"/>
              <a:t>state </a:t>
            </a:r>
            <a:br>
              <a:rPr lang="en-US"/>
            </a:br>
            <a:r>
              <a:rPr lang="en-US"/>
              <a:t>transition table</a:t>
            </a:r>
          </a:p>
        </p:txBody>
      </p:sp>
      <p:grpSp>
        <p:nvGrpSpPr>
          <p:cNvPr id="20491" name="Group 1027"/>
          <p:cNvGrpSpPr>
            <a:grpSpLocks/>
          </p:cNvGrpSpPr>
          <p:nvPr/>
        </p:nvGrpSpPr>
        <p:grpSpPr bwMode="auto">
          <a:xfrm>
            <a:off x="4800600" y="1219200"/>
            <a:ext cx="4235450" cy="2081213"/>
            <a:chOff x="2856" y="2024"/>
            <a:chExt cx="2705" cy="1328"/>
          </a:xfrm>
        </p:grpSpPr>
        <p:sp>
          <p:nvSpPr>
            <p:cNvPr id="8" name="Rectangle 1028"/>
            <p:cNvSpPr>
              <a:spLocks noChangeArrowheads="1"/>
            </p:cNvSpPr>
            <p:nvPr/>
          </p:nvSpPr>
          <p:spPr bwMode="auto">
            <a:xfrm>
              <a:off x="2905" y="2024"/>
              <a:ext cx="2656" cy="132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675"/>
                </a:lnSpc>
                <a:spcAft>
                  <a:spcPts val="1975"/>
                </a:spcAft>
                <a:tabLst>
                  <a:tab pos="1127125" algn="l"/>
                  <a:tab pos="1577975" algn="l"/>
                  <a:tab pos="2028825" algn="l"/>
                  <a:tab pos="2479675" algn="l"/>
                  <a:tab pos="3155950" algn="l"/>
                </a:tabLst>
                <a:defRPr/>
              </a:pPr>
              <a:r>
                <a:rPr lang="en-US" dirty="0">
                  <a:ea typeface="ＭＳ Ｐゴシック" pitchFamily="34" charset="-128"/>
                </a:rPr>
                <a:t>present	        next state        output</a:t>
              </a:r>
              <a:br>
                <a:rPr lang="en-US" dirty="0">
                  <a:ea typeface="ＭＳ Ｐゴシック" pitchFamily="34" charset="-128"/>
                </a:rPr>
              </a:br>
              <a:r>
                <a:rPr lang="en-US" dirty="0">
                  <a:ea typeface="ＭＳ Ｐゴシック" pitchFamily="34" charset="-128"/>
                </a:rPr>
                <a:t>  state	0	1	2	3	</a:t>
              </a:r>
              <a:br>
                <a:rPr lang="en-US" dirty="0">
                  <a:ea typeface="ＭＳ Ｐゴシック" pitchFamily="34" charset="-128"/>
                </a:rPr>
              </a:br>
              <a:r>
                <a:rPr lang="en-US" dirty="0">
                  <a:ea typeface="ＭＳ Ｐゴシック" pitchFamily="34" charset="-128"/>
                </a:rPr>
                <a:t>    </a:t>
              </a:r>
              <a:r>
                <a:rPr lang="en-US" b="1" dirty="0">
                  <a:solidFill>
                    <a:srgbClr val="FF0000"/>
                  </a:solidFill>
                  <a:ea typeface="ＭＳ Ｐゴシック" pitchFamily="34" charset="-128"/>
                </a:rPr>
                <a:t>S0</a:t>
              </a:r>
              <a:r>
                <a:rPr lang="en-US" b="1" dirty="0">
                  <a:ea typeface="ＭＳ Ｐゴシック" pitchFamily="34" charset="-128"/>
                </a:rPr>
                <a:t>	</a:t>
              </a:r>
              <a:r>
                <a:rPr lang="en-US" b="1" dirty="0">
                  <a:solidFill>
                    <a:srgbClr val="FF0000"/>
                  </a:solidFill>
                  <a:ea typeface="ＭＳ Ｐゴシック" pitchFamily="34" charset="-128"/>
                </a:rPr>
                <a:t>S0</a:t>
              </a:r>
              <a:r>
                <a:rPr lang="en-US" b="1" dirty="0">
                  <a:ea typeface="ＭＳ Ｐゴシック" pitchFamily="34" charset="-128"/>
                </a:rPr>
                <a:t>	</a:t>
              </a:r>
              <a:r>
                <a:rPr lang="en-US" b="1" dirty="0">
                  <a:solidFill>
                    <a:srgbClr val="0070C0"/>
                  </a:solidFill>
                  <a:ea typeface="ＭＳ Ｐゴシック" pitchFamily="34" charset="-128"/>
                </a:rPr>
                <a:t>S1</a:t>
              </a:r>
              <a:r>
                <a:rPr lang="en-US" b="1" dirty="0">
                  <a:ea typeface="ＭＳ Ｐゴシック" pitchFamily="34" charset="-128"/>
                </a:rPr>
                <a:t>	</a:t>
              </a:r>
              <a:r>
                <a:rPr lang="en-US" b="1" dirty="0">
                  <a:solidFill>
                    <a:srgbClr val="FFC000"/>
                  </a:solidFill>
                  <a:ea typeface="ＭＳ Ｐゴシック" pitchFamily="34" charset="-128"/>
                </a:rPr>
                <a:t>S2</a:t>
              </a:r>
              <a:r>
                <a:rPr lang="en-US" b="1" dirty="0">
                  <a:ea typeface="ＭＳ Ｐゴシック" pitchFamily="34" charset="-128"/>
                </a:rPr>
                <a:t>	</a:t>
              </a:r>
              <a:r>
                <a:rPr lang="en-US" b="1" dirty="0">
                  <a:solidFill>
                    <a:srgbClr val="008000"/>
                  </a:solidFill>
                  <a:ea typeface="ＭＳ Ｐゴシック" pitchFamily="34" charset="-128"/>
                </a:rPr>
                <a:t>S3</a:t>
              </a:r>
              <a:r>
                <a:rPr lang="en-US" b="1" dirty="0">
                  <a:ea typeface="ＭＳ Ｐゴシック" pitchFamily="34" charset="-128"/>
                </a:rPr>
                <a:t>	</a:t>
              </a:r>
              <a:r>
                <a:rPr lang="en-US" dirty="0">
                  <a:ea typeface="ＭＳ Ｐゴシック" pitchFamily="34" charset="-128"/>
                </a:rPr>
                <a:t>1</a:t>
              </a:r>
              <a:r>
                <a:rPr lang="en-US" b="1" dirty="0">
                  <a:ea typeface="ＭＳ Ｐゴシック" pitchFamily="34" charset="-128"/>
                </a:rPr>
                <a:t/>
              </a:r>
              <a:br>
                <a:rPr lang="en-US" b="1" dirty="0">
                  <a:ea typeface="ＭＳ Ｐゴシック" pitchFamily="34" charset="-128"/>
                </a:rPr>
              </a:br>
              <a:r>
                <a:rPr lang="en-US" b="1" dirty="0">
                  <a:ea typeface="ＭＳ Ｐゴシック" pitchFamily="34" charset="-128"/>
                </a:rPr>
                <a:t>   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ea typeface="ＭＳ Ｐゴシック" pitchFamily="34" charset="-128"/>
                </a:rPr>
                <a:t> </a:t>
              </a:r>
              <a:r>
                <a:rPr lang="en-US" b="1" dirty="0">
                  <a:solidFill>
                    <a:srgbClr val="0070C0"/>
                  </a:solidFill>
                  <a:ea typeface="ＭＳ Ｐゴシック" pitchFamily="34" charset="-128"/>
                </a:rPr>
                <a:t>S1</a:t>
              </a:r>
              <a:r>
                <a:rPr lang="en-US" b="1" dirty="0">
                  <a:ea typeface="ＭＳ Ｐゴシック" pitchFamily="34" charset="-128"/>
                </a:rPr>
                <a:t>	</a:t>
              </a:r>
              <a:r>
                <a:rPr lang="en-US" b="1" dirty="0">
                  <a:solidFill>
                    <a:srgbClr val="FF0000"/>
                  </a:solidFill>
                  <a:ea typeface="ＭＳ Ｐゴシック" pitchFamily="34" charset="-128"/>
                </a:rPr>
                <a:t>S0</a:t>
              </a:r>
              <a:r>
                <a:rPr lang="en-US" b="1" dirty="0">
                  <a:ea typeface="ＭＳ Ｐゴシック" pitchFamily="34" charset="-128"/>
                </a:rPr>
                <a:t>	</a:t>
              </a:r>
              <a:r>
                <a:rPr lang="en-US" b="1" dirty="0">
                  <a:solidFill>
                    <a:srgbClr val="008000"/>
                  </a:solidFill>
                  <a:ea typeface="ＭＳ Ｐゴシック" pitchFamily="34" charset="-128"/>
                </a:rPr>
                <a:t>S3</a:t>
              </a:r>
              <a:r>
                <a:rPr lang="en-US" b="1" dirty="0">
                  <a:ea typeface="ＭＳ Ｐゴシック" pitchFamily="34" charset="-128"/>
                </a:rPr>
                <a:t>	</a:t>
              </a:r>
              <a:r>
                <a:rPr lang="en-US" b="1" dirty="0">
                  <a:solidFill>
                    <a:srgbClr val="0070C0"/>
                  </a:solidFill>
                  <a:ea typeface="ＭＳ Ｐゴシック" pitchFamily="34" charset="-128"/>
                </a:rPr>
                <a:t>S1</a:t>
              </a:r>
              <a:r>
                <a:rPr lang="en-US" b="1" dirty="0">
                  <a:ea typeface="ＭＳ Ｐゴシック" pitchFamily="34" charset="-128"/>
                </a:rPr>
                <a:t>	</a:t>
              </a:r>
              <a:r>
                <a:rPr lang="en-US" b="1" dirty="0">
                  <a:solidFill>
                    <a:srgbClr val="008000"/>
                  </a:solidFill>
                  <a:ea typeface="ＭＳ Ｐゴシック" pitchFamily="34" charset="-128"/>
                </a:rPr>
                <a:t>S3</a:t>
              </a:r>
              <a:r>
                <a:rPr lang="en-US" b="1" dirty="0">
                  <a:ea typeface="ＭＳ Ｐゴシック" pitchFamily="34" charset="-128"/>
                </a:rPr>
                <a:t>	</a:t>
              </a:r>
              <a:r>
                <a:rPr lang="en-US" dirty="0">
                  <a:ea typeface="ＭＳ Ｐゴシック" pitchFamily="34" charset="-128"/>
                </a:rPr>
                <a:t>0</a:t>
              </a:r>
              <a:r>
                <a:rPr lang="en-US" b="1" dirty="0">
                  <a:ea typeface="ＭＳ Ｐゴシック" pitchFamily="34" charset="-128"/>
                </a:rPr>
                <a:t/>
              </a:r>
              <a:br>
                <a:rPr lang="en-US" b="1" dirty="0">
                  <a:ea typeface="ＭＳ Ｐゴシック" pitchFamily="34" charset="-128"/>
                </a:rPr>
              </a:br>
              <a:r>
                <a:rPr lang="en-US" b="1" dirty="0">
                  <a:ea typeface="ＭＳ Ｐゴシック" pitchFamily="34" charset="-128"/>
                </a:rPr>
                <a:t>   </a:t>
              </a:r>
              <a:r>
                <a:rPr lang="en-US" b="1" dirty="0">
                  <a:solidFill>
                    <a:srgbClr val="FFC000"/>
                  </a:solidFill>
                  <a:ea typeface="ＭＳ Ｐゴシック" pitchFamily="34" charset="-128"/>
                </a:rPr>
                <a:t> S2</a:t>
              </a:r>
              <a:r>
                <a:rPr lang="en-US" b="1" dirty="0">
                  <a:ea typeface="ＭＳ Ｐゴシック" pitchFamily="34" charset="-128"/>
                </a:rPr>
                <a:t>	</a:t>
              </a:r>
              <a:r>
                <a:rPr lang="en-US" b="1" dirty="0">
                  <a:solidFill>
                    <a:srgbClr val="0070C0"/>
                  </a:solidFill>
                  <a:ea typeface="ＭＳ Ｐゴシック" pitchFamily="34" charset="-128"/>
                </a:rPr>
                <a:t>S1</a:t>
              </a:r>
              <a:r>
                <a:rPr lang="en-US" b="1" dirty="0">
                  <a:ea typeface="ＭＳ Ｐゴシック" pitchFamily="34" charset="-128"/>
                </a:rPr>
                <a:t>	</a:t>
              </a:r>
              <a:r>
                <a:rPr lang="en-US" b="1" dirty="0">
                  <a:solidFill>
                    <a:srgbClr val="008000"/>
                  </a:solidFill>
                  <a:ea typeface="ＭＳ Ｐゴシック" pitchFamily="34" charset="-128"/>
                </a:rPr>
                <a:t>S3</a:t>
              </a:r>
              <a:r>
                <a:rPr lang="en-US" b="1" dirty="0">
                  <a:ea typeface="ＭＳ Ｐゴシック" pitchFamily="34" charset="-128"/>
                </a:rPr>
                <a:t>	</a:t>
              </a:r>
              <a:r>
                <a:rPr lang="en-US" b="1" dirty="0">
                  <a:solidFill>
                    <a:srgbClr val="FFC000"/>
                  </a:solidFill>
                  <a:ea typeface="ＭＳ Ｐゴシック" pitchFamily="34" charset="-128"/>
                </a:rPr>
                <a:t>S2</a:t>
              </a:r>
              <a:r>
                <a:rPr lang="en-US" b="1" dirty="0">
                  <a:ea typeface="ＭＳ Ｐゴシック" pitchFamily="34" charset="-128"/>
                </a:rPr>
                <a:t>	</a:t>
              </a:r>
              <a:r>
                <a:rPr lang="en-US" b="1" dirty="0">
                  <a:solidFill>
                    <a:srgbClr val="FF0000"/>
                  </a:solidFill>
                  <a:ea typeface="ＭＳ Ｐゴシック" pitchFamily="34" charset="-128"/>
                </a:rPr>
                <a:t>S0</a:t>
              </a:r>
              <a:r>
                <a:rPr lang="en-US" b="1" dirty="0">
                  <a:ea typeface="ＭＳ Ｐゴシック" pitchFamily="34" charset="-128"/>
                </a:rPr>
                <a:t>	</a:t>
              </a:r>
              <a:r>
                <a:rPr lang="en-US" dirty="0">
                  <a:ea typeface="ＭＳ Ｐゴシック" pitchFamily="34" charset="-128"/>
                </a:rPr>
                <a:t>1</a:t>
              </a:r>
              <a:r>
                <a:rPr lang="en-US" b="1" dirty="0">
                  <a:ea typeface="ＭＳ Ｐゴシック" pitchFamily="34" charset="-128"/>
                </a:rPr>
                <a:t/>
              </a:r>
              <a:br>
                <a:rPr lang="en-US" b="1" dirty="0">
                  <a:ea typeface="ＭＳ Ｐゴシック" pitchFamily="34" charset="-128"/>
                </a:rPr>
              </a:br>
              <a:r>
                <a:rPr lang="en-US" b="1" dirty="0">
                  <a:ea typeface="ＭＳ Ｐゴシック" pitchFamily="34" charset="-128"/>
                </a:rPr>
                <a:t>   </a:t>
              </a:r>
              <a:r>
                <a:rPr lang="en-US" b="1" dirty="0">
                  <a:solidFill>
                    <a:srgbClr val="0070C0"/>
                  </a:solidFill>
                  <a:ea typeface="ＭＳ Ｐゴシック" pitchFamily="34" charset="-128"/>
                </a:rPr>
                <a:t> </a:t>
              </a:r>
              <a:r>
                <a:rPr lang="en-US" b="1" dirty="0">
                  <a:solidFill>
                    <a:srgbClr val="008000"/>
                  </a:solidFill>
                  <a:ea typeface="ＭＳ Ｐゴシック" pitchFamily="34" charset="-128"/>
                </a:rPr>
                <a:t>S3</a:t>
              </a:r>
              <a:r>
                <a:rPr lang="en-US" b="1" dirty="0">
                  <a:ea typeface="ＭＳ Ｐゴシック" pitchFamily="34" charset="-128"/>
                </a:rPr>
                <a:t>	</a:t>
              </a:r>
              <a:r>
                <a:rPr lang="en-US" b="1" dirty="0">
                  <a:solidFill>
                    <a:srgbClr val="0070C0"/>
                  </a:solidFill>
                  <a:ea typeface="ＭＳ Ｐゴシック" pitchFamily="34" charset="-128"/>
                </a:rPr>
                <a:t>S1</a:t>
              </a:r>
              <a:r>
                <a:rPr lang="en-US" b="1" dirty="0">
                  <a:ea typeface="ＭＳ Ｐゴシック" pitchFamily="34" charset="-128"/>
                </a:rPr>
                <a:t>	</a:t>
              </a:r>
              <a:r>
                <a:rPr lang="en-US" b="1" dirty="0">
                  <a:solidFill>
                    <a:srgbClr val="FF0000"/>
                  </a:solidFill>
                  <a:ea typeface="ＭＳ Ｐゴシック" pitchFamily="34" charset="-128"/>
                </a:rPr>
                <a:t>S0	S0</a:t>
              </a:r>
              <a:r>
                <a:rPr lang="en-US" b="1" dirty="0">
                  <a:ea typeface="ＭＳ Ｐゴシック" pitchFamily="34" charset="-128"/>
                </a:rPr>
                <a:t>	</a:t>
              </a:r>
              <a:r>
                <a:rPr lang="en-US" b="1" dirty="0">
                  <a:solidFill>
                    <a:srgbClr val="008000"/>
                  </a:solidFill>
                  <a:ea typeface="ＭＳ Ｐゴシック" pitchFamily="34" charset="-128"/>
                </a:rPr>
                <a:t>S3</a:t>
              </a:r>
              <a:r>
                <a:rPr lang="en-US" b="1" dirty="0">
                  <a:ea typeface="ＭＳ Ｐゴシック" pitchFamily="34" charset="-128"/>
                </a:rPr>
                <a:t>	</a:t>
              </a:r>
              <a:r>
                <a:rPr lang="en-US" dirty="0">
                  <a:ea typeface="ＭＳ Ｐゴシック" pitchFamily="34" charset="-128"/>
                </a:rPr>
                <a:t>0</a:t>
              </a:r>
              <a:r>
                <a:rPr lang="en-US" b="1" dirty="0">
                  <a:ea typeface="ＭＳ Ｐゴシック" pitchFamily="34" charset="-128"/>
                </a:rPr>
                <a:t/>
              </a:r>
              <a:br>
                <a:rPr lang="en-US" b="1" dirty="0">
                  <a:ea typeface="ＭＳ Ｐゴシック" pitchFamily="34" charset="-128"/>
                </a:rPr>
              </a:br>
              <a:r>
                <a:rPr lang="en-US" dirty="0">
                  <a:ea typeface="ＭＳ Ｐゴシック" pitchFamily="34" charset="-128"/>
                </a:rPr>
                <a:t>   </a:t>
              </a:r>
            </a:p>
          </p:txBody>
        </p:sp>
        <p:sp>
          <p:nvSpPr>
            <p:cNvPr id="20526" name="Line 1029"/>
            <p:cNvSpPr>
              <a:spLocks noChangeShapeType="1"/>
            </p:cNvSpPr>
            <p:nvPr/>
          </p:nvSpPr>
          <p:spPr bwMode="auto">
            <a:xfrm>
              <a:off x="2856" y="2319"/>
              <a:ext cx="23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Line 1030"/>
            <p:cNvSpPr>
              <a:spLocks noChangeShapeType="1"/>
            </p:cNvSpPr>
            <p:nvPr/>
          </p:nvSpPr>
          <p:spPr bwMode="auto">
            <a:xfrm>
              <a:off x="4704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Line 1031"/>
            <p:cNvSpPr>
              <a:spLocks noChangeShapeType="1"/>
            </p:cNvSpPr>
            <p:nvPr/>
          </p:nvSpPr>
          <p:spPr bwMode="auto">
            <a:xfrm>
              <a:off x="3576" y="2064"/>
              <a:ext cx="0" cy="10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2" name="Rectangle 1036"/>
          <p:cNvSpPr>
            <a:spLocks noChangeArrowheads="1"/>
          </p:cNvSpPr>
          <p:nvPr/>
        </p:nvSpPr>
        <p:spPr bwMode="auto">
          <a:xfrm>
            <a:off x="1533348" y="2643188"/>
            <a:ext cx="984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2</a:t>
            </a:r>
          </a:p>
        </p:txBody>
      </p:sp>
      <p:sp>
        <p:nvSpPr>
          <p:cNvPr id="20493" name="Rectangle 1037"/>
          <p:cNvSpPr>
            <a:spLocks noChangeArrowheads="1"/>
          </p:cNvSpPr>
          <p:nvPr/>
        </p:nvSpPr>
        <p:spPr bwMode="auto">
          <a:xfrm>
            <a:off x="2244548" y="2373313"/>
            <a:ext cx="984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1</a:t>
            </a:r>
          </a:p>
        </p:txBody>
      </p:sp>
      <p:sp>
        <p:nvSpPr>
          <p:cNvPr id="20494" name="Rectangle 1038"/>
          <p:cNvSpPr>
            <a:spLocks noChangeArrowheads="1"/>
          </p:cNvSpPr>
          <p:nvPr/>
        </p:nvSpPr>
        <p:spPr bwMode="auto">
          <a:xfrm>
            <a:off x="2146123" y="2847975"/>
            <a:ext cx="984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3</a:t>
            </a:r>
          </a:p>
        </p:txBody>
      </p:sp>
      <p:sp>
        <p:nvSpPr>
          <p:cNvPr id="20495" name="Rectangle 1039"/>
          <p:cNvSpPr>
            <a:spLocks noChangeArrowheads="1"/>
          </p:cNvSpPr>
          <p:nvPr/>
        </p:nvSpPr>
        <p:spPr bwMode="auto">
          <a:xfrm>
            <a:off x="1977848" y="1752600"/>
            <a:ext cx="9842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0</a:t>
            </a:r>
          </a:p>
        </p:txBody>
      </p:sp>
      <p:sp>
        <p:nvSpPr>
          <p:cNvPr id="20496" name="Rectangle 1040"/>
          <p:cNvSpPr>
            <a:spLocks noChangeArrowheads="1"/>
          </p:cNvSpPr>
          <p:nvPr/>
        </p:nvSpPr>
        <p:spPr bwMode="auto">
          <a:xfrm>
            <a:off x="2325510" y="3276600"/>
            <a:ext cx="9842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0</a:t>
            </a:r>
          </a:p>
        </p:txBody>
      </p:sp>
      <p:sp>
        <p:nvSpPr>
          <p:cNvPr id="20497" name="Rectangle 1041"/>
          <p:cNvSpPr>
            <a:spLocks noChangeArrowheads="1"/>
          </p:cNvSpPr>
          <p:nvPr/>
        </p:nvSpPr>
        <p:spPr bwMode="auto">
          <a:xfrm>
            <a:off x="2147710" y="3748088"/>
            <a:ext cx="984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1</a:t>
            </a:r>
          </a:p>
        </p:txBody>
      </p:sp>
      <p:sp>
        <p:nvSpPr>
          <p:cNvPr id="20498" name="Rectangle 1042"/>
          <p:cNvSpPr>
            <a:spLocks noChangeArrowheads="1"/>
          </p:cNvSpPr>
          <p:nvPr/>
        </p:nvSpPr>
        <p:spPr bwMode="auto">
          <a:xfrm flipH="1">
            <a:off x="2009598" y="3124200"/>
            <a:ext cx="444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3</a:t>
            </a:r>
          </a:p>
        </p:txBody>
      </p:sp>
      <p:sp>
        <p:nvSpPr>
          <p:cNvPr id="20499" name="Rectangle 1043"/>
          <p:cNvSpPr>
            <a:spLocks noChangeArrowheads="1"/>
          </p:cNvSpPr>
          <p:nvPr/>
        </p:nvSpPr>
        <p:spPr bwMode="auto">
          <a:xfrm>
            <a:off x="1214260" y="4071938"/>
            <a:ext cx="984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2</a:t>
            </a:r>
          </a:p>
        </p:txBody>
      </p:sp>
      <p:sp>
        <p:nvSpPr>
          <p:cNvPr id="20500" name="Rectangle 1048"/>
          <p:cNvSpPr>
            <a:spLocks noChangeArrowheads="1"/>
          </p:cNvSpPr>
          <p:nvPr/>
        </p:nvSpPr>
        <p:spPr bwMode="auto">
          <a:xfrm flipH="1">
            <a:off x="3671710" y="1754188"/>
            <a:ext cx="603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600" b="1"/>
              <a:t>2</a:t>
            </a:r>
          </a:p>
        </p:txBody>
      </p:sp>
      <p:sp>
        <p:nvSpPr>
          <p:cNvPr id="20501" name="Rectangle 1049"/>
          <p:cNvSpPr>
            <a:spLocks noChangeArrowheads="1"/>
          </p:cNvSpPr>
          <p:nvPr/>
        </p:nvSpPr>
        <p:spPr bwMode="auto">
          <a:xfrm>
            <a:off x="2782710" y="2012950"/>
            <a:ext cx="10001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0</a:t>
            </a:r>
          </a:p>
        </p:txBody>
      </p:sp>
      <p:sp>
        <p:nvSpPr>
          <p:cNvPr id="20502" name="Rectangle 1050"/>
          <p:cNvSpPr>
            <a:spLocks noChangeArrowheads="1"/>
          </p:cNvSpPr>
          <p:nvPr/>
        </p:nvSpPr>
        <p:spPr bwMode="auto">
          <a:xfrm flipH="1">
            <a:off x="3749498" y="2667000"/>
            <a:ext cx="460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endParaRPr lang="en-US" sz="1400" b="1"/>
          </a:p>
        </p:txBody>
      </p:sp>
      <p:sp>
        <p:nvSpPr>
          <p:cNvPr id="20503" name="Rectangle 1051"/>
          <p:cNvSpPr>
            <a:spLocks noChangeArrowheads="1"/>
          </p:cNvSpPr>
          <p:nvPr/>
        </p:nvSpPr>
        <p:spPr bwMode="auto">
          <a:xfrm>
            <a:off x="3208160" y="2895600"/>
            <a:ext cx="1079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0</a:t>
            </a:r>
          </a:p>
        </p:txBody>
      </p:sp>
      <p:sp>
        <p:nvSpPr>
          <p:cNvPr id="20504" name="Rectangle 1052"/>
          <p:cNvSpPr>
            <a:spLocks noChangeArrowheads="1"/>
          </p:cNvSpPr>
          <p:nvPr/>
        </p:nvSpPr>
        <p:spPr bwMode="auto">
          <a:xfrm>
            <a:off x="3408185" y="4110038"/>
            <a:ext cx="984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3</a:t>
            </a:r>
          </a:p>
        </p:txBody>
      </p:sp>
      <p:sp>
        <p:nvSpPr>
          <p:cNvPr id="20505" name="Rectangle 1054"/>
          <p:cNvSpPr>
            <a:spLocks noChangeArrowheads="1"/>
          </p:cNvSpPr>
          <p:nvPr/>
        </p:nvSpPr>
        <p:spPr bwMode="auto">
          <a:xfrm>
            <a:off x="3019248" y="3146425"/>
            <a:ext cx="29686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1,2</a:t>
            </a:r>
          </a:p>
        </p:txBody>
      </p:sp>
      <p:sp>
        <p:nvSpPr>
          <p:cNvPr id="20506" name="Oval 1059"/>
          <p:cNvSpPr>
            <a:spLocks noChangeArrowheads="1"/>
          </p:cNvSpPr>
          <p:nvPr/>
        </p:nvSpPr>
        <p:spPr bwMode="auto">
          <a:xfrm>
            <a:off x="1468260" y="2001838"/>
            <a:ext cx="606425" cy="588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lnSpc>
                <a:spcPts val="1375"/>
              </a:lnSpc>
            </a:pPr>
            <a:r>
              <a:rPr lang="en-US" sz="1400" b="1"/>
              <a:t>S0</a:t>
            </a:r>
            <a:br>
              <a:rPr lang="en-US" sz="1400" b="1"/>
            </a:br>
            <a:r>
              <a:rPr lang="en-US" sz="1400" b="1"/>
              <a:t>[1]</a:t>
            </a:r>
          </a:p>
        </p:txBody>
      </p:sp>
      <p:sp>
        <p:nvSpPr>
          <p:cNvPr id="20507" name="Oval 1060"/>
          <p:cNvSpPr>
            <a:spLocks noChangeArrowheads="1"/>
          </p:cNvSpPr>
          <p:nvPr/>
        </p:nvSpPr>
        <p:spPr bwMode="auto">
          <a:xfrm>
            <a:off x="1468260" y="3473450"/>
            <a:ext cx="606425" cy="588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lnSpc>
                <a:spcPts val="1375"/>
              </a:lnSpc>
            </a:pPr>
            <a:r>
              <a:rPr lang="en-US" sz="1400" b="1"/>
              <a:t>S2</a:t>
            </a:r>
            <a:br>
              <a:rPr lang="en-US" sz="1400" b="1"/>
            </a:br>
            <a:r>
              <a:rPr lang="en-US" sz="1400" b="1"/>
              <a:t>[1]</a:t>
            </a:r>
          </a:p>
        </p:txBody>
      </p:sp>
      <p:sp>
        <p:nvSpPr>
          <p:cNvPr id="20508" name="Oval 1062"/>
          <p:cNvSpPr>
            <a:spLocks noChangeArrowheads="1"/>
          </p:cNvSpPr>
          <p:nvPr/>
        </p:nvSpPr>
        <p:spPr bwMode="auto">
          <a:xfrm>
            <a:off x="3084335" y="2001838"/>
            <a:ext cx="606425" cy="588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lnSpc>
                <a:spcPts val="1375"/>
              </a:lnSpc>
            </a:pPr>
            <a:r>
              <a:rPr lang="en-US" sz="1400" b="1"/>
              <a:t>S1</a:t>
            </a:r>
          </a:p>
          <a:p>
            <a:pPr algn="ctr" eaLnBrk="0" hangingPunct="0">
              <a:lnSpc>
                <a:spcPts val="1375"/>
              </a:lnSpc>
            </a:pPr>
            <a:r>
              <a:rPr lang="en-US" sz="1400" b="1"/>
              <a:t>[0]</a:t>
            </a:r>
          </a:p>
        </p:txBody>
      </p:sp>
      <p:sp>
        <p:nvSpPr>
          <p:cNvPr id="20509" name="Oval 1063"/>
          <p:cNvSpPr>
            <a:spLocks noChangeArrowheads="1"/>
          </p:cNvSpPr>
          <p:nvPr/>
        </p:nvSpPr>
        <p:spPr bwMode="auto">
          <a:xfrm>
            <a:off x="3084335" y="3473450"/>
            <a:ext cx="606425" cy="588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lnSpc>
                <a:spcPts val="1375"/>
              </a:lnSpc>
            </a:pPr>
            <a:r>
              <a:rPr lang="en-US" sz="1400" b="1"/>
              <a:t>S3</a:t>
            </a:r>
          </a:p>
          <a:p>
            <a:pPr algn="ctr" eaLnBrk="0" hangingPunct="0">
              <a:lnSpc>
                <a:spcPts val="1375"/>
              </a:lnSpc>
            </a:pPr>
            <a:r>
              <a:rPr lang="en-US" sz="1400" b="1"/>
              <a:t>[0]</a:t>
            </a:r>
          </a:p>
        </p:txBody>
      </p:sp>
      <p:sp>
        <p:nvSpPr>
          <p:cNvPr id="20510" name="Line 1066"/>
          <p:cNvSpPr>
            <a:spLocks noChangeShapeType="1"/>
          </p:cNvSpPr>
          <p:nvPr/>
        </p:nvSpPr>
        <p:spPr bwMode="auto">
          <a:xfrm flipV="1">
            <a:off x="1944510" y="2590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1070"/>
          <p:cNvSpPr>
            <a:spLocks noChangeShapeType="1"/>
          </p:cNvSpPr>
          <p:nvPr/>
        </p:nvSpPr>
        <p:spPr bwMode="auto">
          <a:xfrm flipV="1">
            <a:off x="3357385" y="2581275"/>
            <a:ext cx="0" cy="882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Line 1071"/>
          <p:cNvSpPr>
            <a:spLocks noChangeShapeType="1"/>
          </p:cNvSpPr>
          <p:nvPr/>
        </p:nvSpPr>
        <p:spPr bwMode="auto">
          <a:xfrm>
            <a:off x="3489148" y="2590800"/>
            <a:ext cx="0" cy="882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Line 1072"/>
          <p:cNvSpPr>
            <a:spLocks noChangeShapeType="1"/>
          </p:cNvSpPr>
          <p:nvPr/>
        </p:nvSpPr>
        <p:spPr bwMode="auto">
          <a:xfrm>
            <a:off x="2074685" y="3768725"/>
            <a:ext cx="1009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Line 1073"/>
          <p:cNvSpPr>
            <a:spLocks noChangeShapeType="1"/>
          </p:cNvSpPr>
          <p:nvPr/>
        </p:nvSpPr>
        <p:spPr bwMode="auto">
          <a:xfrm flipV="1">
            <a:off x="1973085" y="2492375"/>
            <a:ext cx="121285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Line 1076"/>
          <p:cNvSpPr>
            <a:spLocks noChangeShapeType="1"/>
          </p:cNvSpPr>
          <p:nvPr/>
        </p:nvSpPr>
        <p:spPr bwMode="auto">
          <a:xfrm>
            <a:off x="2074685" y="2393950"/>
            <a:ext cx="1009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Line 1077"/>
          <p:cNvSpPr>
            <a:spLocks noChangeShapeType="1"/>
          </p:cNvSpPr>
          <p:nvPr/>
        </p:nvSpPr>
        <p:spPr bwMode="auto">
          <a:xfrm flipH="1">
            <a:off x="2074685" y="2198688"/>
            <a:ext cx="1009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Line 1078"/>
          <p:cNvSpPr>
            <a:spLocks noChangeShapeType="1"/>
          </p:cNvSpPr>
          <p:nvPr/>
        </p:nvSpPr>
        <p:spPr bwMode="auto">
          <a:xfrm>
            <a:off x="1771473" y="2590800"/>
            <a:ext cx="0" cy="882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Line 1080"/>
          <p:cNvSpPr>
            <a:spLocks noChangeShapeType="1"/>
          </p:cNvSpPr>
          <p:nvPr/>
        </p:nvSpPr>
        <p:spPr bwMode="auto">
          <a:xfrm>
            <a:off x="1909585" y="2541588"/>
            <a:ext cx="1200150" cy="109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Line 1081"/>
          <p:cNvSpPr>
            <a:spLocks noChangeShapeType="1"/>
          </p:cNvSpPr>
          <p:nvPr/>
        </p:nvSpPr>
        <p:spPr bwMode="auto">
          <a:xfrm flipH="1" flipV="1">
            <a:off x="2011185" y="2468563"/>
            <a:ext cx="11747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520" name="AutoShape 1082"/>
          <p:cNvCxnSpPr>
            <a:cxnSpLocks noChangeShapeType="1"/>
          </p:cNvCxnSpPr>
          <p:nvPr/>
        </p:nvCxnSpPr>
        <p:spPr bwMode="auto">
          <a:xfrm rot="5400000">
            <a:off x="3377229" y="3750469"/>
            <a:ext cx="1587" cy="428625"/>
          </a:xfrm>
          <a:prstGeom prst="curvedConnector3">
            <a:avLst>
              <a:gd name="adj1" fmla="val 18600009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1" name="AutoShape 1083"/>
          <p:cNvCxnSpPr>
            <a:cxnSpLocks noChangeShapeType="1"/>
            <a:stCxn id="20508" idx="7"/>
            <a:endCxn id="20508" idx="1"/>
          </p:cNvCxnSpPr>
          <p:nvPr/>
        </p:nvCxnSpPr>
        <p:spPr bwMode="auto">
          <a:xfrm rot="-5400000" flipH="1" flipV="1">
            <a:off x="3385167" y="1875631"/>
            <a:ext cx="1588" cy="428625"/>
          </a:xfrm>
          <a:prstGeom prst="curvedConnector3">
            <a:avLst>
              <a:gd name="adj1" fmla="val -18600009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2" name="AutoShape 1084"/>
          <p:cNvCxnSpPr>
            <a:cxnSpLocks noChangeShapeType="1"/>
            <a:stCxn id="20506" idx="7"/>
            <a:endCxn id="20506" idx="1"/>
          </p:cNvCxnSpPr>
          <p:nvPr/>
        </p:nvCxnSpPr>
        <p:spPr bwMode="auto">
          <a:xfrm rot="-5400000" flipH="1" flipV="1">
            <a:off x="1769092" y="1875631"/>
            <a:ext cx="1588" cy="428625"/>
          </a:xfrm>
          <a:prstGeom prst="curvedConnector3">
            <a:avLst>
              <a:gd name="adj1" fmla="val -18600009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3" name="AutoShape 1086"/>
          <p:cNvCxnSpPr>
            <a:cxnSpLocks noChangeShapeType="1"/>
            <a:stCxn id="20507" idx="3"/>
            <a:endCxn id="20507" idx="1"/>
          </p:cNvCxnSpPr>
          <p:nvPr/>
        </p:nvCxnSpPr>
        <p:spPr bwMode="auto">
          <a:xfrm rot="5400000" flipH="1" flipV="1">
            <a:off x="1350785" y="3765550"/>
            <a:ext cx="415925" cy="3175"/>
          </a:xfrm>
          <a:prstGeom prst="curvedConnector5">
            <a:avLst>
              <a:gd name="adj1" fmla="val -29412"/>
              <a:gd name="adj2" fmla="val -15600005"/>
              <a:gd name="adj3" fmla="val 123037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4" name="Rectangle 1089"/>
          <p:cNvSpPr>
            <a:spLocks noChangeArrowheads="1"/>
          </p:cNvSpPr>
          <p:nvPr/>
        </p:nvSpPr>
        <p:spPr bwMode="auto">
          <a:xfrm>
            <a:off x="3511373" y="2979738"/>
            <a:ext cx="24923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75"/>
              </a:lnSpc>
            </a:pPr>
            <a:r>
              <a:rPr lang="en-US" sz="1400" b="1"/>
              <a:t>1,3</a:t>
            </a:r>
          </a:p>
        </p:txBody>
      </p:sp>
    </p:spTree>
    <p:extLst>
      <p:ext uri="{BB962C8B-B14F-4D97-AF65-F5344CB8AC3E}">
        <p14:creationId xmlns:p14="http://schemas.microsoft.com/office/powerpoint/2010/main" val="21631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to look at DFAs</a:t>
            </a:r>
          </a:p>
        </p:txBody>
      </p:sp>
      <p:grpSp>
        <p:nvGrpSpPr>
          <p:cNvPr id="180230" name="Group 6"/>
          <p:cNvGrpSpPr>
            <a:grpSpLocks/>
          </p:cNvGrpSpPr>
          <p:nvPr/>
        </p:nvGrpSpPr>
        <p:grpSpPr bwMode="auto">
          <a:xfrm>
            <a:off x="2286000" y="3886200"/>
            <a:ext cx="4572000" cy="2003425"/>
            <a:chOff x="4267200" y="4495800"/>
            <a:chExt cx="4495800" cy="1919359"/>
          </a:xfrm>
        </p:grpSpPr>
        <p:sp>
          <p:nvSpPr>
            <p:cNvPr id="8" name="Oval 7"/>
            <p:cNvSpPr/>
            <p:nvPr/>
          </p:nvSpPr>
          <p:spPr>
            <a:xfrm>
              <a:off x="4571604" y="5257765"/>
              <a:ext cx="533876" cy="53383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009951" y="5257765"/>
              <a:ext cx="533876" cy="53383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229124" y="5257765"/>
              <a:ext cx="533876" cy="533831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790777" y="5257765"/>
              <a:ext cx="533876" cy="53383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0237" name="TextBox 14"/>
            <p:cNvSpPr txBox="1">
              <a:spLocks noChangeArrowheads="1"/>
            </p:cNvSpPr>
            <p:nvPr/>
          </p:nvSpPr>
          <p:spPr bwMode="auto">
            <a:xfrm>
              <a:off x="7543800" y="51816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80238" name="TextBox 15"/>
            <p:cNvSpPr txBox="1">
              <a:spLocks noChangeArrowheads="1"/>
            </p:cNvSpPr>
            <p:nvPr/>
          </p:nvSpPr>
          <p:spPr bwMode="auto">
            <a:xfrm>
              <a:off x="6400799" y="51816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1</a:t>
              </a:r>
            </a:p>
          </p:txBody>
        </p:sp>
        <p:cxnSp>
          <p:nvCxnSpPr>
            <p:cNvPr id="14" name="Straight Arrow Connector 13"/>
            <p:cNvCxnSpPr>
              <a:stCxn id="8" idx="6"/>
              <a:endCxn id="11" idx="2"/>
            </p:cNvCxnSpPr>
            <p:nvPr/>
          </p:nvCxnSpPr>
          <p:spPr>
            <a:xfrm>
              <a:off x="5105480" y="5523919"/>
              <a:ext cx="6852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240" name="TextBox 18"/>
            <p:cNvSpPr txBox="1">
              <a:spLocks noChangeArrowheads="1"/>
            </p:cNvSpPr>
            <p:nvPr/>
          </p:nvSpPr>
          <p:spPr bwMode="auto">
            <a:xfrm>
              <a:off x="5105400" y="51816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80241" name="TextBox 23"/>
            <p:cNvSpPr txBox="1">
              <a:spLocks noChangeArrowheads="1"/>
            </p:cNvSpPr>
            <p:nvPr/>
          </p:nvSpPr>
          <p:spPr bwMode="auto">
            <a:xfrm>
              <a:off x="8229600" y="6096000"/>
              <a:ext cx="5334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0,1</a:t>
              </a:r>
            </a:p>
          </p:txBody>
        </p:sp>
        <p:sp>
          <p:nvSpPr>
            <p:cNvPr id="180242" name="TextBox 24"/>
            <p:cNvSpPr txBox="1">
              <a:spLocks noChangeArrowheads="1"/>
            </p:cNvSpPr>
            <p:nvPr/>
          </p:nvSpPr>
          <p:spPr bwMode="auto">
            <a:xfrm>
              <a:off x="7086600" y="45720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80243" name="TextBox 27"/>
            <p:cNvSpPr txBox="1">
              <a:spLocks noChangeArrowheads="1"/>
            </p:cNvSpPr>
            <p:nvPr/>
          </p:nvSpPr>
          <p:spPr bwMode="auto">
            <a:xfrm>
              <a:off x="4724400" y="60960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80244" name="TextBox 28"/>
            <p:cNvSpPr txBox="1">
              <a:spLocks noChangeArrowheads="1"/>
            </p:cNvSpPr>
            <p:nvPr/>
          </p:nvSpPr>
          <p:spPr bwMode="auto">
            <a:xfrm>
              <a:off x="5791199" y="47244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20" name="Arc 19"/>
            <p:cNvSpPr/>
            <p:nvPr/>
          </p:nvSpPr>
          <p:spPr>
            <a:xfrm>
              <a:off x="4952498" y="4909481"/>
              <a:ext cx="1067753" cy="652461"/>
            </a:xfrm>
            <a:prstGeom prst="arc">
              <a:avLst>
                <a:gd name="adj1" fmla="val 10855616"/>
                <a:gd name="adj2" fmla="val 0"/>
              </a:avLst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1" name="Arc 20"/>
            <p:cNvSpPr/>
            <p:nvPr/>
          </p:nvSpPr>
          <p:spPr>
            <a:xfrm>
              <a:off x="4724586" y="4495800"/>
              <a:ext cx="2591329" cy="1447884"/>
            </a:xfrm>
            <a:prstGeom prst="arc">
              <a:avLst>
                <a:gd name="adj1" fmla="val 10677123"/>
                <a:gd name="adj2" fmla="val 0"/>
              </a:avLst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324653" y="5485898"/>
              <a:ext cx="6852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543827" y="5485898"/>
              <a:ext cx="6852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23"/>
            <p:cNvSpPr/>
            <p:nvPr/>
          </p:nvSpPr>
          <p:spPr>
            <a:xfrm rot="14988361">
              <a:off x="4669524" y="5813313"/>
              <a:ext cx="381743" cy="380894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5" name="Arc 24"/>
            <p:cNvSpPr/>
            <p:nvPr/>
          </p:nvSpPr>
          <p:spPr>
            <a:xfrm rot="14988361">
              <a:off x="8283337" y="5769207"/>
              <a:ext cx="381742" cy="380894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267200" y="5485898"/>
              <a:ext cx="304404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838200" y="2590800"/>
            <a:ext cx="7451725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ＭＳ Ｐゴシック" pitchFamily="34" charset="-128"/>
              </a:rPr>
              <a:t>Lemma:  x is in the language recognized by a DFA </a:t>
            </a:r>
            <a:r>
              <a:rPr lang="en-US" sz="2400" dirty="0" err="1">
                <a:ea typeface="ＭＳ Ｐゴシック" pitchFamily="34" charset="-128"/>
              </a:rPr>
              <a:t>iff</a:t>
            </a:r>
            <a:r>
              <a:rPr lang="en-US" sz="2400" dirty="0">
                <a:ea typeface="ＭＳ Ｐゴシック" pitchFamily="34" charset="-128"/>
              </a:rPr>
              <a:t> </a:t>
            </a:r>
          </a:p>
          <a:p>
            <a:pPr>
              <a:defRPr/>
            </a:pPr>
            <a:r>
              <a:rPr lang="en-US" sz="2400" dirty="0">
                <a:ea typeface="ＭＳ Ｐゴシック" pitchFamily="34" charset="-128"/>
              </a:rPr>
              <a:t>x labels a path from the start state to some final state</a:t>
            </a:r>
          </a:p>
        </p:txBody>
      </p:sp>
      <p:sp>
        <p:nvSpPr>
          <p:cNvPr id="180232" name="TextBox 28"/>
          <p:cNvSpPr txBox="1">
            <a:spLocks noChangeArrowheads="1"/>
          </p:cNvSpPr>
          <p:nvPr/>
        </p:nvSpPr>
        <p:spPr bwMode="auto">
          <a:xfrm>
            <a:off x="838200" y="1524000"/>
            <a:ext cx="7119938" cy="830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Definition: The label of a path in a DFA is the 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concatenation of all the labels on its edges in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58" y="274638"/>
            <a:ext cx="8839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n</a:t>
            </a:r>
            <a:r>
              <a:rPr lang="en-US" dirty="0" smtClean="0"/>
              <a:t>ondeterministic finite automaton (NFA)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089375"/>
            <a:ext cx="8229600" cy="4525963"/>
          </a:xfrm>
        </p:spPr>
        <p:txBody>
          <a:bodyPr/>
          <a:lstStyle/>
          <a:p>
            <a:r>
              <a:rPr lang="en-US" sz="2800" dirty="0" smtClean="0"/>
              <a:t>Graph with start state, final states, edges labeled by symbols (like DFA) but</a:t>
            </a:r>
          </a:p>
          <a:p>
            <a:pPr lvl="1"/>
            <a:r>
              <a:rPr lang="en-US" sz="2400" dirty="0" smtClean="0"/>
              <a:t>Not required to have exactly 1 edge out of each state labeled by each symbol--- can have 0 or &gt;1</a:t>
            </a:r>
          </a:p>
          <a:p>
            <a:pPr lvl="1"/>
            <a:r>
              <a:rPr lang="en-US" sz="2400" dirty="0" smtClean="0"/>
              <a:t>Also can have edges labeled by empty string </a:t>
            </a:r>
            <a:r>
              <a:rPr lang="en-US" b="1" dirty="0" smtClean="0">
                <a:sym typeface="Symbol"/>
              </a:rPr>
              <a:t></a:t>
            </a:r>
            <a:endParaRPr lang="en-US" sz="2400" b="1" dirty="0" smtClean="0">
              <a:sym typeface="Symbol" pitchFamily="18" charset="2"/>
            </a:endParaRPr>
          </a:p>
          <a:p>
            <a:r>
              <a:rPr lang="en-US" sz="2800" b="1" dirty="0" smtClean="0"/>
              <a:t>Definition:  </a:t>
            </a:r>
            <a:r>
              <a:rPr lang="en-US" sz="2800" dirty="0" smtClean="0"/>
              <a:t>x is in the language recognized by an NFA if and only if x labels a path from the start state to some final state</a:t>
            </a:r>
          </a:p>
          <a:p>
            <a:endParaRPr lang="en-US" b="1" dirty="0" smtClean="0"/>
          </a:p>
        </p:txBody>
      </p:sp>
      <p:grpSp>
        <p:nvGrpSpPr>
          <p:cNvPr id="22535" name="Group 26"/>
          <p:cNvGrpSpPr>
            <a:grpSpLocks/>
          </p:cNvGrpSpPr>
          <p:nvPr/>
        </p:nvGrpSpPr>
        <p:grpSpPr bwMode="auto">
          <a:xfrm>
            <a:off x="2362200" y="4953000"/>
            <a:ext cx="4572000" cy="1344613"/>
            <a:chOff x="2362200" y="5059196"/>
            <a:chExt cx="4572000" cy="1344581"/>
          </a:xfrm>
        </p:grpSpPr>
        <p:sp>
          <p:nvSpPr>
            <p:cNvPr id="8" name="Oval 7"/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540" name="TextBox 14"/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22541" name="TextBox 15"/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cxnSp>
          <p:nvCxnSpPr>
            <p:cNvPr id="14" name="Straight Arrow Connector 13"/>
            <p:cNvCxnSpPr>
              <a:stCxn id="8" idx="6"/>
              <a:endCxn id="11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3" name="TextBox 18"/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22544" name="TextBox 23"/>
            <p:cNvSpPr txBox="1">
              <a:spLocks noChangeArrowheads="1"/>
            </p:cNvSpPr>
            <p:nvPr/>
          </p:nvSpPr>
          <p:spPr bwMode="auto">
            <a:xfrm>
              <a:off x="6391759" y="6013590"/>
              <a:ext cx="542441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sp>
          <p:nvSpPr>
            <p:cNvPr id="22545" name="TextBox 27"/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23"/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5" name="Arc 24"/>
            <p:cNvSpPr/>
            <p:nvPr/>
          </p:nvSpPr>
          <p:spPr>
            <a:xfrm rot="14988361">
              <a:off x="6441286" y="5677509"/>
              <a:ext cx="398454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68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nondeterministic </a:t>
            </a:r>
            <a:r>
              <a:rPr lang="en-US" sz="4000" dirty="0"/>
              <a:t>f</a:t>
            </a:r>
            <a:r>
              <a:rPr lang="en-US" sz="4000" dirty="0" smtClean="0"/>
              <a:t>inite automaton</a:t>
            </a:r>
          </a:p>
        </p:txBody>
      </p:sp>
      <p:grpSp>
        <p:nvGrpSpPr>
          <p:cNvPr id="182275" name="Group 26"/>
          <p:cNvGrpSpPr>
            <a:grpSpLocks/>
          </p:cNvGrpSpPr>
          <p:nvPr/>
        </p:nvGrpSpPr>
        <p:grpSpPr bwMode="auto">
          <a:xfrm>
            <a:off x="533400" y="2286000"/>
            <a:ext cx="4572000" cy="1344613"/>
            <a:chOff x="2362200" y="5059196"/>
            <a:chExt cx="4572000" cy="1344581"/>
          </a:xfrm>
        </p:grpSpPr>
        <p:sp>
          <p:nvSpPr>
            <p:cNvPr id="5" name="Oval 4"/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2284" name="TextBox 14"/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477864" cy="30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0,1</a:t>
              </a:r>
            </a:p>
          </p:txBody>
        </p:sp>
        <p:sp>
          <p:nvSpPr>
            <p:cNvPr id="182285" name="TextBox 15"/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497238" cy="30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0,1</a:t>
              </a:r>
            </a:p>
          </p:txBody>
        </p:sp>
        <p:cxnSp>
          <p:nvCxnSpPr>
            <p:cNvPr id="11" name="Straight Arrow Connector 10"/>
            <p:cNvCxnSpPr>
              <a:stCxn id="5" idx="6"/>
              <a:endCxn id="8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287" name="TextBox 18"/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82288" name="TextBox 27"/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0,1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276" name="TextBox 19"/>
          <p:cNvSpPr txBox="1">
            <a:spLocks noChangeArrowheads="1"/>
          </p:cNvSpPr>
          <p:nvPr/>
        </p:nvSpPr>
        <p:spPr bwMode="auto">
          <a:xfrm>
            <a:off x="457200" y="403860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Accepts strings with a 1 three positions from the end of the string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579120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Statements with truth values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 Washington State flag is red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It snowed in Whistler, BC on January 4, 2011.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Rick Perry won the Iowa straw poll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Space aliens landed in Roswell, New Mexico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n is an integer greater than two, then the equation a</a:t>
            </a:r>
            <a:r>
              <a:rPr lang="en-US" baseline="30000" dirty="0" smtClean="0"/>
              <a:t>n</a:t>
            </a:r>
            <a:r>
              <a:rPr lang="en-US" dirty="0" smtClean="0"/>
              <a:t> + </a:t>
            </a:r>
            <a:r>
              <a:rPr lang="en-US" dirty="0" err="1" smtClean="0"/>
              <a:t>b</a:t>
            </a:r>
            <a:r>
              <a:rPr lang="en-US" baseline="30000" dirty="0" err="1" smtClean="0"/>
              <a:t>n</a:t>
            </a:r>
            <a:r>
              <a:rPr lang="en-US" dirty="0" smtClean="0"/>
              <a:t> = </a:t>
            </a:r>
            <a:r>
              <a:rPr lang="en-US" dirty="0" err="1" smtClean="0"/>
              <a:t>c</a:t>
            </a:r>
            <a:r>
              <a:rPr lang="en-US" baseline="30000" dirty="0" err="1" smtClean="0"/>
              <a:t>n</a:t>
            </a:r>
            <a:r>
              <a:rPr lang="en-US" dirty="0" smtClean="0"/>
              <a:t> has no solutions in non-zero integers a, b, and 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Propositional variables: </a:t>
            </a:r>
            <a:r>
              <a:rPr lang="en-US" i="1" dirty="0" smtClean="0"/>
              <a:t>p, q, r, s, . . 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Truth values: </a:t>
            </a:r>
            <a:r>
              <a:rPr lang="en-US" b="1" dirty="0" smtClean="0"/>
              <a:t>T</a:t>
            </a:r>
            <a:r>
              <a:rPr lang="en-US" dirty="0" smtClean="0"/>
              <a:t> for true,  </a:t>
            </a:r>
            <a:r>
              <a:rPr lang="en-US" b="1" dirty="0" smtClean="0"/>
              <a:t>F</a:t>
            </a:r>
            <a:r>
              <a:rPr lang="en-US" dirty="0" smtClean="0"/>
              <a:t> for false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Compound propositions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867400" y="4572000"/>
            <a:ext cx="3124200" cy="1938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Negation (not)       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</a:t>
            </a:r>
            <a:r>
              <a:rPr lang="en-US" sz="2000" dirty="0"/>
              <a:t> p</a:t>
            </a:r>
            <a:endParaRPr lang="en-US" sz="2000" i="1" dirty="0"/>
          </a:p>
          <a:p>
            <a:pPr>
              <a:defRPr/>
            </a:pPr>
            <a:r>
              <a:rPr lang="en-US" sz="2000" dirty="0"/>
              <a:t>Conjunction (and)  </a:t>
            </a:r>
            <a:r>
              <a:rPr lang="en-US" sz="2000" i="1" dirty="0"/>
              <a:t>p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</a:t>
            </a:r>
            <a:r>
              <a:rPr lang="en-US" sz="2000" i="1" dirty="0"/>
              <a:t> q</a:t>
            </a:r>
          </a:p>
          <a:p>
            <a:pPr>
              <a:defRPr/>
            </a:pPr>
            <a:r>
              <a:rPr lang="en-US" sz="2000" dirty="0"/>
              <a:t>Disjunction (or)      </a:t>
            </a:r>
            <a:r>
              <a:rPr lang="en-US" sz="2000" i="1" dirty="0"/>
              <a:t>p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</a:t>
            </a:r>
            <a:r>
              <a:rPr lang="en-US" sz="2000" dirty="0"/>
              <a:t> </a:t>
            </a:r>
            <a:r>
              <a:rPr lang="en-US" sz="2000" i="1" dirty="0"/>
              <a:t>q</a:t>
            </a:r>
          </a:p>
          <a:p>
            <a:pPr>
              <a:defRPr/>
            </a:pPr>
            <a:r>
              <a:rPr lang="en-US" sz="2000" dirty="0"/>
              <a:t>Exclusive or           </a:t>
            </a:r>
            <a:r>
              <a:rPr lang="en-US" sz="2000" i="1" dirty="0"/>
              <a:t>p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</a:t>
            </a:r>
            <a:r>
              <a:rPr lang="en-US" sz="2000" i="1" dirty="0"/>
              <a:t> q</a:t>
            </a:r>
          </a:p>
          <a:p>
            <a:pPr>
              <a:defRPr/>
            </a:pPr>
            <a:r>
              <a:rPr lang="en-US" sz="2000" dirty="0"/>
              <a:t>Implication             </a:t>
            </a:r>
            <a:r>
              <a:rPr lang="en-US" sz="2000" i="1" dirty="0"/>
              <a:t>p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</a:t>
            </a:r>
            <a:r>
              <a:rPr lang="en-US" sz="2000" i="1" dirty="0"/>
              <a:t> q</a:t>
            </a:r>
          </a:p>
          <a:p>
            <a:pPr>
              <a:defRPr/>
            </a:pPr>
            <a:r>
              <a:rPr lang="en-US" sz="2000" dirty="0" err="1"/>
              <a:t>Biconditional</a:t>
            </a:r>
            <a:r>
              <a:rPr lang="en-US" sz="2000" dirty="0"/>
              <a:t>          </a:t>
            </a:r>
            <a:r>
              <a:rPr lang="en-US" sz="2000" i="1" dirty="0"/>
              <a:t>p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</a:t>
            </a:r>
            <a:r>
              <a:rPr lang="en-US" sz="2000" i="1" dirty="0"/>
              <a:t> 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panose="020B0603020102020204" pitchFamily="34" charset="0"/>
              </a:rPr>
              <a:t>Building an NFA from a Regular Expression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457200" y="1685925"/>
            <a:ext cx="174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b="1" dirty="0"/>
              <a:t>(01</a:t>
            </a:r>
            <a:r>
              <a:rPr lang="en-US" sz="2800" b="1" dirty="0">
                <a:sym typeface="Symbol" charset="0"/>
              </a:rPr>
              <a:t> 1</a:t>
            </a:r>
            <a:r>
              <a:rPr lang="en-US" sz="2800" b="1" dirty="0"/>
              <a:t>)*0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3429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>
            <a:stCxn id="26" idx="5"/>
            <a:endCxn id="47" idx="2"/>
          </p:cNvCxnSpPr>
          <p:nvPr/>
        </p:nvCxnSpPr>
        <p:spPr bwMode="auto">
          <a:xfrm>
            <a:off x="2709863" y="4178300"/>
            <a:ext cx="719137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 bwMode="auto">
          <a:xfrm>
            <a:off x="4572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47" idx="6"/>
            <a:endCxn id="93" idx="2"/>
          </p:cNvCxnSpPr>
          <p:nvPr/>
        </p:nvCxnSpPr>
        <p:spPr bwMode="auto">
          <a:xfrm>
            <a:off x="3657600" y="46228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8" name="Group 95"/>
          <p:cNvGrpSpPr>
            <a:grpSpLocks/>
          </p:cNvGrpSpPr>
          <p:nvPr/>
        </p:nvGrpSpPr>
        <p:grpSpPr bwMode="auto">
          <a:xfrm>
            <a:off x="6477000" y="4038600"/>
            <a:ext cx="1295400" cy="252413"/>
            <a:chOff x="4800600" y="4800600"/>
            <a:chExt cx="1295400" cy="252413"/>
          </a:xfrm>
        </p:grpSpPr>
        <p:sp>
          <p:nvSpPr>
            <p:cNvPr id="97" name="Oval 96"/>
            <p:cNvSpPr/>
            <p:nvPr/>
          </p:nvSpPr>
          <p:spPr bwMode="auto">
            <a:xfrm>
              <a:off x="5867400" y="4800600"/>
              <a:ext cx="228600" cy="2524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Arrow Connector 98"/>
            <p:cNvCxnSpPr>
              <a:stCxn id="98" idx="6"/>
              <a:endCxn id="97" idx="2"/>
            </p:cNvCxnSpPr>
            <p:nvPr/>
          </p:nvCxnSpPr>
          <p:spPr bwMode="auto">
            <a:xfrm>
              <a:off x="5029200" y="4927600"/>
              <a:ext cx="838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9" name="Group 43"/>
          <p:cNvGrpSpPr>
            <a:grpSpLocks/>
          </p:cNvGrpSpPr>
          <p:nvPr/>
        </p:nvGrpSpPr>
        <p:grpSpPr bwMode="auto">
          <a:xfrm>
            <a:off x="4191000" y="3429000"/>
            <a:ext cx="1066800" cy="252413"/>
            <a:chOff x="4800600" y="4800600"/>
            <a:chExt cx="1066800" cy="252413"/>
          </a:xfrm>
        </p:grpSpPr>
        <p:sp>
          <p:nvSpPr>
            <p:cNvPr id="57" name="Oval 56"/>
            <p:cNvSpPr/>
            <p:nvPr/>
          </p:nvSpPr>
          <p:spPr bwMode="auto">
            <a:xfrm>
              <a:off x="56388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Arrow Connector 58"/>
            <p:cNvCxnSpPr>
              <a:stCxn id="58" idx="6"/>
              <a:endCxn id="57" idx="2"/>
            </p:cNvCxnSpPr>
            <p:nvPr/>
          </p:nvCxnSpPr>
          <p:spPr bwMode="auto">
            <a:xfrm>
              <a:off x="5029200" y="4927600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0" name="Group 52"/>
          <p:cNvGrpSpPr>
            <a:grpSpLocks/>
          </p:cNvGrpSpPr>
          <p:nvPr/>
        </p:nvGrpSpPr>
        <p:grpSpPr bwMode="auto">
          <a:xfrm>
            <a:off x="1143000" y="3200399"/>
            <a:ext cx="3642998" cy="1436088"/>
            <a:chOff x="2971800" y="3124200"/>
            <a:chExt cx="3643287" cy="1436147"/>
          </a:xfrm>
        </p:grpSpPr>
        <p:sp>
          <p:nvSpPr>
            <p:cNvPr id="24" name="Oval 23"/>
            <p:cNvSpPr/>
            <p:nvPr/>
          </p:nvSpPr>
          <p:spPr bwMode="auto">
            <a:xfrm>
              <a:off x="5257981" y="3352809"/>
              <a:ext cx="228618" cy="25242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128" name="Group 16397"/>
            <p:cNvGrpSpPr>
              <a:grpSpLocks/>
            </p:cNvGrpSpPr>
            <p:nvPr/>
          </p:nvGrpSpPr>
          <p:grpSpPr bwMode="auto">
            <a:xfrm>
              <a:off x="2971800" y="3886200"/>
              <a:ext cx="1600200" cy="252413"/>
              <a:chOff x="4267200" y="3505200"/>
              <a:chExt cx="1600200" cy="252413"/>
            </a:xfrm>
          </p:grpSpPr>
          <p:cxnSp>
            <p:nvCxnSpPr>
              <p:cNvPr id="23" name="Straight Arrow Connector 22"/>
              <p:cNvCxnSpPr>
                <a:endCxn id="27" idx="2"/>
              </p:cNvCxnSpPr>
              <p:nvPr/>
            </p:nvCxnSpPr>
            <p:spPr bwMode="auto">
              <a:xfrm flipV="1">
                <a:off x="4267200" y="3632236"/>
                <a:ext cx="304824" cy="25401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 bwMode="auto">
              <a:xfrm>
                <a:off x="5638909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572024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Arrow Connector 27"/>
              <p:cNvCxnSpPr>
                <a:stCxn id="27" idx="6"/>
                <a:endCxn id="26" idx="2"/>
              </p:cNvCxnSpPr>
              <p:nvPr/>
            </p:nvCxnSpPr>
            <p:spPr bwMode="auto">
              <a:xfrm>
                <a:off x="4800642" y="3632236"/>
                <a:ext cx="8382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>
              <a:stCxn id="24" idx="6"/>
            </p:cNvCxnSpPr>
            <p:nvPr/>
          </p:nvCxnSpPr>
          <p:spPr bwMode="auto">
            <a:xfrm>
              <a:off x="5486600" y="3478227"/>
              <a:ext cx="533442" cy="269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6" idx="7"/>
              <a:endCxn id="24" idx="2"/>
            </p:cNvCxnSpPr>
            <p:nvPr/>
          </p:nvCxnSpPr>
          <p:spPr bwMode="auto">
            <a:xfrm flipV="1">
              <a:off x="4538787" y="3478227"/>
              <a:ext cx="719194" cy="4445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1" name="TextBox 25"/>
            <p:cNvSpPr txBox="1">
              <a:spLocks noChangeArrowheads="1"/>
            </p:cNvSpPr>
            <p:nvPr/>
          </p:nvSpPr>
          <p:spPr bwMode="auto">
            <a:xfrm>
              <a:off x="5562600" y="31242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 dirty="0">
                  <a:sym typeface="Symbol" charset="0"/>
                </a:rPr>
                <a:t>0</a:t>
              </a:r>
              <a:endParaRPr lang="en-US" sz="2000" b="1" dirty="0"/>
            </a:p>
          </p:txBody>
        </p:sp>
        <p:sp>
          <p:nvSpPr>
            <p:cNvPr id="4132" name="TextBox 28"/>
            <p:cNvSpPr txBox="1">
              <a:spLocks noChangeArrowheads="1"/>
            </p:cNvSpPr>
            <p:nvPr/>
          </p:nvSpPr>
          <p:spPr bwMode="auto">
            <a:xfrm>
              <a:off x="4572000" y="3429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3" name="TextBox 29"/>
            <p:cNvSpPr txBox="1">
              <a:spLocks noChangeArrowheads="1"/>
            </p:cNvSpPr>
            <p:nvPr/>
          </p:nvSpPr>
          <p:spPr bwMode="auto">
            <a:xfrm>
              <a:off x="3733800" y="36576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4" name="TextBox 28"/>
            <p:cNvSpPr txBox="1">
              <a:spLocks noChangeArrowheads="1"/>
            </p:cNvSpPr>
            <p:nvPr/>
          </p:nvSpPr>
          <p:spPr bwMode="auto">
            <a:xfrm>
              <a:off x="4648200" y="4191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5" name="TextBox 28"/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11" name="Group 53"/>
          <p:cNvGrpSpPr>
            <a:grpSpLocks/>
          </p:cNvGrpSpPr>
          <p:nvPr/>
        </p:nvGrpSpPr>
        <p:grpSpPr bwMode="auto">
          <a:xfrm>
            <a:off x="5257800" y="3429000"/>
            <a:ext cx="838200" cy="252413"/>
            <a:chOff x="7086600" y="3352800"/>
            <a:chExt cx="838200" cy="252413"/>
          </a:xfrm>
        </p:grpSpPr>
        <p:sp>
          <p:nvSpPr>
            <p:cNvPr id="101" name="Oval 100"/>
            <p:cNvSpPr/>
            <p:nvPr/>
          </p:nvSpPr>
          <p:spPr bwMode="auto">
            <a:xfrm>
              <a:off x="7696200" y="33528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57" idx="6"/>
              <a:endCxn id="101" idx="2"/>
            </p:cNvCxnSpPr>
            <p:nvPr/>
          </p:nvCxnSpPr>
          <p:spPr bwMode="auto">
            <a:xfrm>
              <a:off x="7086600" y="3479007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2" name="TextBox 25"/>
          <p:cNvSpPr txBox="1">
            <a:spLocks noChangeArrowheads="1"/>
          </p:cNvSpPr>
          <p:nvPr/>
        </p:nvSpPr>
        <p:spPr bwMode="auto">
          <a:xfrm>
            <a:off x="6858000" y="38100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4113" name="TextBox 25"/>
          <p:cNvSpPr txBox="1">
            <a:spLocks noChangeArrowheads="1"/>
          </p:cNvSpPr>
          <p:nvPr/>
        </p:nvSpPr>
        <p:spPr bwMode="auto">
          <a:xfrm>
            <a:off x="4038600" y="46482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4114" name="TextBox 25"/>
          <p:cNvSpPr txBox="1">
            <a:spLocks noChangeArrowheads="1"/>
          </p:cNvSpPr>
          <p:nvPr/>
        </p:nvSpPr>
        <p:spPr bwMode="auto">
          <a:xfrm>
            <a:off x="5334000" y="32004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cxnSp>
        <p:nvCxnSpPr>
          <p:cNvPr id="83" name="Straight Arrow Connector 82"/>
          <p:cNvCxnSpPr>
            <a:stCxn id="101" idx="3"/>
            <a:endCxn id="26" idx="6"/>
          </p:cNvCxnSpPr>
          <p:nvPr/>
        </p:nvCxnSpPr>
        <p:spPr>
          <a:xfrm flipH="1">
            <a:off x="2743200" y="3644900"/>
            <a:ext cx="3157538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93" idx="1"/>
          </p:cNvCxnSpPr>
          <p:nvPr/>
        </p:nvCxnSpPr>
        <p:spPr>
          <a:xfrm flipH="1" flipV="1">
            <a:off x="2819400" y="4114800"/>
            <a:ext cx="1785938" cy="4175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7" name="TextBox 29"/>
          <p:cNvSpPr txBox="1">
            <a:spLocks noChangeArrowheads="1"/>
          </p:cNvSpPr>
          <p:nvPr/>
        </p:nvSpPr>
        <p:spPr bwMode="auto">
          <a:xfrm>
            <a:off x="4191000" y="4114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18" name="TextBox 29"/>
          <p:cNvSpPr txBox="1">
            <a:spLocks noChangeArrowheads="1"/>
          </p:cNvSpPr>
          <p:nvPr/>
        </p:nvSpPr>
        <p:spPr bwMode="auto">
          <a:xfrm>
            <a:off x="4876800" y="3733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90" name="Curved Connector 89"/>
          <p:cNvCxnSpPr>
            <a:stCxn id="27" idx="5"/>
            <a:endCxn id="98" idx="3"/>
          </p:cNvCxnSpPr>
          <p:nvPr/>
        </p:nvCxnSpPr>
        <p:spPr>
          <a:xfrm rot="16200000" flipH="1">
            <a:off x="4038601" y="1782762"/>
            <a:ext cx="76200" cy="4867275"/>
          </a:xfrm>
          <a:prstGeom prst="curvedConnector3">
            <a:avLst>
              <a:gd name="adj1" fmla="val 134851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>
            <a:stCxn id="93" idx="6"/>
            <a:endCxn id="98" idx="2"/>
          </p:cNvCxnSpPr>
          <p:nvPr/>
        </p:nvCxnSpPr>
        <p:spPr>
          <a:xfrm flipV="1">
            <a:off x="4800600" y="4165600"/>
            <a:ext cx="1676400" cy="45720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urved Connector 147"/>
          <p:cNvCxnSpPr>
            <a:stCxn id="101" idx="6"/>
            <a:endCxn id="98" idx="1"/>
          </p:cNvCxnSpPr>
          <p:nvPr/>
        </p:nvCxnSpPr>
        <p:spPr>
          <a:xfrm>
            <a:off x="6096000" y="3556000"/>
            <a:ext cx="414338" cy="519113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2" name="TextBox 29"/>
          <p:cNvSpPr txBox="1">
            <a:spLocks noChangeArrowheads="1"/>
          </p:cNvSpPr>
          <p:nvPr/>
        </p:nvSpPr>
        <p:spPr bwMode="auto">
          <a:xfrm>
            <a:off x="1752600" y="4572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23" name="TextBox 29"/>
          <p:cNvSpPr txBox="1">
            <a:spLocks noChangeArrowheads="1"/>
          </p:cNvSpPr>
          <p:nvPr/>
        </p:nvSpPr>
        <p:spPr bwMode="auto">
          <a:xfrm>
            <a:off x="5181600" y="4191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24" name="TextBox 29"/>
          <p:cNvSpPr txBox="1">
            <a:spLocks noChangeArrowheads="1"/>
          </p:cNvSpPr>
          <p:nvPr/>
        </p:nvSpPr>
        <p:spPr bwMode="auto">
          <a:xfrm>
            <a:off x="6400800" y="35052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9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to DFA: subset construction</a:t>
            </a:r>
          </a:p>
        </p:txBody>
      </p:sp>
      <p:grpSp>
        <p:nvGrpSpPr>
          <p:cNvPr id="184326" name="Group 66"/>
          <p:cNvGrpSpPr>
            <a:grpSpLocks/>
          </p:cNvGrpSpPr>
          <p:nvPr/>
        </p:nvGrpSpPr>
        <p:grpSpPr bwMode="auto">
          <a:xfrm>
            <a:off x="304800" y="2514600"/>
            <a:ext cx="2900363" cy="2303463"/>
            <a:chOff x="304800" y="2514600"/>
            <a:chExt cx="2900023" cy="2302812"/>
          </a:xfrm>
        </p:grpSpPr>
        <p:sp>
          <p:nvSpPr>
            <p:cNvPr id="7" name="Oval 6"/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prstClr val="black"/>
                  </a:solidFill>
                </a:rPr>
                <a:t>c</a:t>
              </a:r>
              <a:endParaRPr lang="en-US" sz="28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prstClr val="black"/>
                  </a:solidFill>
                </a:rPr>
                <a:t>a</a:t>
              </a:r>
              <a:endParaRPr lang="en-US" sz="28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black"/>
                  </a:solidFill>
                </a:rPr>
                <a:t>b</a:t>
              </a:r>
              <a:endParaRPr lang="en-US" sz="240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25" name="Straight Arrow Connector 24"/>
            <p:cNvCxnSpPr>
              <a:endCxn id="9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10" name="TextBox 42"/>
            <p:cNvSpPr txBox="1">
              <a:spLocks noChangeArrowheads="1"/>
            </p:cNvSpPr>
            <p:nvPr/>
          </p:nvSpPr>
          <p:spPr bwMode="auto">
            <a:xfrm>
              <a:off x="2025448" y="3571576"/>
              <a:ext cx="326987" cy="399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0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2811" name="TextBox 41"/>
            <p:cNvSpPr txBox="1">
              <a:spLocks noChangeArrowheads="1"/>
            </p:cNvSpPr>
            <p:nvPr/>
          </p:nvSpPr>
          <p:spPr bwMode="auto">
            <a:xfrm>
              <a:off x="2877836" y="3071656"/>
              <a:ext cx="325399" cy="399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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cxnSp>
          <p:nvCxnSpPr>
            <p:cNvPr id="31" name="Straight Arrow Connector 30"/>
            <p:cNvCxnSpPr>
              <a:stCxn id="9" idx="3"/>
              <a:endCxn id="7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9" idx="4"/>
              <a:endCxn id="10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7" idx="6"/>
              <a:endCxn id="10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10" idx="0"/>
              <a:endCxn id="9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16" name="TextBox 42"/>
            <p:cNvSpPr txBox="1">
              <a:spLocks noChangeArrowheads="1"/>
            </p:cNvSpPr>
            <p:nvPr/>
          </p:nvSpPr>
          <p:spPr bwMode="auto">
            <a:xfrm>
              <a:off x="1774653" y="4417475"/>
              <a:ext cx="539687" cy="399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0,1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cxnSp>
          <p:nvCxnSpPr>
            <p:cNvPr id="184369" name="AutoShape 1083"/>
            <p:cNvCxnSpPr>
              <a:cxnSpLocks noChangeShapeType="1"/>
              <a:stCxn id="7" idx="1"/>
              <a:endCxn id="7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18" name="TextBox 42"/>
            <p:cNvSpPr txBox="1">
              <a:spLocks noChangeArrowheads="1"/>
            </p:cNvSpPr>
            <p:nvPr/>
          </p:nvSpPr>
          <p:spPr bwMode="auto">
            <a:xfrm>
              <a:off x="1366714" y="3231947"/>
              <a:ext cx="326987" cy="399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1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2819" name="TextBox 42"/>
            <p:cNvSpPr txBox="1">
              <a:spLocks noChangeArrowheads="1"/>
            </p:cNvSpPr>
            <p:nvPr/>
          </p:nvSpPr>
          <p:spPr bwMode="auto">
            <a:xfrm>
              <a:off x="304800" y="4150850"/>
              <a:ext cx="326987" cy="399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0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32775" name="TextBox 26"/>
          <p:cNvSpPr txBox="1">
            <a:spLocks noChangeArrowheads="1"/>
          </p:cNvSpPr>
          <p:nvPr/>
        </p:nvSpPr>
        <p:spPr bwMode="auto">
          <a:xfrm>
            <a:off x="1789113" y="5072063"/>
            <a:ext cx="685800" cy="401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smtClean="0">
                <a:solidFill>
                  <a:prstClr val="black"/>
                </a:solidFill>
                <a:cs typeface="+mn-cs"/>
              </a:rPr>
              <a:t>NFA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4776788" y="1927225"/>
            <a:ext cx="938212" cy="5572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a,b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endParaRPr lang="en-US" sz="2800" b="1" baseline="-25000" dirty="0">
              <a:solidFill>
                <a:prstClr val="black"/>
              </a:solidFill>
            </a:endParaRPr>
          </a:p>
        </p:txBody>
      </p:sp>
      <p:cxnSp>
        <p:nvCxnSpPr>
          <p:cNvPr id="71" name="Straight Arrow Connector 70"/>
          <p:cNvCxnSpPr>
            <a:endCxn id="70" idx="2"/>
          </p:cNvCxnSpPr>
          <p:nvPr/>
        </p:nvCxnSpPr>
        <p:spPr bwMode="auto">
          <a:xfrm>
            <a:off x="4332288" y="2205038"/>
            <a:ext cx="444500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8" name="TextBox 26"/>
          <p:cNvSpPr txBox="1">
            <a:spLocks noChangeArrowheads="1"/>
          </p:cNvSpPr>
          <p:nvPr/>
        </p:nvSpPr>
        <p:spPr bwMode="auto">
          <a:xfrm>
            <a:off x="5888038" y="5629275"/>
            <a:ext cx="6858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smtClean="0">
                <a:solidFill>
                  <a:prstClr val="black"/>
                </a:solidFill>
                <a:cs typeface="+mn-cs"/>
              </a:rPr>
              <a:t>DFA</a:t>
            </a:r>
          </a:p>
        </p:txBody>
      </p:sp>
      <p:cxnSp>
        <p:nvCxnSpPr>
          <p:cNvPr id="184331" name="AutoShape 1083"/>
          <p:cNvCxnSpPr>
            <a:cxnSpLocks noChangeShapeType="1"/>
            <a:stCxn id="70" idx="1"/>
            <a:endCxn id="70" idx="7"/>
          </p:cNvCxnSpPr>
          <p:nvPr/>
        </p:nvCxnSpPr>
        <p:spPr bwMode="auto">
          <a:xfrm rot="5400000" flipH="1" flipV="1">
            <a:off x="5245101" y="1676400"/>
            <a:ext cx="12700" cy="663575"/>
          </a:xfrm>
          <a:prstGeom prst="curvedConnector3">
            <a:avLst>
              <a:gd name="adj1" fmla="val 376253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0" name="TextBox 42"/>
          <p:cNvSpPr txBox="1">
            <a:spLocks noChangeArrowheads="1"/>
          </p:cNvSpPr>
          <p:nvPr/>
        </p:nvSpPr>
        <p:spPr bwMode="auto">
          <a:xfrm>
            <a:off x="4611688" y="1531938"/>
            <a:ext cx="328612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976813" y="3305175"/>
            <a:ext cx="550862" cy="5572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</a:rPr>
              <a:t>c </a:t>
            </a:r>
            <a:endParaRPr lang="en-US" sz="2800" b="1" baseline="-25000" dirty="0">
              <a:solidFill>
                <a:prstClr val="black"/>
              </a:solidFill>
            </a:endParaRPr>
          </a:p>
        </p:txBody>
      </p:sp>
      <p:cxnSp>
        <p:nvCxnSpPr>
          <p:cNvPr id="36" name="Straight Arrow Connector 35"/>
          <p:cNvCxnSpPr>
            <a:stCxn id="70" idx="4"/>
            <a:endCxn id="35" idx="0"/>
          </p:cNvCxnSpPr>
          <p:nvPr/>
        </p:nvCxnSpPr>
        <p:spPr>
          <a:xfrm>
            <a:off x="5245100" y="2484438"/>
            <a:ext cx="6350" cy="8207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3" name="TextBox 42"/>
          <p:cNvSpPr txBox="1">
            <a:spLocks noChangeArrowheads="1"/>
          </p:cNvSpPr>
          <p:nvPr/>
        </p:nvSpPr>
        <p:spPr bwMode="auto">
          <a:xfrm>
            <a:off x="4940300" y="2671763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797675" y="3275013"/>
            <a:ext cx="550863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</a:rPr>
              <a:t>b </a:t>
            </a:r>
            <a:endParaRPr lang="en-US" sz="2800" b="1" baseline="-25000" dirty="0">
              <a:solidFill>
                <a:prstClr val="black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776788" y="4716463"/>
            <a:ext cx="938212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b,c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endParaRPr lang="en-US" sz="2800" b="1" baseline="-25000" dirty="0">
              <a:solidFill>
                <a:prstClr val="black"/>
              </a:solidFill>
            </a:endParaRPr>
          </a:p>
        </p:txBody>
      </p:sp>
      <p:cxnSp>
        <p:nvCxnSpPr>
          <p:cNvPr id="42" name="Straight Arrow Connector 41"/>
          <p:cNvCxnSpPr>
            <a:stCxn id="35" idx="4"/>
            <a:endCxn id="41" idx="0"/>
          </p:cNvCxnSpPr>
          <p:nvPr/>
        </p:nvCxnSpPr>
        <p:spPr>
          <a:xfrm flipH="1">
            <a:off x="5245100" y="3862388"/>
            <a:ext cx="6350" cy="8540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6"/>
            <a:endCxn id="39" idx="2"/>
          </p:cNvCxnSpPr>
          <p:nvPr/>
        </p:nvCxnSpPr>
        <p:spPr>
          <a:xfrm flipV="1">
            <a:off x="5527675" y="3552825"/>
            <a:ext cx="1270000" cy="30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8" name="TextBox 42"/>
          <p:cNvSpPr txBox="1">
            <a:spLocks noChangeArrowheads="1"/>
          </p:cNvSpPr>
          <p:nvPr/>
        </p:nvSpPr>
        <p:spPr bwMode="auto">
          <a:xfrm>
            <a:off x="5999163" y="3182938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2789" name="TextBox 42"/>
          <p:cNvSpPr txBox="1">
            <a:spLocks noChangeArrowheads="1"/>
          </p:cNvSpPr>
          <p:nvPr/>
        </p:nvSpPr>
        <p:spPr bwMode="auto">
          <a:xfrm>
            <a:off x="4918075" y="4046538"/>
            <a:ext cx="327025" cy="401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426200" y="4724400"/>
            <a:ext cx="1293813" cy="5572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a,b,c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endParaRPr lang="en-US" sz="2800" b="1" baseline="-25000" dirty="0">
              <a:solidFill>
                <a:prstClr val="black"/>
              </a:solidFill>
            </a:endParaRPr>
          </a:p>
        </p:txBody>
      </p:sp>
      <p:cxnSp>
        <p:nvCxnSpPr>
          <p:cNvPr id="50" name="Straight Arrow Connector 49"/>
          <p:cNvCxnSpPr>
            <a:stCxn id="49" idx="2"/>
            <a:endCxn id="41" idx="6"/>
          </p:cNvCxnSpPr>
          <p:nvPr/>
        </p:nvCxnSpPr>
        <p:spPr>
          <a:xfrm flipH="1" flipV="1">
            <a:off x="5715000" y="4994275"/>
            <a:ext cx="711200" cy="952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 bwMode="auto">
          <a:xfrm>
            <a:off x="6797675" y="1862138"/>
            <a:ext cx="550863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Cambria Math"/>
                <a:ea typeface="Cambria Math"/>
                <a:sym typeface="Symbol"/>
              </a:rPr>
              <a:t></a:t>
            </a:r>
            <a:endParaRPr lang="en-US" sz="2800" b="1" baseline="-25000" dirty="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>
            <a:stCxn id="39" idx="0"/>
            <a:endCxn id="56" idx="4"/>
          </p:cNvCxnSpPr>
          <p:nvPr/>
        </p:nvCxnSpPr>
        <p:spPr>
          <a:xfrm flipV="1">
            <a:off x="7072313" y="2419350"/>
            <a:ext cx="0" cy="8556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4" name="TextBox 42"/>
          <p:cNvSpPr txBox="1">
            <a:spLocks noChangeArrowheads="1"/>
          </p:cNvSpPr>
          <p:nvPr/>
        </p:nvSpPr>
        <p:spPr bwMode="auto">
          <a:xfrm>
            <a:off x="7070725" y="2606675"/>
            <a:ext cx="327025" cy="401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2795" name="TextBox 42"/>
          <p:cNvSpPr txBox="1">
            <a:spLocks noChangeArrowheads="1"/>
          </p:cNvSpPr>
          <p:nvPr/>
        </p:nvSpPr>
        <p:spPr bwMode="auto">
          <a:xfrm>
            <a:off x="6823075" y="1279525"/>
            <a:ext cx="541338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0,1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184348" name="AutoShape 1083"/>
          <p:cNvCxnSpPr>
            <a:cxnSpLocks noChangeShapeType="1"/>
            <a:stCxn id="56" idx="1"/>
            <a:endCxn id="56" idx="7"/>
          </p:cNvCxnSpPr>
          <p:nvPr/>
        </p:nvCxnSpPr>
        <p:spPr bwMode="auto">
          <a:xfrm rot="5400000" flipH="1" flipV="1">
            <a:off x="7072313" y="1747837"/>
            <a:ext cx="12700" cy="390525"/>
          </a:xfrm>
          <a:prstGeom prst="curvedConnector3">
            <a:avLst>
              <a:gd name="adj1" fmla="val 244253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stCxn id="39" idx="1"/>
            <a:endCxn id="70" idx="5"/>
          </p:cNvCxnSpPr>
          <p:nvPr/>
        </p:nvCxnSpPr>
        <p:spPr>
          <a:xfrm flipH="1" flipV="1">
            <a:off x="5576888" y="2401888"/>
            <a:ext cx="1300162" cy="9540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8" name="TextBox 42"/>
          <p:cNvSpPr txBox="1">
            <a:spLocks noChangeArrowheads="1"/>
          </p:cNvSpPr>
          <p:nvPr/>
        </p:nvSpPr>
        <p:spPr bwMode="auto">
          <a:xfrm>
            <a:off x="6221413" y="2646363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75" name="Straight Arrow Connector 74"/>
          <p:cNvCxnSpPr>
            <a:stCxn id="49" idx="1"/>
            <a:endCxn id="41" idx="7"/>
          </p:cNvCxnSpPr>
          <p:nvPr/>
        </p:nvCxnSpPr>
        <p:spPr>
          <a:xfrm flipH="1" flipV="1">
            <a:off x="5576888" y="4797425"/>
            <a:ext cx="10382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0" name="TextBox 42"/>
          <p:cNvSpPr txBox="1">
            <a:spLocks noChangeArrowheads="1"/>
          </p:cNvSpPr>
          <p:nvPr/>
        </p:nvSpPr>
        <p:spPr bwMode="auto">
          <a:xfrm>
            <a:off x="5907088" y="5003800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2801" name="TextBox 42"/>
          <p:cNvSpPr txBox="1">
            <a:spLocks noChangeArrowheads="1"/>
          </p:cNvSpPr>
          <p:nvPr/>
        </p:nvSpPr>
        <p:spPr bwMode="auto">
          <a:xfrm>
            <a:off x="5932488" y="4424363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80" name="Straight Arrow Connector 79"/>
          <p:cNvCxnSpPr>
            <a:endCxn id="39" idx="3"/>
          </p:cNvCxnSpPr>
          <p:nvPr/>
        </p:nvCxnSpPr>
        <p:spPr>
          <a:xfrm flipV="1">
            <a:off x="5410200" y="3749675"/>
            <a:ext cx="1466850" cy="974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3" name="TextBox 42"/>
          <p:cNvSpPr txBox="1">
            <a:spLocks noChangeArrowheads="1"/>
          </p:cNvSpPr>
          <p:nvPr/>
        </p:nvSpPr>
        <p:spPr bwMode="auto">
          <a:xfrm>
            <a:off x="5835650" y="3948113"/>
            <a:ext cx="327025" cy="401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184356" name="AutoShape 1083"/>
          <p:cNvCxnSpPr>
            <a:cxnSpLocks noChangeShapeType="1"/>
          </p:cNvCxnSpPr>
          <p:nvPr/>
        </p:nvCxnSpPr>
        <p:spPr bwMode="auto">
          <a:xfrm rot="5400000" flipH="1" flipV="1">
            <a:off x="7030244" y="4521994"/>
            <a:ext cx="12700" cy="388938"/>
          </a:xfrm>
          <a:prstGeom prst="curvedConnector3">
            <a:avLst>
              <a:gd name="adj1" fmla="val 244253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05" name="TextBox 42"/>
          <p:cNvSpPr txBox="1">
            <a:spLocks noChangeArrowheads="1"/>
          </p:cNvSpPr>
          <p:nvPr/>
        </p:nvSpPr>
        <p:spPr bwMode="auto">
          <a:xfrm>
            <a:off x="7094538" y="4160838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Languages and Machines!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0834" y="991673"/>
            <a:ext cx="8755681" cy="5866327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88923" y="1962900"/>
            <a:ext cx="7305218" cy="4819391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1527" y="2587453"/>
            <a:ext cx="5660283" cy="4083803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04355" y="1039739"/>
            <a:ext cx="208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Medium"/>
                <a:cs typeface="Franklin Gothic Medium"/>
              </a:rPr>
              <a:t>All</a:t>
            </a:r>
          </a:p>
        </p:txBody>
      </p:sp>
      <p:sp>
        <p:nvSpPr>
          <p:cNvPr id="10" name="Oval 9"/>
          <p:cNvSpPr/>
          <p:nvPr/>
        </p:nvSpPr>
        <p:spPr>
          <a:xfrm>
            <a:off x="2536699" y="3341195"/>
            <a:ext cx="4009663" cy="322703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83302" y="2645419"/>
            <a:ext cx="333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Medium"/>
                <a:cs typeface="Franklin Gothic Medium"/>
              </a:rPr>
              <a:t>Context-Free</a:t>
            </a:r>
          </a:p>
        </p:txBody>
      </p:sp>
      <p:sp>
        <p:nvSpPr>
          <p:cNvPr id="12" name="Oval 11"/>
          <p:cNvSpPr/>
          <p:nvPr/>
        </p:nvSpPr>
        <p:spPr>
          <a:xfrm>
            <a:off x="3101578" y="4629354"/>
            <a:ext cx="2960179" cy="1865003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76158" y="3341195"/>
            <a:ext cx="333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Medium"/>
                <a:cs typeface="Franklin Gothic Medium"/>
              </a:rPr>
              <a:t>Regular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6295" y="4648041"/>
            <a:ext cx="333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Medium"/>
                <a:cs typeface="Franklin Gothic Medium"/>
              </a:rPr>
              <a:t>Finite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36214" y="3851698"/>
            <a:ext cx="1410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Medium"/>
                <a:cs typeface="Franklin Gothic Medium"/>
              </a:rPr>
              <a:t>0*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54197" y="3541250"/>
            <a:ext cx="1410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Franklin Gothic Medium"/>
                <a:cs typeface="Franklin Gothic Medium"/>
              </a:rPr>
              <a:t>DFA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Franklin Gothic Medium"/>
                <a:cs typeface="Franklin Gothic Medium"/>
              </a:rPr>
              <a:t>NFA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Franklin Gothic Medium"/>
                <a:cs typeface="Franklin Gothic Medium"/>
              </a:rPr>
              <a:t>Regex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3233" y="2974897"/>
            <a:ext cx="1410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Medium"/>
                <a:cs typeface="Franklin Gothic Medium"/>
              </a:rPr>
              <a:t>???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39826" y="2935570"/>
            <a:ext cx="198724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ranklin Gothic Medium"/>
                <a:cs typeface="Franklin Gothic Medium"/>
              </a:rPr>
              <a:t>Main Event:</a:t>
            </a:r>
          </a:p>
          <a:p>
            <a:r>
              <a:rPr lang="en-US" sz="2400" dirty="0" smtClean="0">
                <a:latin typeface="Franklin Gothic Medium"/>
                <a:cs typeface="Franklin Gothic Medium"/>
              </a:rPr>
              <a:t>Prove there is a context-free</a:t>
            </a:r>
            <a:r>
              <a:rPr lang="en-US" sz="2400" dirty="0">
                <a:latin typeface="Franklin Gothic Medium"/>
                <a:cs typeface="Franklin Gothic Medium"/>
              </a:rPr>
              <a:t> </a:t>
            </a:r>
            <a:r>
              <a:rPr lang="en-US" sz="2400" dirty="0" smtClean="0">
                <a:latin typeface="Franklin Gothic Medium"/>
                <a:cs typeface="Franklin Gothic Medium"/>
              </a:rPr>
              <a:t>language that isn’t regular.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528811" y="3206839"/>
            <a:ext cx="3097824" cy="115669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76349" y="5555724"/>
            <a:ext cx="2130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{001, 10, 12</a:t>
            </a:r>
            <a:r>
              <a:rPr lang="en-US" sz="24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}</a:t>
            </a:r>
            <a:endParaRPr lang="en-US" sz="24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90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600" dirty="0" smtClean="0"/>
              <a:t>B = {binary palindromes} can’t be recognized by any DFA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445911" y="1213552"/>
            <a:ext cx="8610600" cy="5379159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600" dirty="0" smtClean="0"/>
              <a:t>Consider the infinite set of strings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600" dirty="0" smtClean="0"/>
              <a:t>             S={</a:t>
            </a:r>
            <a:r>
              <a:rPr lang="en-US" sz="2600" dirty="0" smtClean="0">
                <a:latin typeface="Franklin Gothic Medium" panose="020B0603020102020204" pitchFamily="34" charset="0"/>
                <a:ea typeface="Cambria Math" panose="02040503050406030204" pitchFamily="18" charset="0"/>
              </a:rPr>
              <a:t>1</a:t>
            </a:r>
            <a:r>
              <a:rPr lang="en-US" sz="2600" dirty="0" smtClean="0">
                <a:sym typeface="Symbol"/>
              </a:rPr>
              <a:t>, 01, 001, 0001, 00001, ...} = {0</a:t>
            </a:r>
            <a:r>
              <a:rPr lang="en-US" sz="2600" baseline="30000" dirty="0" smtClean="0">
                <a:sym typeface="Symbol"/>
              </a:rPr>
              <a:t>n</a:t>
            </a:r>
            <a:r>
              <a:rPr lang="en-US" sz="2600" dirty="0" smtClean="0">
                <a:sym typeface="Symbol"/>
              </a:rPr>
              <a:t>1 : n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  <a:sym typeface="Symbol"/>
              </a:rPr>
              <a:t>≥ 0}</a:t>
            </a:r>
            <a:endParaRPr lang="en-US" sz="900" dirty="0">
              <a:latin typeface="Franklin Gothic Medium" panose="020B0603020102020204" pitchFamily="34" charset="0"/>
              <a:ea typeface="Cambria Math" pitchFamily="18" charset="0"/>
              <a:sym typeface="Symbol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Suppose we are given an arbitrary DFA </a:t>
            </a:r>
            <a:r>
              <a:rPr lang="en-US" sz="2400" b="1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M</a:t>
            </a:r>
            <a:r>
              <a:rPr lang="en-US" sz="2400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.</a:t>
            </a:r>
          </a:p>
          <a:p>
            <a:pPr>
              <a:defRPr/>
            </a:pPr>
            <a:r>
              <a:rPr lang="en-US" sz="2400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Goal: Show that some </a:t>
            </a:r>
            <a:r>
              <a:rPr lang="en-US" sz="2400" b="1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x </a:t>
            </a:r>
            <a:r>
              <a:rPr lang="en-US" sz="2400" dirty="0" smtClean="0">
                <a:latin typeface="Franklin Gothic Medium" panose="020B0603020102020204" pitchFamily="34" charset="0"/>
                <a:ea typeface="Cambria Math"/>
                <a:sym typeface="Symbol"/>
              </a:rPr>
              <a:t>∈ </a:t>
            </a:r>
            <a:r>
              <a:rPr lang="en-US" sz="2400" b="1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B</a:t>
            </a:r>
            <a:r>
              <a:rPr lang="en-US" sz="2400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 and some </a:t>
            </a:r>
            <a:r>
              <a:rPr lang="en-US" sz="2400" b="1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y </a:t>
            </a:r>
            <a:r>
              <a:rPr lang="en-US" sz="2400" dirty="0" smtClean="0">
                <a:latin typeface="Franklin Gothic Medium" panose="020B0603020102020204" pitchFamily="34" charset="0"/>
                <a:ea typeface="Cambria Math"/>
                <a:sym typeface="Symbol"/>
              </a:rPr>
              <a:t>∉ </a:t>
            </a:r>
            <a:r>
              <a:rPr lang="en-US" sz="2400" b="1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B</a:t>
            </a:r>
            <a:r>
              <a:rPr lang="en-US" sz="2400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 both must end up at the </a:t>
            </a:r>
            <a:r>
              <a:rPr lang="en-US" sz="2400" i="1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same </a:t>
            </a:r>
            <a:r>
              <a:rPr lang="en-US" sz="2400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state of </a:t>
            </a:r>
            <a:r>
              <a:rPr lang="en-US" sz="2400" b="1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M</a:t>
            </a:r>
          </a:p>
          <a:p>
            <a:pPr marL="0" indent="0">
              <a:buNone/>
              <a:defRPr/>
            </a:pPr>
            <a:r>
              <a:rPr lang="en-US" sz="2400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Since </a:t>
            </a:r>
            <a:r>
              <a:rPr lang="en-US" sz="2400" b="1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S</a:t>
            </a:r>
            <a:r>
              <a:rPr lang="en-US" sz="2400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 is infinite we know that two different strings in </a:t>
            </a:r>
            <a:r>
              <a:rPr lang="en-US" sz="2400" b="1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S</a:t>
            </a:r>
            <a:r>
              <a:rPr lang="en-US" sz="2400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 must land in the same state of </a:t>
            </a:r>
            <a:r>
              <a:rPr lang="en-US" sz="2400" b="1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M</a:t>
            </a:r>
            <a:r>
              <a:rPr lang="en-US" sz="2400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, call them </a:t>
            </a:r>
            <a:r>
              <a:rPr lang="en-US" sz="2400" b="1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0</a:t>
            </a:r>
            <a:r>
              <a:rPr lang="en-US" sz="2400" baseline="30000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i</a:t>
            </a:r>
            <a:r>
              <a:rPr lang="en-US" sz="2400" b="1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1</a:t>
            </a:r>
            <a:r>
              <a:rPr lang="en-US" sz="2400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 and </a:t>
            </a:r>
            <a:r>
              <a:rPr lang="en-US" sz="2400" b="1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0</a:t>
            </a:r>
            <a:r>
              <a:rPr lang="en-US" sz="2400" b="1" baseline="30000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j</a:t>
            </a:r>
            <a:r>
              <a:rPr lang="en-US" sz="2400" b="1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1</a:t>
            </a:r>
            <a:r>
              <a:rPr lang="en-US" sz="2400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 for </a:t>
            </a:r>
            <a:r>
              <a:rPr lang="en-US" sz="2400" dirty="0" err="1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i</a:t>
            </a:r>
            <a:r>
              <a:rPr lang="en-US" sz="2400" dirty="0" err="1" smtClean="0">
                <a:latin typeface="Franklin Gothic Medium" panose="020B0603020102020204" pitchFamily="34" charset="0"/>
                <a:ea typeface="Cambria Math"/>
                <a:sym typeface="Symbol"/>
              </a:rPr>
              <a:t>≠j</a:t>
            </a:r>
            <a:r>
              <a:rPr lang="en-US" sz="2400" dirty="0" smtClean="0">
                <a:latin typeface="Franklin Gothic Medium" panose="020B0603020102020204" pitchFamily="34" charset="0"/>
                <a:ea typeface="Cambria Math"/>
                <a:sym typeface="Symbol"/>
              </a:rPr>
              <a:t>.</a:t>
            </a:r>
          </a:p>
          <a:p>
            <a:pPr marL="0" indent="0">
              <a:buNone/>
              <a:defRPr/>
            </a:pPr>
            <a:endParaRPr lang="en-US" sz="2400" dirty="0">
              <a:latin typeface="Franklin Gothic Medium" panose="020B0603020102020204" pitchFamily="34" charset="0"/>
              <a:ea typeface="Cambria Math"/>
              <a:sym typeface="Symbol"/>
            </a:endParaRPr>
          </a:p>
          <a:p>
            <a:pPr marL="0" indent="0">
              <a:buNone/>
              <a:defRPr/>
            </a:pPr>
            <a:endParaRPr lang="en-US" sz="2000" dirty="0" smtClean="0">
              <a:latin typeface="Franklin Gothic Medium" panose="020B0603020102020204" pitchFamily="34" charset="0"/>
              <a:ea typeface="Cambria Math"/>
              <a:sym typeface="Symbol"/>
            </a:endParaRPr>
          </a:p>
          <a:p>
            <a:pPr>
              <a:defRPr/>
            </a:pPr>
            <a:r>
              <a:rPr lang="en-US" sz="2400" dirty="0" smtClean="0"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That also must be true for 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0</a:t>
            </a:r>
            <a:r>
              <a:rPr lang="en-US" sz="105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 </a:t>
            </a:r>
            <a:r>
              <a:rPr lang="en-US" sz="2400" baseline="300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i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1z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and 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0</a:t>
            </a:r>
            <a:r>
              <a:rPr lang="en-US" sz="2400" baseline="300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j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1z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 for any 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z 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/>
                <a:sym typeface="Symbol"/>
              </a:rPr>
              <a:t>∈ 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{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0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,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}</a:t>
            </a:r>
            <a:r>
              <a:rPr lang="en-US" sz="2400" baseline="300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* 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!</a:t>
            </a:r>
            <a:endParaRPr lang="en-US" sz="2000" dirty="0">
              <a:solidFill>
                <a:prstClr val="black"/>
              </a:solidFill>
              <a:latin typeface="Franklin Gothic Medium" panose="020B0603020102020204" pitchFamily="34" charset="0"/>
              <a:ea typeface="Cambria Math" pitchFamily="18" charset="0"/>
              <a:sym typeface="Symbol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In particular, with 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z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=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0</a:t>
            </a:r>
            <a:r>
              <a:rPr lang="en-US" sz="2400" baseline="300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 we get that 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0</a:t>
            </a:r>
            <a:r>
              <a:rPr lang="en-US" sz="2400" baseline="300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i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10</a:t>
            </a:r>
            <a:r>
              <a:rPr lang="en-US" sz="2400" baseline="300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 and 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0</a:t>
            </a:r>
            <a:r>
              <a:rPr lang="en-US" sz="2400" baseline="300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j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10</a:t>
            </a:r>
            <a:r>
              <a:rPr lang="en-US" sz="2400" baseline="300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i</a:t>
            </a:r>
            <a:r>
              <a:rPr lang="en-US" sz="2400" b="1" baseline="300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end up at the same state of 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M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.  Since </a:t>
            </a:r>
            <a:r>
              <a:rPr lang="en-US" sz="2400" b="1" dirty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0</a:t>
            </a:r>
            <a:r>
              <a:rPr lang="en-US" sz="2400" baseline="30000" dirty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i</a:t>
            </a:r>
            <a:r>
              <a:rPr lang="en-US" sz="2400" b="1" dirty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10</a:t>
            </a:r>
            <a:r>
              <a:rPr lang="en-US" sz="2400" baseline="30000" dirty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/>
                <a:sym typeface="Symbol"/>
              </a:rPr>
              <a:t>∈ 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B 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and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 0</a:t>
            </a:r>
            <a:r>
              <a:rPr lang="en-US" sz="2400" baseline="300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j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10</a:t>
            </a:r>
            <a:r>
              <a:rPr lang="en-US" sz="2400" baseline="300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Franklin Gothic Medium" panose="020B0603020102020204" pitchFamily="34" charset="0"/>
                <a:ea typeface="Cambria Math"/>
                <a:sym typeface="Symbol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/>
                <a:sym typeface="Symbol"/>
              </a:rPr>
              <a:t>∉ 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B 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(because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i</a:t>
            </a:r>
            <a:r>
              <a:rPr lang="en-US" sz="2400" dirty="0" err="1">
                <a:solidFill>
                  <a:prstClr val="black"/>
                </a:solidFill>
                <a:latin typeface="Franklin Gothic Medium" panose="020B0603020102020204" pitchFamily="34" charset="0"/>
                <a:ea typeface="Cambria Math"/>
                <a:sym typeface="Symbol"/>
              </a:rPr>
              <a:t>≠</a:t>
            </a:r>
            <a:r>
              <a:rPr lang="en-US" sz="2400" dirty="0" err="1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/>
                <a:sym typeface="Symbol"/>
              </a:rPr>
              <a:t>j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/>
                <a:sym typeface="Symbol"/>
              </a:rPr>
              <a:t>)       M does not recognize 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/>
                <a:sym typeface="Symbol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/>
                <a:sym typeface="Symbol"/>
              </a:rPr>
              <a:t>.     </a:t>
            </a:r>
            <a:r>
              <a:rPr lang="en-US" sz="2400" dirty="0" smtClean="0">
                <a:solidFill>
                  <a:prstClr val="black"/>
                </a:solidFill>
                <a:latin typeface="Cambria Math"/>
                <a:ea typeface="Cambria Math"/>
                <a:sym typeface="Symbol"/>
              </a:rPr>
              <a:t>∴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/>
                <a:sym typeface="Symbol"/>
              </a:rPr>
              <a:t> no DFA can recognize 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/>
                <a:sym typeface="Symbol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/>
                <a:sym typeface="Symbol"/>
              </a:rPr>
              <a:t>.</a:t>
            </a:r>
            <a:endParaRPr lang="en-US" sz="2400" dirty="0" smtClean="0">
              <a:latin typeface="Franklin Gothic Medium" panose="020B0603020102020204" pitchFamily="34" charset="0"/>
              <a:ea typeface="Cambria Math"/>
              <a:sym typeface="Symbo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46709" y="4188047"/>
            <a:ext cx="3865914" cy="933046"/>
            <a:chOff x="2646709" y="4573115"/>
            <a:chExt cx="3865914" cy="933046"/>
          </a:xfrm>
        </p:grpSpPr>
        <p:sp>
          <p:nvSpPr>
            <p:cNvPr id="20" name="TextBox 19"/>
            <p:cNvSpPr txBox="1"/>
            <p:nvPr/>
          </p:nvSpPr>
          <p:spPr>
            <a:xfrm>
              <a:off x="3973749" y="4573115"/>
              <a:ext cx="5437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Franklin Gothic Medium" panose="020B0603020102020204" pitchFamily="34" charset="0"/>
                  <a:ea typeface="Cambria Math" pitchFamily="18" charset="0"/>
                  <a:sym typeface="Symbol"/>
                </a:rPr>
                <a:t>0</a:t>
              </a:r>
              <a:r>
                <a:rPr lang="en-US" sz="200" dirty="0" smtClean="0">
                  <a:solidFill>
                    <a:srgbClr val="0070C0"/>
                  </a:solidFill>
                  <a:latin typeface="Franklin Gothic Medium" panose="020B0603020102020204" pitchFamily="34" charset="0"/>
                  <a:ea typeface="Cambria Math" pitchFamily="18" charset="0"/>
                  <a:sym typeface="Symbol"/>
                </a:rPr>
                <a:t> </a:t>
              </a:r>
              <a:r>
                <a:rPr lang="en-US" sz="2000" baseline="30000" dirty="0" smtClean="0">
                  <a:solidFill>
                    <a:srgbClr val="0070C0"/>
                  </a:solidFill>
                  <a:latin typeface="Franklin Gothic Medium" panose="020B0603020102020204" pitchFamily="34" charset="0"/>
                  <a:ea typeface="Cambria Math" pitchFamily="18" charset="0"/>
                  <a:sym typeface="Symbol"/>
                </a:rPr>
                <a:t>i</a:t>
              </a:r>
              <a:r>
                <a:rPr lang="en-US" sz="2000" dirty="0" smtClean="0">
                  <a:solidFill>
                    <a:srgbClr val="0070C0"/>
                  </a:solidFill>
                  <a:latin typeface="Franklin Gothic Medium" panose="020B0603020102020204" pitchFamily="34" charset="0"/>
                  <a:ea typeface="Cambria Math" pitchFamily="18" charset="0"/>
                  <a:sym typeface="Symbol"/>
                </a:rPr>
                <a:t>1</a:t>
              </a:r>
              <a:endParaRPr lang="en-US" sz="2000" dirty="0" smtClean="0">
                <a:solidFill>
                  <a:srgbClr val="0070C0"/>
                </a:solidFill>
                <a:latin typeface="Franklin Gothic Medium"/>
                <a:cs typeface="Franklin Gothic Medium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646709" y="4710623"/>
              <a:ext cx="3865914" cy="795538"/>
              <a:chOff x="2646709" y="4710623"/>
              <a:chExt cx="3865914" cy="79553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46709" y="5015463"/>
                <a:ext cx="416022" cy="182880"/>
                <a:chOff x="3230369" y="5086888"/>
                <a:chExt cx="416022" cy="182880"/>
              </a:xfrm>
            </p:grpSpPr>
            <p:sp>
              <p:nvSpPr>
                <p:cNvPr id="7" name="Oval 6"/>
                <p:cNvSpPr>
                  <a:spLocks noChangeAspect="1"/>
                </p:cNvSpPr>
                <p:nvPr/>
              </p:nvSpPr>
              <p:spPr>
                <a:xfrm>
                  <a:off x="3463511" y="5086888"/>
                  <a:ext cx="182880" cy="18288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baseline="-25000" dirty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8" name="Straight Arrow Connector 7"/>
                <p:cNvCxnSpPr/>
                <p:nvPr/>
              </p:nvCxnSpPr>
              <p:spPr bwMode="auto">
                <a:xfrm>
                  <a:off x="3230369" y="5181687"/>
                  <a:ext cx="269875" cy="0"/>
                </a:xfrm>
                <a:prstGeom prst="straightConnector1">
                  <a:avLst/>
                </a:prstGeom>
                <a:ln w="5715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4873837" y="4951201"/>
                <a:ext cx="182880" cy="1828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3054485" y="4873419"/>
                <a:ext cx="1848255" cy="155781"/>
              </a:xfrm>
              <a:custGeom>
                <a:avLst/>
                <a:gdLst>
                  <a:gd name="connsiteX0" fmla="*/ 0 w 1848255"/>
                  <a:gd name="connsiteY0" fmla="*/ 155781 h 155781"/>
                  <a:gd name="connsiteX1" fmla="*/ 252919 w 1848255"/>
                  <a:gd name="connsiteY1" fmla="*/ 138 h 155781"/>
                  <a:gd name="connsiteX2" fmla="*/ 476655 w 1848255"/>
                  <a:gd name="connsiteY2" fmla="*/ 126598 h 155781"/>
                  <a:gd name="connsiteX3" fmla="*/ 933855 w 1848255"/>
                  <a:gd name="connsiteY3" fmla="*/ 39049 h 155781"/>
                  <a:gd name="connsiteX4" fmla="*/ 1206230 w 1848255"/>
                  <a:gd name="connsiteY4" fmla="*/ 126598 h 155781"/>
                  <a:gd name="connsiteX5" fmla="*/ 1614792 w 1848255"/>
                  <a:gd name="connsiteY5" fmla="*/ 19594 h 155781"/>
                  <a:gd name="connsiteX6" fmla="*/ 1848255 w 1848255"/>
                  <a:gd name="connsiteY6" fmla="*/ 107143 h 15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8255" h="155781">
                    <a:moveTo>
                      <a:pt x="0" y="155781"/>
                    </a:moveTo>
                    <a:cubicBezTo>
                      <a:pt x="86738" y="80391"/>
                      <a:pt x="173477" y="5002"/>
                      <a:pt x="252919" y="138"/>
                    </a:cubicBezTo>
                    <a:cubicBezTo>
                      <a:pt x="332361" y="-4726"/>
                      <a:pt x="363166" y="120113"/>
                      <a:pt x="476655" y="126598"/>
                    </a:cubicBezTo>
                    <a:cubicBezTo>
                      <a:pt x="590144" y="133083"/>
                      <a:pt x="812259" y="39049"/>
                      <a:pt x="933855" y="39049"/>
                    </a:cubicBezTo>
                    <a:cubicBezTo>
                      <a:pt x="1055451" y="39049"/>
                      <a:pt x="1092741" y="129840"/>
                      <a:pt x="1206230" y="126598"/>
                    </a:cubicBezTo>
                    <a:cubicBezTo>
                      <a:pt x="1319719" y="123356"/>
                      <a:pt x="1507788" y="22836"/>
                      <a:pt x="1614792" y="19594"/>
                    </a:cubicBezTo>
                    <a:cubicBezTo>
                      <a:pt x="1721796" y="16352"/>
                      <a:pt x="1785025" y="61747"/>
                      <a:pt x="1848255" y="10714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prstDash val="sysDot"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6329743" y="4951309"/>
                <a:ext cx="182880" cy="1828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5048655" y="4910678"/>
                <a:ext cx="1303507" cy="155769"/>
              </a:xfrm>
              <a:custGeom>
                <a:avLst/>
                <a:gdLst>
                  <a:gd name="connsiteX0" fmla="*/ 0 w 1303507"/>
                  <a:gd name="connsiteY0" fmla="*/ 79611 h 155769"/>
                  <a:gd name="connsiteX1" fmla="*/ 155643 w 1303507"/>
                  <a:gd name="connsiteY1" fmla="*/ 1790 h 155769"/>
                  <a:gd name="connsiteX2" fmla="*/ 350196 w 1303507"/>
                  <a:gd name="connsiteY2" fmla="*/ 147705 h 155769"/>
                  <a:gd name="connsiteX3" fmla="*/ 1284051 w 1303507"/>
                  <a:gd name="connsiteY3" fmla="*/ 137977 h 155769"/>
                  <a:gd name="connsiteX4" fmla="*/ 1284051 w 1303507"/>
                  <a:gd name="connsiteY4" fmla="*/ 137977 h 155769"/>
                  <a:gd name="connsiteX5" fmla="*/ 1303507 w 1303507"/>
                  <a:gd name="connsiteY5" fmla="*/ 137977 h 155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3507" h="155769">
                    <a:moveTo>
                      <a:pt x="0" y="79611"/>
                    </a:moveTo>
                    <a:cubicBezTo>
                      <a:pt x="48638" y="35026"/>
                      <a:pt x="97277" y="-9559"/>
                      <a:pt x="155643" y="1790"/>
                    </a:cubicBezTo>
                    <a:cubicBezTo>
                      <a:pt x="214009" y="13139"/>
                      <a:pt x="162128" y="125007"/>
                      <a:pt x="350196" y="147705"/>
                    </a:cubicBezTo>
                    <a:cubicBezTo>
                      <a:pt x="538264" y="170403"/>
                      <a:pt x="1284051" y="137977"/>
                      <a:pt x="1284051" y="137977"/>
                    </a:cubicBezTo>
                    <a:lnTo>
                      <a:pt x="1284051" y="137977"/>
                    </a:lnTo>
                    <a:lnTo>
                      <a:pt x="1303507" y="13797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prstDash val="sysDot"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064213" y="5077838"/>
                <a:ext cx="1819072" cy="196168"/>
              </a:xfrm>
              <a:custGeom>
                <a:avLst/>
                <a:gdLst>
                  <a:gd name="connsiteX0" fmla="*/ 0 w 1819072"/>
                  <a:gd name="connsiteY0" fmla="*/ 77822 h 196168"/>
                  <a:gd name="connsiteX1" fmla="*/ 262647 w 1819072"/>
                  <a:gd name="connsiteY1" fmla="*/ 145915 h 196168"/>
                  <a:gd name="connsiteX2" fmla="*/ 418289 w 1819072"/>
                  <a:gd name="connsiteY2" fmla="*/ 145915 h 196168"/>
                  <a:gd name="connsiteX3" fmla="*/ 690664 w 1819072"/>
                  <a:gd name="connsiteY3" fmla="*/ 194553 h 196168"/>
                  <a:gd name="connsiteX4" fmla="*/ 1303506 w 1819072"/>
                  <a:gd name="connsiteY4" fmla="*/ 77822 h 196168"/>
                  <a:gd name="connsiteX5" fmla="*/ 1819072 w 1819072"/>
                  <a:gd name="connsiteY5" fmla="*/ 0 h 19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9072" h="196168">
                    <a:moveTo>
                      <a:pt x="0" y="77822"/>
                    </a:moveTo>
                    <a:cubicBezTo>
                      <a:pt x="96466" y="106194"/>
                      <a:pt x="192932" y="134566"/>
                      <a:pt x="262647" y="145915"/>
                    </a:cubicBezTo>
                    <a:cubicBezTo>
                      <a:pt x="332362" y="157264"/>
                      <a:pt x="346953" y="137809"/>
                      <a:pt x="418289" y="145915"/>
                    </a:cubicBezTo>
                    <a:cubicBezTo>
                      <a:pt x="489625" y="154021"/>
                      <a:pt x="543128" y="205902"/>
                      <a:pt x="690664" y="194553"/>
                    </a:cubicBezTo>
                    <a:cubicBezTo>
                      <a:pt x="838200" y="183204"/>
                      <a:pt x="1115438" y="110248"/>
                      <a:pt x="1303506" y="77822"/>
                    </a:cubicBezTo>
                    <a:cubicBezTo>
                      <a:pt x="1491574" y="45396"/>
                      <a:pt x="1655323" y="22698"/>
                      <a:pt x="1819072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prstDash val="sysDot"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700408" y="4710623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Franklin Gothic Medium"/>
                    <a:cs typeface="Franklin Gothic Medium"/>
                  </a:rPr>
                  <a:t>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15699" y="5106051"/>
                <a:ext cx="5437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Franklin Gothic Medium" panose="020B0603020102020204" pitchFamily="34" charset="0"/>
                    <a:ea typeface="Cambria Math" pitchFamily="18" charset="0"/>
                    <a:sym typeface="Symbol"/>
                  </a:rPr>
                  <a:t>0</a:t>
                </a:r>
                <a:r>
                  <a:rPr lang="en-US" sz="400" dirty="0" smtClean="0">
                    <a:solidFill>
                      <a:srgbClr val="0070C0"/>
                    </a:solidFill>
                    <a:latin typeface="Franklin Gothic Medium" panose="020B0603020102020204" pitchFamily="34" charset="0"/>
                    <a:ea typeface="Cambria Math" pitchFamily="18" charset="0"/>
                    <a:sym typeface="Symbol"/>
                  </a:rPr>
                  <a:t> </a:t>
                </a:r>
                <a:r>
                  <a:rPr lang="en-US" sz="2000" baseline="30000" dirty="0" smtClean="0">
                    <a:solidFill>
                      <a:srgbClr val="0070C0"/>
                    </a:solidFill>
                    <a:latin typeface="Franklin Gothic Medium" panose="020B0603020102020204" pitchFamily="34" charset="0"/>
                    <a:ea typeface="Cambria Math" pitchFamily="18" charset="0"/>
                    <a:sym typeface="Symbol"/>
                  </a:rPr>
                  <a:t>j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Franklin Gothic Medium" panose="020B0603020102020204" pitchFamily="34" charset="0"/>
                    <a:ea typeface="Cambria Math" pitchFamily="18" charset="0"/>
                    <a:sym typeface="Symbol"/>
                  </a:rPr>
                  <a:t>1</a:t>
                </a:r>
                <a:endParaRPr lang="en-US" sz="2000" dirty="0" smtClean="0">
                  <a:solidFill>
                    <a:srgbClr val="0070C0"/>
                  </a:solidFill>
                  <a:latin typeface="Franklin Gothic Medium"/>
                  <a:cs typeface="Franklin Gothic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2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Showing a Language L is not regular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Find an infinite set </a:t>
            </a:r>
            <a:r>
              <a:rPr lang="en-US" sz="2400" b="1" dirty="0"/>
              <a:t>S</a:t>
            </a:r>
            <a:r>
              <a:rPr lang="en-US" sz="2400" dirty="0"/>
              <a:t>={</a:t>
            </a:r>
            <a:r>
              <a:rPr lang="en-US" sz="2400" b="1" dirty="0"/>
              <a:t>s</a:t>
            </a:r>
            <a:r>
              <a:rPr lang="en-US" sz="2400" b="1" baseline="-25000" dirty="0"/>
              <a:t>0</a:t>
            </a:r>
            <a:r>
              <a:rPr lang="en-US" sz="2400" dirty="0"/>
              <a:t>,</a:t>
            </a:r>
            <a:r>
              <a:rPr lang="en-US" sz="2400" b="1" dirty="0"/>
              <a:t>s</a:t>
            </a:r>
            <a:r>
              <a:rPr lang="en-US" sz="2400" b="1" baseline="-25000" dirty="0"/>
              <a:t>1</a:t>
            </a:r>
            <a:r>
              <a:rPr lang="en-US" sz="2400" dirty="0"/>
              <a:t>,...,</a:t>
            </a:r>
            <a:r>
              <a:rPr lang="en-US" sz="2400" b="1" dirty="0" err="1"/>
              <a:t>s</a:t>
            </a:r>
            <a:r>
              <a:rPr lang="en-US" sz="2400" b="1" baseline="-25000" dirty="0" err="1"/>
              <a:t>n</a:t>
            </a:r>
            <a:r>
              <a:rPr lang="en-US" sz="2400" dirty="0"/>
              <a:t>,...} of </a:t>
            </a:r>
            <a:r>
              <a:rPr lang="en-US" sz="2400" dirty="0" smtClean="0"/>
              <a:t>string prefixes that you think will need to be remembered separately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“Let </a:t>
            </a:r>
            <a:r>
              <a:rPr lang="en-US" sz="2400" b="1" dirty="0" smtClean="0"/>
              <a:t>M</a:t>
            </a:r>
            <a:r>
              <a:rPr lang="en-US" sz="2400" dirty="0" smtClean="0"/>
              <a:t> be an arbitrary DFA.    Since </a:t>
            </a:r>
            <a:r>
              <a:rPr lang="en-US" sz="2400" b="1" dirty="0" smtClean="0"/>
              <a:t>S</a:t>
            </a:r>
            <a:r>
              <a:rPr lang="en-US" sz="2400" dirty="0" smtClean="0"/>
              <a:t> is infinite and </a:t>
            </a:r>
            <a:r>
              <a:rPr lang="en-US" sz="2400" b="1" dirty="0" smtClean="0"/>
              <a:t>M</a:t>
            </a:r>
            <a:r>
              <a:rPr lang="en-US" sz="2400" dirty="0" smtClean="0"/>
              <a:t> is finite state there must be two strings </a:t>
            </a:r>
            <a:r>
              <a:rPr lang="en-US" sz="2400" b="1" dirty="0" err="1" smtClean="0"/>
              <a:t>s</a:t>
            </a:r>
            <a:r>
              <a:rPr lang="en-US" sz="2400" b="1" baseline="-25000" dirty="0" err="1" smtClean="0"/>
              <a:t>i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b="1" dirty="0" err="1" smtClean="0"/>
              <a:t>s</a:t>
            </a:r>
            <a:r>
              <a:rPr lang="en-US" sz="2400" b="1" baseline="-25000" dirty="0" err="1" smtClean="0"/>
              <a:t>j</a:t>
            </a:r>
            <a:r>
              <a:rPr lang="en-US" sz="2400" dirty="0" smtClean="0"/>
              <a:t> in </a:t>
            </a:r>
            <a:r>
              <a:rPr lang="en-US" sz="2400" b="1" dirty="0" smtClean="0"/>
              <a:t>S</a:t>
            </a:r>
            <a:r>
              <a:rPr lang="en-US" sz="2400" dirty="0" smtClean="0"/>
              <a:t> for some </a:t>
            </a:r>
            <a:r>
              <a:rPr lang="en-US" sz="2400" b="1" dirty="0" err="1">
                <a:solidFill>
                  <a:prstClr val="black"/>
                </a:solidFill>
              </a:rPr>
              <a:t>i</a:t>
            </a:r>
            <a:r>
              <a:rPr lang="en-US" sz="2400" dirty="0">
                <a:solidFill>
                  <a:prstClr val="black"/>
                </a:solidFill>
              </a:rPr>
              <a:t> ≠</a:t>
            </a:r>
            <a:r>
              <a:rPr lang="en-US" sz="2400" b="1" dirty="0">
                <a:solidFill>
                  <a:prstClr val="black"/>
                </a:solidFill>
              </a:rPr>
              <a:t>j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/>
              <a:t>that end up at the same state of </a:t>
            </a:r>
            <a:r>
              <a:rPr lang="en-US" sz="2400" b="1" dirty="0" smtClean="0"/>
              <a:t>M</a:t>
            </a:r>
            <a:r>
              <a:rPr lang="en-US" sz="2400" dirty="0" smtClean="0"/>
              <a:t>.”</a:t>
            </a:r>
          </a:p>
          <a:p>
            <a:pPr marL="400050" lvl="1" indent="0">
              <a:buNone/>
            </a:pPr>
            <a:r>
              <a:rPr lang="en-US" sz="2400" dirty="0" smtClean="0"/>
              <a:t>   </a:t>
            </a:r>
            <a:r>
              <a:rPr lang="en-US" sz="2400" dirty="0" smtClean="0">
                <a:latin typeface="+mn-lt"/>
              </a:rPr>
              <a:t>Note:   You don’t get to choose which two strings </a:t>
            </a:r>
            <a:r>
              <a:rPr lang="en-US" sz="2400" b="1" dirty="0" err="1" smtClean="0">
                <a:solidFill>
                  <a:prstClr val="black"/>
                </a:solidFill>
              </a:rPr>
              <a:t>s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i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latin typeface="+mn-lt"/>
              </a:rPr>
              <a:t>and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s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j</a:t>
            </a:r>
            <a:endParaRPr lang="en-US" sz="2400" dirty="0" smtClean="0"/>
          </a:p>
          <a:p>
            <a:pPr marL="400050" lvl="1" indent="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Find a string </a:t>
            </a:r>
            <a:r>
              <a:rPr lang="en-US" sz="2400" b="1" dirty="0" smtClean="0"/>
              <a:t>t</a:t>
            </a:r>
            <a:r>
              <a:rPr lang="en-US" sz="2400" dirty="0" smtClean="0"/>
              <a:t> (typically depending on </a:t>
            </a:r>
            <a:r>
              <a:rPr lang="en-US" sz="2400" b="1" dirty="0" err="1">
                <a:solidFill>
                  <a:prstClr val="black"/>
                </a:solidFill>
              </a:rPr>
              <a:t>s</a:t>
            </a:r>
            <a:r>
              <a:rPr lang="en-US" sz="2400" b="1" baseline="-25000" dirty="0" err="1">
                <a:solidFill>
                  <a:prstClr val="black"/>
                </a:solidFill>
              </a:rPr>
              <a:t>i</a:t>
            </a:r>
            <a:r>
              <a:rPr lang="en-US" sz="2400" b="1" baseline="-250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and/or </a:t>
            </a:r>
            <a:r>
              <a:rPr lang="en-US" sz="2400" b="1" dirty="0" err="1" smtClean="0">
                <a:solidFill>
                  <a:prstClr val="black"/>
                </a:solidFill>
              </a:rPr>
              <a:t>s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j</a:t>
            </a:r>
            <a:r>
              <a:rPr lang="en-US" sz="2400" dirty="0" smtClean="0">
                <a:solidFill>
                  <a:prstClr val="black"/>
                </a:solidFill>
              </a:rPr>
              <a:t>) such that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b="1" dirty="0" smtClean="0"/>
              <a:t>        s</a:t>
            </a:r>
            <a:r>
              <a:rPr lang="en-US" sz="2400" b="1" baseline="-25000" dirty="0" smtClean="0"/>
              <a:t>i</a:t>
            </a:r>
            <a:r>
              <a:rPr lang="en-US" sz="2400" b="1" dirty="0" smtClean="0"/>
              <a:t>t</a:t>
            </a:r>
            <a:r>
              <a:rPr lang="en-US" sz="2400" dirty="0" smtClean="0"/>
              <a:t> is in </a:t>
            </a:r>
            <a:r>
              <a:rPr lang="en-US" sz="2400" b="1" dirty="0" smtClean="0"/>
              <a:t>L</a:t>
            </a:r>
            <a:r>
              <a:rPr lang="en-US" sz="2400" dirty="0" smtClean="0"/>
              <a:t>, and                             </a:t>
            </a:r>
            <a:r>
              <a:rPr lang="en-US" sz="2400" dirty="0" smtClean="0">
                <a:latin typeface="+mn-lt"/>
              </a:rPr>
              <a:t>or</a:t>
            </a:r>
            <a:r>
              <a:rPr lang="en-US" sz="2400" dirty="0" smtClean="0"/>
              <a:t>    </a:t>
            </a:r>
            <a:r>
              <a:rPr lang="en-US" sz="2400" b="1" dirty="0" smtClean="0">
                <a:solidFill>
                  <a:prstClr val="black"/>
                </a:solidFill>
              </a:rPr>
              <a:t>s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i</a:t>
            </a:r>
            <a:r>
              <a:rPr lang="en-US" sz="2400" b="1" dirty="0" smtClean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is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not in </a:t>
            </a:r>
            <a:r>
              <a:rPr lang="en-US" sz="2400" b="1" dirty="0">
                <a:solidFill>
                  <a:prstClr val="black"/>
                </a:solidFill>
              </a:rPr>
              <a:t>L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, and</a:t>
            </a:r>
            <a:r>
              <a:rPr lang="en-US" sz="2400" dirty="0" smtClean="0">
                <a:latin typeface="+mn-lt"/>
              </a:rPr>
              <a:t> 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</a:t>
            </a:r>
            <a:r>
              <a:rPr lang="en-US" sz="2400" b="1" dirty="0" err="1" smtClean="0"/>
              <a:t>s</a:t>
            </a:r>
            <a:r>
              <a:rPr lang="en-US" sz="2400" b="1" baseline="-25000" dirty="0" err="1" smtClean="0"/>
              <a:t>j</a:t>
            </a:r>
            <a:r>
              <a:rPr lang="en-US" sz="2400" b="1" dirty="0" err="1" smtClean="0"/>
              <a:t>t</a:t>
            </a:r>
            <a:r>
              <a:rPr lang="en-US" sz="2400" dirty="0" smtClean="0"/>
              <a:t> is not in </a:t>
            </a:r>
            <a:r>
              <a:rPr lang="en-US" sz="2400" b="1" dirty="0" smtClean="0"/>
              <a:t>L                                      </a:t>
            </a:r>
            <a:r>
              <a:rPr lang="en-US" sz="2400" b="1" dirty="0" err="1" smtClean="0">
                <a:solidFill>
                  <a:prstClr val="black"/>
                </a:solidFill>
              </a:rPr>
              <a:t>s</a:t>
            </a:r>
            <a:r>
              <a:rPr lang="en-US" sz="2400" b="1" baseline="-25000" dirty="0" err="1" smtClean="0">
                <a:solidFill>
                  <a:prstClr val="black"/>
                </a:solidFill>
              </a:rPr>
              <a:t>j</a:t>
            </a:r>
            <a:r>
              <a:rPr lang="en-US" sz="2400" b="1" dirty="0" err="1" smtClean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is in </a:t>
            </a:r>
            <a:r>
              <a:rPr lang="en-US" sz="2400" b="1" dirty="0">
                <a:solidFill>
                  <a:prstClr val="black"/>
                </a:solidFill>
              </a:rPr>
              <a:t>L </a:t>
            </a:r>
            <a:endParaRPr lang="en-US" sz="2400" dirty="0" smtClean="0"/>
          </a:p>
          <a:p>
            <a:pPr marL="457200" lvl="1" indent="0">
              <a:buNone/>
            </a:pPr>
            <a:endParaRPr lang="en-US" sz="1400" b="1" dirty="0" smtClean="0"/>
          </a:p>
          <a:p>
            <a:pPr marL="571500" indent="-514350">
              <a:buFont typeface="+mj-lt"/>
              <a:buAutoNum type="arabicPeriod"/>
            </a:pPr>
            <a:r>
              <a:rPr lang="en-US" sz="2400" dirty="0" smtClean="0"/>
              <a:t>“Since </a:t>
            </a:r>
            <a:r>
              <a:rPr lang="en-US" sz="2400" b="1" dirty="0" err="1" smtClean="0"/>
              <a:t>s</a:t>
            </a:r>
            <a:r>
              <a:rPr lang="en-US" sz="2400" b="1" baseline="-25000" dirty="0" err="1" smtClean="0"/>
              <a:t>i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s</a:t>
            </a:r>
            <a:r>
              <a:rPr lang="en-US" sz="2400" b="1" baseline="-25000" dirty="0" err="1" smtClean="0"/>
              <a:t>j</a:t>
            </a:r>
            <a:r>
              <a:rPr lang="en-US" sz="2400" dirty="0"/>
              <a:t> </a:t>
            </a:r>
            <a:r>
              <a:rPr lang="en-US" sz="2400" dirty="0" smtClean="0"/>
              <a:t>both end up at the same state of </a:t>
            </a:r>
            <a:r>
              <a:rPr lang="en-US" sz="2400" b="1" dirty="0" smtClean="0"/>
              <a:t>M</a:t>
            </a:r>
            <a:r>
              <a:rPr lang="en-US" sz="2400" dirty="0" smtClean="0"/>
              <a:t>, and we appended the same string </a:t>
            </a:r>
            <a:r>
              <a:rPr lang="en-US" sz="2400" b="1" dirty="0" smtClean="0"/>
              <a:t>t</a:t>
            </a:r>
            <a:r>
              <a:rPr lang="en-US" sz="2400" dirty="0" smtClean="0"/>
              <a:t>, both </a:t>
            </a:r>
            <a:r>
              <a:rPr lang="en-US" sz="2400" b="1" dirty="0" smtClean="0"/>
              <a:t>s</a:t>
            </a:r>
            <a:r>
              <a:rPr lang="en-US" sz="2400" b="1" baseline="-25000" dirty="0" smtClean="0"/>
              <a:t>i</a:t>
            </a:r>
            <a:r>
              <a:rPr lang="en-US" sz="2400" b="1" dirty="0" smtClean="0"/>
              <a:t>t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/>
                <a:sym typeface="Symbol"/>
              </a:rPr>
              <a:t> </a:t>
            </a:r>
            <a:r>
              <a:rPr lang="en-US" sz="2400" dirty="0" smtClean="0"/>
              <a:t>and </a:t>
            </a:r>
            <a:r>
              <a:rPr lang="en-US" sz="2400" b="1" dirty="0" err="1" smtClean="0"/>
              <a:t>s</a:t>
            </a:r>
            <a:r>
              <a:rPr lang="en-US" sz="2400" b="1" baseline="-25000" dirty="0" err="1" smtClean="0"/>
              <a:t>j</a:t>
            </a:r>
            <a:r>
              <a:rPr lang="en-US" sz="2400" b="1" dirty="0" err="1" smtClean="0"/>
              <a:t>t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/>
                <a:sym typeface="Symbol"/>
              </a:rPr>
              <a:t> </a:t>
            </a:r>
            <a:r>
              <a:rPr lang="en-US" sz="2400" dirty="0" smtClean="0"/>
              <a:t>end at the same state of </a:t>
            </a:r>
            <a:r>
              <a:rPr lang="en-US" sz="2400" b="1" dirty="0" smtClean="0"/>
              <a:t>M.   </a:t>
            </a:r>
            <a:r>
              <a:rPr lang="en-US" sz="2400" dirty="0" smtClean="0"/>
              <a:t>Since </a:t>
            </a:r>
            <a:r>
              <a:rPr lang="en-US" sz="2400" b="1" dirty="0">
                <a:solidFill>
                  <a:prstClr val="black"/>
                </a:solidFill>
              </a:rPr>
              <a:t>s</a:t>
            </a:r>
            <a:r>
              <a:rPr lang="en-US" sz="2400" b="1" baseline="-25000" dirty="0">
                <a:solidFill>
                  <a:prstClr val="black"/>
                </a:solidFill>
              </a:rPr>
              <a:t>i</a:t>
            </a:r>
            <a:r>
              <a:rPr lang="en-US" sz="2400" b="1" dirty="0">
                <a:solidFill>
                  <a:prstClr val="black"/>
                </a:solidFill>
              </a:rPr>
              <a:t>t</a:t>
            </a:r>
            <a:r>
              <a:rPr lang="en-US" sz="2400" dirty="0">
                <a:solidFill>
                  <a:prstClr val="black"/>
                </a:solidFill>
                <a:latin typeface="Franklin Gothic Medium" panose="020B0603020102020204" pitchFamily="34" charset="0"/>
                <a:ea typeface="Cambria Math"/>
                <a:sym typeface="Symbol"/>
              </a:rPr>
              <a:t> ∈ 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L </a:t>
            </a:r>
            <a:r>
              <a:rPr lang="en-US" sz="2400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and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</a:t>
            </a:r>
            <a:r>
              <a:rPr lang="en-US" sz="2400" b="1" baseline="-25000" dirty="0" err="1">
                <a:solidFill>
                  <a:prstClr val="black"/>
                </a:solidFill>
              </a:rPr>
              <a:t>j</a:t>
            </a:r>
            <a:r>
              <a:rPr lang="en-US" sz="2400" b="1" dirty="0" err="1">
                <a:solidFill>
                  <a:prstClr val="black"/>
                </a:solidFill>
              </a:rPr>
              <a:t>t</a:t>
            </a:r>
            <a:r>
              <a:rPr lang="en-US" sz="2400" dirty="0">
                <a:solidFill>
                  <a:prstClr val="black"/>
                </a:solidFill>
                <a:latin typeface="Franklin Gothic Medium" panose="020B0603020102020204" pitchFamily="34" charset="0"/>
                <a:ea typeface="Cambria Math"/>
                <a:sym typeface="Symbol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mbria Math"/>
                <a:ea typeface="Cambria Math"/>
                <a:sym typeface="Symbol"/>
              </a:rPr>
              <a:t>∉</a:t>
            </a:r>
            <a:r>
              <a:rPr lang="en-US" sz="2400" dirty="0">
                <a:solidFill>
                  <a:prstClr val="black"/>
                </a:solidFill>
                <a:latin typeface="Franklin Gothic Medium" panose="020B0603020102020204" pitchFamily="34" charset="0"/>
                <a:ea typeface="Cambria Math"/>
                <a:sym typeface="Symbol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Franklin Gothic Medium" panose="020B0603020102020204" pitchFamily="34" charset="0"/>
                <a:ea typeface="Cambria Math" pitchFamily="18" charset="0"/>
                <a:sym typeface="Symbol"/>
              </a:rPr>
              <a:t>L, </a:t>
            </a:r>
            <a:r>
              <a:rPr lang="en-US" sz="2400" b="1" dirty="0" smtClean="0"/>
              <a:t> M </a:t>
            </a:r>
            <a:r>
              <a:rPr lang="en-US" sz="2400" dirty="0" smtClean="0"/>
              <a:t>does not recognize </a:t>
            </a:r>
            <a:r>
              <a:rPr lang="en-US" sz="2400" b="1" dirty="0" smtClean="0"/>
              <a:t>L</a:t>
            </a:r>
            <a:r>
              <a:rPr lang="en-US" sz="2400" dirty="0" smtClean="0"/>
              <a:t>.”    </a:t>
            </a:r>
          </a:p>
          <a:p>
            <a:pPr marL="571500" indent="-514350">
              <a:buFont typeface="+mj-lt"/>
              <a:buAutoNum type="arabicPeriod"/>
            </a:pPr>
            <a:endParaRPr lang="en-US" sz="2100" dirty="0" smtClean="0"/>
          </a:p>
          <a:p>
            <a:pPr marL="571500" indent="-514350">
              <a:buFont typeface="+mj-lt"/>
              <a:buAutoNum type="arabicPeriod"/>
            </a:pPr>
            <a:r>
              <a:rPr lang="en-US" sz="2400" dirty="0">
                <a:latin typeface="Franklin Gothic Medium" panose="020B0603020102020204" pitchFamily="34" charset="0"/>
                <a:ea typeface="Cambria Math"/>
              </a:rPr>
              <a:t> </a:t>
            </a:r>
            <a:r>
              <a:rPr lang="en-US" sz="2400" dirty="0" smtClean="0">
                <a:latin typeface="Franklin Gothic Medium" panose="020B0603020102020204" pitchFamily="34" charset="0"/>
                <a:ea typeface="Cambria Math"/>
              </a:rPr>
              <a:t>“Since </a:t>
            </a:r>
            <a:r>
              <a:rPr lang="en-US" sz="2400" b="1" dirty="0" smtClean="0">
                <a:latin typeface="Franklin Gothic Medium" panose="020B0603020102020204" pitchFamily="34" charset="0"/>
                <a:ea typeface="Cambria Math"/>
              </a:rPr>
              <a:t>M</a:t>
            </a:r>
            <a:r>
              <a:rPr lang="en-US" sz="2400" dirty="0" smtClean="0">
                <a:latin typeface="Franklin Gothic Medium" panose="020B0603020102020204" pitchFamily="34" charset="0"/>
                <a:ea typeface="Cambria Math"/>
              </a:rPr>
              <a:t> was arbitrary, </a:t>
            </a:r>
            <a:r>
              <a:rPr lang="en-US" sz="2400" dirty="0" smtClean="0">
                <a:solidFill>
                  <a:prstClr val="black"/>
                </a:solidFill>
              </a:rPr>
              <a:t>no DFA recognizes </a:t>
            </a:r>
            <a:r>
              <a:rPr lang="en-US" sz="2400" b="1" dirty="0" smtClean="0">
                <a:solidFill>
                  <a:prstClr val="black"/>
                </a:solidFill>
              </a:rPr>
              <a:t>L</a:t>
            </a:r>
            <a:r>
              <a:rPr lang="en-US" sz="2400" dirty="0" smtClean="0">
                <a:solidFill>
                  <a:prstClr val="black"/>
                </a:solidFill>
              </a:rPr>
              <a:t>.”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87565" y="3929974"/>
            <a:ext cx="2821021" cy="7101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1132" y="2928026"/>
            <a:ext cx="6877455" cy="37937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530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2243138"/>
            <a:ext cx="8382000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Pattern Matching DFA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914400" y="1522413"/>
            <a:ext cx="48228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pattern</a:t>
            </a:r>
            <a:r>
              <a:rPr lang="en-US" sz="2800" dirty="0" smtClean="0">
                <a:solidFill>
                  <a:schemeClr val="hlink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b="1" dirty="0">
                <a:latin typeface="Helvetica" pitchFamily="34" charset="0"/>
                <a:cs typeface="Helvetica" pitchFamily="34" charset="0"/>
              </a:rPr>
              <a:t>p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=</a:t>
            </a:r>
            <a:r>
              <a:rPr lang="en-US" sz="2800" dirty="0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x y x y </a:t>
            </a:r>
            <a:r>
              <a:rPr lang="en-US" sz="2800" dirty="0" err="1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y</a:t>
            </a:r>
            <a:r>
              <a:rPr lang="en-US" sz="2800" dirty="0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 x y x y x </a:t>
            </a:r>
            <a:r>
              <a:rPr lang="en-US" sz="2800" dirty="0" err="1">
                <a:solidFill>
                  <a:srgbClr val="009900"/>
                </a:solidFill>
                <a:latin typeface="Helvetica" pitchFamily="34" charset="0"/>
                <a:cs typeface="Helvetica" pitchFamily="34" charset="0"/>
              </a:rPr>
              <a:t>x</a:t>
            </a:r>
            <a:endParaRPr lang="en-US" sz="2800" dirty="0">
              <a:solidFill>
                <a:schemeClr val="hlink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178" y="3654425"/>
            <a:ext cx="428978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>
            <a:off x="8379807" y="3635544"/>
            <a:ext cx="274320" cy="27432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Languages and Machines!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0834" y="991673"/>
            <a:ext cx="8755681" cy="5866327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88923" y="1611798"/>
            <a:ext cx="7305218" cy="5170494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1527" y="2587453"/>
            <a:ext cx="5660283" cy="4083803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04355" y="1039739"/>
            <a:ext cx="208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Medium"/>
                <a:cs typeface="Franklin Gothic Medium"/>
              </a:rPr>
              <a:t>All</a:t>
            </a:r>
          </a:p>
        </p:txBody>
      </p:sp>
      <p:sp>
        <p:nvSpPr>
          <p:cNvPr id="10" name="Oval 9"/>
          <p:cNvSpPr/>
          <p:nvPr/>
        </p:nvSpPr>
        <p:spPr>
          <a:xfrm>
            <a:off x="2536699" y="3341195"/>
            <a:ext cx="4009663" cy="322703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83302" y="2645419"/>
            <a:ext cx="333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Medium"/>
                <a:cs typeface="Franklin Gothic Medium"/>
              </a:rPr>
              <a:t>Context-Free</a:t>
            </a:r>
          </a:p>
        </p:txBody>
      </p:sp>
      <p:sp>
        <p:nvSpPr>
          <p:cNvPr id="12" name="Oval 11"/>
          <p:cNvSpPr/>
          <p:nvPr/>
        </p:nvSpPr>
        <p:spPr>
          <a:xfrm>
            <a:off x="3101578" y="4629354"/>
            <a:ext cx="2960179" cy="1865003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76158" y="3341195"/>
            <a:ext cx="333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Medium"/>
                <a:cs typeface="Franklin Gothic Medium"/>
              </a:rPr>
              <a:t>Regular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6295" y="4648041"/>
            <a:ext cx="333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Medium"/>
                <a:cs typeface="Franklin Gothic Medium"/>
              </a:rPr>
              <a:t>Finite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36214" y="3851698"/>
            <a:ext cx="1410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Medium"/>
                <a:cs typeface="Franklin Gothic Medium"/>
              </a:rPr>
              <a:t>0*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54197" y="3541250"/>
            <a:ext cx="1410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Franklin Gothic Medium"/>
                <a:cs typeface="Franklin Gothic Medium"/>
              </a:rPr>
              <a:t>DFA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Franklin Gothic Medium"/>
                <a:cs typeface="Franklin Gothic Medium"/>
              </a:rPr>
              <a:t>NFA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Franklin Gothic Medium"/>
                <a:cs typeface="Franklin Gothic Medium"/>
              </a:rPr>
              <a:t>Regex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26953" y="3087949"/>
            <a:ext cx="25825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Franklin Gothic Medium"/>
                <a:cs typeface="Franklin Gothic Medium"/>
              </a:rPr>
              <a:t>Binary Palindromes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3697" y="1122937"/>
            <a:ext cx="170445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ranklin Gothic Medium"/>
                <a:cs typeface="Franklin Gothic Medium"/>
              </a:rPr>
              <a:t>Are there things Java can’t do?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09512" y="1291050"/>
            <a:ext cx="0" cy="846796"/>
          </a:xfrm>
          <a:prstGeom prst="straightConnector1">
            <a:avLst/>
          </a:prstGeom>
          <a:ln w="47625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76349" y="5555724"/>
            <a:ext cx="2130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{001, 10, 12</a:t>
            </a:r>
            <a:r>
              <a:rPr lang="en-US" sz="24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}</a:t>
            </a:r>
            <a:endParaRPr lang="en-US" sz="24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70755" y="1605249"/>
            <a:ext cx="208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Medium"/>
                <a:cs typeface="Franklin Gothic Medium"/>
              </a:rPr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5689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cardinality</a:t>
            </a:r>
          </a:p>
        </p:txBody>
      </p:sp>
      <p:sp>
        <p:nvSpPr>
          <p:cNvPr id="186371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sz="2800" smtClean="0"/>
              <a:t>A set S is </a:t>
            </a:r>
            <a:r>
              <a:rPr lang="en-US" sz="2800" i="1" smtClean="0"/>
              <a:t>countable</a:t>
            </a:r>
            <a:r>
              <a:rPr lang="en-US" sz="2800" smtClean="0"/>
              <a:t> iff we can write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 it as       </a:t>
            </a:r>
            <a:r>
              <a:rPr lang="en-US" sz="28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   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S={s</a:t>
            </a:r>
            <a:r>
              <a:rPr lang="en-US" sz="2800" baseline="-25000" smtClean="0">
                <a:ea typeface="Cambria Math" pitchFamily="18" charset="0"/>
                <a:cs typeface="Cambria Math" pitchFamily="18" charset="0"/>
              </a:rPr>
              <a:t>1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, s</a:t>
            </a:r>
            <a:r>
              <a:rPr lang="en-US" sz="2800" baseline="-25000" smtClean="0">
                <a:ea typeface="Cambria Math" pitchFamily="18" charset="0"/>
                <a:cs typeface="Cambria Math" pitchFamily="18" charset="0"/>
              </a:rPr>
              <a:t>2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, s</a:t>
            </a:r>
            <a:r>
              <a:rPr lang="en-US" sz="2800" baseline="-25000" smtClean="0">
                <a:ea typeface="Cambria Math" pitchFamily="18" charset="0"/>
                <a:cs typeface="Cambria Math" pitchFamily="18" charset="0"/>
              </a:rPr>
              <a:t>3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, ...} indexed by </a:t>
            </a:r>
            <a:r>
              <a:rPr lang="en-US" sz="2800" b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ℕ</a:t>
            </a:r>
          </a:p>
          <a:p>
            <a:r>
              <a:rPr lang="en-US" sz="2800" smtClean="0">
                <a:ea typeface="Cambria Math" pitchFamily="18" charset="0"/>
                <a:cs typeface="Cambria Math" pitchFamily="18" charset="0"/>
              </a:rPr>
              <a:t>Set of integers is countable</a:t>
            </a:r>
          </a:p>
          <a:p>
            <a:pPr lvl="1"/>
            <a:r>
              <a:rPr lang="en-US" sz="2400" smtClean="0">
                <a:ea typeface="Cambria Math" pitchFamily="18" charset="0"/>
                <a:cs typeface="Cambria Math" pitchFamily="18" charset="0"/>
              </a:rPr>
              <a:t>{0, 1, -1, 2, -2, 3, -3, 4, . . .}</a:t>
            </a:r>
          </a:p>
          <a:p>
            <a:r>
              <a:rPr lang="en-US" sz="2800" smtClean="0">
                <a:ea typeface="Cambria Math" pitchFamily="18" charset="0"/>
                <a:cs typeface="Cambria Math" pitchFamily="18" charset="0"/>
              </a:rPr>
              <a:t>Set of rationals is countable</a:t>
            </a:r>
          </a:p>
          <a:p>
            <a:pPr lvl="1"/>
            <a:r>
              <a:rPr lang="en-US" sz="2400" smtClean="0">
                <a:ea typeface="Cambria Math" pitchFamily="18" charset="0"/>
                <a:cs typeface="Cambria Math" pitchFamily="18" charset="0"/>
              </a:rPr>
              <a:t>“dovetailing”</a:t>
            </a:r>
          </a:p>
          <a:p>
            <a:pPr lvl="1">
              <a:buFont typeface="Arial" charset="0"/>
              <a:buNone/>
            </a:pPr>
            <a:endParaRPr lang="en-US" sz="2400" smtClean="0">
              <a:ea typeface="Cambria Math" pitchFamily="18" charset="0"/>
              <a:cs typeface="Cambria Math" pitchFamily="18" charset="0"/>
            </a:endParaRPr>
          </a:p>
          <a:p>
            <a:r>
              <a:rPr lang="el-GR" sz="28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Σ</a:t>
            </a:r>
            <a:r>
              <a:rPr lang="en-US" sz="28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*</a:t>
            </a:r>
            <a:r>
              <a:rPr lang="en-US" sz="2800" smtClean="0"/>
              <a:t> is countable</a:t>
            </a:r>
          </a:p>
          <a:p>
            <a:pPr lvl="1"/>
            <a:r>
              <a:rPr lang="en-US" sz="2400" smtClean="0"/>
              <a:t>{0,1}* = {0,1,00,01,10,11,000,001,010,011,100,101,...}</a:t>
            </a:r>
          </a:p>
          <a:p>
            <a:pPr lvl="4"/>
            <a:endParaRPr lang="en-US" sz="900" smtClean="0"/>
          </a:p>
          <a:p>
            <a:r>
              <a:rPr lang="en-US" sz="2800" smtClean="0"/>
              <a:t>Set of all (Java) programs is countable</a:t>
            </a:r>
          </a:p>
        </p:txBody>
      </p:sp>
      <p:graphicFrame>
        <p:nvGraphicFramePr>
          <p:cNvPr id="23" name="Content Placeholder 6"/>
          <p:cNvGraphicFramePr>
            <a:graphicFrameLocks/>
          </p:cNvGraphicFramePr>
          <p:nvPr/>
        </p:nvGraphicFramePr>
        <p:xfrm>
          <a:off x="5105400" y="2286000"/>
          <a:ext cx="3733803" cy="25130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4867"/>
                <a:gridCol w="414867"/>
                <a:gridCol w="414867"/>
                <a:gridCol w="414867"/>
                <a:gridCol w="414867"/>
                <a:gridCol w="414867"/>
                <a:gridCol w="414867"/>
                <a:gridCol w="414867"/>
                <a:gridCol w="414867"/>
              </a:tblGrid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296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6448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2362200"/>
            <a:ext cx="259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685800" y="1219200"/>
          <a:ext cx="8229600" cy="536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3121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47016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</a:tbl>
          </a:graphicData>
        </a:graphic>
      </p:graphicFrame>
      <p:sp>
        <p:nvSpPr>
          <p:cNvPr id="29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Flipped Diagonal Number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5716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4571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95800" y="1524000"/>
            <a:ext cx="4191000" cy="1570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Flipping Rule: </a:t>
            </a:r>
          </a:p>
          <a:p>
            <a:pPr>
              <a:defRPr/>
            </a:pPr>
            <a:endParaRPr lang="en-US" sz="2400" b="1" dirty="0">
              <a:solidFill>
                <a:srgbClr val="00B050"/>
              </a:solidFill>
              <a:latin typeface="Arial" pitchFamily="34" charset="0"/>
              <a:ea typeface="Arial Unicode MS" pitchFamily="34" charset="-128"/>
            </a:endParaRPr>
          </a:p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If digit is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</a:rPr>
              <a:t>5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, make it</a:t>
            </a:r>
            <a:r>
              <a:rPr lang="en-US" sz="2400" dirty="0">
                <a:latin typeface="Arial" pitchFamily="34" charset="0"/>
                <a:ea typeface="Arial Unicode MS" pitchFamily="34" charset="-128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</a:rPr>
              <a:t>1</a:t>
            </a:r>
            <a:r>
              <a:rPr lang="en-US" sz="2400" dirty="0">
                <a:latin typeface="Arial" pitchFamily="34" charset="0"/>
                <a:ea typeface="Arial Unicode MS" pitchFamily="34" charset="-128"/>
              </a:rPr>
              <a:t> </a:t>
            </a:r>
          </a:p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If digit is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</a:rPr>
              <a:t>not</a:t>
            </a:r>
            <a:r>
              <a:rPr lang="en-US" sz="2400" dirty="0">
                <a:latin typeface="Arial" pitchFamily="34" charset="0"/>
                <a:ea typeface="Arial Unicode MS" pitchFamily="34" charset="-128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</a:rPr>
              <a:t>5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, make it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879326" y="1867889"/>
            <a:ext cx="1053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Franklin Gothic Medium"/>
                <a:ea typeface="+mj-ea"/>
              </a:rPr>
              <a:t>D=   0.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Halting Problem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 smtClean="0"/>
              <a:t>Given:  - </a:t>
            </a:r>
            <a:r>
              <a:rPr lang="en-US" dirty="0" smtClean="0">
                <a:latin typeface="+mn-lt"/>
              </a:rPr>
              <a:t>CODE(</a:t>
            </a:r>
            <a:r>
              <a:rPr lang="en-US" b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) for any program </a:t>
            </a:r>
            <a:r>
              <a:rPr lang="en-US" b="1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 </a:t>
            </a:r>
          </a:p>
          <a:p>
            <a:pPr marL="0" indent="0">
              <a:buNone/>
              <a:defRPr/>
            </a:pPr>
            <a:r>
              <a:rPr lang="en-US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	    </a:t>
            </a:r>
            <a:r>
              <a:rPr lang="en-US" dirty="0" smtClean="0">
                <a:latin typeface="Franklin Gothic Medium" panose="020B0603020102020204" pitchFamily="34" charset="0"/>
              </a:rPr>
              <a:t>-</a:t>
            </a:r>
            <a:r>
              <a:rPr lang="en-US" dirty="0" smtClean="0">
                <a:latin typeface="+mn-lt"/>
              </a:rPr>
              <a:t> input </a:t>
            </a:r>
            <a:r>
              <a:rPr lang="en-US" b="1" dirty="0" smtClean="0">
                <a:latin typeface="+mn-lt"/>
              </a:rPr>
              <a:t>x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+mn-lt"/>
              </a:rPr>
              <a:t> </a:t>
            </a:r>
            <a:r>
              <a:rPr lang="en-US" b="1" dirty="0" smtClean="0"/>
              <a:t>Output:   </a:t>
            </a:r>
            <a:r>
              <a:rPr lang="en-US" b="1" dirty="0" smtClean="0">
                <a:latin typeface="+mn-lt"/>
              </a:rPr>
              <a:t>true </a:t>
            </a:r>
            <a:r>
              <a:rPr lang="en-US" dirty="0" smtClean="0">
                <a:latin typeface="+mn-lt"/>
              </a:rPr>
              <a:t>if </a:t>
            </a:r>
            <a:r>
              <a:rPr lang="en-US" b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 halts on input </a:t>
            </a:r>
            <a:r>
              <a:rPr lang="en-US" b="1" dirty="0" smtClean="0">
                <a:latin typeface="+mn-lt"/>
              </a:rPr>
              <a:t>x</a:t>
            </a:r>
            <a:endParaRPr lang="en-US" dirty="0" smtClean="0">
              <a:latin typeface="+mn-lt"/>
            </a:endParaRPr>
          </a:p>
          <a:p>
            <a:pPr marL="0" indent="0">
              <a:buNone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         </a:t>
            </a:r>
            <a:r>
              <a:rPr lang="en-US" b="1" dirty="0" smtClean="0">
                <a:latin typeface="+mn-lt"/>
              </a:rPr>
              <a:t>false</a:t>
            </a:r>
            <a:r>
              <a:rPr lang="en-US" dirty="0" smtClean="0">
                <a:latin typeface="+mn-lt"/>
              </a:rPr>
              <a:t> if </a:t>
            </a:r>
            <a:r>
              <a:rPr lang="en-US" b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 does not halt on input </a:t>
            </a:r>
            <a:r>
              <a:rPr lang="en-US" b="1" dirty="0" smtClean="0">
                <a:latin typeface="+mn-lt"/>
              </a:rPr>
              <a:t>x</a:t>
            </a:r>
            <a:endParaRPr lang="en-US" b="1" dirty="0">
              <a:latin typeface="+mn-lt"/>
            </a:endParaRPr>
          </a:p>
          <a:p>
            <a:pPr marL="0" indent="0">
              <a:buNone/>
              <a:defRPr/>
            </a:pPr>
            <a:endParaRPr lang="en-US" b="1" dirty="0">
              <a:solidFill>
                <a:srgbClr val="0033CC"/>
              </a:solidFill>
            </a:endParaRPr>
          </a:p>
          <a:p>
            <a:pPr marL="0" lvl="0" indent="0">
              <a:buNone/>
              <a:defRPr/>
            </a:pPr>
            <a:r>
              <a:rPr lang="en-US" b="1" dirty="0">
                <a:solidFill>
                  <a:prstClr val="black"/>
                </a:solidFill>
              </a:rPr>
              <a:t>Theorem</a:t>
            </a:r>
            <a:r>
              <a:rPr lang="en-US" dirty="0">
                <a:solidFill>
                  <a:prstClr val="black"/>
                </a:solidFill>
              </a:rPr>
              <a:t> (Turing):</a:t>
            </a:r>
            <a:r>
              <a:rPr lang="en-US" dirty="0">
                <a:solidFill>
                  <a:srgbClr val="0033CC"/>
                </a:solidFill>
              </a:rPr>
              <a:t>  </a:t>
            </a:r>
            <a:r>
              <a:rPr lang="en-US" dirty="0">
                <a:solidFill>
                  <a:prstClr val="black"/>
                </a:solidFill>
              </a:rPr>
              <a:t>There is no program that solves the halting problem </a:t>
            </a:r>
            <a:r>
              <a:rPr lang="en-US" dirty="0">
                <a:solidFill>
                  <a:srgbClr val="0033CC"/>
                </a:solidFill>
              </a:rPr>
              <a:t>                	                 </a:t>
            </a:r>
            <a:r>
              <a:rPr lang="en-US" dirty="0">
                <a:solidFill>
                  <a:srgbClr val="009900"/>
                </a:solidFill>
              </a:rPr>
              <a:t>“The halting problem is undecidable”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1752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Terminology:  A compound proposition is a</a:t>
            </a:r>
          </a:p>
          <a:p>
            <a:pPr lvl="1">
              <a:defRPr/>
            </a:pPr>
            <a:r>
              <a:rPr lang="en-US" i="1" dirty="0" smtClean="0"/>
              <a:t>Tautology</a:t>
            </a:r>
            <a:r>
              <a:rPr lang="en-US" dirty="0" smtClean="0"/>
              <a:t> if it is always true</a:t>
            </a:r>
          </a:p>
          <a:p>
            <a:pPr lvl="1">
              <a:defRPr/>
            </a:pPr>
            <a:r>
              <a:rPr lang="en-US" i="1" dirty="0" smtClean="0"/>
              <a:t>Contradiction</a:t>
            </a:r>
            <a:r>
              <a:rPr lang="en-US" dirty="0" smtClean="0"/>
              <a:t> if it is always false</a:t>
            </a:r>
          </a:p>
          <a:p>
            <a:pPr lvl="1">
              <a:defRPr/>
            </a:pPr>
            <a:r>
              <a:rPr lang="en-US" i="1" dirty="0" smtClean="0"/>
              <a:t>Contingency</a:t>
            </a:r>
            <a:r>
              <a:rPr lang="en-US" dirty="0" smtClean="0"/>
              <a:t> if it can be either true or false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117764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498850"/>
            <a:ext cx="6172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i="1"/>
              <a:t>p</a:t>
            </a:r>
            <a:r>
              <a:rPr lang="en-US" sz="2400" b="1"/>
              <a:t> </a:t>
            </a:r>
            <a:r>
              <a:rPr lang="en-US" sz="2400" b="1">
                <a:latin typeface="Symbol" pitchFamily="18" charset="2"/>
                <a:sym typeface="Symbol" pitchFamily="18" charset="2"/>
              </a:rPr>
              <a:t></a:t>
            </a:r>
            <a:r>
              <a:rPr lang="en-US" sz="2400" b="1"/>
              <a:t> </a:t>
            </a:r>
            <a:r>
              <a:rPr lang="en-US" sz="2400" b="1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 b="1"/>
              <a:t> </a:t>
            </a:r>
            <a:r>
              <a:rPr lang="en-US" sz="2400" i="1"/>
              <a:t>p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400" i="1"/>
              <a:t>p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</a:t>
            </a:r>
            <a:r>
              <a:rPr lang="en-US" sz="2400"/>
              <a:t> </a:t>
            </a:r>
            <a:r>
              <a:rPr lang="en-US" sz="2400" i="1"/>
              <a:t>p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400"/>
              <a:t>(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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 i="1"/>
              <a:t>p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400"/>
              <a:t>(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</a:t>
            </a:r>
            <a:r>
              <a:rPr lang="en-US" sz="2400"/>
              <a:t> (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</a:t>
            </a:r>
            <a:r>
              <a:rPr lang="en-US" sz="2400"/>
              <a:t> (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</a:t>
            </a:r>
            <a:r>
              <a:rPr lang="en-US" sz="2400"/>
              <a:t> (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</a:p>
          <a:p>
            <a:pPr eaLnBrk="1" hangingPunct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0999" y="2388405"/>
            <a:ext cx="8525933" cy="435106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sz="2800" dirty="0" smtClean="0"/>
              <a:t> solves the halting problem implies that                              	</a:t>
            </a:r>
            <a:r>
              <a:rPr lang="en-US" sz="2800" dirty="0" smtClean="0">
                <a:solidFill>
                  <a:srgbClr val="0033CC"/>
                </a:solidFill>
              </a:rPr>
              <a:t>H(</a:t>
            </a:r>
            <a:r>
              <a:rPr lang="en-US" sz="2800" dirty="0" smtClean="0"/>
              <a:t>CODE(</a:t>
            </a: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r>
              <a:rPr lang="en-US" sz="2800" dirty="0" smtClean="0"/>
              <a:t>),x</a:t>
            </a:r>
            <a:r>
              <a:rPr lang="en-US" sz="2800" dirty="0" smtClean="0">
                <a:solidFill>
                  <a:srgbClr val="0033CC"/>
                </a:solidFill>
              </a:rPr>
              <a:t>)</a:t>
            </a:r>
            <a:r>
              <a:rPr lang="en-US" sz="2800" dirty="0" smtClean="0"/>
              <a:t> is </a:t>
            </a:r>
            <a:r>
              <a:rPr lang="en-US" sz="2800" b="1" dirty="0" smtClean="0"/>
              <a:t>true</a:t>
            </a:r>
            <a:r>
              <a:rPr lang="en-US" sz="2800" dirty="0" smtClean="0"/>
              <a:t> </a:t>
            </a:r>
            <a:r>
              <a:rPr lang="en-US" sz="2800" dirty="0" err="1" smtClean="0"/>
              <a:t>iff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r>
              <a:rPr lang="en-US" sz="2800" dirty="0" smtClean="0"/>
              <a:t>(x) halts,  </a:t>
            </a:r>
            <a:r>
              <a:rPr lang="en-US" sz="2800" dirty="0" smtClean="0">
                <a:solidFill>
                  <a:srgbClr val="0033CC"/>
                </a:solidFill>
              </a:rPr>
              <a:t>H(</a:t>
            </a:r>
            <a:r>
              <a:rPr lang="en-US" sz="2800" dirty="0" smtClean="0">
                <a:solidFill>
                  <a:prstClr val="black"/>
                </a:solidFill>
              </a:rPr>
              <a:t>CODE(</a:t>
            </a: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r>
              <a:rPr lang="en-US" sz="2800" dirty="0">
                <a:solidFill>
                  <a:prstClr val="black"/>
                </a:solidFill>
              </a:rPr>
              <a:t>),x</a:t>
            </a:r>
            <a:r>
              <a:rPr lang="en-US" sz="2800" dirty="0">
                <a:solidFill>
                  <a:srgbClr val="0033CC"/>
                </a:solidFill>
              </a:rPr>
              <a:t>)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is </a:t>
            </a:r>
            <a:r>
              <a:rPr lang="en-US" sz="2800" b="1" dirty="0" smtClean="0">
                <a:solidFill>
                  <a:prstClr val="black"/>
                </a:solidFill>
              </a:rPr>
              <a:t>false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iff</a:t>
            </a:r>
            <a:r>
              <a:rPr lang="en-US" sz="2800" dirty="0" smtClean="0">
                <a:solidFill>
                  <a:prstClr val="black"/>
                </a:solidFill>
              </a:rPr>
              <a:t> not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en-US" sz="1400" dirty="0" smtClean="0"/>
          </a:p>
          <a:p>
            <a:pPr marL="0" indent="0">
              <a:buNone/>
            </a:pPr>
            <a:r>
              <a:rPr lang="en-US" sz="2800" dirty="0" smtClean="0"/>
              <a:t>Suppose</a:t>
            </a:r>
            <a:r>
              <a:rPr lang="en-US" sz="2800" b="1" dirty="0" smtClean="0">
                <a:solidFill>
                  <a:srgbClr val="C00000"/>
                </a:solidFill>
              </a:rPr>
              <a:t> D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(CODE(</a:t>
            </a: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lang="en-US" sz="2800" dirty="0">
                <a:cs typeface="Consolas" panose="020B0609020204030204" pitchFamily="49" charset="0"/>
              </a:rPr>
              <a:t> </a:t>
            </a:r>
            <a:r>
              <a:rPr lang="en-US" sz="2800" b="1" dirty="0" smtClean="0">
                <a:cs typeface="Consolas" panose="020B0609020204030204" pitchFamily="49" charset="0"/>
              </a:rPr>
              <a:t>halts</a:t>
            </a:r>
            <a:r>
              <a:rPr lang="en-US" sz="2800" dirty="0" smtClean="0">
                <a:cs typeface="Consolas" panose="020B0609020204030204" pitchFamily="49" charset="0"/>
              </a:rPr>
              <a:t>.</a:t>
            </a:r>
            <a:endParaRPr lang="en-US" sz="2800" dirty="0"/>
          </a:p>
          <a:p>
            <a:pPr marL="0" indent="0" eaLnBrk="1" hangingPunct="1">
              <a:buFont typeface="Arial" charset="0"/>
              <a:buNone/>
            </a:pPr>
            <a:r>
              <a:rPr lang="en-US" sz="2800" b="1" dirty="0" smtClean="0"/>
              <a:t>	</a:t>
            </a:r>
            <a:r>
              <a:rPr lang="en-US" sz="2800" dirty="0" smtClean="0"/>
              <a:t>Then, we must be in the </a:t>
            </a:r>
            <a:r>
              <a:rPr lang="en-US" sz="2800" b="1" dirty="0" smtClean="0"/>
              <a:t>second</a:t>
            </a:r>
            <a:r>
              <a:rPr lang="en-US" sz="2800" dirty="0" smtClean="0"/>
              <a:t> case of the if.</a:t>
            </a:r>
          </a:p>
          <a:p>
            <a:pPr marL="0" indent="0">
              <a:buNone/>
            </a:pPr>
            <a:r>
              <a:rPr lang="en-US" sz="2800" b="1" dirty="0" smtClean="0"/>
              <a:t>	</a:t>
            </a:r>
            <a:r>
              <a:rPr lang="en-US" sz="2800" dirty="0" smtClean="0"/>
              <a:t>So, </a:t>
            </a:r>
            <a:r>
              <a:rPr lang="en-US" sz="2800" dirty="0" smtClean="0">
                <a:solidFill>
                  <a:srgbClr val="0000FF"/>
                </a:solidFill>
              </a:rPr>
              <a:t>H</a:t>
            </a:r>
            <a:r>
              <a:rPr lang="en-US" sz="2800" dirty="0" smtClean="0">
                <a:solidFill>
                  <a:srgbClr val="0033CC"/>
                </a:solidFill>
              </a:rPr>
              <a:t>(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CODE(</a:t>
            </a: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800" dirty="0" smtClean="0">
                <a:latin typeface="+mj-lt"/>
                <a:cs typeface="Consolas" panose="020B0609020204030204" pitchFamily="49" charset="0"/>
              </a:rPr>
              <a:t>,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CODE(</a:t>
            </a: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800" dirty="0" smtClean="0">
                <a:solidFill>
                  <a:srgbClr val="00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800" dirty="0" smtClean="0">
                <a:cs typeface="Consolas" panose="020B0609020204030204" pitchFamily="49" charset="0"/>
              </a:rPr>
              <a:t> is </a:t>
            </a:r>
            <a:r>
              <a:rPr lang="en-US" sz="2800" b="1" dirty="0" smtClean="0">
                <a:cs typeface="Consolas" panose="020B0609020204030204" pitchFamily="49" charset="0"/>
              </a:rPr>
              <a:t>false </a:t>
            </a:r>
            <a:endParaRPr lang="en-US" sz="2800" dirty="0" smtClean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b="1" dirty="0">
                <a:cs typeface="Consolas" panose="020B0609020204030204" pitchFamily="49" charset="0"/>
              </a:rPr>
              <a:t>	</a:t>
            </a:r>
            <a:r>
              <a:rPr lang="en-US" sz="2800" dirty="0" smtClean="0">
                <a:cs typeface="Consolas" panose="020B0609020204030204" pitchFamily="49" charset="0"/>
              </a:rPr>
              <a:t>Which means </a:t>
            </a: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r>
              <a:rPr lang="en-US" sz="2800" dirty="0" smtClean="0"/>
              <a:t>(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CODE(</a:t>
            </a: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lang="en-US" sz="2800" dirty="0">
                <a:cs typeface="Consolas" panose="020B0609020204030204" pitchFamily="49" charset="0"/>
              </a:rPr>
              <a:t> </a:t>
            </a:r>
            <a:r>
              <a:rPr lang="en-US" sz="2800" b="1" dirty="0" smtClean="0">
                <a:cs typeface="Consolas" panose="020B0609020204030204" pitchFamily="49" charset="0"/>
              </a:rPr>
              <a:t>doesn’t halt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800" dirty="0" smtClean="0"/>
              <a:t>Suppose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(CODE(</a:t>
            </a:r>
            <a:r>
              <a:rPr lang="en-US" sz="2800" b="1" dirty="0">
                <a:solidFill>
                  <a:srgbClr val="C00000"/>
                </a:solidFill>
              </a:rPr>
              <a:t>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lang="en-US" sz="2800" dirty="0">
                <a:cs typeface="Consolas" panose="020B0609020204030204" pitchFamily="49" charset="0"/>
              </a:rPr>
              <a:t> </a:t>
            </a:r>
            <a:r>
              <a:rPr lang="en-US" sz="2800" b="1" dirty="0" smtClean="0">
                <a:cs typeface="Consolas" panose="020B0609020204030204" pitchFamily="49" charset="0"/>
              </a:rPr>
              <a:t>doesn’t halt</a:t>
            </a:r>
            <a:r>
              <a:rPr lang="en-US" sz="2800" dirty="0" smtClean="0">
                <a:cs typeface="Consolas" panose="020B0609020204030204" pitchFamily="49" charset="0"/>
              </a:rPr>
              <a:t>.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dirty="0"/>
              <a:t>Then, we must be in the </a:t>
            </a:r>
            <a:r>
              <a:rPr lang="en-US" sz="2800" b="1" dirty="0" smtClean="0"/>
              <a:t>first </a:t>
            </a:r>
            <a:r>
              <a:rPr lang="en-US" sz="2800" dirty="0" smtClean="0"/>
              <a:t>case </a:t>
            </a:r>
            <a:r>
              <a:rPr lang="en-US" sz="2800" dirty="0"/>
              <a:t>of the if.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dirty="0"/>
              <a:t>So, </a:t>
            </a:r>
            <a:r>
              <a:rPr lang="en-US" sz="2800" dirty="0">
                <a:solidFill>
                  <a:srgbClr val="0033CC"/>
                </a:solidFill>
              </a:rPr>
              <a:t>H(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CODE(</a:t>
            </a:r>
            <a:r>
              <a:rPr lang="en-US" sz="2800" b="1" dirty="0">
                <a:solidFill>
                  <a:srgbClr val="C00000"/>
                </a:solidFill>
              </a:rPr>
              <a:t>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800" dirty="0">
                <a:cs typeface="Consolas" panose="020B0609020204030204" pitchFamily="49" charset="0"/>
              </a:rPr>
              <a:t>,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CODE(</a:t>
            </a:r>
            <a:r>
              <a:rPr lang="en-US" sz="2800" b="1" dirty="0">
                <a:solidFill>
                  <a:srgbClr val="C00000"/>
                </a:solidFill>
              </a:rPr>
              <a:t>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800" dirty="0">
                <a:solidFill>
                  <a:srgbClr val="00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800" dirty="0">
                <a:cs typeface="Consolas" panose="020B0609020204030204" pitchFamily="49" charset="0"/>
              </a:rPr>
              <a:t> is </a:t>
            </a:r>
            <a:r>
              <a:rPr lang="en-US" sz="2800" b="1" dirty="0" smtClean="0">
                <a:cs typeface="Consolas" panose="020B0609020204030204" pitchFamily="49" charset="0"/>
              </a:rPr>
              <a:t>true</a:t>
            </a:r>
            <a:r>
              <a:rPr lang="en-US" sz="2800" dirty="0" smtClean="0">
                <a:cs typeface="Consolas" panose="020B0609020204030204" pitchFamily="49" charset="0"/>
              </a:rPr>
              <a:t>.</a:t>
            </a:r>
            <a:endParaRPr lang="en-US" sz="2800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b="1" dirty="0" smtClean="0">
                <a:cs typeface="Consolas" panose="020B0609020204030204" pitchFamily="49" charset="0"/>
              </a:rPr>
              <a:t>	</a:t>
            </a:r>
            <a:r>
              <a:rPr lang="en-US" sz="2800" dirty="0" smtClean="0">
                <a:cs typeface="Consolas" panose="020B0609020204030204" pitchFamily="49" charset="0"/>
              </a:rPr>
              <a:t>Which means </a:t>
            </a: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r>
              <a:rPr lang="en-US" sz="2800" dirty="0" smtClean="0"/>
              <a:t>(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CODE(</a:t>
            </a: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lang="en-US" sz="2800" dirty="0" smtClean="0">
                <a:cs typeface="Consolas" panose="020B0609020204030204" pitchFamily="49" charset="0"/>
              </a:rPr>
              <a:t> </a:t>
            </a:r>
            <a:r>
              <a:rPr lang="en-US" sz="2800" b="1" dirty="0" smtClean="0">
                <a:cs typeface="Consolas" panose="020B0609020204030204" pitchFamily="49" charset="0"/>
              </a:rPr>
              <a:t>halts</a:t>
            </a:r>
            <a:r>
              <a:rPr lang="en-US" sz="2800" dirty="0" smtClean="0">
                <a:cs typeface="Consolas" panose="020B0609020204030204" pitchFamily="49" charset="0"/>
              </a:rPr>
              <a:t>. </a:t>
            </a:r>
            <a:endParaRPr lang="en-US" sz="2800" b="1" dirty="0" smtClean="0"/>
          </a:p>
          <a:p>
            <a:pPr marL="0" indent="0" eaLnBrk="1" hangingPunct="1">
              <a:buFont typeface="Arial" charset="0"/>
              <a:buNone/>
            </a:pPr>
            <a:endParaRPr lang="en-US" sz="2800" dirty="0" smtClean="0"/>
          </a:p>
        </p:txBody>
      </p:sp>
      <p:sp>
        <p:nvSpPr>
          <p:cNvPr id="13322" name="Content Placeholder 2"/>
          <p:cNvSpPr txBox="1">
            <a:spLocks/>
          </p:cNvSpPr>
          <p:nvPr/>
        </p:nvSpPr>
        <p:spPr bwMode="auto">
          <a:xfrm>
            <a:off x="4512370" y="80241"/>
            <a:ext cx="4473586" cy="230816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public static void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lvl="1">
              <a:defRPr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b="1" dirty="0">
                <a:solidFill>
                  <a:srgbClr val="00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 err="1">
                <a:solidFill>
                  <a:srgbClr val="00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b="1" dirty="0" err="1">
                <a:solidFill>
                  <a:srgbClr val="00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== true) {</a:t>
            </a:r>
          </a:p>
          <a:p>
            <a:pPr lvl="1"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	while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(true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/* don’t halt */</a:t>
            </a:r>
          </a:p>
          <a:p>
            <a:pPr lvl="1"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lvl="1"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else {</a:t>
            </a:r>
          </a:p>
          <a:p>
            <a:pPr lvl="1">
              <a:defRPr/>
            </a:pP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		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/*    halt    */</a:t>
            </a:r>
          </a:p>
          <a:p>
            <a:pPr lvl="1">
              <a:defRPr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57150" indent="0">
              <a:buFont typeface="Arial" charset="0"/>
              <a:buNone/>
              <a:defRPr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626471"/>
            <a:ext cx="383630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Does </a:t>
            </a: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(CODE(</a:t>
            </a: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lang="en-US" sz="2800" dirty="0">
                <a:cs typeface="Consolas" panose="020B0609020204030204" pitchFamily="49" charset="0"/>
              </a:rPr>
              <a:t> halt?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17306" y="315383"/>
            <a:ext cx="5620295" cy="33760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6118578" y="5644444"/>
            <a:ext cx="2867377" cy="914400"/>
          </a:xfrm>
          <a:prstGeom prst="irregularSeal1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Contradiction!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158875" y="729784"/>
            <a:ext cx="45720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4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&lt;P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&gt;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400" dirty="0" smtClean="0">
                <a:latin typeface="+mn-lt"/>
              </a:rPr>
              <a:t>&lt;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&gt;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  <a:sym typeface="Symbol" pitchFamily="18" charset="2"/>
              </a:rPr>
              <a:t>&lt;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&gt;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&lt;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4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&gt; </a:t>
            </a:r>
            <a:r>
              <a:rPr lang="en-US" sz="2400" dirty="0">
                <a:solidFill>
                  <a:prstClr val="black"/>
                </a:solidFill>
                <a:latin typeface="Calibri"/>
                <a:sym typeface="Symbol" pitchFamily="18" charset="2"/>
              </a:rPr>
              <a:t>&lt;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5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&gt;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&lt;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6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&gt;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>
                <a:latin typeface="Arial" pitchFamily="34" charset="0"/>
              </a:rPr>
              <a:t>....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827327" y="272584"/>
            <a:ext cx="390363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rgbClr val="009900"/>
                </a:solidFill>
                <a:latin typeface="Arial" pitchFamily="34" charset="0"/>
              </a:rPr>
              <a:t>Some possible inputs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30213" y="1227723"/>
            <a:ext cx="49244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dirty="0" smtClean="0">
                <a:latin typeface="+mn-lt"/>
                <a:sym typeface="Symbol" pitchFamily="18" charset="2"/>
              </a:rPr>
              <a:t>P</a:t>
            </a:r>
            <a:r>
              <a:rPr lang="en-US" sz="2800" baseline="-25000" dirty="0" smtClean="0">
                <a:latin typeface="+mn-lt"/>
                <a:sym typeface="Symbol" pitchFamily="18" charset="2"/>
              </a:rPr>
              <a:t>1</a:t>
            </a:r>
            <a:endParaRPr lang="en-US" sz="2800" baseline="-25000" dirty="0">
              <a:latin typeface="+mn-lt"/>
              <a:sym typeface="Symbol" pitchFamily="18" charset="2"/>
            </a:endParaRPr>
          </a:p>
          <a:p>
            <a:pPr eaLnBrk="1" hangingPunct="1"/>
            <a:r>
              <a:rPr lang="en-US" sz="2800" dirty="0" smtClean="0">
                <a:latin typeface="+mn-lt"/>
              </a:rPr>
              <a:t>P</a:t>
            </a:r>
            <a:r>
              <a:rPr lang="en-US" sz="2800" baseline="-25000" dirty="0" smtClean="0">
                <a:latin typeface="+mn-lt"/>
              </a:rPr>
              <a:t>2</a:t>
            </a:r>
            <a:endParaRPr lang="en-US" sz="2800" baseline="-25000" dirty="0">
              <a:latin typeface="+mn-lt"/>
            </a:endParaRPr>
          </a:p>
          <a:p>
            <a:pPr eaLnBrk="1" hangingPunct="1"/>
            <a:r>
              <a:rPr lang="en-US" sz="2800" dirty="0" smtClean="0">
                <a:latin typeface="+mn-lt"/>
              </a:rPr>
              <a:t>P</a:t>
            </a:r>
            <a:r>
              <a:rPr lang="en-US" sz="2800" baseline="-25000" dirty="0" smtClean="0">
                <a:latin typeface="+mn-lt"/>
              </a:rPr>
              <a:t>3</a:t>
            </a:r>
            <a:endParaRPr lang="en-US" sz="2800" baseline="-25000" dirty="0">
              <a:latin typeface="+mn-lt"/>
            </a:endParaRPr>
          </a:p>
          <a:p>
            <a:pPr eaLnBrk="1" hangingPunct="1"/>
            <a:r>
              <a:rPr lang="en-US" sz="2800" dirty="0" smtClean="0">
                <a:latin typeface="+mn-lt"/>
              </a:rPr>
              <a:t>P</a:t>
            </a:r>
            <a:r>
              <a:rPr lang="en-US" sz="2800" baseline="-25000" dirty="0" smtClean="0">
                <a:latin typeface="+mn-lt"/>
              </a:rPr>
              <a:t>4</a:t>
            </a:r>
            <a:endParaRPr lang="en-US" sz="2800" baseline="-25000" dirty="0">
              <a:latin typeface="+mn-lt"/>
            </a:endParaRPr>
          </a:p>
          <a:p>
            <a:pPr eaLnBrk="1" hangingPunct="1"/>
            <a:r>
              <a:rPr lang="en-US" sz="2800" dirty="0" smtClean="0">
                <a:latin typeface="+mn-lt"/>
              </a:rPr>
              <a:t>P</a:t>
            </a:r>
            <a:r>
              <a:rPr lang="en-US" sz="2800" baseline="-25000" dirty="0" smtClean="0">
                <a:latin typeface="+mn-lt"/>
              </a:rPr>
              <a:t>5</a:t>
            </a:r>
            <a:endParaRPr lang="en-US" sz="2800" baseline="-25000" dirty="0">
              <a:latin typeface="+mn-lt"/>
            </a:endParaRPr>
          </a:p>
          <a:p>
            <a:pPr eaLnBrk="1" hangingPunct="1"/>
            <a:r>
              <a:rPr lang="en-US" sz="2800" dirty="0" smtClean="0">
                <a:latin typeface="+mn-lt"/>
              </a:rPr>
              <a:t>P</a:t>
            </a:r>
            <a:r>
              <a:rPr lang="en-US" sz="2800" baseline="-25000" dirty="0" smtClean="0">
                <a:latin typeface="+mn-lt"/>
              </a:rPr>
              <a:t>6</a:t>
            </a:r>
            <a:endParaRPr lang="en-US" sz="2800" baseline="-25000" dirty="0">
              <a:latin typeface="+mn-lt"/>
            </a:endParaRPr>
          </a:p>
          <a:p>
            <a:pPr eaLnBrk="1" hangingPunct="1"/>
            <a:r>
              <a:rPr lang="en-US" sz="2800" dirty="0" smtClean="0">
                <a:latin typeface="+mn-lt"/>
              </a:rPr>
              <a:t>P</a:t>
            </a:r>
            <a:r>
              <a:rPr lang="en-US" sz="2800" baseline="-25000" dirty="0" smtClean="0">
                <a:latin typeface="+mn-lt"/>
              </a:rPr>
              <a:t>7</a:t>
            </a:r>
            <a:endParaRPr lang="en-US" sz="2800" baseline="-25000" dirty="0">
              <a:latin typeface="+mn-lt"/>
            </a:endParaRPr>
          </a:p>
          <a:p>
            <a:pPr eaLnBrk="1" hangingPunct="1"/>
            <a:r>
              <a:rPr lang="en-US" sz="2800" dirty="0" smtClean="0">
                <a:latin typeface="+mn-lt"/>
              </a:rPr>
              <a:t>P</a:t>
            </a:r>
            <a:r>
              <a:rPr lang="en-US" sz="2800" baseline="-25000" dirty="0" smtClean="0">
                <a:latin typeface="+mn-lt"/>
              </a:rPr>
              <a:t>8</a:t>
            </a:r>
            <a:endParaRPr lang="en-US" sz="2800" baseline="-25000" dirty="0">
              <a:latin typeface="+mn-lt"/>
            </a:endParaRPr>
          </a:p>
          <a:p>
            <a:pPr eaLnBrk="1" hangingPunct="1"/>
            <a:r>
              <a:rPr lang="en-US" sz="2800" dirty="0" smtClean="0">
                <a:latin typeface="+mn-lt"/>
              </a:rPr>
              <a:t>P</a:t>
            </a:r>
            <a:r>
              <a:rPr lang="en-US" sz="2800" baseline="-25000" dirty="0" smtClean="0">
                <a:latin typeface="+mn-lt"/>
              </a:rPr>
              <a:t>9</a:t>
            </a:r>
            <a:endParaRPr lang="en-US" sz="2800" baseline="-25000" dirty="0">
              <a:latin typeface="+mn-lt"/>
            </a:endParaRPr>
          </a:p>
          <a:p>
            <a:pPr eaLnBrk="1" hangingPunct="1"/>
            <a:r>
              <a:rPr lang="en-US" sz="2800" dirty="0">
                <a:latin typeface="+mn-lt"/>
              </a:rPr>
              <a:t>.</a:t>
            </a:r>
          </a:p>
          <a:p>
            <a:pPr eaLnBrk="1" hangingPunct="1"/>
            <a:r>
              <a:rPr lang="en-US" sz="2800" dirty="0">
                <a:latin typeface="+mn-lt"/>
              </a:rPr>
              <a:t>.</a:t>
            </a:r>
          </a:p>
          <a:p>
            <a:pPr eaLnBrk="1" hangingPunct="1"/>
            <a:endParaRPr lang="en-US" sz="2800" dirty="0">
              <a:latin typeface="Arial" pitchFamily="34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 rot="16145587">
            <a:off x="-759343" y="3644434"/>
            <a:ext cx="204414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rgbClr val="009900"/>
                </a:solidFill>
                <a:latin typeface="Arial" pitchFamily="34" charset="0"/>
              </a:rPr>
              <a:t>programs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</a:rPr>
              <a:t>P</a:t>
            </a:r>
            <a:endParaRPr lang="en-US" sz="28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1158875" y="1231573"/>
            <a:ext cx="798512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</a:rPr>
              <a:t>0</a:t>
            </a:r>
            <a:r>
              <a:rPr lang="en-US" sz="2800" dirty="0" smtClean="0">
                <a:latin typeface="Arial" pitchFamily="34" charset="0"/>
              </a:rPr>
              <a:t>     1     1     0    </a:t>
            </a:r>
            <a:r>
              <a:rPr lang="en-US" sz="2800" dirty="0">
                <a:latin typeface="Arial" pitchFamily="34" charset="0"/>
              </a:rPr>
              <a:t>1     1    1     0      0      0    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>
                <a:latin typeface="Arial" pitchFamily="34" charset="0"/>
              </a:rPr>
              <a:t>1  </a:t>
            </a:r>
            <a:r>
              <a:rPr lang="en-US" sz="2800" dirty="0" smtClean="0">
                <a:latin typeface="Arial" pitchFamily="34" charset="0"/>
              </a:rPr>
              <a:t>...</a:t>
            </a:r>
            <a:endParaRPr lang="en-US" sz="2800" dirty="0">
              <a:latin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Arial" pitchFamily="34" charset="0"/>
              </a:rPr>
              <a:t> 1    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</a:rPr>
              <a:t>     0     1    </a:t>
            </a:r>
            <a:r>
              <a:rPr lang="en-US" sz="2800" dirty="0">
                <a:latin typeface="Arial" pitchFamily="34" charset="0"/>
              </a:rPr>
              <a:t>0     1    1     0      1      1    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>
                <a:latin typeface="Arial" pitchFamily="34" charset="0"/>
              </a:rPr>
              <a:t>1  </a:t>
            </a:r>
            <a:r>
              <a:rPr lang="en-US" sz="2800" dirty="0" smtClean="0">
                <a:latin typeface="Arial" pitchFamily="34" charset="0"/>
              </a:rPr>
              <a:t>...</a:t>
            </a:r>
            <a:endParaRPr lang="en-US" sz="2800" dirty="0">
              <a:latin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Arial" pitchFamily="34" charset="0"/>
              </a:rPr>
              <a:t> 1     0    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</a:rPr>
              <a:t>1</a:t>
            </a:r>
            <a:r>
              <a:rPr lang="en-US" sz="2800" b="1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</a:rPr>
              <a:t>    0    </a:t>
            </a:r>
            <a:r>
              <a:rPr lang="en-US" sz="2800" dirty="0">
                <a:latin typeface="Arial" pitchFamily="34" charset="0"/>
              </a:rPr>
              <a:t>0     0    0     0      0      0    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>
                <a:latin typeface="Arial" pitchFamily="34" charset="0"/>
              </a:rPr>
              <a:t>1  </a:t>
            </a:r>
            <a:r>
              <a:rPr lang="en-US" sz="2800" dirty="0" smtClean="0">
                <a:latin typeface="Arial" pitchFamily="34" charset="0"/>
              </a:rPr>
              <a:t>...</a:t>
            </a:r>
            <a:endParaRPr lang="en-US" sz="2800" dirty="0">
              <a:latin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Arial" pitchFamily="34" charset="0"/>
              </a:rPr>
              <a:t> 0     1     </a:t>
            </a:r>
            <a:r>
              <a:rPr lang="en-US" sz="2800" dirty="0">
                <a:latin typeface="Arial" pitchFamily="34" charset="0"/>
              </a:rPr>
              <a:t>1  </a:t>
            </a:r>
            <a:r>
              <a:rPr lang="en-US" sz="2800" dirty="0" smtClean="0">
                <a:latin typeface="Arial" pitchFamily="34" charset="0"/>
              </a:rPr>
              <a:t>  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</a:rPr>
              <a:t>0</a:t>
            </a:r>
            <a:r>
              <a:rPr lang="en-US" sz="2800" dirty="0" smtClean="0">
                <a:latin typeface="Arial" pitchFamily="34" charset="0"/>
              </a:rPr>
              <a:t>    </a:t>
            </a:r>
            <a:r>
              <a:rPr lang="en-US" sz="2800" dirty="0">
                <a:latin typeface="Arial" pitchFamily="34" charset="0"/>
              </a:rPr>
              <a:t>1     0    1     1      0      1    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>
                <a:latin typeface="Arial" pitchFamily="34" charset="0"/>
              </a:rPr>
              <a:t>0  </a:t>
            </a:r>
            <a:r>
              <a:rPr lang="en-US" sz="2800" dirty="0" smtClean="0">
                <a:latin typeface="Arial" pitchFamily="34" charset="0"/>
              </a:rPr>
              <a:t>...</a:t>
            </a:r>
            <a:endParaRPr lang="en-US" sz="2800" dirty="0">
              <a:latin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Arial" pitchFamily="34" charset="0"/>
              </a:rPr>
              <a:t> 0     1     1     1   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</a:rPr>
              <a:t>1</a:t>
            </a:r>
            <a:r>
              <a:rPr lang="en-US" sz="2800" dirty="0">
                <a:latin typeface="Arial" pitchFamily="34" charset="0"/>
              </a:rPr>
              <a:t>     1    1     0      0      0   </a:t>
            </a:r>
            <a:r>
              <a:rPr lang="en-US" sz="2800" dirty="0" smtClean="0">
                <a:latin typeface="Arial" pitchFamily="34" charset="0"/>
              </a:rPr>
              <a:t>  </a:t>
            </a:r>
            <a:r>
              <a:rPr lang="en-US" sz="2800" dirty="0">
                <a:latin typeface="Arial" pitchFamily="34" charset="0"/>
              </a:rPr>
              <a:t>1  </a:t>
            </a:r>
            <a:r>
              <a:rPr lang="en-US" sz="2800" dirty="0" smtClean="0">
                <a:latin typeface="Arial" pitchFamily="34" charset="0"/>
              </a:rPr>
              <a:t>...</a:t>
            </a:r>
            <a:endParaRPr lang="en-US" sz="2800" dirty="0">
              <a:latin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Arial" pitchFamily="34" charset="0"/>
              </a:rPr>
              <a:t> 1     1     0     0    </a:t>
            </a:r>
            <a:r>
              <a:rPr lang="en-US" sz="2800" dirty="0">
                <a:latin typeface="Arial" pitchFamily="34" charset="0"/>
              </a:rPr>
              <a:t>0    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</a:rPr>
              <a:t>1</a:t>
            </a:r>
            <a:r>
              <a:rPr lang="en-US" sz="2800" dirty="0">
                <a:latin typeface="Arial" pitchFamily="34" charset="0"/>
              </a:rPr>
              <a:t>    1     0      1      1   </a:t>
            </a:r>
            <a:r>
              <a:rPr lang="en-US" sz="2800" dirty="0" smtClean="0">
                <a:latin typeface="Arial" pitchFamily="34" charset="0"/>
              </a:rPr>
              <a:t>  </a:t>
            </a:r>
            <a:r>
              <a:rPr lang="en-US" sz="2800" dirty="0">
                <a:latin typeface="Arial" pitchFamily="34" charset="0"/>
              </a:rPr>
              <a:t>1  </a:t>
            </a:r>
            <a:r>
              <a:rPr lang="en-US" sz="2800" dirty="0" smtClean="0">
                <a:latin typeface="Arial" pitchFamily="34" charset="0"/>
              </a:rPr>
              <a:t>...</a:t>
            </a:r>
            <a:endParaRPr lang="en-US" sz="2800" dirty="0">
              <a:latin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Arial" pitchFamily="34" charset="0"/>
              </a:rPr>
              <a:t> 1     0     1     1    </a:t>
            </a:r>
            <a:r>
              <a:rPr lang="en-US" sz="2800" dirty="0">
                <a:latin typeface="Arial" pitchFamily="34" charset="0"/>
              </a:rPr>
              <a:t>0     0   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</a:rPr>
              <a:t>0</a:t>
            </a:r>
            <a:r>
              <a:rPr lang="en-US" sz="2800" dirty="0">
                <a:latin typeface="Arial" pitchFamily="34" charset="0"/>
              </a:rPr>
              <a:t>     0      0      0    </a:t>
            </a: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800" dirty="0">
                <a:latin typeface="Arial" pitchFamily="34" charset="0"/>
              </a:rPr>
              <a:t>1  </a:t>
            </a:r>
            <a:r>
              <a:rPr lang="en-US" sz="2800" dirty="0" smtClean="0">
                <a:latin typeface="Arial" pitchFamily="34" charset="0"/>
              </a:rPr>
              <a:t>...</a:t>
            </a:r>
            <a:endParaRPr lang="en-US" sz="2800" dirty="0">
              <a:latin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Arial" pitchFamily="34" charset="0"/>
              </a:rPr>
              <a:t> 0     1     1     1    </a:t>
            </a:r>
            <a:r>
              <a:rPr lang="en-US" sz="2800" dirty="0">
                <a:latin typeface="Arial" pitchFamily="34" charset="0"/>
              </a:rPr>
              <a:t>1     0    1    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</a:rPr>
              <a:t>1</a:t>
            </a:r>
            <a:r>
              <a:rPr lang="en-US" sz="2800" dirty="0">
                <a:latin typeface="Arial" pitchFamily="34" charset="0"/>
              </a:rPr>
              <a:t>      0      1   </a:t>
            </a:r>
            <a:r>
              <a:rPr lang="en-US" sz="2800" dirty="0" smtClean="0">
                <a:latin typeface="Arial" pitchFamily="34" charset="0"/>
              </a:rPr>
              <a:t>  </a:t>
            </a:r>
            <a:r>
              <a:rPr lang="en-US" sz="2800" dirty="0">
                <a:latin typeface="Arial" pitchFamily="34" charset="0"/>
              </a:rPr>
              <a:t>0  </a:t>
            </a:r>
            <a:r>
              <a:rPr lang="en-US" sz="2800" dirty="0" smtClean="0">
                <a:latin typeface="Arial" pitchFamily="34" charset="0"/>
              </a:rPr>
              <a:t>...</a:t>
            </a:r>
            <a:endParaRPr lang="en-US" sz="2800" dirty="0">
              <a:latin typeface="Arial" pitchFamily="34" charset="0"/>
            </a:endParaRPr>
          </a:p>
          <a:p>
            <a:pPr eaLnBrk="1" hangingPunct="1"/>
            <a:r>
              <a:rPr lang="en-US" sz="2800" dirty="0">
                <a:latin typeface="Arial" pitchFamily="34" charset="0"/>
              </a:rPr>
              <a:t> .     .   .  .   .    .   .   .   .    .    .       .  </a:t>
            </a:r>
          </a:p>
          <a:p>
            <a:pPr eaLnBrk="1" hangingPunct="1"/>
            <a:r>
              <a:rPr lang="en-US" sz="2800" dirty="0">
                <a:latin typeface="Arial" pitchFamily="34" charset="0"/>
              </a:rPr>
              <a:t> .     .   .  .   .    .   .   .   .    .    .       .  </a:t>
            </a:r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457200" y="125095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1158875" y="731838"/>
            <a:ext cx="0" cy="57356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2209800" y="5650339"/>
            <a:ext cx="612058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</a:rPr>
              <a:t>P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</a:rPr>
              <a:t>,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</a:rPr>
              <a:t>x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</a:rPr>
              <a:t>) </a:t>
            </a:r>
            <a:r>
              <a:rPr lang="en-US" sz="2400" dirty="0" smtClean="0">
                <a:latin typeface="Arial" pitchFamily="34" charset="0"/>
              </a:rPr>
              <a:t>entry is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</a:rPr>
              <a:t> if program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</a:rPr>
              <a:t>P</a:t>
            </a:r>
            <a:r>
              <a:rPr lang="en-US" sz="2400" dirty="0" smtClean="0">
                <a:latin typeface="Arial" pitchFamily="34" charset="0"/>
              </a:rPr>
              <a:t> halts on input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</a:rPr>
              <a:t>x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pitchFamily="34" charset="0"/>
              </a:rPr>
              <a:t>	        and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</a:rPr>
              <a:t>0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</a:rPr>
              <a:t>if it runs forever</a:t>
            </a:r>
            <a:endParaRPr lang="en-US" sz="3200" dirty="0" smtClean="0">
              <a:latin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867400" y="213609"/>
            <a:ext cx="29402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D </a:t>
            </a:r>
            <a:r>
              <a:rPr lang="en-US" sz="2800" dirty="0" smtClean="0"/>
              <a:t>behaves like </a:t>
            </a: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flipped diagonal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0270" y="1167716"/>
            <a:ext cx="55212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</a:rPr>
              <a:t> 1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  <a:p>
            <a:pPr lvl="0"/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</a:rPr>
              <a:t>      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</a:rPr>
              <a:t>0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  <a:p>
            <a:pPr lvl="0"/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</a:rPr>
              <a:t>             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</a:rPr>
              <a:t>0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  <a:p>
            <a:pPr lvl="0"/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Arial" pitchFamily="34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</a:rPr>
              <a:t>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</a:rPr>
              <a:t>0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  <a:p>
            <a:pPr lvl="0"/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</a:rPr>
              <a:t>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</a:rPr>
              <a:t>0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  <a:p>
            <a:pPr lvl="0"/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</a:rPr>
              <a:t>   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  <a:p>
            <a:pPr lvl="0"/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</a:rPr>
              <a:t>          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But first another hard halting-related problem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3035"/>
            <a:ext cx="8432800" cy="5140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US" b="1" dirty="0" smtClean="0"/>
              <a:t>Halting Problem:</a:t>
            </a:r>
          </a:p>
          <a:p>
            <a:pPr marL="0" indent="0"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Given:  - </a:t>
            </a:r>
            <a:r>
              <a:rPr lang="en-US" dirty="0" smtClean="0">
                <a:latin typeface="+mn-lt"/>
              </a:rPr>
              <a:t>CODE(</a:t>
            </a:r>
            <a:r>
              <a:rPr lang="en-US" b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) for any program </a:t>
            </a:r>
            <a:r>
              <a:rPr lang="en-US" b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 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+mn-lt"/>
              </a:rPr>
              <a:t>		         </a:t>
            </a:r>
            <a:r>
              <a:rPr lang="en-US" dirty="0" smtClean="0">
                <a:latin typeface="Franklin Gothic Medium" panose="020B0603020102020204" pitchFamily="34" charset="0"/>
              </a:rPr>
              <a:t>-</a:t>
            </a:r>
            <a:r>
              <a:rPr lang="en-US" dirty="0" smtClean="0">
                <a:latin typeface="+mn-lt"/>
              </a:rPr>
              <a:t> input </a:t>
            </a:r>
            <a:r>
              <a:rPr lang="en-US" b="1" dirty="0" smtClean="0">
                <a:latin typeface="+mn-lt"/>
              </a:rPr>
              <a:t>x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+mn-lt"/>
              </a:rPr>
              <a:t>     </a:t>
            </a:r>
            <a:r>
              <a:rPr lang="en-US" b="1" dirty="0" smtClean="0"/>
              <a:t>Output:   </a:t>
            </a:r>
            <a:r>
              <a:rPr lang="en-US" b="1" dirty="0" smtClean="0">
                <a:latin typeface="+mn-lt"/>
              </a:rPr>
              <a:t>true </a:t>
            </a:r>
            <a:r>
              <a:rPr lang="en-US" dirty="0" smtClean="0">
                <a:latin typeface="+mn-lt"/>
              </a:rPr>
              <a:t>if </a:t>
            </a:r>
            <a:r>
              <a:rPr lang="en-US" b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 halts on input </a:t>
            </a:r>
            <a:r>
              <a:rPr lang="en-US" b="1" dirty="0" smtClean="0">
                <a:latin typeface="+mn-lt"/>
              </a:rPr>
              <a:t>x</a:t>
            </a:r>
            <a:endParaRPr lang="en-US" dirty="0" smtClean="0">
              <a:latin typeface="+mn-lt"/>
            </a:endParaRPr>
          </a:p>
          <a:p>
            <a:pPr marL="0" indent="0">
              <a:buNone/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             </a:t>
            </a:r>
            <a:r>
              <a:rPr lang="en-US" b="1" dirty="0" smtClean="0">
                <a:latin typeface="+mn-lt"/>
              </a:rPr>
              <a:t>false</a:t>
            </a:r>
            <a:r>
              <a:rPr lang="en-US" dirty="0" smtClean="0">
                <a:latin typeface="+mn-lt"/>
              </a:rPr>
              <a:t> if </a:t>
            </a:r>
            <a:r>
              <a:rPr lang="en-US" b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 does not halt on input </a:t>
            </a:r>
            <a:r>
              <a:rPr lang="en-US" b="1" dirty="0" smtClean="0">
                <a:latin typeface="+mn-lt"/>
              </a:rPr>
              <a:t>x</a:t>
            </a:r>
          </a:p>
          <a:p>
            <a:pPr marL="0" indent="0">
              <a:buNone/>
              <a:defRPr/>
            </a:pPr>
            <a:endParaRPr lang="en-US" b="1" dirty="0">
              <a:latin typeface="+mn-lt"/>
            </a:endParaRPr>
          </a:p>
          <a:p>
            <a:pPr marL="0" lvl="0" indent="0">
              <a:buNone/>
              <a:defRPr/>
            </a:pPr>
            <a:r>
              <a:rPr lang="en-US" b="1" dirty="0" err="1" smtClean="0"/>
              <a:t>HaltsNoInput</a:t>
            </a:r>
            <a:r>
              <a:rPr lang="en-US" b="1" dirty="0" smtClean="0"/>
              <a:t> Problem:</a:t>
            </a:r>
            <a:endParaRPr lang="en-US" b="1" dirty="0"/>
          </a:p>
          <a:p>
            <a:pPr marL="0" lvl="0" indent="0">
              <a:buNone/>
              <a:defRPr/>
            </a:pPr>
            <a:r>
              <a:rPr lang="en-US" b="1" dirty="0">
                <a:solidFill>
                  <a:prstClr val="black"/>
                </a:solidFill>
              </a:rPr>
              <a:t>    Given:  -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CODE(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for any program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buNone/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b="1" dirty="0" smtClean="0">
                <a:solidFill>
                  <a:prstClr val="black"/>
                </a:solidFill>
              </a:rPr>
              <a:t>Output</a:t>
            </a:r>
            <a:r>
              <a:rPr lang="en-US" b="1" dirty="0">
                <a:solidFill>
                  <a:prstClr val="black"/>
                </a:solidFill>
              </a:rPr>
              <a:t>: 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true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if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halts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without reading any input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                  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false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if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Q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reads input or runs forever without  	                                 	                                reading any input.</a:t>
            </a: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  <a:defRPr/>
            </a:pPr>
            <a:endParaRPr lang="en-US" b="1" dirty="0" smtClean="0">
              <a:solidFill>
                <a:srgbClr val="0033CC"/>
              </a:solidFill>
            </a:endParaRPr>
          </a:p>
          <a:p>
            <a:pPr marL="0" indent="0">
              <a:buNone/>
              <a:defRPr/>
            </a:pPr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35464"/>
            <a:ext cx="8229600" cy="524949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Suppose that hypothetica</a:t>
            </a:r>
            <a:r>
              <a:rPr lang="en-US" sz="2800" dirty="0"/>
              <a:t>l</a:t>
            </a:r>
            <a:r>
              <a:rPr lang="en-US" sz="2800" dirty="0" smtClean="0"/>
              <a:t> program </a:t>
            </a:r>
            <a:r>
              <a:rPr lang="en-US" sz="2800" b="1" dirty="0" smtClean="0">
                <a:solidFill>
                  <a:srgbClr val="FFC000"/>
                </a:solidFill>
              </a:rPr>
              <a:t>A</a:t>
            </a:r>
            <a:r>
              <a:rPr lang="en-US" sz="2800" dirty="0" smtClean="0"/>
              <a:t> solves </a:t>
            </a:r>
            <a:r>
              <a:rPr lang="en-US" sz="2800" b="1" dirty="0" err="1" smtClean="0"/>
              <a:t>HaltsNoInput</a:t>
            </a:r>
            <a:r>
              <a:rPr lang="en-US" sz="2800" dirty="0" smtClean="0"/>
              <a:t> problem.   </a:t>
            </a:r>
            <a:r>
              <a:rPr lang="en-US" sz="2800" i="1" dirty="0" smtClean="0"/>
              <a:t>Combine with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Hardcoder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Showing there is no program solving </a:t>
            </a:r>
            <a:r>
              <a:rPr lang="en-US" sz="2800" b="1" dirty="0" err="1" smtClean="0"/>
              <a:t>HaltsNoInput</a:t>
            </a:r>
            <a:endParaRPr lang="en-US" sz="2800" b="1" dirty="0" smtClean="0"/>
          </a:p>
        </p:txBody>
      </p:sp>
      <p:grpSp>
        <p:nvGrpSpPr>
          <p:cNvPr id="47" name="Group 46"/>
          <p:cNvGrpSpPr/>
          <p:nvPr/>
        </p:nvGrpSpPr>
        <p:grpSpPr>
          <a:xfrm>
            <a:off x="408636" y="2318050"/>
            <a:ext cx="2932275" cy="4175215"/>
            <a:chOff x="1605739" y="2468776"/>
            <a:chExt cx="3381774" cy="4175215"/>
          </a:xfrm>
        </p:grpSpPr>
        <p:cxnSp>
          <p:nvCxnSpPr>
            <p:cNvPr id="11" name="Straight Arrow Connector 10"/>
            <p:cNvCxnSpPr>
              <a:stCxn id="13" idx="2"/>
              <a:endCxn id="16" idx="0"/>
            </p:cNvCxnSpPr>
            <p:nvPr/>
          </p:nvCxnSpPr>
          <p:spPr>
            <a:xfrm>
              <a:off x="3317956" y="3998069"/>
              <a:ext cx="1" cy="5667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935891" y="4564809"/>
              <a:ext cx="2917050" cy="2079182"/>
              <a:chOff x="1506476" y="4982292"/>
              <a:chExt cx="2917050" cy="207918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785946" y="4982292"/>
                <a:ext cx="2205191" cy="1156822"/>
                <a:chOff x="5394907" y="2275204"/>
                <a:chExt cx="2205191" cy="1156822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394907" y="2275204"/>
                  <a:ext cx="2205191" cy="1156822"/>
                </a:xfrm>
                <a:prstGeom prst="rect">
                  <a:avLst/>
                </a:prstGeom>
                <a:ln w="28575">
                  <a:solidFill>
                    <a:srgbClr val="FFC000"/>
                  </a:solidFill>
                </a:ln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6305546" y="2551838"/>
                  <a:ext cx="433132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FFC000"/>
                      </a:solidFill>
                      <a:latin typeface="Franklin Gothic Medium"/>
                    </a:rPr>
                    <a:t>A</a:t>
                  </a:r>
                  <a:endParaRPr lang="en-US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3282765" y="6162560"/>
                <a:ext cx="1140761" cy="898914"/>
                <a:chOff x="3934049" y="4929719"/>
                <a:chExt cx="1140761" cy="898914"/>
              </a:xfrm>
            </p:grpSpPr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3934049" y="4929719"/>
                  <a:ext cx="957097" cy="8989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 rot="2688855">
                  <a:off x="4248943" y="5130232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0033CC"/>
                      </a:solidFill>
                      <a:latin typeface="Franklin Gothic Medium"/>
                      <a:cs typeface="Franklin Gothic Medium"/>
                    </a:rPr>
                    <a:t>false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506476" y="6122717"/>
                <a:ext cx="846815" cy="938757"/>
                <a:chOff x="1992750" y="4926215"/>
                <a:chExt cx="846815" cy="938757"/>
              </a:xfrm>
            </p:grpSpPr>
            <p:cxnSp>
              <p:nvCxnSpPr>
                <p:cNvPr id="26" name="Straight Arrow Connector 25"/>
                <p:cNvCxnSpPr/>
                <p:nvPr/>
              </p:nvCxnSpPr>
              <p:spPr>
                <a:xfrm flipH="1">
                  <a:off x="2109395" y="4966058"/>
                  <a:ext cx="730170" cy="8989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 rot="18622783">
                  <a:off x="1865953" y="5053012"/>
                  <a:ext cx="71526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0033CC"/>
                      </a:solidFill>
                      <a:latin typeface="Franklin Gothic Medium"/>
                      <a:cs typeface="Franklin Gothic Medium"/>
                    </a:rPr>
                    <a:t>true</a:t>
                  </a:r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1605739" y="2468776"/>
              <a:ext cx="2683224" cy="965088"/>
              <a:chOff x="1780604" y="2384105"/>
              <a:chExt cx="2683224" cy="965088"/>
            </a:xfrm>
          </p:grpSpPr>
          <p:cxnSp>
            <p:nvCxnSpPr>
              <p:cNvPr id="30" name="Straight Arrow Connector 29"/>
              <p:cNvCxnSpPr>
                <a:stCxn id="31" idx="2"/>
              </p:cNvCxnSpPr>
              <p:nvPr/>
            </p:nvCxnSpPr>
            <p:spPr>
              <a:xfrm>
                <a:off x="4288940" y="2907325"/>
                <a:ext cx="0" cy="4418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4114052" y="2384105"/>
                <a:ext cx="3497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0033CC"/>
                    </a:solidFill>
                  </a:rPr>
                  <a:t>x</a:t>
                </a:r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2839565" y="2946895"/>
                <a:ext cx="0" cy="4022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1780604" y="2384105"/>
                <a:ext cx="14307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33CC"/>
                    </a:solidFill>
                  </a:rPr>
                  <a:t>CODE(P)</a:t>
                </a:r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857496" y="3433865"/>
              <a:ext cx="2920919" cy="564204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Hardcoder</a:t>
              </a:r>
              <a:endParaRPr lang="en-US" sz="2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42566" y="4041589"/>
              <a:ext cx="14921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 smtClean="0"/>
                <a:t>CODE(Q)</a:t>
              </a:r>
              <a:endParaRPr lang="en-US" sz="28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97618" y="3319668"/>
              <a:ext cx="3289895" cy="2490281"/>
            </a:xfrm>
            <a:prstGeom prst="rect">
              <a:avLst/>
            </a:prstGeom>
            <a:ln>
              <a:solidFill>
                <a:srgbClr val="0033C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33717" y="4336689"/>
              <a:ext cx="54694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33CC"/>
                  </a:solidFill>
                  <a:latin typeface="Franklin Gothic Medium"/>
                </a:rPr>
                <a:t>H’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682228" y="2078059"/>
            <a:ext cx="5309915" cy="3625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 smtClean="0">
                <a:solidFill>
                  <a:srgbClr val="0033CC"/>
                </a:solidFill>
                <a:latin typeface="Franklin Gothic Medium"/>
              </a:rPr>
              <a:t>H</a:t>
            </a:r>
            <a:r>
              <a:rPr lang="en-US" sz="2800" b="1" i="1" dirty="0" smtClean="0">
                <a:solidFill>
                  <a:srgbClr val="0033CC"/>
                </a:solidFill>
                <a:latin typeface="Franklin Gothic Medium"/>
              </a:rPr>
              <a:t>’ </a:t>
            </a:r>
            <a:r>
              <a:rPr lang="en-US" sz="2800" i="1" dirty="0" smtClean="0">
                <a:latin typeface="Franklin Gothic Medium" panose="020B0603020102020204" pitchFamily="34" charset="0"/>
              </a:rPr>
              <a:t>outputs true on inputs</a:t>
            </a:r>
          </a:p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FFC00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latin typeface="Franklin Gothic Medium" panose="020B0603020102020204" pitchFamily="34" charset="0"/>
              </a:rPr>
              <a:t>    </a:t>
            </a:r>
            <a:r>
              <a:rPr lang="en-US" sz="2800" b="1" dirty="0" smtClean="0">
                <a:solidFill>
                  <a:srgbClr val="0033CC"/>
                </a:solidFill>
                <a:latin typeface="Franklin Gothic Medium" panose="020B0603020102020204" pitchFamily="34" charset="0"/>
              </a:rPr>
              <a:t>CODE(P)</a:t>
            </a:r>
            <a:r>
              <a:rPr lang="en-US" sz="2800" b="1" dirty="0" smtClean="0">
                <a:solidFill>
                  <a:srgbClr val="FFC00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800" i="1" dirty="0" smtClean="0">
                <a:latin typeface="Franklin Gothic Medium" panose="020B0603020102020204" pitchFamily="34" charset="0"/>
              </a:rPr>
              <a:t>and</a:t>
            </a:r>
            <a:r>
              <a:rPr lang="en-US" sz="2800" dirty="0" smtClean="0">
                <a:latin typeface="Franklin Gothic Medium" panose="020B0603020102020204" pitchFamily="34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Franklin Gothic Medium" panose="020B0603020102020204" pitchFamily="34" charset="0"/>
              </a:rPr>
              <a:t>x</a:t>
            </a:r>
          </a:p>
          <a:p>
            <a:pPr lvl="0">
              <a:spcBef>
                <a:spcPct val="20000"/>
              </a:spcBef>
            </a:pPr>
            <a:r>
              <a:rPr lang="en-US" sz="2800" i="1" dirty="0" err="1" smtClean="0">
                <a:latin typeface="Franklin Gothic Medium" panose="020B0603020102020204" pitchFamily="34" charset="0"/>
              </a:rPr>
              <a:t>iff</a:t>
            </a:r>
            <a:r>
              <a:rPr lang="en-US" sz="2800" dirty="0" smtClean="0">
                <a:latin typeface="Franklin Gothic Medium" panose="020B0603020102020204" pitchFamily="34" charset="0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latin typeface="Franklin Gothic Medium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</a:rPr>
              <a:t> outputs true 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Franklin Gothic Medium"/>
              </a:rPr>
              <a:t>	on input CODE(Q) </a:t>
            </a:r>
            <a:r>
              <a:rPr lang="en-US" sz="2000" dirty="0" smtClean="0">
                <a:solidFill>
                  <a:srgbClr val="FF0000"/>
                </a:solidFill>
                <a:latin typeface="Franklin Gothic Medium"/>
              </a:rPr>
              <a:t>by diagram</a:t>
            </a:r>
            <a:endParaRPr lang="en-US" sz="2800" dirty="0" smtClean="0">
              <a:solidFill>
                <a:srgbClr val="FF0000"/>
              </a:solidFill>
              <a:latin typeface="Franklin Gothic Medium"/>
            </a:endParaRPr>
          </a:p>
          <a:p>
            <a:pPr lvl="0">
              <a:spcBef>
                <a:spcPct val="20000"/>
              </a:spcBef>
            </a:pPr>
            <a:r>
              <a:rPr lang="en-US" sz="2800" dirty="0" err="1" smtClean="0">
                <a:solidFill>
                  <a:prstClr val="black"/>
                </a:solidFill>
                <a:latin typeface="Franklin Gothic Medium"/>
              </a:rPr>
              <a:t>iff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Franklin Gothic Medium"/>
              </a:rPr>
              <a:t>Q()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</a:rPr>
              <a:t>reads no input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Franklin Gothic Medium"/>
              </a:rPr>
              <a:t>      and (always) halts </a:t>
            </a:r>
            <a:r>
              <a:rPr lang="en-US" sz="2000" dirty="0" smtClean="0">
                <a:solidFill>
                  <a:srgbClr val="FF0000"/>
                </a:solidFill>
                <a:latin typeface="Franklin Gothic Medium"/>
              </a:rPr>
              <a:t>by property of A</a:t>
            </a:r>
            <a:endParaRPr lang="en-US" sz="2400" dirty="0" smtClean="0">
              <a:solidFill>
                <a:srgbClr val="FF0000"/>
              </a:solidFill>
              <a:latin typeface="Franklin Gothic Medium"/>
            </a:endParaRPr>
          </a:p>
          <a:p>
            <a:pPr lvl="0">
              <a:spcBef>
                <a:spcPct val="20000"/>
              </a:spcBef>
            </a:pPr>
            <a:r>
              <a:rPr lang="en-US" sz="2800" i="1" dirty="0" err="1" smtClean="0">
                <a:solidFill>
                  <a:prstClr val="black"/>
                </a:solidFill>
                <a:latin typeface="Franklin Gothic Medium"/>
              </a:rPr>
              <a:t>iff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</a:rPr>
              <a:t> P(x) </a:t>
            </a:r>
            <a:r>
              <a:rPr lang="en-US" sz="2800" i="1" dirty="0" smtClean="0">
                <a:solidFill>
                  <a:prstClr val="black"/>
                </a:solidFill>
                <a:latin typeface="Franklin Gothic Medium"/>
              </a:rPr>
              <a:t>halts </a:t>
            </a:r>
            <a:r>
              <a:rPr lang="en-US" sz="2000" dirty="0" smtClean="0">
                <a:solidFill>
                  <a:srgbClr val="FF0000"/>
                </a:solidFill>
                <a:latin typeface="Franklin Gothic Medium"/>
              </a:rPr>
              <a:t>by definition of </a:t>
            </a:r>
            <a:r>
              <a:rPr lang="en-US" sz="2000" dirty="0" err="1" smtClean="0">
                <a:solidFill>
                  <a:srgbClr val="FF0000"/>
                </a:solidFill>
                <a:latin typeface="Franklin Gothic Medium"/>
              </a:rPr>
              <a:t>Hardcoder</a:t>
            </a:r>
            <a:endParaRPr lang="en-US" sz="2800" dirty="0">
              <a:solidFill>
                <a:srgbClr val="FF0000"/>
              </a:solidFill>
              <a:latin typeface="Franklin Gothic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5143" y="5825891"/>
            <a:ext cx="47270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If </a:t>
            </a:r>
            <a:r>
              <a:rPr lang="en-US" sz="2400" b="1" dirty="0" smtClean="0">
                <a:solidFill>
                  <a:srgbClr val="FFC000"/>
                </a:solidFill>
                <a:latin typeface="Franklin Gothic Medium"/>
                <a:cs typeface="Franklin Gothic Medium"/>
              </a:rPr>
              <a:t>A</a:t>
            </a:r>
            <a:r>
              <a:rPr lang="en-US" sz="2400" dirty="0" smtClean="0">
                <a:latin typeface="Franklin Gothic Medium"/>
                <a:cs typeface="Franklin Gothic Medium"/>
              </a:rPr>
              <a:t> existed then </a:t>
            </a:r>
            <a:r>
              <a:rPr lang="en-US" sz="2400" b="1" dirty="0" smtClean="0">
                <a:solidFill>
                  <a:srgbClr val="0033CC"/>
                </a:solidFill>
                <a:latin typeface="Franklin Gothic Medium"/>
                <a:cs typeface="Franklin Gothic Medium"/>
              </a:rPr>
              <a:t>H’</a:t>
            </a:r>
            <a:r>
              <a:rPr lang="en-US" sz="2400" dirty="0" smtClean="0">
                <a:latin typeface="Franklin Gothic Medium"/>
                <a:cs typeface="Franklin Gothic Medium"/>
              </a:rPr>
              <a:t> would solve the</a:t>
            </a:r>
          </a:p>
          <a:p>
            <a:r>
              <a:rPr lang="en-US" sz="2400" dirty="0" smtClean="0">
                <a:latin typeface="Franklin Gothic Medium"/>
                <a:cs typeface="Franklin Gothic Medium"/>
              </a:rPr>
              <a:t>Halting Problem:    Impossible</a:t>
            </a:r>
          </a:p>
        </p:txBody>
      </p:sp>
    </p:spTree>
    <p:extLst>
      <p:ext uri="{BB962C8B-B14F-4D97-AF65-F5344CB8AC3E}">
        <p14:creationId xmlns:p14="http://schemas.microsoft.com/office/powerpoint/2010/main" val="3792973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Showing </a:t>
            </a:r>
            <a:r>
              <a:rPr lang="en-US" sz="2800" b="1" dirty="0" smtClean="0"/>
              <a:t>EQUIV</a:t>
            </a:r>
            <a:r>
              <a:rPr lang="en-US" sz="2800" dirty="0" smtClean="0"/>
              <a:t> is Undecidable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2058"/>
            <a:ext cx="8229600" cy="1051318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US" sz="2600" dirty="0" smtClean="0"/>
              <a:t>Consider the set:</a:t>
            </a:r>
          </a:p>
          <a:p>
            <a:pPr marL="0" lvl="0" indent="0" algn="ctr">
              <a:buNone/>
            </a:pPr>
            <a:r>
              <a:rPr lang="en-US" sz="2500" b="1" dirty="0">
                <a:solidFill>
                  <a:srgbClr val="FF0000"/>
                </a:solidFill>
              </a:rPr>
              <a:t>EQUIV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>
                <a:solidFill>
                  <a:prstClr val="black"/>
                </a:solidFill>
              </a:rPr>
              <a:t>= {(CODE(P), </a:t>
            </a:r>
            <a:r>
              <a:rPr lang="en-US" sz="2500" dirty="0" smtClean="0">
                <a:solidFill>
                  <a:prstClr val="black"/>
                </a:solidFill>
              </a:rPr>
              <a:t>CODE(R)): </a:t>
            </a:r>
            <a:r>
              <a:rPr lang="en-US" sz="2500" dirty="0">
                <a:solidFill>
                  <a:prstClr val="black"/>
                </a:solidFill>
              </a:rPr>
              <a:t>P, </a:t>
            </a:r>
            <a:r>
              <a:rPr lang="en-US" sz="2500" dirty="0" smtClean="0">
                <a:solidFill>
                  <a:prstClr val="black"/>
                </a:solidFill>
              </a:rPr>
              <a:t>R </a:t>
            </a:r>
            <a:r>
              <a:rPr lang="en-US" sz="2500" dirty="0">
                <a:solidFill>
                  <a:prstClr val="black"/>
                </a:solidFill>
              </a:rPr>
              <a:t>are programs, P(x) = </a:t>
            </a:r>
            <a:r>
              <a:rPr lang="en-US" sz="2500" dirty="0" smtClean="0">
                <a:solidFill>
                  <a:prstClr val="black"/>
                </a:solidFill>
              </a:rPr>
              <a:t>R(x</a:t>
            </a:r>
            <a:r>
              <a:rPr lang="en-US" sz="2500" dirty="0">
                <a:solidFill>
                  <a:prstClr val="black"/>
                </a:solidFill>
              </a:rPr>
              <a:t>) for 	 	  all inputs x}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84102" y="2048047"/>
            <a:ext cx="0" cy="7127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4032" y="2760841"/>
            <a:ext cx="8489442" cy="20313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Step 1</a:t>
            </a:r>
            <a:r>
              <a:rPr lang="en-US" dirty="0">
                <a:solidFill>
                  <a:prstClr val="black"/>
                </a:solidFill>
                <a:latin typeface="Franklin Gothic Medium"/>
                <a:cs typeface="Franklin Gothic Medium"/>
              </a:rPr>
              <a:t>: Construct P: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Franklin Gothic Medium"/>
                <a:cs typeface="Franklin Gothic Medium"/>
              </a:rPr>
              <a:t>		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 static </a:t>
            </a:r>
            <a:r>
              <a:rPr lang="en-US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P() </a:t>
            </a:r>
            <a:r>
              <a:rPr lang="en-US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{return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true;}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Franklin Gothic Medium"/>
                <a:cs typeface="Franklin Gothic Medium"/>
              </a:rPr>
              <a:t>Step 2: Construct </a:t>
            </a:r>
            <a:r>
              <a:rPr lang="en-US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R:</a:t>
            </a:r>
            <a:endParaRPr lang="en-US" dirty="0">
              <a:solidFill>
                <a:prstClr val="black"/>
              </a:solidFill>
              <a:latin typeface="Franklin Gothic Medium"/>
              <a:cs typeface="Franklin Gothic Medium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Franklin Gothic Medium"/>
                <a:cs typeface="Franklin Gothic Medium"/>
              </a:rPr>
              <a:t>	Step </a:t>
            </a:r>
            <a:r>
              <a:rPr lang="en-US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a: </a:t>
            </a:r>
            <a:r>
              <a:rPr lang="en-US" dirty="0">
                <a:solidFill>
                  <a:prstClr val="black"/>
                </a:solidFill>
                <a:latin typeface="Franklin Gothic Medium"/>
                <a:cs typeface="Franklin Gothic Medium"/>
              </a:rPr>
              <a:t>Replace return type of </a:t>
            </a:r>
            <a:r>
              <a:rPr lang="en-US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Q </a:t>
            </a:r>
            <a:r>
              <a:rPr lang="en-US" dirty="0">
                <a:solidFill>
                  <a:prstClr val="black"/>
                </a:solidFill>
                <a:latin typeface="Franklin Gothic Medium"/>
                <a:cs typeface="Franklin Gothic Medium"/>
              </a:rPr>
              <a:t>with </a:t>
            </a:r>
            <a:r>
              <a:rPr lang="en-US" dirty="0" err="1">
                <a:solidFill>
                  <a:prstClr val="black"/>
                </a:solidFill>
                <a:latin typeface="Franklin Gothic Medium"/>
                <a:cs typeface="Franklin Gothic Medium"/>
              </a:rPr>
              <a:t>boolean</a:t>
            </a:r>
            <a:endParaRPr lang="en-US" dirty="0">
              <a:solidFill>
                <a:prstClr val="black"/>
              </a:solidFill>
              <a:latin typeface="Franklin Gothic Medium"/>
              <a:cs typeface="Franklin Gothic Medium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Franklin Gothic Medium"/>
                <a:cs typeface="Franklin Gothic Medium"/>
              </a:rPr>
              <a:t>	Step </a:t>
            </a:r>
            <a:r>
              <a:rPr lang="en-US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b: </a:t>
            </a:r>
            <a:r>
              <a:rPr lang="en-US" dirty="0">
                <a:solidFill>
                  <a:prstClr val="black"/>
                </a:solidFill>
                <a:latin typeface="Franklin Gothic Medium"/>
                <a:cs typeface="Franklin Gothic Medium"/>
              </a:rPr>
              <a:t>Replace all return values with </a:t>
            </a:r>
            <a:r>
              <a:rPr lang="en-US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true</a:t>
            </a:r>
            <a:endParaRPr lang="en-US" dirty="0">
              <a:solidFill>
                <a:prstClr val="black"/>
              </a:solidFill>
              <a:latin typeface="Franklin Gothic Medium"/>
              <a:cs typeface="Franklin Gothic Medium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Franklin Gothic Medium"/>
                <a:cs typeface="Franklin Gothic Medium"/>
              </a:rPr>
              <a:t>	Step </a:t>
            </a:r>
            <a:r>
              <a:rPr lang="en-US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c: </a:t>
            </a:r>
            <a:r>
              <a:rPr lang="en-US" dirty="0">
                <a:solidFill>
                  <a:prstClr val="black"/>
                </a:solidFill>
                <a:latin typeface="Franklin Gothic Medium"/>
                <a:cs typeface="Franklin Gothic Medium"/>
              </a:rPr>
              <a:t>Add “return true;” to the end of the program</a:t>
            </a:r>
          </a:p>
          <a:p>
            <a:pPr lvl="0"/>
            <a:r>
              <a:rPr lang="en-US" b="1" dirty="0">
                <a:solidFill>
                  <a:prstClr val="black"/>
                </a:solidFill>
                <a:latin typeface="Franklin Gothic Medium"/>
                <a:cs typeface="Franklin Gothic Medium"/>
              </a:rPr>
              <a:t>	Call this program </a:t>
            </a:r>
            <a:r>
              <a:rPr lang="en-US" b="1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R</a:t>
            </a:r>
            <a:endParaRPr lang="en-US" b="1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06983" y="5842067"/>
            <a:ext cx="3889291" cy="941146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latin typeface="Franklin Gothic Medium" panose="020B0603020102020204" pitchFamily="34" charset="0"/>
              </a:rPr>
              <a:t>Answering with </a:t>
            </a:r>
            <a:r>
              <a:rPr lang="en-US" sz="2400" dirty="0" smtClean="0"/>
              <a:t>ANS</a:t>
            </a:r>
          </a:p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w</a:t>
            </a:r>
            <a:r>
              <a:rPr lang="en-US" sz="2400" dirty="0" smtClean="0">
                <a:latin typeface="Franklin Gothic Medium" panose="020B0603020102020204" pitchFamily="34" charset="0"/>
              </a:rPr>
              <a:t>ould solve </a:t>
            </a:r>
            <a:r>
              <a:rPr lang="en-US" sz="2400" b="1" dirty="0" err="1" smtClean="0"/>
              <a:t>HaltsNoInput</a:t>
            </a:r>
            <a:r>
              <a:rPr lang="en-US" sz="2400" b="1" dirty="0" smtClean="0"/>
              <a:t>!</a:t>
            </a:r>
            <a:endParaRPr lang="en-US" sz="2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674014" y="5610225"/>
            <a:ext cx="2205190" cy="1122800"/>
            <a:chOff x="206542" y="5533849"/>
            <a:chExt cx="2220972" cy="1261529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06542" y="5533849"/>
              <a:ext cx="250658" cy="5321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323" y="5584222"/>
              <a:ext cx="2205191" cy="73882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8" name="Folded Corner 17"/>
            <p:cNvSpPr/>
            <p:nvPr/>
          </p:nvSpPr>
          <p:spPr>
            <a:xfrm>
              <a:off x="378043" y="6357587"/>
              <a:ext cx="1939071" cy="437791"/>
            </a:xfrm>
            <a:prstGeom prst="foldedCorner">
              <a:avLst/>
            </a:prstGeom>
            <a:ln w="635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r>
                <a:rPr lang="en-US" dirty="0" smtClean="0">
                  <a:latin typeface="Monaco"/>
                  <a:cs typeface="Monaco"/>
                </a:rPr>
                <a:t>&gt;&gt;&gt; ANS</a:t>
              </a:r>
              <a:endParaRPr lang="en-US" dirty="0">
                <a:latin typeface="Monaco"/>
                <a:cs typeface="Monaco"/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06542" y="5584222"/>
              <a:ext cx="2205190" cy="738829"/>
            </a:xfrm>
            <a:prstGeom prst="triangle">
              <a:avLst/>
            </a:prstGeom>
            <a:solidFill>
              <a:srgbClr val="FFFFFF">
                <a:alpha val="60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EQUIV</a:t>
              </a:r>
            </a:p>
            <a:p>
              <a:pPr algn="ctr"/>
              <a:endParaRPr lang="en-US" b="1" dirty="0" smtClean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186105" y="2149775"/>
            <a:ext cx="135485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Franklin Gothic Medium"/>
              </a:rPr>
              <a:t>CODE(Q)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806942" y="4792166"/>
            <a:ext cx="0" cy="83967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220" y="4973477"/>
            <a:ext cx="277672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Franklin Gothic Medium"/>
              </a:rPr>
              <a:t>(CODE(P),CODE(R))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28716" y="1993376"/>
            <a:ext cx="3670217" cy="54489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US" sz="2600" b="1" dirty="0" smtClean="0"/>
              <a:t>Question: </a:t>
            </a:r>
            <a:r>
              <a:rPr lang="en-US" sz="2600" dirty="0" smtClean="0"/>
              <a:t>Does Q()</a:t>
            </a:r>
            <a:r>
              <a:rPr lang="en-US" sz="2600" dirty="0" smtClean="0">
                <a:latin typeface="+mj-lt"/>
                <a:cs typeface="Consolas" panose="020B0609020204030204" pitchFamily="49" charset="0"/>
              </a:rPr>
              <a:t> halt</a:t>
            </a:r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endParaRPr lang="en-US" sz="2600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3892157" y="4973477"/>
            <a:ext cx="4998096" cy="54489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US" sz="2600" b="1" dirty="0" smtClean="0"/>
              <a:t>Question: </a:t>
            </a:r>
            <a:r>
              <a:rPr lang="en-US" sz="2600" dirty="0" smtClean="0"/>
              <a:t>Are P and R Equivalent</a:t>
            </a:r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endParaRPr lang="en-US" sz="2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879204" y="497347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2209" y="4973477"/>
            <a:ext cx="5145191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cs typeface="Franklin Gothic Medium"/>
              </a:rPr>
              <a:t>Combined program outputs </a:t>
            </a:r>
            <a:r>
              <a:rPr lang="en-US" sz="2800" b="1" dirty="0" smtClean="0">
                <a:latin typeface="Franklin Gothic Medium"/>
                <a:cs typeface="Franklin Gothic Medium"/>
              </a:rPr>
              <a:t>true</a:t>
            </a:r>
          </a:p>
          <a:p>
            <a:r>
              <a:rPr lang="en-US" sz="2800" dirty="0" err="1" smtClean="0">
                <a:cs typeface="Franklin Gothic Medium"/>
              </a:rPr>
              <a:t>iff</a:t>
            </a:r>
            <a:r>
              <a:rPr lang="en-US" sz="2800" dirty="0" smtClean="0">
                <a:cs typeface="Franklin Gothic Medium"/>
              </a:rPr>
              <a:t> </a:t>
            </a:r>
            <a:r>
              <a:rPr lang="en-US" sz="2800" b="1" dirty="0" smtClean="0">
                <a:cs typeface="Franklin Gothic Medium"/>
              </a:rPr>
              <a:t>P</a:t>
            </a:r>
            <a:r>
              <a:rPr lang="en-US" sz="2800" dirty="0" smtClean="0">
                <a:cs typeface="Franklin Gothic Medium"/>
              </a:rPr>
              <a:t> and </a:t>
            </a:r>
            <a:r>
              <a:rPr lang="en-US" sz="2800" b="1" dirty="0" smtClean="0">
                <a:cs typeface="Franklin Gothic Medium"/>
              </a:rPr>
              <a:t>R</a:t>
            </a:r>
            <a:r>
              <a:rPr lang="en-US" sz="2800" dirty="0" smtClean="0">
                <a:cs typeface="Franklin Gothic Medium"/>
              </a:rPr>
              <a:t> are equivalent </a:t>
            </a:r>
            <a:r>
              <a:rPr lang="en-US" sz="2000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by diagram</a:t>
            </a:r>
            <a:endParaRPr lang="en-US" sz="2400" dirty="0" smtClean="0">
              <a:solidFill>
                <a:srgbClr val="FF0000"/>
              </a:solidFill>
              <a:latin typeface="Franklin Gothic Medium"/>
              <a:cs typeface="Franklin Gothic Medium"/>
            </a:endParaRPr>
          </a:p>
          <a:p>
            <a:r>
              <a:rPr lang="en-US" sz="2800" dirty="0" err="1" smtClean="0">
                <a:cs typeface="Franklin Gothic Medium"/>
              </a:rPr>
              <a:t>iff</a:t>
            </a:r>
            <a:r>
              <a:rPr lang="en-US" sz="2800" dirty="0" smtClean="0">
                <a:cs typeface="Franklin Gothic Medium"/>
              </a:rPr>
              <a:t> </a:t>
            </a:r>
            <a:r>
              <a:rPr lang="en-US" sz="2800" b="1" dirty="0" smtClean="0">
                <a:cs typeface="Franklin Gothic Medium"/>
              </a:rPr>
              <a:t>R</a:t>
            </a:r>
            <a:r>
              <a:rPr lang="en-US" sz="2800" dirty="0" smtClean="0">
                <a:cs typeface="Franklin Gothic Medium"/>
              </a:rPr>
              <a:t> always returns </a:t>
            </a:r>
            <a:r>
              <a:rPr lang="en-US" sz="2800" b="1" dirty="0" smtClean="0">
                <a:cs typeface="Franklin Gothic Medium"/>
              </a:rPr>
              <a:t>true</a:t>
            </a:r>
            <a:r>
              <a:rPr lang="en-US" sz="2800" dirty="0" smtClean="0">
                <a:cs typeface="Franklin Gothic Medium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by </a:t>
            </a:r>
            <a:r>
              <a:rPr lang="en-US" sz="2000" dirty="0" err="1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defn</a:t>
            </a:r>
            <a:r>
              <a:rPr lang="en-US" sz="2000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 of </a:t>
            </a:r>
            <a:r>
              <a:rPr lang="en-US" sz="2000" b="1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P</a:t>
            </a:r>
          </a:p>
          <a:p>
            <a:r>
              <a:rPr lang="en-US" sz="2800" dirty="0" err="1" smtClean="0">
                <a:cs typeface="Franklin Gothic Medium"/>
              </a:rPr>
              <a:t>iff</a:t>
            </a:r>
            <a:r>
              <a:rPr lang="en-US" sz="2800" dirty="0" smtClean="0">
                <a:cs typeface="Franklin Gothic Medium"/>
              </a:rPr>
              <a:t> </a:t>
            </a:r>
            <a:r>
              <a:rPr lang="en-US" sz="2800" b="1" dirty="0" smtClean="0">
                <a:cs typeface="Franklin Gothic Medium"/>
              </a:rPr>
              <a:t>Q</a:t>
            </a:r>
            <a:r>
              <a:rPr lang="en-US" sz="2800" dirty="0" smtClean="0">
                <a:cs typeface="Franklin Gothic Medium"/>
              </a:rPr>
              <a:t> halts </a:t>
            </a:r>
            <a:r>
              <a:rPr lang="en-US" sz="2000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by construction of </a:t>
            </a:r>
            <a:r>
              <a:rPr lang="en-US" sz="2000" b="1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lang="en-US" sz="2000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 from </a:t>
            </a:r>
            <a:r>
              <a:rPr lang="en-US" sz="2000" b="1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7264078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18911" y="1097316"/>
            <a:ext cx="8458200" cy="237966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Turing machines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Church-Turing Thesis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Any reasonable model of computation that includes all possible algorithms is equivalent in power to a Turing machine</a:t>
            </a:r>
          </a:p>
          <a:p>
            <a:pPr lvl="1" eaLnBrk="1" hangingPunct="1"/>
            <a:endParaRPr lang="en-US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 smtClean="0"/>
              <a:t>Evidence</a:t>
            </a:r>
          </a:p>
          <a:p>
            <a:pPr lvl="1" eaLnBrk="1" hangingPunct="1"/>
            <a:r>
              <a:rPr lang="en-US" dirty="0" smtClean="0"/>
              <a:t>Intuitive justification</a:t>
            </a:r>
          </a:p>
          <a:p>
            <a:pPr lvl="1" eaLnBrk="1" hangingPunct="1"/>
            <a:r>
              <a:rPr lang="en-US" dirty="0" smtClean="0"/>
              <a:t>Huge numbers of equivalent models to TM’s based on radically different ideas</a:t>
            </a:r>
          </a:p>
        </p:txBody>
      </p:sp>
    </p:spTree>
    <p:extLst>
      <p:ext uri="{BB962C8B-B14F-4D97-AF65-F5344CB8AC3E}">
        <p14:creationId xmlns:p14="http://schemas.microsoft.com/office/powerpoint/2010/main" val="11671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Turing machine?</a:t>
            </a: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371600"/>
            <a:ext cx="4241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8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turing</a:t>
            </a:r>
            <a:r>
              <a:rPr lang="en-US" dirty="0" smtClean="0"/>
              <a:t> machine?</a:t>
            </a:r>
          </a:p>
        </p:txBody>
      </p:sp>
      <p:pic>
        <p:nvPicPr>
          <p:cNvPr id="1894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699250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Franklin Gothic Medium" panose="020B0603020102020204" pitchFamily="34" charset="0"/>
              </a:rPr>
              <a:t>sample Turing machine</a:t>
            </a:r>
            <a:endParaRPr lang="en-US" sz="40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0969831"/>
              </p:ext>
            </p:extLst>
          </p:nvPr>
        </p:nvGraphicFramePr>
        <p:xfrm>
          <a:off x="5181600" y="1981200"/>
          <a:ext cx="3124197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133"/>
                <a:gridCol w="347133"/>
                <a:gridCol w="347133"/>
                <a:gridCol w="347133"/>
                <a:gridCol w="347133"/>
                <a:gridCol w="347133"/>
                <a:gridCol w="347133"/>
                <a:gridCol w="347133"/>
                <a:gridCol w="347133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1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1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0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1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1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5929884" y="1612392"/>
            <a:ext cx="242316" cy="29260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37293"/>
              </p:ext>
            </p:extLst>
          </p:nvPr>
        </p:nvGraphicFramePr>
        <p:xfrm>
          <a:off x="457200" y="1604079"/>
          <a:ext cx="3733800" cy="182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456230">
                <a:tc>
                  <a:txBody>
                    <a:bodyPr/>
                    <a:lstStyle/>
                    <a:p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_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0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1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</a:tr>
              <a:tr h="45623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1</a:t>
                      </a:r>
                      <a:endParaRPr lang="en-US" baseline="-25000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(1,s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3</a:t>
                      </a:r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)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(1,s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2</a:t>
                      </a:r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)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(0,s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2</a:t>
                      </a:r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)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</a:tr>
              <a:tr h="45623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2</a:t>
                      </a:r>
                      <a:endParaRPr lang="en-US" baseline="-25000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(H,s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3</a:t>
                      </a:r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)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(R,s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1</a:t>
                      </a:r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)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(R,s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1</a:t>
                      </a:r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)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</a:tr>
              <a:tr h="45623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3</a:t>
                      </a:r>
                      <a:endParaRPr lang="en-US" baseline="-25000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(H,s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3</a:t>
                      </a:r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)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(R,s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3</a:t>
                      </a:r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)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(R,s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3</a:t>
                      </a:r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)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8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Turing’s big idea: machines as data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Original Turing machine 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different “machine” 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M</a:t>
            </a:r>
            <a:r>
              <a:rPr lang="en-US" dirty="0" smtClean="0"/>
              <a:t> for each task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Each machine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is defined by a finite set of possible operations on finite set of symbols</a:t>
            </a:r>
          </a:p>
          <a:p>
            <a:pPr lvl="2">
              <a:lnSpc>
                <a:spcPct val="9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M</a:t>
            </a:r>
            <a:r>
              <a:rPr lang="en-US" sz="2800" dirty="0" smtClean="0"/>
              <a:t> has a finite description as a sequence of symbols, its “code” denoted </a:t>
            </a:r>
            <a:r>
              <a:rPr lang="en-US" sz="2800" dirty="0" smtClean="0">
                <a:solidFill>
                  <a:srgbClr val="C00000"/>
                </a:solidFill>
                <a:latin typeface="Franklin Gothic Medium"/>
              </a:rPr>
              <a:t>&lt;</a:t>
            </a:r>
            <a:r>
              <a:rPr lang="en-US" sz="2800" b="1" dirty="0" smtClean="0">
                <a:solidFill>
                  <a:srgbClr val="C00000"/>
                </a:solidFill>
                <a:latin typeface="Franklin Gothic Medium"/>
              </a:rPr>
              <a:t>M</a:t>
            </a:r>
            <a:r>
              <a:rPr lang="en-US" sz="2800" dirty="0" smtClean="0">
                <a:solidFill>
                  <a:srgbClr val="C00000"/>
                </a:solidFill>
                <a:latin typeface="Franklin Gothic Medium"/>
              </a:rPr>
              <a:t>&gt;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You </a:t>
            </a:r>
            <a:r>
              <a:rPr lang="en-US" dirty="0"/>
              <a:t>already are used to this idea with </a:t>
            </a:r>
            <a:r>
              <a:rPr lang="en-US" dirty="0" smtClean="0"/>
              <a:t>the notion </a:t>
            </a:r>
            <a:r>
              <a:rPr lang="en-US" dirty="0"/>
              <a:t>of </a:t>
            </a:r>
            <a:r>
              <a:rPr lang="en-US" dirty="0" smtClean="0"/>
              <a:t>the program </a:t>
            </a:r>
            <a:r>
              <a:rPr lang="en-US" dirty="0"/>
              <a:t>code </a:t>
            </a:r>
            <a:r>
              <a:rPr lang="en-US" dirty="0" smtClean="0"/>
              <a:t>or text but </a:t>
            </a:r>
            <a:r>
              <a:rPr lang="en-US" dirty="0"/>
              <a:t>this was </a:t>
            </a:r>
            <a:r>
              <a:rPr lang="en-US" dirty="0" smtClean="0"/>
              <a:t>a new </a:t>
            </a:r>
            <a:r>
              <a:rPr lang="en-US" dirty="0"/>
              <a:t>idea in Turing’s time.</a:t>
            </a:r>
            <a:endParaRPr lang="en-US" dirty="0" smtClean="0"/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7753350" y="54229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US" sz="2400" b="1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22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11930</TotalTime>
  <Words>6480</Words>
  <Application>Microsoft Office PowerPoint</Application>
  <PresentationFormat>On-screen Show (4:3)</PresentationFormat>
  <Paragraphs>1911</Paragraphs>
  <Slides>103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4" baseType="lpstr">
      <vt:lpstr>Office Theme</vt:lpstr>
      <vt:lpstr>CSE 311: Foundations of Computing</vt:lpstr>
      <vt:lpstr>announcements</vt:lpstr>
      <vt:lpstr>General phenomenon: can’t tell a book by its cover</vt:lpstr>
      <vt:lpstr>Even harder problems</vt:lpstr>
      <vt:lpstr>Quick lessons</vt:lpstr>
      <vt:lpstr>CSE 311: Foundations of Computing</vt:lpstr>
      <vt:lpstr>about the course</vt:lpstr>
      <vt:lpstr>propositional logic</vt:lpstr>
      <vt:lpstr>logical equivalence</vt:lpstr>
      <vt:lpstr>logical equivalence</vt:lpstr>
      <vt:lpstr>digital circuits</vt:lpstr>
      <vt:lpstr>combinational logic circuits</vt:lpstr>
      <vt:lpstr>a simple example: 1-bit binary adder</vt:lpstr>
      <vt:lpstr>Truth Tables to Boolean Logic</vt:lpstr>
      <vt:lpstr>Boolean Algebra</vt:lpstr>
      <vt:lpstr>sum-of-products canonical forms</vt:lpstr>
      <vt:lpstr>Predicate Logic</vt:lpstr>
      <vt:lpstr>statements with quantifiers</vt:lpstr>
      <vt:lpstr>English to Predicate Logic</vt:lpstr>
      <vt:lpstr>De Morgan’s laws for Quantifiers</vt:lpstr>
      <vt:lpstr>Proofs</vt:lpstr>
      <vt:lpstr>Simple Propositional Inference Rules</vt:lpstr>
      <vt:lpstr>Inference rules for quantifiers</vt:lpstr>
      <vt:lpstr>even and odd</vt:lpstr>
      <vt:lpstr>Definitions</vt:lpstr>
      <vt:lpstr>Set Operations</vt:lpstr>
      <vt:lpstr>Empty Set, Power set, Cartesian Product</vt:lpstr>
      <vt:lpstr>Bitwise Operations</vt:lpstr>
      <vt:lpstr>One-Time Pad</vt:lpstr>
      <vt:lpstr>division theorem</vt:lpstr>
      <vt:lpstr>Arithmetic, mod 7</vt:lpstr>
      <vt:lpstr>modular arithmetic</vt:lpstr>
      <vt:lpstr>Two’s Complement Representation</vt:lpstr>
      <vt:lpstr>hashing</vt:lpstr>
      <vt:lpstr>modular exponentiation mod 7</vt:lpstr>
      <vt:lpstr>Repeated Squaring – small and fast</vt:lpstr>
      <vt:lpstr>Primality</vt:lpstr>
      <vt:lpstr>Euclid’s Theorem</vt:lpstr>
      <vt:lpstr>GCD and Factoring</vt:lpstr>
      <vt:lpstr>Euclid’s Algorithm</vt:lpstr>
      <vt:lpstr>Extended Euclidean algorithm</vt:lpstr>
      <vt:lpstr>Solving Modular Equations</vt:lpstr>
      <vt:lpstr>Mathematical Induction</vt:lpstr>
      <vt:lpstr>strong induction</vt:lpstr>
      <vt:lpstr>5 Steps To Inductive Proofs In English</vt:lpstr>
      <vt:lpstr>Strong Induction</vt:lpstr>
      <vt:lpstr>strong induction english proofs</vt:lpstr>
      <vt:lpstr>recursive definitions of functions</vt:lpstr>
      <vt:lpstr>Strings</vt:lpstr>
      <vt:lpstr>Function Definitions on Recursively Defined Sets</vt:lpstr>
      <vt:lpstr>Rooted Binary Trees</vt:lpstr>
      <vt:lpstr>Structural Induction</vt:lpstr>
      <vt:lpstr>Function Definitions on Recursively Defined Sets</vt:lpstr>
      <vt:lpstr>Regular Expressions</vt:lpstr>
      <vt:lpstr>regular expressions</vt:lpstr>
      <vt:lpstr>Examples</vt:lpstr>
      <vt:lpstr>Context-Free Grammars</vt:lpstr>
      <vt:lpstr>Context-Free Grammars</vt:lpstr>
      <vt:lpstr>building precedence in simple arithmetic expressions</vt:lpstr>
      <vt:lpstr>definitions for relations</vt:lpstr>
      <vt:lpstr>Combining Relations</vt:lpstr>
      <vt:lpstr>Relations</vt:lpstr>
      <vt:lpstr>n-ary relations</vt:lpstr>
      <vt:lpstr>matrix representation for relations</vt:lpstr>
      <vt:lpstr>representation of relations</vt:lpstr>
      <vt:lpstr>Connectivity In Graphs</vt:lpstr>
      <vt:lpstr>Finite State Machines</vt:lpstr>
      <vt:lpstr>accept strings with odd # of 1’s and odd # of 0’s</vt:lpstr>
      <vt:lpstr>The beginning versus the end</vt:lpstr>
      <vt:lpstr>product construction</vt:lpstr>
      <vt:lpstr>State Machines with Output</vt:lpstr>
      <vt:lpstr>Vending Machine</vt:lpstr>
      <vt:lpstr>Vending Machine, v1.0</vt:lpstr>
      <vt:lpstr>state minimization</vt:lpstr>
      <vt:lpstr>state minimization example</vt:lpstr>
      <vt:lpstr>minimized machine</vt:lpstr>
      <vt:lpstr>another way to look at DFAs</vt:lpstr>
      <vt:lpstr>nondeterministic finite automaton (NFA)</vt:lpstr>
      <vt:lpstr>nondeterministic finite automaton</vt:lpstr>
      <vt:lpstr>Building an NFA from a Regular Expression</vt:lpstr>
      <vt:lpstr>NFA to DFA: subset construction</vt:lpstr>
      <vt:lpstr>Languages and Machines!</vt:lpstr>
      <vt:lpstr>B = {binary palindromes} can’t be recognized by any DFA</vt:lpstr>
      <vt:lpstr>Showing a Language L is not regular</vt:lpstr>
      <vt:lpstr>Pattern Matching DFA</vt:lpstr>
      <vt:lpstr>Languages and Machines!</vt:lpstr>
      <vt:lpstr>cardinality</vt:lpstr>
      <vt:lpstr>Flipped Diagonal Number D</vt:lpstr>
      <vt:lpstr>The Halting Problem</vt:lpstr>
      <vt:lpstr>PowerPoint Presentation</vt:lpstr>
      <vt:lpstr>PowerPoint Presentation</vt:lpstr>
      <vt:lpstr>But first another hard halting-related problem</vt:lpstr>
      <vt:lpstr>Showing there is no program solving HaltsNoInput</vt:lpstr>
      <vt:lpstr>Showing EQUIV is Undecidable </vt:lpstr>
      <vt:lpstr>Turing machines</vt:lpstr>
      <vt:lpstr>what is a Turing machine?</vt:lpstr>
      <vt:lpstr>what is a turing machine?</vt:lpstr>
      <vt:lpstr>sample Turing machine</vt:lpstr>
      <vt:lpstr>Turing’s big idea: machines as data</vt:lpstr>
      <vt:lpstr>Turing’s idea: a Universal Turing Machine</vt:lpstr>
      <vt:lpstr>General phenomenon: can’t tell a book by its cover</vt:lpstr>
      <vt:lpstr>Quick lessons</vt:lpstr>
      <vt:lpstr>That’s all folks!</vt:lpstr>
    </vt:vector>
  </TitlesOfParts>
  <Company>Chinese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311 (Fall 13)</dc:title>
  <dc:creator>James;R. Lee</dc:creator>
  <cp:lastModifiedBy>beame</cp:lastModifiedBy>
  <cp:revision>500</cp:revision>
  <cp:lastPrinted>2013-10-03T23:44:12Z</cp:lastPrinted>
  <dcterms:created xsi:type="dcterms:W3CDTF">2013-01-07T07:20:47Z</dcterms:created>
  <dcterms:modified xsi:type="dcterms:W3CDTF">2014-12-05T09:36:58Z</dcterms:modified>
</cp:coreProperties>
</file>