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18" r:id="rId2"/>
    <p:sldId id="411" r:id="rId3"/>
    <p:sldId id="429" r:id="rId4"/>
    <p:sldId id="428" r:id="rId5"/>
    <p:sldId id="424" r:id="rId6"/>
    <p:sldId id="427" r:id="rId7"/>
    <p:sldId id="412" r:id="rId8"/>
    <p:sldId id="413" r:id="rId9"/>
    <p:sldId id="414" r:id="rId10"/>
    <p:sldId id="415" r:id="rId11"/>
    <p:sldId id="416" r:id="rId12"/>
    <p:sldId id="417" r:id="rId13"/>
    <p:sldId id="431" r:id="rId14"/>
    <p:sldId id="434" r:id="rId15"/>
    <p:sldId id="430" r:id="rId16"/>
    <p:sldId id="436" r:id="rId17"/>
    <p:sldId id="433" r:id="rId18"/>
    <p:sldId id="407" r:id="rId19"/>
    <p:sldId id="437" r:id="rId20"/>
    <p:sldId id="419" r:id="rId21"/>
    <p:sldId id="438" r:id="rId22"/>
    <p:sldId id="409" r:id="rId23"/>
    <p:sldId id="405" r:id="rId24"/>
    <p:sldId id="439" r:id="rId25"/>
    <p:sldId id="410" r:id="rId26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CC"/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89" autoAdjust="0"/>
    <p:restoredTop sz="90504" autoAdjust="0"/>
  </p:normalViewPr>
  <p:slideViewPr>
    <p:cSldViewPr snapToGrid="0" snapToObjects="1">
      <p:cViewPr>
        <p:scale>
          <a:sx n="100" d="100"/>
          <a:sy n="100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3" y="146050"/>
            <a:ext cx="7488237" cy="9477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3100" y="1489075"/>
            <a:ext cx="38100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5500" y="1489075"/>
            <a:ext cx="3810000" cy="2324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5500" y="3965575"/>
            <a:ext cx="3810000" cy="2324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Autumn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8D1A790-645B-4BB2-A9C0-188F8B7DCC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73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F8396-6EA3-4E37-923D-C89E51717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6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DD3D7-13D6-4794-8EE6-087EEAF2B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6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59" r:id="rId5"/>
    <p:sldLayoutId id="2147483660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28: </a:t>
            </a:r>
            <a:r>
              <a:rPr lang="en-US" sz="2600" dirty="0" err="1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Undecidability</a:t>
            </a:r>
            <a:endParaRPr lang="en-US" sz="2600" dirty="0" smtClean="0">
              <a:solidFill>
                <a:srgbClr val="C00000"/>
              </a:solidFill>
              <a:latin typeface="Franklin Gothic Medium"/>
              <a:cs typeface="Franklin Gothic Medium"/>
            </a:endParaRPr>
          </a:p>
        </p:txBody>
      </p:sp>
      <p:pic>
        <p:nvPicPr>
          <p:cNvPr id="3" name="Picture 2" descr="http://www.cis.upenn.edu/~dietzd/CIT596/turingMach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619" y="2679571"/>
            <a:ext cx="5296957" cy="362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22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184326"/>
            <a:ext cx="8229600" cy="60664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Franklin Gothic Medium" panose="020B0603020102020204" pitchFamily="34" charset="0"/>
              </a:rPr>
              <a:t>recall: code for </a:t>
            </a:r>
            <a:r>
              <a:rPr lang="en-US" sz="2800" b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D</a:t>
            </a:r>
            <a:r>
              <a:rPr lang="en-US" sz="2800" dirty="0" smtClean="0">
                <a:solidFill>
                  <a:srgbClr val="0033CC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smtClean="0">
                <a:latin typeface="Franklin Gothic Medium" panose="020B0603020102020204" pitchFamily="34" charset="0"/>
              </a:rPr>
              <a:t>assuming subroutine </a:t>
            </a:r>
            <a:r>
              <a:rPr lang="en-US" sz="2800" b="1" dirty="0" smtClean="0">
                <a:solidFill>
                  <a:srgbClr val="0033CC"/>
                </a:solidFill>
                <a:latin typeface="Franklin Gothic Medium" panose="020B0603020102020204" pitchFamily="34" charset="0"/>
              </a:rPr>
              <a:t>H</a:t>
            </a:r>
            <a:r>
              <a:rPr lang="en-US" sz="2800" dirty="0" smtClean="0">
                <a:latin typeface="Franklin Gothic Medium" panose="020B0603020102020204" pitchFamily="34" charset="0"/>
              </a:rPr>
              <a:t> that solves 	      the halting problem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57200" y="1403350"/>
            <a:ext cx="8229600" cy="4953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Function </a:t>
            </a: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>
                <a:solidFill>
                  <a:srgbClr val="0033CC"/>
                </a:solidFill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err="1" smtClean="0">
                <a:solidFill>
                  <a:srgbClr val="0033CC"/>
                </a:solidFill>
              </a:rPr>
              <a:t>,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smtClean="0">
                <a:solidFill>
                  <a:srgbClr val="0033CC"/>
                </a:solidFill>
              </a:rPr>
              <a:t>)==</a:t>
            </a:r>
            <a:r>
              <a:rPr lang="en-US" b="1" dirty="0" smtClean="0">
                <a:solidFill>
                  <a:srgbClr val="0033CC"/>
                </a:solidFill>
              </a:rPr>
              <a:t>true</a:t>
            </a:r>
            <a:r>
              <a:rPr lang="en-US" dirty="0" smtClean="0"/>
              <a:t> then</a:t>
            </a:r>
          </a:p>
          <a:p>
            <a:pPr lvl="2"/>
            <a:r>
              <a:rPr lang="en-US" b="1" dirty="0" smtClean="0"/>
              <a:t>while</a:t>
            </a:r>
            <a:r>
              <a:rPr lang="en-US" dirty="0" smtClean="0"/>
              <a:t> (true); /* loop forever */</a:t>
            </a:r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b="1" dirty="0" smtClean="0"/>
              <a:t>return</a:t>
            </a:r>
            <a:r>
              <a:rPr lang="en-US" dirty="0" smtClean="0"/>
              <a:t>; /* do nothing and halt */</a:t>
            </a:r>
          </a:p>
          <a:p>
            <a:pPr lvl="1"/>
            <a:r>
              <a:rPr lang="en-US" dirty="0" err="1" smtClean="0"/>
              <a:t>endif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76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58875" y="729784"/>
            <a:ext cx="4572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&lt;P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+mn-lt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....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827327" y="272584"/>
            <a:ext cx="39036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Some possible inputs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30213" y="1227723"/>
            <a:ext cx="49244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sym typeface="Symbol" pitchFamily="18" charset="2"/>
              </a:rPr>
              <a:t>P</a:t>
            </a:r>
            <a:r>
              <a:rPr lang="en-US" sz="2800" baseline="-25000" dirty="0" smtClean="0">
                <a:latin typeface="+mn-lt"/>
                <a:sym typeface="Symbol" pitchFamily="18" charset="2"/>
              </a:rPr>
              <a:t>1</a:t>
            </a:r>
            <a:endParaRPr lang="en-US" sz="2800" baseline="-25000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2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3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4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5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6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7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8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9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endParaRPr lang="en-US" sz="2800" dirty="0">
              <a:latin typeface="Arial" pitchFamily="34" charset="0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 rot="16145587">
            <a:off x="-759343" y="3644434"/>
            <a:ext cx="204414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programs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158875" y="1231573"/>
            <a:ext cx="79851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 1     1     0    </a:t>
            </a:r>
            <a:r>
              <a:rPr lang="en-US" sz="2800" dirty="0">
                <a:latin typeface="Arial" pitchFamily="34" charset="0"/>
              </a:rPr>
              <a:t>1     1    1     0      0      0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 smtClean="0">
                <a:latin typeface="Arial" pitchFamily="34" charset="0"/>
              </a:rPr>
              <a:t>     0     1    </a:t>
            </a:r>
            <a:r>
              <a:rPr lang="en-US" sz="2800" dirty="0">
                <a:latin typeface="Arial" pitchFamily="34" charset="0"/>
              </a:rPr>
              <a:t>0     1    1     0      1      1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    0    </a:t>
            </a:r>
            <a:r>
              <a:rPr lang="en-US" sz="2800" dirty="0">
                <a:latin typeface="Arial" pitchFamily="34" charset="0"/>
              </a:rPr>
              <a:t>0     0    0     0      0      0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</a:t>
            </a:r>
            <a:r>
              <a:rPr lang="en-US" sz="2800" dirty="0">
                <a:latin typeface="Arial" pitchFamily="34" charset="0"/>
              </a:rPr>
              <a:t>1     0    1     1      0      1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1    1     0      0      0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1     1     0     0    </a:t>
            </a:r>
            <a:r>
              <a:rPr lang="en-US" sz="2800" dirty="0">
                <a:latin typeface="Arial" pitchFamily="34" charset="0"/>
              </a:rPr>
              <a:t>0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1     0     1     1    </a:t>
            </a:r>
            <a:r>
              <a:rPr lang="en-US" sz="2800" dirty="0">
                <a:latin typeface="Arial" pitchFamily="34" charset="0"/>
              </a:rPr>
              <a:t>0     0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>
                <a:latin typeface="Arial" pitchFamily="34" charset="0"/>
              </a:rPr>
              <a:t>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1     0    1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57200" y="125095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1158875" y="731838"/>
            <a:ext cx="0" cy="5735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2209800" y="5650339"/>
            <a:ext cx="612058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</a:rPr>
              <a:t>,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) </a:t>
            </a:r>
            <a:r>
              <a:rPr lang="en-US" sz="2400" dirty="0" smtClean="0">
                <a:latin typeface="Arial" pitchFamily="34" charset="0"/>
              </a:rPr>
              <a:t>entry is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</a:rPr>
              <a:t> if program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</a:rPr>
              <a:t> halts on input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</a:rPr>
              <a:t>	        and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if it runs forever</a:t>
            </a:r>
            <a:endParaRPr lang="en-US" sz="3200" dirty="0" smtClean="0">
              <a:latin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867400" y="213609"/>
            <a:ext cx="29402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D </a:t>
            </a:r>
            <a:r>
              <a:rPr lang="en-US" sz="2800" dirty="0" smtClean="0"/>
              <a:t>behaves like </a:t>
            </a:r>
          </a:p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flipped diagonal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0270" y="1167716"/>
            <a:ext cx="55212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 1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  <a:latin typeface="Arial" pitchFamily="34" charset="0"/>
              </a:rPr>
              <a:t> 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3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184326"/>
            <a:ext cx="8229600" cy="60664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Franklin Gothic Medium" panose="020B0603020102020204" pitchFamily="34" charset="0"/>
              </a:rPr>
              <a:t>recall: code for </a:t>
            </a:r>
            <a:r>
              <a:rPr lang="en-US" sz="2800" b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D</a:t>
            </a:r>
            <a:r>
              <a:rPr lang="en-US" sz="2800" dirty="0" smtClean="0">
                <a:solidFill>
                  <a:srgbClr val="0033CC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smtClean="0">
                <a:latin typeface="Franklin Gothic Medium" panose="020B0603020102020204" pitchFamily="34" charset="0"/>
              </a:rPr>
              <a:t>assuming subroutine </a:t>
            </a:r>
            <a:r>
              <a:rPr lang="en-US" sz="2800" b="1" dirty="0" smtClean="0">
                <a:solidFill>
                  <a:srgbClr val="0033CC"/>
                </a:solidFill>
                <a:latin typeface="Franklin Gothic Medium" panose="020B0603020102020204" pitchFamily="34" charset="0"/>
              </a:rPr>
              <a:t>H</a:t>
            </a:r>
            <a:r>
              <a:rPr lang="en-US" sz="2800" dirty="0" smtClean="0">
                <a:latin typeface="Franklin Gothic Medium" panose="020B0603020102020204" pitchFamily="34" charset="0"/>
              </a:rPr>
              <a:t> that solves 	      the halting problem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57200" y="1403350"/>
            <a:ext cx="8229600" cy="4953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Function </a:t>
            </a: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>
                <a:solidFill>
                  <a:srgbClr val="0033CC"/>
                </a:solidFill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err="1" smtClean="0">
                <a:solidFill>
                  <a:srgbClr val="0033CC"/>
                </a:solidFill>
              </a:rPr>
              <a:t>,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smtClean="0">
                <a:solidFill>
                  <a:srgbClr val="0033CC"/>
                </a:solidFill>
              </a:rPr>
              <a:t>)==</a:t>
            </a:r>
            <a:r>
              <a:rPr lang="en-US" b="1" dirty="0" smtClean="0">
                <a:solidFill>
                  <a:srgbClr val="0033CC"/>
                </a:solidFill>
              </a:rPr>
              <a:t>true</a:t>
            </a:r>
            <a:r>
              <a:rPr lang="en-US" dirty="0" smtClean="0"/>
              <a:t> then</a:t>
            </a:r>
          </a:p>
          <a:p>
            <a:pPr lvl="2"/>
            <a:r>
              <a:rPr lang="en-US" b="1" dirty="0" smtClean="0"/>
              <a:t>while</a:t>
            </a:r>
            <a:r>
              <a:rPr lang="en-US" dirty="0" smtClean="0"/>
              <a:t> (true); /* loop forever */</a:t>
            </a:r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b="1" dirty="0" smtClean="0"/>
              <a:t>return</a:t>
            </a:r>
            <a:r>
              <a:rPr lang="en-US" dirty="0" smtClean="0"/>
              <a:t>; /* do nothing and halt */</a:t>
            </a:r>
          </a:p>
          <a:p>
            <a:pPr lvl="1"/>
            <a:r>
              <a:rPr lang="en-US" dirty="0" err="1" smtClean="0"/>
              <a:t>endif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800" dirty="0" smtClean="0"/>
              <a:t>If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 existed it would have a row different from every row of the table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can’t be a program so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 cannot exist!</a:t>
            </a:r>
          </a:p>
        </p:txBody>
      </p:sp>
    </p:spTree>
    <p:extLst>
      <p:ext uri="{BB962C8B-B14F-4D97-AF65-F5344CB8AC3E}">
        <p14:creationId xmlns:p14="http://schemas.microsoft.com/office/powerpoint/2010/main" val="3666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Diagram: Using Hypothetical Program </a:t>
            </a:r>
            <a:r>
              <a:rPr lang="en-US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 to build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79886" y="3546088"/>
            <a:ext cx="1883942" cy="1383631"/>
            <a:chOff x="3939342" y="2358190"/>
            <a:chExt cx="1883942" cy="138363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9342" y="2358190"/>
              <a:ext cx="1883942" cy="138363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10" name="Rectangle 9"/>
            <p:cNvSpPr/>
            <p:nvPr/>
          </p:nvSpPr>
          <p:spPr>
            <a:xfrm>
              <a:off x="4625856" y="2757618"/>
              <a:ext cx="44755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solidFill>
                    <a:srgbClr val="0033CC"/>
                  </a:solidFill>
                  <a:latin typeface="Franklin Gothic Medium"/>
                </a:rPr>
                <a:t>H</a:t>
              </a:r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780604" y="2384105"/>
            <a:ext cx="2683224" cy="1161983"/>
            <a:chOff x="1780604" y="2384105"/>
            <a:chExt cx="2683224" cy="1161983"/>
          </a:xfrm>
        </p:grpSpPr>
        <p:cxnSp>
          <p:nvCxnSpPr>
            <p:cNvPr id="7" name="Straight Arrow Connector 6"/>
            <p:cNvCxnSpPr>
              <a:stCxn id="8" idx="2"/>
            </p:cNvCxnSpPr>
            <p:nvPr/>
          </p:nvCxnSpPr>
          <p:spPr>
            <a:xfrm>
              <a:off x="4288940" y="2907325"/>
              <a:ext cx="0" cy="6387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4114052" y="2384105"/>
              <a:ext cx="34977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33CC"/>
                  </a:solidFill>
                </a:rPr>
                <a:t>x</a:t>
              </a:r>
              <a:endParaRPr lang="en-US" sz="2800" dirty="0">
                <a:solidFill>
                  <a:srgbClr val="0033CC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839565" y="2946895"/>
              <a:ext cx="0" cy="55962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780604" y="2384105"/>
              <a:ext cx="143077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33CC"/>
                  </a:solidFill>
                </a:rPr>
                <a:t>CODE(P)</a:t>
              </a:r>
              <a:endParaRPr lang="en-US" sz="2800" dirty="0">
                <a:solidFill>
                  <a:srgbClr val="0033CC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091252" y="4821047"/>
            <a:ext cx="748313" cy="920191"/>
            <a:chOff x="2091252" y="4821047"/>
            <a:chExt cx="748313" cy="920191"/>
          </a:xfrm>
        </p:grpSpPr>
        <p:cxnSp>
          <p:nvCxnSpPr>
            <p:cNvPr id="21" name="Straight Arrow Connector 20"/>
            <p:cNvCxnSpPr/>
            <p:nvPr/>
          </p:nvCxnSpPr>
          <p:spPr>
            <a:xfrm flipH="1">
              <a:off x="2201769" y="4966058"/>
              <a:ext cx="637796" cy="7751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18622783">
              <a:off x="1964455" y="4947844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33CC"/>
                  </a:solidFill>
                  <a:latin typeface="Franklin Gothic Medium"/>
                  <a:cs typeface="Franklin Gothic Medium"/>
                </a:rPr>
                <a:t>true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934049" y="4929719"/>
            <a:ext cx="1061091" cy="811519"/>
            <a:chOff x="3934049" y="4929719"/>
            <a:chExt cx="1061091" cy="811519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934049" y="4929719"/>
              <a:ext cx="819615" cy="8115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2688855">
              <a:off x="4169273" y="5007282"/>
              <a:ext cx="825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33CC"/>
                  </a:solidFill>
                  <a:latin typeface="Franklin Gothic Medium"/>
                  <a:cs typeface="Franklin Gothic Medium"/>
                </a:rPr>
                <a:t>false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522607" y="4766003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05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Diagram: Using Hypothetical Program </a:t>
            </a:r>
            <a:r>
              <a:rPr lang="en-US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 to build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693706" y="1526921"/>
            <a:ext cx="5013632" cy="4935535"/>
            <a:chOff x="1054663" y="417841"/>
            <a:chExt cx="5013632" cy="4935535"/>
          </a:xfrm>
        </p:grpSpPr>
        <p:grpSp>
          <p:nvGrpSpPr>
            <p:cNvPr id="29" name="Group 28"/>
            <p:cNvGrpSpPr/>
            <p:nvPr/>
          </p:nvGrpSpPr>
          <p:grpSpPr>
            <a:xfrm>
              <a:off x="2452209" y="417841"/>
              <a:ext cx="3616086" cy="4214317"/>
              <a:chOff x="3450708" y="339023"/>
              <a:chExt cx="3616086" cy="4214317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3939342" y="2358190"/>
                <a:ext cx="1883942" cy="1383631"/>
                <a:chOff x="3939342" y="2358190"/>
                <a:chExt cx="1883942" cy="1383631"/>
              </a:xfrm>
            </p:grpSpPr>
            <p:pic>
              <p:nvPicPr>
                <p:cNvPr id="9" name="Picture 8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939342" y="2358190"/>
                  <a:ext cx="1883942" cy="1383631"/>
                </a:xfrm>
                <a:prstGeom prst="rect">
                  <a:avLst/>
                </a:prstGeom>
                <a:ln w="28575">
                  <a:solidFill>
                    <a:schemeClr val="tx1"/>
                  </a:solidFill>
                </a:ln>
              </p:spPr>
            </p:pic>
            <p:sp>
              <p:nvSpPr>
                <p:cNvPr id="10" name="Rectangle 9"/>
                <p:cNvSpPr/>
                <p:nvPr/>
              </p:nvSpPr>
              <p:spPr>
                <a:xfrm>
                  <a:off x="4625856" y="2757618"/>
                  <a:ext cx="44755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dirty="0" smtClean="0">
                      <a:solidFill>
                        <a:srgbClr val="0033CC"/>
                      </a:solidFill>
                      <a:latin typeface="Franklin Gothic Medium"/>
                    </a:rPr>
                    <a:t>H</a:t>
                  </a:r>
                  <a:endParaRPr lang="en-US" dirty="0"/>
                </a:p>
              </p:txBody>
            </p:sp>
          </p:grpSp>
          <p:cxnSp>
            <p:nvCxnSpPr>
              <p:cNvPr id="7" name="Straight Arrow Connector 6"/>
              <p:cNvCxnSpPr/>
              <p:nvPr/>
            </p:nvCxnSpPr>
            <p:spPr>
              <a:xfrm>
                <a:off x="5648396" y="1719427"/>
                <a:ext cx="0" cy="6387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99021" y="1758997"/>
                <a:ext cx="0" cy="55962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>
                <a:off x="3561225" y="3778160"/>
                <a:ext cx="637796" cy="7751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5293505" y="3741821"/>
                <a:ext cx="819615" cy="81151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 rot="18622783">
                <a:off x="3323911" y="3759946"/>
                <a:ext cx="7152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33CC"/>
                    </a:solidFill>
                    <a:latin typeface="Franklin Gothic Medium"/>
                    <a:cs typeface="Franklin Gothic Medium"/>
                  </a:rPr>
                  <a:t>true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2688855">
                <a:off x="5528729" y="3819384"/>
                <a:ext cx="8258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33CC"/>
                    </a:solidFill>
                    <a:latin typeface="Franklin Gothic Medium"/>
                    <a:cs typeface="Franklin Gothic Medium"/>
                  </a:rPr>
                  <a:t>false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882063" y="3578105"/>
                <a:ext cx="1847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>
                <a:off x="4881313" y="339023"/>
                <a:ext cx="0" cy="63876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flipH="1">
                <a:off x="4199021" y="977786"/>
                <a:ext cx="693866" cy="84260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4892887" y="977786"/>
                <a:ext cx="755509" cy="74164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62"/>
            <p:cNvSpPr txBox="1"/>
            <p:nvPr/>
          </p:nvSpPr>
          <p:spPr>
            <a:xfrm>
              <a:off x="1054663" y="4632158"/>
              <a:ext cx="244169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while(true);</a:t>
              </a:r>
            </a:p>
            <a:p>
              <a:r>
                <a:rPr lang="en-US" sz="20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/*loop forever*/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649897" y="4645490"/>
              <a:ext cx="13131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return;</a:t>
              </a:r>
            </a:p>
            <a:p>
              <a:pPr lvl="0"/>
              <a:r>
                <a:rPr lang="en-US" sz="2000" dirty="0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/*halt*/</a:t>
              </a:r>
              <a:endParaRPr lang="en-US" sz="20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3344184" y="1061089"/>
            <a:ext cx="349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65485" y="2165684"/>
            <a:ext cx="5141854" cy="4403558"/>
          </a:xfrm>
          <a:prstGeom prst="rect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067021" y="3945515"/>
            <a:ext cx="453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Franklin Gothic Medium"/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41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just halting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showed </a:t>
            </a:r>
          </a:p>
          <a:p>
            <a:pPr lvl="1"/>
            <a:r>
              <a:rPr lang="en-US" dirty="0" smtClean="0"/>
              <a:t>if the hypothetical program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 deciding the Halting Problem existed, then we could use it to build a program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that cannot possibly exist</a:t>
            </a:r>
          </a:p>
          <a:p>
            <a:pPr lvl="1"/>
            <a:r>
              <a:rPr lang="en-US" dirty="0" smtClean="0"/>
              <a:t>Since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doesn’t exist, program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 cannot exist</a:t>
            </a:r>
          </a:p>
          <a:p>
            <a:pPr lvl="2"/>
            <a:r>
              <a:rPr lang="en-US" sz="1200" dirty="0" smtClean="0"/>
              <a:t>	</a:t>
            </a:r>
            <a:endParaRPr lang="en-US" sz="1200" dirty="0"/>
          </a:p>
          <a:p>
            <a:r>
              <a:rPr lang="en-US" dirty="0" smtClean="0"/>
              <a:t>We will use similar approach to show that other important problems are hard</a:t>
            </a:r>
          </a:p>
          <a:p>
            <a:pPr lvl="1"/>
            <a:r>
              <a:rPr lang="en-US" dirty="0" smtClean="0"/>
              <a:t>if there is a hypothetical program </a:t>
            </a:r>
            <a:r>
              <a:rPr lang="en-US" b="1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 solving one of these problems, then we could use it to build a program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solving the Halting Problem</a:t>
            </a:r>
          </a:p>
          <a:p>
            <a:pPr lvl="1"/>
            <a:r>
              <a:rPr lang="en-US" dirty="0" smtClean="0"/>
              <a:t>Since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 doesn’t exist, </a:t>
            </a:r>
            <a:r>
              <a:rPr lang="en-US" b="1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 cannot exist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1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But first another hard halting-related problem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3035"/>
            <a:ext cx="8432800" cy="5140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 b="1" dirty="0" smtClean="0"/>
              <a:t>Halting Problem:</a:t>
            </a:r>
          </a:p>
          <a:p>
            <a:pPr marL="0" indent="0"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Given:  - </a:t>
            </a:r>
            <a:r>
              <a:rPr lang="en-US" dirty="0" smtClean="0">
                <a:latin typeface="+mn-lt"/>
              </a:rPr>
              <a:t>CODE(</a:t>
            </a:r>
            <a:r>
              <a:rPr lang="en-US" b="1" dirty="0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) for any program </a:t>
            </a:r>
            <a:r>
              <a:rPr lang="en-US" b="1" dirty="0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 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+mn-lt"/>
              </a:rPr>
              <a:t>		         </a:t>
            </a:r>
            <a:r>
              <a:rPr lang="en-US" dirty="0" smtClean="0">
                <a:latin typeface="Franklin Gothic Medium" panose="020B0603020102020204" pitchFamily="34" charset="0"/>
              </a:rPr>
              <a:t>-</a:t>
            </a:r>
            <a:r>
              <a:rPr lang="en-US" dirty="0" smtClean="0">
                <a:latin typeface="+mn-lt"/>
              </a:rPr>
              <a:t> input </a:t>
            </a:r>
            <a:r>
              <a:rPr lang="en-US" b="1" dirty="0" smtClean="0">
                <a:latin typeface="+mn-lt"/>
              </a:rPr>
              <a:t>x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+mn-lt"/>
              </a:rPr>
              <a:t>     </a:t>
            </a:r>
            <a:r>
              <a:rPr lang="en-US" b="1" dirty="0" smtClean="0"/>
              <a:t>Output:   </a:t>
            </a:r>
            <a:r>
              <a:rPr lang="en-US" b="1" dirty="0" smtClean="0">
                <a:latin typeface="+mn-lt"/>
              </a:rPr>
              <a:t>true </a:t>
            </a:r>
            <a:r>
              <a:rPr lang="en-US" dirty="0" smtClean="0">
                <a:latin typeface="+mn-lt"/>
              </a:rPr>
              <a:t>if </a:t>
            </a:r>
            <a:r>
              <a:rPr lang="en-US" b="1" dirty="0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 halts on input </a:t>
            </a:r>
            <a:r>
              <a:rPr lang="en-US" b="1" dirty="0" smtClean="0">
                <a:latin typeface="+mn-lt"/>
              </a:rPr>
              <a:t>x</a:t>
            </a:r>
            <a:endParaRPr lang="en-US" dirty="0" smtClean="0">
              <a:latin typeface="+mn-lt"/>
            </a:endParaRPr>
          </a:p>
          <a:p>
            <a:pPr marL="0" indent="0">
              <a:buNone/>
              <a:defRPr/>
            </a:pP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                    </a:t>
            </a:r>
            <a:r>
              <a:rPr lang="en-US" b="1" dirty="0" smtClean="0">
                <a:latin typeface="+mn-lt"/>
              </a:rPr>
              <a:t>false</a:t>
            </a:r>
            <a:r>
              <a:rPr lang="en-US" dirty="0" smtClean="0">
                <a:latin typeface="+mn-lt"/>
              </a:rPr>
              <a:t> if </a:t>
            </a:r>
            <a:r>
              <a:rPr lang="en-US" b="1" dirty="0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 does not halt on input </a:t>
            </a:r>
            <a:r>
              <a:rPr lang="en-US" b="1" dirty="0" smtClean="0">
                <a:latin typeface="+mn-lt"/>
              </a:rPr>
              <a:t>x</a:t>
            </a:r>
          </a:p>
          <a:p>
            <a:pPr marL="0" indent="0">
              <a:buNone/>
              <a:defRPr/>
            </a:pPr>
            <a:endParaRPr lang="en-US" b="1" dirty="0">
              <a:latin typeface="+mn-lt"/>
            </a:endParaRPr>
          </a:p>
          <a:p>
            <a:pPr marL="0" lvl="0" indent="0">
              <a:buNone/>
              <a:defRPr/>
            </a:pPr>
            <a:r>
              <a:rPr lang="en-US" b="1" dirty="0" err="1" smtClean="0"/>
              <a:t>HaltsNoInput</a:t>
            </a:r>
            <a:r>
              <a:rPr lang="en-US" b="1" dirty="0" smtClean="0"/>
              <a:t> Problem:</a:t>
            </a:r>
            <a:endParaRPr lang="en-US" b="1" dirty="0"/>
          </a:p>
          <a:p>
            <a:pPr marL="0" lvl="0" indent="0">
              <a:buNone/>
              <a:defRPr/>
            </a:pPr>
            <a:r>
              <a:rPr lang="en-US" b="1" dirty="0">
                <a:solidFill>
                  <a:prstClr val="black"/>
                </a:solidFill>
              </a:rPr>
              <a:t>    Given:  -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CODE(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Q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)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for any program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Q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buNone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    </a:t>
            </a:r>
            <a:r>
              <a:rPr lang="en-US" b="1" dirty="0" smtClean="0">
                <a:solidFill>
                  <a:prstClr val="black"/>
                </a:solidFill>
              </a:rPr>
              <a:t>Output</a:t>
            </a:r>
            <a:r>
              <a:rPr lang="en-US" b="1" dirty="0">
                <a:solidFill>
                  <a:prstClr val="black"/>
                </a:solidFill>
              </a:rPr>
              <a:t>: 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true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if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Q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halts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without reading any input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                  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false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if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Q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reads input or runs forever without  	                                 	                                reading any input.</a:t>
            </a:r>
            <a:endParaRPr lang="en-US" b="1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  <a:defRPr/>
            </a:pPr>
            <a:endParaRPr lang="en-US" b="1" dirty="0" smtClean="0">
              <a:solidFill>
                <a:srgbClr val="0033CC"/>
              </a:solidFill>
            </a:endParaRPr>
          </a:p>
          <a:p>
            <a:pPr marL="0" indent="0">
              <a:buNone/>
              <a:defRPr/>
            </a:pPr>
            <a:endParaRPr lang="en-US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Key idea: Hardcoding an Input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14193" y="1149763"/>
            <a:ext cx="5679583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 is “potato”</a:t>
            </a:r>
          </a:p>
          <a:p>
            <a:pPr>
              <a:defRPr/>
            </a:pPr>
            <a:endParaRPr lang="en-US" sz="15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String P(String </a:t>
            </a: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y) {</a:t>
            </a:r>
            <a:endParaRPr lang="en-US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	return new </a:t>
            </a: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String(</a:t>
            </a:r>
          </a:p>
          <a:p>
            <a:pPr>
              <a:defRPr/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5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Arrays.sort</a:t>
            </a: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5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y.toCharArray</a:t>
            </a: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>
              <a:defRPr/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14191" y="3304741"/>
            <a:ext cx="567958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String Q</a:t>
            </a: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	return new </a:t>
            </a: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String(</a:t>
            </a:r>
          </a:p>
          <a:p>
            <a:pPr>
              <a:defRPr/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5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Arrays.sort</a:t>
            </a: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(“potato”.</a:t>
            </a:r>
            <a:r>
              <a:rPr lang="en-US" sz="15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toCharArray</a:t>
            </a: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>
              <a:defRPr/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5761" y="2857923"/>
            <a:ext cx="5576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Q:   Version of P with “hardcoded” input:  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latin typeface="Franklin Gothic Medium"/>
                <a:cs typeface="Franklin Gothic Medium"/>
              </a:rPr>
              <a:t>   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5761" y="4669476"/>
            <a:ext cx="78727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Q() behaves the same as P(“potato”), except that it doesn’t</a:t>
            </a: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      read any input.</a:t>
            </a:r>
          </a:p>
          <a:p>
            <a:endParaRPr lang="en-US" sz="2400" dirty="0">
              <a:latin typeface="Franklin Gothic Medium"/>
              <a:cs typeface="Franklin Gothic Medium"/>
            </a:endParaRP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Can write a program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Hardcoder</a:t>
            </a:r>
            <a:r>
              <a:rPr lang="en-US" sz="2400" dirty="0" smtClean="0">
                <a:latin typeface="Franklin Gothic Medium"/>
                <a:cs typeface="Franklin Gothic Medium"/>
              </a:rPr>
              <a:t> that, given CODE(P) and</a:t>
            </a: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an input string x, produces CODE(Q)</a:t>
            </a:r>
          </a:p>
        </p:txBody>
      </p:sp>
    </p:spTree>
    <p:extLst>
      <p:ext uri="{BB962C8B-B14F-4D97-AF65-F5344CB8AC3E}">
        <p14:creationId xmlns:p14="http://schemas.microsoft.com/office/powerpoint/2010/main" val="2021901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35464"/>
            <a:ext cx="8229600" cy="524949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Suppose that hypothetica</a:t>
            </a:r>
            <a:r>
              <a:rPr lang="en-US" sz="2800" dirty="0"/>
              <a:t>l</a:t>
            </a:r>
            <a:r>
              <a:rPr lang="en-US" sz="2800" dirty="0" smtClean="0"/>
              <a:t> program </a:t>
            </a:r>
            <a:r>
              <a:rPr lang="en-US" sz="2800" b="1" dirty="0" smtClean="0">
                <a:solidFill>
                  <a:srgbClr val="FFC000"/>
                </a:solidFill>
              </a:rPr>
              <a:t>A</a:t>
            </a:r>
            <a:r>
              <a:rPr lang="en-US" sz="2800" dirty="0" smtClean="0"/>
              <a:t> solves </a:t>
            </a:r>
            <a:r>
              <a:rPr lang="en-US" sz="2800" b="1" dirty="0" err="1" smtClean="0"/>
              <a:t>HaltsNoInput</a:t>
            </a:r>
            <a:r>
              <a:rPr lang="en-US" sz="2800" dirty="0" smtClean="0"/>
              <a:t> problem. 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Showing there is no program solving </a:t>
            </a:r>
            <a:r>
              <a:rPr lang="en-US" sz="2800" b="1" dirty="0" err="1" smtClean="0"/>
              <a:t>HaltsNoInput</a:t>
            </a:r>
            <a:endParaRPr lang="en-US" sz="2800" b="1" dirty="0" smtClean="0"/>
          </a:p>
        </p:txBody>
      </p:sp>
      <p:cxnSp>
        <p:nvCxnSpPr>
          <p:cNvPr id="11" name="Straight Arrow Connector 10"/>
          <p:cNvCxnSpPr>
            <a:endCxn id="16" idx="0"/>
          </p:cNvCxnSpPr>
          <p:nvPr/>
        </p:nvCxnSpPr>
        <p:spPr>
          <a:xfrm>
            <a:off x="2595586" y="3838918"/>
            <a:ext cx="1" cy="56674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213521" y="4405658"/>
            <a:ext cx="2917050" cy="2079182"/>
            <a:chOff x="1506476" y="4982292"/>
            <a:chExt cx="2917050" cy="2079182"/>
          </a:xfrm>
        </p:grpSpPr>
        <p:grpSp>
          <p:nvGrpSpPr>
            <p:cNvPr id="5" name="Group 4"/>
            <p:cNvGrpSpPr/>
            <p:nvPr/>
          </p:nvGrpSpPr>
          <p:grpSpPr>
            <a:xfrm>
              <a:off x="1785946" y="4982292"/>
              <a:ext cx="2205191" cy="1156822"/>
              <a:chOff x="5394907" y="2275204"/>
              <a:chExt cx="2205191" cy="1156822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394907" y="2275204"/>
                <a:ext cx="2205191" cy="1156822"/>
              </a:xfrm>
              <a:prstGeom prst="rect">
                <a:avLst/>
              </a:prstGeom>
              <a:ln w="28575">
                <a:solidFill>
                  <a:srgbClr val="FFC000"/>
                </a:solidFill>
              </a:ln>
            </p:spPr>
          </p:pic>
          <p:sp>
            <p:nvSpPr>
              <p:cNvPr id="4" name="Rectangle 3"/>
              <p:cNvSpPr/>
              <p:nvPr/>
            </p:nvSpPr>
            <p:spPr>
              <a:xfrm>
                <a:off x="6305546" y="2551838"/>
                <a:ext cx="433132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FFC000"/>
                    </a:solidFill>
                    <a:latin typeface="Franklin Gothic Medium"/>
                  </a:rPr>
                  <a:t>A</a:t>
                </a:r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282765" y="6162560"/>
              <a:ext cx="1140761" cy="898914"/>
              <a:chOff x="3934049" y="4929719"/>
              <a:chExt cx="1140761" cy="898914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3934049" y="4929719"/>
                <a:ext cx="957097" cy="8989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 rot="2688855">
                <a:off x="4248943" y="5130232"/>
                <a:ext cx="8258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33CC"/>
                    </a:solidFill>
                    <a:latin typeface="Franklin Gothic Medium"/>
                    <a:cs typeface="Franklin Gothic Medium"/>
                  </a:rPr>
                  <a:t>false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1506476" y="6122717"/>
              <a:ext cx="846815" cy="938757"/>
              <a:chOff x="1992750" y="4926215"/>
              <a:chExt cx="846815" cy="938757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H="1">
                <a:off x="2109395" y="4966058"/>
                <a:ext cx="730170" cy="8989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 rot="18622783">
                <a:off x="1865953" y="5053012"/>
                <a:ext cx="7152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33CC"/>
                    </a:solidFill>
                    <a:latin typeface="Franklin Gothic Medium"/>
                    <a:cs typeface="Franklin Gothic Medium"/>
                  </a:rPr>
                  <a:t>true</a:t>
                </a:r>
              </a:p>
            </p:txBody>
          </p:sp>
        </p:grpSp>
      </p:grpSp>
      <p:sp>
        <p:nvSpPr>
          <p:cNvPr id="28" name="Rectangle 27"/>
          <p:cNvSpPr/>
          <p:nvPr/>
        </p:nvSpPr>
        <p:spPr>
          <a:xfrm>
            <a:off x="2620196" y="3882438"/>
            <a:ext cx="1492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/>
              <a:t>CODE(Q)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4957968" y="2462364"/>
            <a:ext cx="397416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Franklin Gothic Medium"/>
              </a:rPr>
              <a:t>H’ </a:t>
            </a:r>
            <a:r>
              <a:rPr lang="en-US" sz="28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outputs true on inputs</a:t>
            </a:r>
          </a:p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    CODE(P) </a:t>
            </a:r>
            <a:r>
              <a:rPr lang="en-US" sz="28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and </a:t>
            </a:r>
            <a:r>
              <a:rPr lang="en-US" sz="2800" b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x</a:t>
            </a:r>
          </a:p>
          <a:p>
            <a:pPr lvl="0">
              <a:spcBef>
                <a:spcPct val="20000"/>
              </a:spcBef>
            </a:pPr>
            <a:r>
              <a:rPr lang="en-US" sz="2800" dirty="0" err="1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iff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Franklin Gothic Medium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</a:rPr>
              <a:t> outputs true</a:t>
            </a:r>
          </a:p>
          <a:p>
            <a:pPr lvl="0">
              <a:spcBef>
                <a:spcPct val="20000"/>
              </a:spcBef>
            </a:pPr>
            <a:r>
              <a:rPr lang="en-US" sz="2800" dirty="0" err="1" smtClean="0">
                <a:solidFill>
                  <a:prstClr val="black"/>
                </a:solidFill>
                <a:latin typeface="Franklin Gothic Medium"/>
              </a:rPr>
              <a:t>iff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Franklin Gothic Medium"/>
              </a:rPr>
              <a:t>Q()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</a:rPr>
              <a:t>reads no input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latin typeface="Franklin Gothic Medium"/>
              </a:rPr>
              <a:t>      and (always) halts</a:t>
            </a:r>
          </a:p>
          <a:p>
            <a:pPr lvl="0">
              <a:spcBef>
                <a:spcPct val="20000"/>
              </a:spcBef>
            </a:pPr>
            <a:r>
              <a:rPr lang="en-US" sz="2800" dirty="0" err="1" smtClean="0">
                <a:solidFill>
                  <a:schemeClr val="bg1"/>
                </a:solidFill>
                <a:latin typeface="Franklin Gothic Medium"/>
              </a:rPr>
              <a:t>iff</a:t>
            </a:r>
            <a:r>
              <a:rPr lang="en-US" sz="2800" dirty="0" smtClean="0">
                <a:solidFill>
                  <a:schemeClr val="bg1"/>
                </a:solidFill>
                <a:latin typeface="Franklin Gothic Medium"/>
              </a:rPr>
              <a:t> P(x) halts</a:t>
            </a:r>
            <a:endParaRPr lang="en-US" sz="2800" dirty="0">
              <a:solidFill>
                <a:schemeClr val="bg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449638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35464"/>
            <a:ext cx="8229600" cy="524949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Suppose that hypothetica</a:t>
            </a:r>
            <a:r>
              <a:rPr lang="en-US" sz="2800" dirty="0"/>
              <a:t>l</a:t>
            </a:r>
            <a:r>
              <a:rPr lang="en-US" sz="2800" dirty="0" smtClean="0"/>
              <a:t> program </a:t>
            </a:r>
            <a:r>
              <a:rPr lang="en-US" sz="2800" b="1" dirty="0" smtClean="0">
                <a:solidFill>
                  <a:srgbClr val="FFC000"/>
                </a:solidFill>
              </a:rPr>
              <a:t>A</a:t>
            </a:r>
            <a:r>
              <a:rPr lang="en-US" sz="2800" dirty="0" smtClean="0"/>
              <a:t> solves </a:t>
            </a:r>
            <a:r>
              <a:rPr lang="en-US" sz="2800" b="1" dirty="0" err="1" smtClean="0"/>
              <a:t>HaltsNoInput</a:t>
            </a:r>
            <a:r>
              <a:rPr lang="en-US" sz="2800" dirty="0" smtClean="0"/>
              <a:t> problem.   </a:t>
            </a:r>
            <a:r>
              <a:rPr lang="en-US" sz="2800" i="1" dirty="0" smtClean="0"/>
              <a:t>Combine with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Hardcoder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Showing there is no program solving </a:t>
            </a:r>
            <a:r>
              <a:rPr lang="en-US" sz="2800" b="1" dirty="0" err="1" smtClean="0"/>
              <a:t>HaltsNoInput</a:t>
            </a:r>
            <a:endParaRPr lang="en-US" sz="2800" b="1" dirty="0" smtClean="0"/>
          </a:p>
        </p:txBody>
      </p:sp>
      <p:grpSp>
        <p:nvGrpSpPr>
          <p:cNvPr id="47" name="Group 46"/>
          <p:cNvGrpSpPr/>
          <p:nvPr/>
        </p:nvGrpSpPr>
        <p:grpSpPr>
          <a:xfrm>
            <a:off x="883369" y="2309625"/>
            <a:ext cx="3381774" cy="4175215"/>
            <a:chOff x="1605739" y="2468776"/>
            <a:chExt cx="3381774" cy="4175215"/>
          </a:xfrm>
        </p:grpSpPr>
        <p:cxnSp>
          <p:nvCxnSpPr>
            <p:cNvPr id="11" name="Straight Arrow Connector 10"/>
            <p:cNvCxnSpPr>
              <a:stCxn id="13" idx="2"/>
              <a:endCxn id="16" idx="0"/>
            </p:cNvCxnSpPr>
            <p:nvPr/>
          </p:nvCxnSpPr>
          <p:spPr>
            <a:xfrm>
              <a:off x="3317956" y="3998069"/>
              <a:ext cx="1" cy="56674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1935891" y="4564809"/>
              <a:ext cx="2917050" cy="2079182"/>
              <a:chOff x="1506476" y="4982292"/>
              <a:chExt cx="2917050" cy="2079182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785946" y="4982292"/>
                <a:ext cx="2205191" cy="1156822"/>
                <a:chOff x="5394907" y="2275204"/>
                <a:chExt cx="2205191" cy="1156822"/>
              </a:xfrm>
            </p:grpSpPr>
            <p:pic>
              <p:nvPicPr>
                <p:cNvPr id="16" name="Picture 15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5394907" y="2275204"/>
                  <a:ext cx="2205191" cy="1156822"/>
                </a:xfrm>
                <a:prstGeom prst="rect">
                  <a:avLst/>
                </a:prstGeom>
                <a:ln w="28575">
                  <a:solidFill>
                    <a:srgbClr val="FFC000"/>
                  </a:solidFill>
                </a:ln>
              </p:spPr>
            </p:pic>
            <p:sp>
              <p:nvSpPr>
                <p:cNvPr id="4" name="Rectangle 3"/>
                <p:cNvSpPr/>
                <p:nvPr/>
              </p:nvSpPr>
              <p:spPr>
                <a:xfrm>
                  <a:off x="6305546" y="2551838"/>
                  <a:ext cx="433132" cy="58477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>
                      <a:solidFill>
                        <a:srgbClr val="FFC000"/>
                      </a:solidFill>
                      <a:latin typeface="Franklin Gothic Medium"/>
                    </a:rPr>
                    <a:t>A</a:t>
                  </a:r>
                  <a:endParaRPr lang="en-US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282765" y="6162560"/>
                <a:ext cx="1140761" cy="898914"/>
                <a:chOff x="3934049" y="4929719"/>
                <a:chExt cx="1140761" cy="898914"/>
              </a:xfrm>
            </p:grpSpPr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3934049" y="4929719"/>
                  <a:ext cx="957097" cy="89891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/>
                <p:cNvSpPr txBox="1"/>
                <p:nvPr/>
              </p:nvSpPr>
              <p:spPr>
                <a:xfrm rot="2688855">
                  <a:off x="4248943" y="5130232"/>
                  <a:ext cx="82586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solidFill>
                        <a:srgbClr val="0033CC"/>
                      </a:solidFill>
                      <a:latin typeface="Franklin Gothic Medium"/>
                      <a:cs typeface="Franklin Gothic Medium"/>
                    </a:rPr>
                    <a:t>false</a:t>
                  </a: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1506476" y="6122717"/>
                <a:ext cx="846815" cy="938757"/>
                <a:chOff x="1992750" y="4926215"/>
                <a:chExt cx="846815" cy="938757"/>
              </a:xfrm>
            </p:grpSpPr>
            <p:cxnSp>
              <p:nvCxnSpPr>
                <p:cNvPr id="26" name="Straight Arrow Connector 25"/>
                <p:cNvCxnSpPr/>
                <p:nvPr/>
              </p:nvCxnSpPr>
              <p:spPr>
                <a:xfrm flipH="1">
                  <a:off x="2109395" y="4966058"/>
                  <a:ext cx="730170" cy="89891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Box 26"/>
                <p:cNvSpPr txBox="1"/>
                <p:nvPr/>
              </p:nvSpPr>
              <p:spPr>
                <a:xfrm rot="18622783">
                  <a:off x="1865953" y="5053012"/>
                  <a:ext cx="71526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solidFill>
                        <a:srgbClr val="0033CC"/>
                      </a:solidFill>
                      <a:latin typeface="Franklin Gothic Medium"/>
                      <a:cs typeface="Franklin Gothic Medium"/>
                    </a:rPr>
                    <a:t>true</a:t>
                  </a:r>
                </a:p>
              </p:txBody>
            </p:sp>
          </p:grpSp>
        </p:grpSp>
        <p:grpSp>
          <p:nvGrpSpPr>
            <p:cNvPr id="29" name="Group 28"/>
            <p:cNvGrpSpPr/>
            <p:nvPr/>
          </p:nvGrpSpPr>
          <p:grpSpPr>
            <a:xfrm>
              <a:off x="1605739" y="2468776"/>
              <a:ext cx="2683224" cy="965088"/>
              <a:chOff x="1780604" y="2384105"/>
              <a:chExt cx="2683224" cy="965088"/>
            </a:xfrm>
          </p:grpSpPr>
          <p:cxnSp>
            <p:nvCxnSpPr>
              <p:cNvPr id="30" name="Straight Arrow Connector 29"/>
              <p:cNvCxnSpPr>
                <a:stCxn id="31" idx="2"/>
              </p:cNvCxnSpPr>
              <p:nvPr/>
            </p:nvCxnSpPr>
            <p:spPr>
              <a:xfrm>
                <a:off x="4288940" y="2907325"/>
                <a:ext cx="0" cy="44186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4114052" y="2384105"/>
                <a:ext cx="3497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solidFill>
                      <a:srgbClr val="0033CC"/>
                    </a:solidFill>
                  </a:rPr>
                  <a:t>x</a:t>
                </a:r>
                <a:endParaRPr lang="en-US" sz="2800" dirty="0"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>
                <a:off x="2839565" y="2946895"/>
                <a:ext cx="0" cy="4022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32"/>
              <p:cNvSpPr/>
              <p:nvPr/>
            </p:nvSpPr>
            <p:spPr>
              <a:xfrm>
                <a:off x="1780604" y="2384105"/>
                <a:ext cx="14307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33CC"/>
                    </a:solidFill>
                  </a:rPr>
                  <a:t>CODE(P)</a:t>
                </a:r>
                <a:endParaRPr lang="en-US" sz="2800" dirty="0">
                  <a:solidFill>
                    <a:srgbClr val="0033CC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1857496" y="3433865"/>
              <a:ext cx="2920919" cy="564204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Hardcoder</a:t>
              </a:r>
              <a:endParaRPr lang="en-US" sz="24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42566" y="4041589"/>
              <a:ext cx="149214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b="1" dirty="0" smtClean="0"/>
                <a:t>CODE(Q)</a:t>
              </a:r>
              <a:endParaRPr lang="en-US" sz="28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697618" y="3319668"/>
              <a:ext cx="3289895" cy="2490281"/>
            </a:xfrm>
            <a:prstGeom prst="rect">
              <a:avLst/>
            </a:prstGeom>
            <a:ln>
              <a:solidFill>
                <a:srgbClr val="0033C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633717" y="4336689"/>
              <a:ext cx="54694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0033CC"/>
                  </a:solidFill>
                  <a:latin typeface="Franklin Gothic Medium"/>
                </a:rPr>
                <a:t>H’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957968" y="2462364"/>
            <a:ext cx="397416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 smtClean="0">
                <a:solidFill>
                  <a:srgbClr val="0033CC"/>
                </a:solidFill>
                <a:latin typeface="Franklin Gothic Medium"/>
              </a:rPr>
              <a:t>H</a:t>
            </a:r>
            <a:r>
              <a:rPr lang="en-US" sz="2800" b="1" i="1" dirty="0" smtClean="0">
                <a:solidFill>
                  <a:srgbClr val="0033CC"/>
                </a:solidFill>
                <a:latin typeface="Franklin Gothic Medium"/>
              </a:rPr>
              <a:t>’ </a:t>
            </a:r>
            <a:r>
              <a:rPr lang="en-US" sz="2800" i="1" dirty="0" smtClean="0">
                <a:latin typeface="Franklin Gothic Medium" panose="020B0603020102020204" pitchFamily="34" charset="0"/>
              </a:rPr>
              <a:t>outputs true on inputs</a:t>
            </a:r>
          </a:p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Franklin Gothic Medium" panose="020B0603020102020204" pitchFamily="34" charset="0"/>
              </a:rPr>
              <a:t>    </a:t>
            </a:r>
            <a:r>
              <a:rPr lang="en-US" sz="2800" b="1" dirty="0" smtClean="0">
                <a:solidFill>
                  <a:srgbClr val="0033CC"/>
                </a:solidFill>
                <a:latin typeface="Franklin Gothic Medium" panose="020B0603020102020204" pitchFamily="34" charset="0"/>
              </a:rPr>
              <a:t>CODE(P)</a:t>
            </a:r>
            <a:r>
              <a:rPr lang="en-US" sz="2800" b="1" dirty="0" smtClean="0">
                <a:solidFill>
                  <a:srgbClr val="FFC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i="1" dirty="0" smtClean="0">
                <a:latin typeface="Franklin Gothic Medium" panose="020B0603020102020204" pitchFamily="34" charset="0"/>
              </a:rPr>
              <a:t>and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b="1" dirty="0" smtClean="0">
                <a:solidFill>
                  <a:srgbClr val="0033CC"/>
                </a:solidFill>
                <a:latin typeface="Franklin Gothic Medium" panose="020B0603020102020204" pitchFamily="34" charset="0"/>
              </a:rPr>
              <a:t>x</a:t>
            </a:r>
          </a:p>
          <a:p>
            <a:pPr lvl="0">
              <a:spcBef>
                <a:spcPct val="20000"/>
              </a:spcBef>
            </a:pPr>
            <a:r>
              <a:rPr lang="en-US" sz="2800" i="1" dirty="0" err="1" smtClean="0">
                <a:latin typeface="Franklin Gothic Medium" panose="020B0603020102020204" pitchFamily="34" charset="0"/>
              </a:rPr>
              <a:t>iff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Franklin Gothic Medium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</a:rPr>
              <a:t> outputs true</a:t>
            </a:r>
          </a:p>
          <a:p>
            <a:pPr lvl="0">
              <a:spcBef>
                <a:spcPct val="20000"/>
              </a:spcBef>
            </a:pPr>
            <a:r>
              <a:rPr lang="en-US" sz="2800" dirty="0" err="1" smtClean="0">
                <a:solidFill>
                  <a:prstClr val="black"/>
                </a:solidFill>
                <a:latin typeface="Franklin Gothic Medium"/>
              </a:rPr>
              <a:t>iff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Franklin Gothic Medium"/>
              </a:rPr>
              <a:t>Q()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</a:rPr>
              <a:t>reads no input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latin typeface="Franklin Gothic Medium"/>
              </a:rPr>
              <a:t>      and (always) halts</a:t>
            </a:r>
          </a:p>
          <a:p>
            <a:pPr lvl="0">
              <a:spcBef>
                <a:spcPct val="20000"/>
              </a:spcBef>
            </a:pPr>
            <a:r>
              <a:rPr lang="en-US" sz="2800" i="1" dirty="0" err="1" smtClean="0">
                <a:solidFill>
                  <a:prstClr val="black"/>
                </a:solidFill>
                <a:latin typeface="Franklin Gothic Medium"/>
              </a:rPr>
              <a:t>iff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</a:rPr>
              <a:t> P(x) </a:t>
            </a:r>
            <a:r>
              <a:rPr lang="en-US" sz="2800" i="1" dirty="0" smtClean="0">
                <a:solidFill>
                  <a:prstClr val="black"/>
                </a:solidFill>
                <a:latin typeface="Franklin Gothic Medium"/>
              </a:rPr>
              <a:t>halts</a:t>
            </a:r>
            <a:endParaRPr lang="en-US" sz="2800" i="1" dirty="0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5143" y="5825891"/>
            <a:ext cx="472700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 </a:t>
            </a:r>
            <a:r>
              <a:rPr lang="en-US" sz="2400" b="1" dirty="0" smtClean="0">
                <a:solidFill>
                  <a:srgbClr val="FFC000"/>
                </a:solidFill>
                <a:latin typeface="Franklin Gothic Medium"/>
                <a:cs typeface="Franklin Gothic Medium"/>
              </a:rPr>
              <a:t>A</a:t>
            </a:r>
            <a:r>
              <a:rPr lang="en-US" sz="2400" dirty="0" smtClean="0">
                <a:latin typeface="Franklin Gothic Medium"/>
                <a:cs typeface="Franklin Gothic Medium"/>
              </a:rPr>
              <a:t> existed then </a:t>
            </a:r>
            <a:r>
              <a:rPr lang="en-US" sz="2400" b="1" dirty="0" smtClean="0">
                <a:solidFill>
                  <a:srgbClr val="0033CC"/>
                </a:solidFill>
                <a:latin typeface="Franklin Gothic Medium"/>
                <a:cs typeface="Franklin Gothic Medium"/>
              </a:rPr>
              <a:t>H’</a:t>
            </a:r>
            <a:r>
              <a:rPr lang="en-US" sz="2400" dirty="0" smtClean="0">
                <a:latin typeface="Franklin Gothic Medium"/>
                <a:cs typeface="Franklin Gothic Medium"/>
              </a:rPr>
              <a:t> would solve the</a:t>
            </a: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Halting Problem:    Impossible</a:t>
            </a:r>
          </a:p>
        </p:txBody>
      </p:sp>
    </p:spTree>
    <p:extLst>
      <p:ext uri="{BB962C8B-B14F-4D97-AF65-F5344CB8AC3E}">
        <p14:creationId xmlns:p14="http://schemas.microsoft.com/office/powerpoint/2010/main" val="3792973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seen that</a:t>
            </a:r>
          </a:p>
          <a:p>
            <a:pPr lvl="1"/>
            <a:r>
              <a:rPr lang="en-US" dirty="0" smtClean="0"/>
              <a:t>The set of all (Java) programs is countable</a:t>
            </a:r>
          </a:p>
          <a:p>
            <a:pPr lvl="1"/>
            <a:r>
              <a:rPr lang="en-US" dirty="0" smtClean="0"/>
              <a:t>The set of all functions f :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+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→</a:t>
            </a:r>
            <a:r>
              <a:rPr lang="en-US" dirty="0" smtClean="0"/>
              <a:t>{0,1,...,9} is not countable</a:t>
            </a:r>
          </a:p>
          <a:p>
            <a:pPr lvl="1"/>
            <a:endParaRPr lang="en-US" sz="3200" dirty="0" smtClean="0"/>
          </a:p>
          <a:p>
            <a:r>
              <a:rPr lang="en-US" dirty="0" smtClean="0"/>
              <a:t>Let’s review that second proof</a:t>
            </a:r>
            <a:endParaRPr lang="en-US" dirty="0"/>
          </a:p>
          <a:p>
            <a:pPr lvl="1"/>
            <a:r>
              <a:rPr lang="en-US" dirty="0" smtClean="0"/>
              <a:t>Consider any listing of such functions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      f</a:t>
            </a:r>
            <a:r>
              <a:rPr lang="en-US" b="1" baseline="-25000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  <a:r>
              <a:rPr lang="en-US" b="1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,</a:t>
            </a:r>
            <a:r>
              <a:rPr lang="en-US" b="1" baseline="-25000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f</a:t>
            </a:r>
            <a:r>
              <a:rPr lang="en-US" b="1" baseline="-25000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,</a:t>
            </a:r>
            <a:r>
              <a:rPr lang="en-US" b="1" baseline="-25000" dirty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f</a:t>
            </a:r>
            <a:r>
              <a:rPr lang="en-US" b="1" baseline="-25000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3</a:t>
            </a:r>
            <a:r>
              <a:rPr lang="en-US" b="1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,</a:t>
            </a:r>
            <a:r>
              <a:rPr lang="en-US" b="1" baseline="-25000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f</a:t>
            </a:r>
            <a:r>
              <a:rPr lang="en-US" b="1" baseline="-25000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4</a:t>
            </a:r>
            <a:r>
              <a:rPr lang="en-US" b="1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,</a:t>
            </a:r>
            <a:r>
              <a:rPr lang="en-US" b="1" baseline="-25000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...</a:t>
            </a: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860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Some notation:  Decision problems as sets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44160"/>
            <a:ext cx="8458200" cy="51408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en-US" sz="2800" dirty="0" smtClean="0"/>
              <a:t>Every decision problem can be written as asking about membership in a set.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marL="0" indent="0" eaLnBrk="1" hangingPunct="1">
              <a:buNone/>
            </a:pPr>
            <a:r>
              <a:rPr lang="en-US" sz="2800" dirty="0" smtClean="0"/>
              <a:t>If a program “decides” a set, then it must output </a:t>
            </a:r>
            <a:r>
              <a:rPr lang="en-US" sz="2800" b="1" dirty="0" smtClean="0"/>
              <a:t>true</a:t>
            </a:r>
            <a:r>
              <a:rPr lang="en-US" sz="2800" dirty="0" smtClean="0"/>
              <a:t> on all inputs in the set and </a:t>
            </a:r>
            <a:r>
              <a:rPr lang="en-US" sz="2800" b="1" dirty="0" smtClean="0"/>
              <a:t>false</a:t>
            </a:r>
            <a:r>
              <a:rPr lang="en-US" sz="2800" dirty="0" smtClean="0"/>
              <a:t> on all inputs not in the set.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lvl="0" indent="0">
              <a:buNone/>
            </a:pPr>
            <a:r>
              <a:rPr lang="en-US" sz="3000" b="1" dirty="0">
                <a:solidFill>
                  <a:prstClr val="black"/>
                </a:solidFill>
              </a:rPr>
              <a:t>Halt </a:t>
            </a:r>
            <a:r>
              <a:rPr lang="en-US" sz="3000" dirty="0">
                <a:solidFill>
                  <a:prstClr val="black"/>
                </a:solidFill>
              </a:rPr>
              <a:t>={(CODE(P),x) : </a:t>
            </a:r>
            <a:r>
              <a:rPr lang="en-US" sz="3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P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 is a program that halts on input </a:t>
            </a:r>
            <a:r>
              <a:rPr lang="en-US" sz="30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x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}</a:t>
            </a:r>
          </a:p>
          <a:p>
            <a:pPr marL="0" lvl="0" indent="0">
              <a:buNone/>
            </a:pPr>
            <a:endParaRPr lang="en-US" sz="3000" b="1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buNone/>
            </a:pPr>
            <a:r>
              <a:rPr lang="en-US" sz="3000" b="1" dirty="0" err="1" smtClean="0"/>
              <a:t>HaltsNoInput</a:t>
            </a:r>
            <a:r>
              <a:rPr lang="en-US" sz="3000" dirty="0" smtClean="0"/>
              <a:t>={CODE(Q): </a:t>
            </a:r>
            <a:r>
              <a:rPr lang="en-US" sz="3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Q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is a program that halts 						                        without reading 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any 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input}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	</a:t>
            </a:r>
            <a:endParaRPr lang="en-US" sz="2000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19204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onvenient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continue to come up with more names like </a:t>
            </a:r>
            <a:r>
              <a:rPr lang="en-US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 for our hypothetical programs...</a:t>
            </a:r>
          </a:p>
          <a:p>
            <a:r>
              <a:rPr lang="en-US" dirty="0" smtClean="0"/>
              <a:t>Given a decision problem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we use the following picture to denote any hypothetical program that solves decision problem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with ANS denoting its output.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52189" y="4921008"/>
            <a:ext cx="2663319" cy="1463952"/>
            <a:chOff x="206542" y="5533849"/>
            <a:chExt cx="2220972" cy="1261529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06542" y="5533849"/>
              <a:ext cx="250658" cy="5321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2323" y="5584222"/>
              <a:ext cx="2205191" cy="73882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9" name="Folded Corner 8"/>
            <p:cNvSpPr/>
            <p:nvPr/>
          </p:nvSpPr>
          <p:spPr>
            <a:xfrm>
              <a:off x="378043" y="6357587"/>
              <a:ext cx="1939071" cy="437791"/>
            </a:xfrm>
            <a:prstGeom prst="foldedCorner">
              <a:avLst/>
            </a:prstGeom>
            <a:ln w="635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r>
                <a:rPr lang="en-US" dirty="0" smtClean="0">
                  <a:latin typeface="Monaco"/>
                  <a:cs typeface="Monaco"/>
                </a:rPr>
                <a:t>&gt;&gt;&gt; ANS</a:t>
              </a:r>
              <a:endParaRPr lang="en-US" dirty="0">
                <a:latin typeface="Monaco"/>
                <a:cs typeface="Monaco"/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206542" y="5584222"/>
              <a:ext cx="2205190" cy="738829"/>
            </a:xfrm>
            <a:prstGeom prst="triangle">
              <a:avLst/>
            </a:prstGeom>
            <a:solidFill>
              <a:srgbClr val="FFFFFF">
                <a:alpha val="60000"/>
              </a:srgb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SET</a:t>
              </a:r>
            </a:p>
            <a:p>
              <a:pPr algn="ctr"/>
              <a:endParaRPr lang="en-US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4018754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Showing </a:t>
            </a:r>
            <a:r>
              <a:rPr lang="en-US" sz="2800" b="1" dirty="0" smtClean="0"/>
              <a:t>HELLO</a:t>
            </a:r>
            <a:r>
              <a:rPr lang="en-US" sz="2800" dirty="0" smtClean="0"/>
              <a:t> is Undecidable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0665"/>
            <a:ext cx="8229600" cy="1051318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n-US" sz="2600" dirty="0" smtClean="0"/>
              <a:t>Consider the set:</a:t>
            </a:r>
          </a:p>
          <a:p>
            <a:pPr marL="0" indent="0" algn="ctr">
              <a:buNone/>
            </a:pPr>
            <a:r>
              <a:rPr lang="en-US" sz="2500" b="1" dirty="0" smtClean="0"/>
              <a:t>HELLO</a:t>
            </a:r>
            <a:r>
              <a:rPr lang="en-US" sz="2500" dirty="0" smtClean="0"/>
              <a:t> = {CODE(R) : R is a program that </a:t>
            </a:r>
            <a:r>
              <a:rPr lang="en-US" sz="2500" dirty="0">
                <a:solidFill>
                  <a:prstClr val="black"/>
                </a:solidFill>
              </a:rPr>
              <a:t>reads no </a:t>
            </a:r>
            <a:r>
              <a:rPr lang="en-US" sz="2500" dirty="0" smtClean="0">
                <a:solidFill>
                  <a:prstClr val="black"/>
                </a:solidFill>
              </a:rPr>
              <a:t>input,                				   </a:t>
            </a:r>
            <a:r>
              <a:rPr lang="en-US" sz="2500" dirty="0" smtClean="0"/>
              <a:t>prints “Hello”, and always halts}</a:t>
            </a:r>
          </a:p>
        </p:txBody>
      </p:sp>
      <p:sp>
        <p:nvSpPr>
          <p:cNvPr id="3" name="Rectangle 2"/>
          <p:cNvSpPr/>
          <p:nvPr/>
        </p:nvSpPr>
        <p:spPr>
          <a:xfrm>
            <a:off x="5083257" y="2438368"/>
            <a:ext cx="3670217" cy="54489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r>
              <a:rPr lang="en-US" sz="2600" b="1" dirty="0" smtClean="0"/>
              <a:t>Question: </a:t>
            </a:r>
            <a:r>
              <a:rPr lang="en-US" sz="2600" dirty="0" smtClean="0"/>
              <a:t>Does Q()</a:t>
            </a:r>
            <a:r>
              <a:rPr lang="en-US" sz="2600" dirty="0" smtClean="0">
                <a:latin typeface="+mj-lt"/>
                <a:cs typeface="Consolas" panose="020B0609020204030204" pitchFamily="49" charset="0"/>
              </a:rPr>
              <a:t> halt</a:t>
            </a:r>
            <a:r>
              <a:rPr lang="en-U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2600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09667" y="2487908"/>
            <a:ext cx="0" cy="71279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4032" y="3176340"/>
            <a:ext cx="8489442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Franklin Gothic Medium"/>
                <a:cs typeface="Franklin Gothic Medium"/>
              </a:rPr>
              <a:t>Step 1: Remove all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dirty="0" smtClean="0">
                <a:latin typeface="Franklin Gothic Medium"/>
                <a:cs typeface="Franklin Gothic Medium"/>
              </a:rPr>
              <a:t> statements from CODE(Q).</a:t>
            </a:r>
          </a:p>
          <a:p>
            <a:r>
              <a:rPr lang="en-US" sz="2000" dirty="0" smtClean="0">
                <a:latin typeface="Franklin Gothic Medium"/>
                <a:cs typeface="Franklin Gothic Medium"/>
              </a:rPr>
              <a:t>Step 2:</a:t>
            </a:r>
            <a:r>
              <a:rPr lang="en-US" sz="2000" dirty="0">
                <a:latin typeface="Franklin Gothic Medium"/>
                <a:cs typeface="Franklin Gothic Medium"/>
              </a:rPr>
              <a:t> </a:t>
            </a:r>
            <a:r>
              <a:rPr lang="en-US" sz="2000" dirty="0" smtClean="0">
                <a:latin typeface="Franklin Gothic Medium"/>
                <a:cs typeface="Franklin Gothic Medium"/>
              </a:rPr>
              <a:t>Append</a:t>
            </a:r>
            <a:r>
              <a:rPr lang="en-US" sz="2000" dirty="0">
                <a:latin typeface="Franklin Gothic Medium"/>
                <a:cs typeface="Franklin Gothic Medium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(“Hello”)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smtClean="0">
                <a:latin typeface="Franklin Gothic Medium"/>
                <a:cs typeface="Franklin Gothic Medium"/>
              </a:rPr>
              <a:t>             at the end of the program code.</a:t>
            </a:r>
            <a:endParaRPr lang="en-US" sz="2000" dirty="0">
              <a:latin typeface="Franklin Gothic Medium"/>
              <a:cs typeface="Franklin Gothic Medium"/>
            </a:endParaRPr>
          </a:p>
          <a:p>
            <a:r>
              <a:rPr lang="en-US" sz="2000" dirty="0" smtClean="0">
                <a:latin typeface="Franklin Gothic Medium"/>
                <a:cs typeface="Franklin Gothic Medium"/>
              </a:rPr>
              <a:t>Call the new program R</a:t>
            </a:r>
            <a:endParaRPr lang="en-US" sz="2000" b="1" dirty="0" smtClean="0">
              <a:latin typeface="Franklin Gothic Medium"/>
              <a:cs typeface="Franklin Gothic Medium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57725" y="4572827"/>
            <a:ext cx="4419600" cy="941146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r>
              <a:rPr lang="en-US" sz="2600" b="1" dirty="0" smtClean="0"/>
              <a:t>Question:</a:t>
            </a:r>
          </a:p>
          <a:p>
            <a:pPr algn="ctr"/>
            <a:r>
              <a:rPr lang="en-US" sz="2400" dirty="0" smtClean="0"/>
              <a:t>Does </a:t>
            </a:r>
            <a:r>
              <a:rPr lang="en-US" sz="2400" dirty="0" smtClean="0">
                <a:latin typeface="Franklin Gothic Medium" panose="020B0603020102020204" pitchFamily="34" charset="0"/>
              </a:rPr>
              <a:t>R</a:t>
            </a:r>
            <a:r>
              <a:rPr lang="en-US" sz="2400" dirty="0" smtClean="0">
                <a:latin typeface="Franklin Gothic Book" panose="020B0503020102020204" pitchFamily="34" charset="0"/>
              </a:rPr>
              <a:t>(</a:t>
            </a:r>
            <a:r>
              <a:rPr lang="en-US" sz="2400" dirty="0" smtClean="0">
                <a:latin typeface="Franklin Gothic Book" panose="020B0503020102020204" pitchFamily="34" charset="0"/>
                <a:cs typeface="Consolas" panose="020B0609020204030204" pitchFamily="49" charset="0"/>
              </a:rPr>
              <a:t>)</a:t>
            </a:r>
            <a:r>
              <a:rPr lang="en-US" sz="2400" dirty="0" smtClean="0">
                <a:latin typeface="+mj-lt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cs typeface="Consolas" panose="020B0609020204030204" pitchFamily="49" charset="0"/>
              </a:rPr>
              <a:t>print “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cs typeface="Consolas" panose="020B0609020204030204" pitchFamily="49" charset="0"/>
              </a:rPr>
              <a:t>Hello</a:t>
            </a:r>
            <a:r>
              <a:rPr lang="en-US" sz="2400" dirty="0" smtClean="0">
                <a:solidFill>
                  <a:prstClr val="black"/>
                </a:solidFill>
                <a:cs typeface="Consolas" panose="020B0609020204030204" pitchFamily="49" charset="0"/>
              </a:rPr>
              <a:t>” </a:t>
            </a:r>
            <a:r>
              <a:rPr lang="en-US" sz="24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sz="2400" dirty="0" smtClean="0">
                <a:latin typeface="+mj-lt"/>
                <a:cs typeface="Consolas" panose="020B0609020204030204" pitchFamily="49" charset="0"/>
              </a:rPr>
              <a:t>halt?</a:t>
            </a:r>
            <a:endParaRPr lang="en-US" sz="24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4864183" y="5719183"/>
            <a:ext cx="3889291" cy="941146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Answering with </a:t>
            </a:r>
            <a:r>
              <a:rPr lang="en-US" sz="2400" dirty="0" smtClean="0"/>
              <a:t>ANS</a:t>
            </a:r>
          </a:p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w</a:t>
            </a:r>
            <a:r>
              <a:rPr lang="en-US" sz="2400" dirty="0" smtClean="0">
                <a:latin typeface="Franklin Gothic Medium" panose="020B0603020102020204" pitchFamily="34" charset="0"/>
              </a:rPr>
              <a:t>ould solve </a:t>
            </a:r>
            <a:r>
              <a:rPr lang="en-US" sz="2400" b="1" dirty="0" err="1" smtClean="0"/>
              <a:t>HaltsNoInput</a:t>
            </a:r>
            <a:r>
              <a:rPr lang="en-US" sz="2400" b="1" dirty="0" smtClean="0"/>
              <a:t>!</a:t>
            </a:r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099181" y="5212573"/>
            <a:ext cx="2220972" cy="1261529"/>
            <a:chOff x="206542" y="5533849"/>
            <a:chExt cx="2220972" cy="126152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06542" y="5533849"/>
              <a:ext cx="250658" cy="5321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2323" y="5584222"/>
              <a:ext cx="2205191" cy="73882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18" name="Folded Corner 17"/>
            <p:cNvSpPr/>
            <p:nvPr/>
          </p:nvSpPr>
          <p:spPr>
            <a:xfrm>
              <a:off x="378043" y="6357587"/>
              <a:ext cx="1939071" cy="437791"/>
            </a:xfrm>
            <a:prstGeom prst="foldedCorner">
              <a:avLst/>
            </a:prstGeom>
            <a:ln w="635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r>
                <a:rPr lang="en-US" dirty="0" smtClean="0">
                  <a:latin typeface="Monaco"/>
                  <a:cs typeface="Monaco"/>
                </a:rPr>
                <a:t>&gt;&gt;&gt; ANS</a:t>
              </a:r>
              <a:endParaRPr lang="en-US" dirty="0">
                <a:latin typeface="Monaco"/>
                <a:cs typeface="Monaco"/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206542" y="5584222"/>
              <a:ext cx="2205190" cy="738829"/>
            </a:xfrm>
            <a:prstGeom prst="triangle">
              <a:avLst/>
            </a:prstGeom>
            <a:solidFill>
              <a:srgbClr val="FFFFFF">
                <a:alpha val="60000"/>
              </a:srgb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HELLO</a:t>
              </a:r>
            </a:p>
            <a:p>
              <a:pPr algn="ctr"/>
              <a:endParaRPr lang="en-US" b="1" dirty="0" smtClean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201776" y="2473785"/>
            <a:ext cx="135485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smtClean="0">
                <a:solidFill>
                  <a:prstClr val="black"/>
                </a:solidFill>
                <a:latin typeface="Franklin Gothic Medium"/>
              </a:rPr>
              <a:t>CODE(Q)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209667" y="4499779"/>
            <a:ext cx="0" cy="71279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217557" y="4617649"/>
            <a:ext cx="135485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smtClean="0">
                <a:solidFill>
                  <a:prstClr val="black"/>
                </a:solidFill>
                <a:latin typeface="Franklin Gothic Medium"/>
              </a:rPr>
              <a:t>CODE(R)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9057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Decision Problem We Can Solve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618" y="1266825"/>
            <a:ext cx="8534400" cy="1833227"/>
          </a:xfrm>
        </p:spPr>
        <p:txBody>
          <a:bodyPr/>
          <a:lstStyle/>
          <a:p>
            <a:pPr marL="0" indent="0" algn="ctr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REGEQUIV</a:t>
            </a:r>
            <a:r>
              <a:rPr lang="en-US" sz="2500" dirty="0" smtClean="0"/>
              <a:t> </a:t>
            </a:r>
            <a:r>
              <a:rPr lang="en-US" sz="2500" dirty="0"/>
              <a:t>= {(R</a:t>
            </a:r>
            <a:r>
              <a:rPr lang="en-US" sz="2500" baseline="-25000" dirty="0"/>
              <a:t>1</a:t>
            </a:r>
            <a:r>
              <a:rPr lang="en-US" sz="2500" dirty="0"/>
              <a:t>, R</a:t>
            </a:r>
            <a:r>
              <a:rPr lang="en-US" sz="2500" baseline="-25000" dirty="0"/>
              <a:t>2</a:t>
            </a:r>
            <a:r>
              <a:rPr lang="en-US" sz="2500" dirty="0"/>
              <a:t>) : R</a:t>
            </a:r>
            <a:r>
              <a:rPr lang="en-US" sz="2500" baseline="-25000" dirty="0"/>
              <a:t>1</a:t>
            </a:r>
            <a:r>
              <a:rPr lang="en-US" sz="2500" dirty="0"/>
              <a:t> and R</a:t>
            </a:r>
            <a:r>
              <a:rPr lang="en-US" sz="2500" baseline="-25000" dirty="0"/>
              <a:t>2</a:t>
            </a:r>
            <a:r>
              <a:rPr lang="en-US" sz="2500" dirty="0"/>
              <a:t> are equivalent </a:t>
            </a:r>
            <a:r>
              <a:rPr lang="en-US" sz="2500" dirty="0" err="1"/>
              <a:t>regexps</a:t>
            </a:r>
            <a:r>
              <a:rPr lang="en-US" sz="2500" dirty="0" smtClean="0"/>
              <a:t>}</a:t>
            </a:r>
          </a:p>
          <a:p>
            <a:pPr marL="0" indent="0" algn="ctr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In this case the hypothetical program does exist:</a:t>
            </a:r>
          </a:p>
          <a:p>
            <a:pPr marL="0" indent="0">
              <a:buNone/>
            </a:pPr>
            <a:r>
              <a:rPr lang="en-US" sz="2500" dirty="0"/>
              <a:t>	</a:t>
            </a:r>
            <a:r>
              <a:rPr lang="en-US" sz="2500" dirty="0" smtClean="0"/>
              <a:t>Convert both to NFAs then DFAs, minimize and compare</a:t>
            </a:r>
          </a:p>
          <a:p>
            <a:pPr marL="0" indent="0" algn="ctr">
              <a:buNone/>
            </a:pPr>
            <a:endParaRPr lang="en-US" sz="2600" dirty="0" smtClean="0"/>
          </a:p>
          <a:p>
            <a:pPr marL="0" indent="0" eaLnBrk="1" hangingPunct="1">
              <a:buNone/>
            </a:pPr>
            <a:r>
              <a:rPr lang="en-US" sz="2500" dirty="0"/>
              <a:t>	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811054" y="3372460"/>
            <a:ext cx="3796414" cy="3022703"/>
            <a:chOff x="811054" y="3372460"/>
            <a:chExt cx="3796414" cy="3022703"/>
          </a:xfrm>
        </p:grpSpPr>
        <p:grpSp>
          <p:nvGrpSpPr>
            <p:cNvPr id="2" name="Group 1"/>
            <p:cNvGrpSpPr/>
            <p:nvPr/>
          </p:nvGrpSpPr>
          <p:grpSpPr>
            <a:xfrm>
              <a:off x="1622256" y="4629469"/>
              <a:ext cx="2205191" cy="1765694"/>
              <a:chOff x="6655473" y="3758806"/>
              <a:chExt cx="2205191" cy="1765694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655473" y="3758806"/>
                <a:ext cx="2205191" cy="1260441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</p:pic>
          <p:sp>
            <p:nvSpPr>
              <p:cNvPr id="4" name="Folded Corner 3"/>
              <p:cNvSpPr/>
              <p:nvPr/>
            </p:nvSpPr>
            <p:spPr>
              <a:xfrm>
                <a:off x="6830279" y="5086709"/>
                <a:ext cx="1939071" cy="437791"/>
              </a:xfrm>
              <a:prstGeom prst="foldedCorner">
                <a:avLst/>
              </a:prstGeom>
              <a:ln w="635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/>
              <a:p>
                <a:r>
                  <a:rPr lang="en-US" dirty="0" smtClean="0">
                    <a:latin typeface="Monaco"/>
                    <a:cs typeface="Monaco"/>
                  </a:rPr>
                  <a:t>&gt;&gt;&gt; False</a:t>
                </a:r>
                <a:endParaRPr lang="en-US" dirty="0">
                  <a:latin typeface="Monaco"/>
                  <a:cs typeface="Monaco"/>
                </a:endParaRPr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>
                <a:off x="6655474" y="3907303"/>
                <a:ext cx="2205190" cy="1111945"/>
              </a:xfrm>
              <a:prstGeom prst="triangle">
                <a:avLst>
                  <a:gd name="adj" fmla="val 46976"/>
                </a:avLst>
              </a:prstGeom>
              <a:solidFill>
                <a:srgbClr val="FFFFFF">
                  <a:alpha val="61176"/>
                </a:srgb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FF0000"/>
                    </a:solidFill>
                  </a:rPr>
                  <a:t>REGEQUIV</a:t>
                </a:r>
              </a:p>
              <a:p>
                <a:pPr algn="ctr"/>
                <a:endParaRPr lang="en-US" b="1" dirty="0" smtClean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>
              <a:off x="1825379" y="3873000"/>
              <a:ext cx="0" cy="7127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514467" y="3873000"/>
              <a:ext cx="0" cy="7127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811054" y="3372461"/>
              <a:ext cx="197201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>
                  <a:solidFill>
                    <a:prstClr val="black"/>
                  </a:solidFill>
                </a:rPr>
                <a:t>00*(</a:t>
              </a:r>
              <a:r>
                <a:rPr lang="en-US" sz="2600" i="1" dirty="0">
                  <a:solidFill>
                    <a:prstClr val="black"/>
                  </a:solidFill>
                </a:rPr>
                <a:t>10)*11*</a:t>
              </a:r>
              <a:r>
                <a:rPr lang="en-US" sz="2600" dirty="0">
                  <a:solidFill>
                    <a:prstClr val="black"/>
                  </a:solidFill>
                </a:rPr>
                <a:t> 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7426" y="3372460"/>
              <a:ext cx="15600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i="1" dirty="0">
                  <a:solidFill>
                    <a:prstClr val="black"/>
                  </a:solidFill>
                </a:rPr>
                <a:t>0*(01)*1*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02079" y="3372461"/>
            <a:ext cx="3868688" cy="2979030"/>
            <a:chOff x="5421154" y="3372458"/>
            <a:chExt cx="3868688" cy="2979030"/>
          </a:xfrm>
        </p:grpSpPr>
        <p:grpSp>
          <p:nvGrpSpPr>
            <p:cNvPr id="14" name="Group 13"/>
            <p:cNvGrpSpPr/>
            <p:nvPr/>
          </p:nvGrpSpPr>
          <p:grpSpPr>
            <a:xfrm>
              <a:off x="6579942" y="4585794"/>
              <a:ext cx="2205191" cy="1765694"/>
              <a:chOff x="6655473" y="3758806"/>
              <a:chExt cx="2205191" cy="176569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655473" y="3758806"/>
                <a:ext cx="2205191" cy="1260441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</p:pic>
          <p:sp>
            <p:nvSpPr>
              <p:cNvPr id="16" name="Folded Corner 15"/>
              <p:cNvSpPr/>
              <p:nvPr/>
            </p:nvSpPr>
            <p:spPr>
              <a:xfrm>
                <a:off x="6830279" y="5086709"/>
                <a:ext cx="1939071" cy="437791"/>
              </a:xfrm>
              <a:prstGeom prst="foldedCorner">
                <a:avLst/>
              </a:prstGeom>
              <a:ln w="635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/>
              <a:p>
                <a:r>
                  <a:rPr lang="en-US" dirty="0" smtClean="0">
                    <a:latin typeface="Monaco"/>
                    <a:cs typeface="Monaco"/>
                  </a:rPr>
                  <a:t>&gt;&gt;&gt; True</a:t>
                </a:r>
                <a:endParaRPr lang="en-US" dirty="0">
                  <a:latin typeface="Monaco"/>
                  <a:cs typeface="Monaco"/>
                </a:endParaRPr>
              </a:p>
            </p:txBody>
          </p:sp>
          <p:sp>
            <p:nvSpPr>
              <p:cNvPr id="17" name="Isosceles Triangle 16"/>
              <p:cNvSpPr/>
              <p:nvPr/>
            </p:nvSpPr>
            <p:spPr>
              <a:xfrm>
                <a:off x="6655474" y="3907303"/>
                <a:ext cx="2205190" cy="1111945"/>
              </a:xfrm>
              <a:prstGeom prst="triangle">
                <a:avLst>
                  <a:gd name="adj" fmla="val 47840"/>
                </a:avLst>
              </a:prstGeom>
              <a:solidFill>
                <a:srgbClr val="FFFFFF">
                  <a:alpha val="61176"/>
                </a:srgb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FF0000"/>
                    </a:solidFill>
                  </a:rPr>
                  <a:t>REGEQUIV</a:t>
                </a:r>
              </a:p>
              <a:p>
                <a:pPr algn="ctr"/>
                <a:endParaRPr lang="en-US" b="1" dirty="0" smtClean="0"/>
              </a:p>
            </p:txBody>
          </p:sp>
        </p:grpSp>
        <p:cxnSp>
          <p:nvCxnSpPr>
            <p:cNvPr id="18" name="Straight Arrow Connector 17"/>
            <p:cNvCxnSpPr/>
            <p:nvPr/>
          </p:nvCxnSpPr>
          <p:spPr>
            <a:xfrm>
              <a:off x="6933942" y="3873000"/>
              <a:ext cx="0" cy="7127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8467467" y="3864903"/>
              <a:ext cx="0" cy="7127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5421154" y="3372459"/>
              <a:ext cx="197201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>
                  <a:solidFill>
                    <a:prstClr val="black"/>
                  </a:solidFill>
                </a:rPr>
                <a:t>00*(</a:t>
              </a:r>
              <a:r>
                <a:rPr lang="en-US" sz="2600" i="1" dirty="0">
                  <a:solidFill>
                    <a:prstClr val="black"/>
                  </a:solidFill>
                </a:rPr>
                <a:t>10)*11*</a:t>
              </a:r>
              <a:r>
                <a:rPr lang="en-US" sz="2600" dirty="0">
                  <a:solidFill>
                    <a:prstClr val="black"/>
                  </a:solidFill>
                </a:rPr>
                <a:t> 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93169" y="3372458"/>
              <a:ext cx="189667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i="1" dirty="0">
                  <a:solidFill>
                    <a:prstClr val="black"/>
                  </a:solidFill>
                </a:rPr>
                <a:t>0*(01)*01*1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83731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Showing </a:t>
            </a:r>
            <a:r>
              <a:rPr lang="en-US" sz="2800" b="1" dirty="0" smtClean="0"/>
              <a:t>EQUIV</a:t>
            </a:r>
            <a:r>
              <a:rPr lang="en-US" sz="2800" dirty="0" smtClean="0"/>
              <a:t> is Undecidable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42058"/>
            <a:ext cx="8229600" cy="1051318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n-US" sz="2600" dirty="0" smtClean="0"/>
              <a:t>Consider the set:</a:t>
            </a:r>
          </a:p>
          <a:p>
            <a:pPr marL="0" lvl="0" indent="0" algn="ctr">
              <a:buNone/>
            </a:pPr>
            <a:r>
              <a:rPr lang="en-US" sz="2500" b="1" dirty="0">
                <a:solidFill>
                  <a:srgbClr val="FF0000"/>
                </a:solidFill>
              </a:rPr>
              <a:t>EQUIV</a:t>
            </a:r>
            <a:r>
              <a:rPr lang="en-US" sz="2500" dirty="0">
                <a:solidFill>
                  <a:srgbClr val="C00000"/>
                </a:solidFill>
              </a:rPr>
              <a:t> </a:t>
            </a:r>
            <a:r>
              <a:rPr lang="en-US" sz="2500" dirty="0">
                <a:solidFill>
                  <a:prstClr val="black"/>
                </a:solidFill>
              </a:rPr>
              <a:t>= {(CODE(P), </a:t>
            </a:r>
            <a:r>
              <a:rPr lang="en-US" sz="2500" dirty="0" smtClean="0">
                <a:solidFill>
                  <a:prstClr val="black"/>
                </a:solidFill>
              </a:rPr>
              <a:t>CODE(R)): </a:t>
            </a:r>
            <a:r>
              <a:rPr lang="en-US" sz="2500" dirty="0">
                <a:solidFill>
                  <a:prstClr val="black"/>
                </a:solidFill>
              </a:rPr>
              <a:t>P, </a:t>
            </a:r>
            <a:r>
              <a:rPr lang="en-US" sz="2500" dirty="0" smtClean="0">
                <a:solidFill>
                  <a:prstClr val="black"/>
                </a:solidFill>
              </a:rPr>
              <a:t>R </a:t>
            </a:r>
            <a:r>
              <a:rPr lang="en-US" sz="2500" dirty="0">
                <a:solidFill>
                  <a:prstClr val="black"/>
                </a:solidFill>
              </a:rPr>
              <a:t>are programs, P(x) = </a:t>
            </a:r>
            <a:r>
              <a:rPr lang="en-US" sz="2500" dirty="0" smtClean="0">
                <a:solidFill>
                  <a:prstClr val="black"/>
                </a:solidFill>
              </a:rPr>
              <a:t>R(x</a:t>
            </a:r>
            <a:r>
              <a:rPr lang="en-US" sz="2500" dirty="0">
                <a:solidFill>
                  <a:prstClr val="black"/>
                </a:solidFill>
              </a:rPr>
              <a:t>) for 	 	  all inputs x}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184102" y="2048047"/>
            <a:ext cx="0" cy="71279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4032" y="2760841"/>
            <a:ext cx="8489442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Step 1</a:t>
            </a:r>
            <a:r>
              <a:rPr lang="en-US" dirty="0">
                <a:solidFill>
                  <a:prstClr val="black"/>
                </a:solidFill>
                <a:latin typeface="Franklin Gothic Medium"/>
                <a:cs typeface="Franklin Gothic Medium"/>
              </a:rPr>
              <a:t>: Construct P: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Franklin Gothic Medium"/>
                <a:cs typeface="Franklin Gothic Medium"/>
              </a:rPr>
              <a:t>		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static </a:t>
            </a:r>
            <a:r>
              <a:rPr lang="en-US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P() 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{return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true;}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Franklin Gothic Medium"/>
                <a:cs typeface="Franklin Gothic Medium"/>
              </a:rPr>
              <a:t>Step 2: Construct </a:t>
            </a:r>
            <a:r>
              <a:rPr lang="en-US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R:</a:t>
            </a:r>
            <a:endParaRPr lang="en-US" dirty="0">
              <a:solidFill>
                <a:prstClr val="black"/>
              </a:solidFill>
              <a:latin typeface="Franklin Gothic Medium"/>
              <a:cs typeface="Franklin Gothic Medium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Franklin Gothic Medium"/>
                <a:cs typeface="Franklin Gothic Medium"/>
              </a:rPr>
              <a:t>	Step </a:t>
            </a:r>
            <a:r>
              <a:rPr lang="en-US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a: </a:t>
            </a:r>
            <a:r>
              <a:rPr lang="en-US" dirty="0">
                <a:solidFill>
                  <a:prstClr val="black"/>
                </a:solidFill>
                <a:latin typeface="Franklin Gothic Medium"/>
                <a:cs typeface="Franklin Gothic Medium"/>
              </a:rPr>
              <a:t>Replace return type of </a:t>
            </a:r>
            <a:r>
              <a:rPr lang="en-US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Q </a:t>
            </a:r>
            <a:r>
              <a:rPr lang="en-US" dirty="0">
                <a:solidFill>
                  <a:prstClr val="black"/>
                </a:solidFill>
                <a:latin typeface="Franklin Gothic Medium"/>
                <a:cs typeface="Franklin Gothic Medium"/>
              </a:rPr>
              <a:t>with </a:t>
            </a:r>
            <a:r>
              <a:rPr lang="en-US" dirty="0" err="1">
                <a:solidFill>
                  <a:prstClr val="black"/>
                </a:solidFill>
                <a:latin typeface="Franklin Gothic Medium"/>
                <a:cs typeface="Franklin Gothic Medium"/>
              </a:rPr>
              <a:t>boolean</a:t>
            </a:r>
            <a:endParaRPr lang="en-US" dirty="0">
              <a:solidFill>
                <a:prstClr val="black"/>
              </a:solidFill>
              <a:latin typeface="Franklin Gothic Medium"/>
              <a:cs typeface="Franklin Gothic Medium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Franklin Gothic Medium"/>
                <a:cs typeface="Franklin Gothic Medium"/>
              </a:rPr>
              <a:t>	Step </a:t>
            </a:r>
            <a:r>
              <a:rPr lang="en-US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b: </a:t>
            </a:r>
            <a:r>
              <a:rPr lang="en-US" dirty="0">
                <a:solidFill>
                  <a:prstClr val="black"/>
                </a:solidFill>
                <a:latin typeface="Franklin Gothic Medium"/>
                <a:cs typeface="Franklin Gothic Medium"/>
              </a:rPr>
              <a:t>Replace all return values with </a:t>
            </a:r>
            <a:r>
              <a:rPr lang="en-US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true</a:t>
            </a:r>
            <a:endParaRPr lang="en-US" dirty="0">
              <a:solidFill>
                <a:prstClr val="black"/>
              </a:solidFill>
              <a:latin typeface="Franklin Gothic Medium"/>
              <a:cs typeface="Franklin Gothic Medium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Franklin Gothic Medium"/>
                <a:cs typeface="Franklin Gothic Medium"/>
              </a:rPr>
              <a:t>	Step </a:t>
            </a:r>
            <a:r>
              <a:rPr lang="en-US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c: </a:t>
            </a:r>
            <a:r>
              <a:rPr lang="en-US" dirty="0">
                <a:solidFill>
                  <a:prstClr val="black"/>
                </a:solidFill>
                <a:latin typeface="Franklin Gothic Medium"/>
                <a:cs typeface="Franklin Gothic Medium"/>
              </a:rPr>
              <a:t>Add “return true;” to the end of the program</a:t>
            </a:r>
          </a:p>
          <a:p>
            <a:pPr lvl="0"/>
            <a:r>
              <a:rPr lang="en-US" b="1" dirty="0">
                <a:solidFill>
                  <a:prstClr val="black"/>
                </a:solidFill>
                <a:latin typeface="Franklin Gothic Medium"/>
                <a:cs typeface="Franklin Gothic Medium"/>
              </a:rPr>
              <a:t>	Call this program </a:t>
            </a:r>
            <a:r>
              <a:rPr lang="en-US" b="1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R</a:t>
            </a:r>
            <a:endParaRPr lang="en-US" b="1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06983" y="5842067"/>
            <a:ext cx="3889291" cy="941146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Answering with </a:t>
            </a:r>
            <a:r>
              <a:rPr lang="en-US" sz="2400" dirty="0" smtClean="0"/>
              <a:t>ANS</a:t>
            </a:r>
          </a:p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w</a:t>
            </a:r>
            <a:r>
              <a:rPr lang="en-US" sz="2400" dirty="0" smtClean="0">
                <a:latin typeface="Franklin Gothic Medium" panose="020B0603020102020204" pitchFamily="34" charset="0"/>
              </a:rPr>
              <a:t>ould solve </a:t>
            </a:r>
            <a:r>
              <a:rPr lang="en-US" sz="2400" b="1" dirty="0" err="1" smtClean="0"/>
              <a:t>HaltsNoInput</a:t>
            </a:r>
            <a:r>
              <a:rPr lang="en-US" sz="2400" b="1" dirty="0" smtClean="0"/>
              <a:t>!</a:t>
            </a:r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674014" y="5610225"/>
            <a:ext cx="2205190" cy="1122800"/>
            <a:chOff x="206542" y="5533849"/>
            <a:chExt cx="2220972" cy="126152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06542" y="5533849"/>
              <a:ext cx="250658" cy="5321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2323" y="5584222"/>
              <a:ext cx="2205191" cy="73882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18" name="Folded Corner 17"/>
            <p:cNvSpPr/>
            <p:nvPr/>
          </p:nvSpPr>
          <p:spPr>
            <a:xfrm>
              <a:off x="378043" y="6357587"/>
              <a:ext cx="1939071" cy="437791"/>
            </a:xfrm>
            <a:prstGeom prst="foldedCorner">
              <a:avLst/>
            </a:prstGeom>
            <a:ln w="635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r>
                <a:rPr lang="en-US" dirty="0" smtClean="0">
                  <a:latin typeface="Monaco"/>
                  <a:cs typeface="Monaco"/>
                </a:rPr>
                <a:t>&gt;&gt;&gt; ANS</a:t>
              </a:r>
              <a:endParaRPr lang="en-US" dirty="0">
                <a:latin typeface="Monaco"/>
                <a:cs typeface="Monaco"/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206542" y="5584222"/>
              <a:ext cx="2205190" cy="738829"/>
            </a:xfrm>
            <a:prstGeom prst="triangle">
              <a:avLst/>
            </a:prstGeom>
            <a:solidFill>
              <a:srgbClr val="FFFFFF">
                <a:alpha val="60000"/>
              </a:srgb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EQUIV</a:t>
              </a:r>
            </a:p>
            <a:p>
              <a:pPr algn="ctr"/>
              <a:endParaRPr lang="en-US" b="1" dirty="0" smtClean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186105" y="2149775"/>
            <a:ext cx="135485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smtClean="0">
                <a:solidFill>
                  <a:prstClr val="black"/>
                </a:solidFill>
                <a:latin typeface="Franklin Gothic Medium"/>
              </a:rPr>
              <a:t>CODE(Q)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806942" y="4792166"/>
            <a:ext cx="0" cy="83967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0220" y="4973477"/>
            <a:ext cx="277672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smtClean="0">
                <a:solidFill>
                  <a:prstClr val="black"/>
                </a:solidFill>
                <a:latin typeface="Franklin Gothic Medium"/>
              </a:rPr>
              <a:t>(CODE(P),CODE(R))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864183" y="2081971"/>
            <a:ext cx="3670217" cy="54489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r>
              <a:rPr lang="en-US" sz="2600" b="1" dirty="0" smtClean="0"/>
              <a:t>Question: </a:t>
            </a:r>
            <a:r>
              <a:rPr lang="en-US" sz="2600" dirty="0" smtClean="0"/>
              <a:t>Does Q()</a:t>
            </a:r>
            <a:r>
              <a:rPr lang="en-US" sz="2600" dirty="0" smtClean="0">
                <a:latin typeface="+mj-lt"/>
                <a:cs typeface="Consolas" panose="020B0609020204030204" pitchFamily="49" charset="0"/>
              </a:rPr>
              <a:t> halt</a:t>
            </a:r>
            <a:r>
              <a:rPr lang="en-U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26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3892157" y="4973477"/>
            <a:ext cx="4998096" cy="54489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r>
              <a:rPr lang="en-US" sz="2600" b="1" dirty="0" smtClean="0"/>
              <a:t>Question: </a:t>
            </a:r>
            <a:r>
              <a:rPr lang="en-US" sz="2600" dirty="0" smtClean="0"/>
              <a:t>Are P and R Equivalent</a:t>
            </a:r>
            <a:r>
              <a:rPr lang="en-U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264078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489" y="1187715"/>
            <a:ext cx="8229600" cy="5140800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Not </a:t>
            </a:r>
            <a:r>
              <a:rPr lang="en-US" sz="2800" i="1" dirty="0" smtClean="0">
                <a:solidFill>
                  <a:srgbClr val="C00000"/>
                </a:solidFill>
              </a:rPr>
              <a:t>every</a:t>
            </a:r>
            <a:r>
              <a:rPr lang="en-US" sz="2800" dirty="0" smtClean="0">
                <a:solidFill>
                  <a:srgbClr val="C00000"/>
                </a:solidFill>
              </a:rPr>
              <a:t> problem on programs is </a:t>
            </a:r>
            <a:r>
              <a:rPr lang="en-US" sz="2800" dirty="0" err="1" smtClean="0">
                <a:solidFill>
                  <a:srgbClr val="C00000"/>
                </a:solidFill>
              </a:rPr>
              <a:t>undecidable</a:t>
            </a:r>
            <a:r>
              <a:rPr lang="en-US" sz="2800" dirty="0" smtClean="0">
                <a:solidFill>
                  <a:srgbClr val="C00000"/>
                </a:solidFill>
              </a:rPr>
              <a:t>! Which of these is decidable?</a:t>
            </a:r>
          </a:p>
          <a:p>
            <a:r>
              <a:rPr lang="en-US" sz="2800" dirty="0" smtClean="0"/>
              <a:t>Input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dirty="0" smtClean="0">
                <a:solidFill>
                  <a:srgbClr val="C00000"/>
                </a:solidFill>
              </a:rPr>
              <a:t>P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Output: </a:t>
            </a:r>
            <a:r>
              <a:rPr lang="en-US" sz="2800" dirty="0" smtClean="0">
                <a:solidFill>
                  <a:srgbClr val="C00000"/>
                </a:solidFill>
              </a:rPr>
              <a:t>true</a:t>
            </a:r>
            <a:r>
              <a:rPr lang="en-US" sz="2800" dirty="0" smtClean="0"/>
              <a:t>   if </a:t>
            </a:r>
            <a:r>
              <a:rPr lang="en-US" sz="2800" dirty="0" smtClean="0">
                <a:solidFill>
                  <a:srgbClr val="C00000"/>
                </a:solidFill>
              </a:rPr>
              <a:t>P</a:t>
            </a:r>
            <a:r>
              <a:rPr lang="en-US" sz="2800" dirty="0" smtClean="0"/>
              <a:t> </a:t>
            </a:r>
            <a:r>
              <a:rPr lang="en-US" sz="2800" dirty="0"/>
              <a:t>prints “ERROR” </a:t>
            </a:r>
            <a:r>
              <a:rPr lang="en-US" sz="2800" dirty="0" smtClean="0"/>
              <a:t>on input </a:t>
            </a:r>
            <a:r>
              <a:rPr lang="en-US" sz="2800" dirty="0">
                <a:solidFill>
                  <a:srgbClr val="C00000"/>
                </a:solidFill>
              </a:rPr>
              <a:t>x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   after less than 100 steps</a:t>
            </a:r>
            <a:br>
              <a:rPr lang="en-US" sz="2800" dirty="0" smtClean="0"/>
            </a:br>
            <a:r>
              <a:rPr lang="en-US" sz="2800" dirty="0" smtClean="0"/>
              <a:t>              </a:t>
            </a:r>
            <a:r>
              <a:rPr lang="en-US" sz="2800" dirty="0" smtClean="0">
                <a:solidFill>
                  <a:srgbClr val="C00000"/>
                </a:solidFill>
              </a:rPr>
              <a:t>false</a:t>
            </a:r>
            <a:r>
              <a:rPr lang="en-US" sz="2800" dirty="0" smtClean="0"/>
              <a:t> otherwise</a:t>
            </a:r>
          </a:p>
          <a:p>
            <a:endParaRPr lang="en-US" sz="2800" dirty="0" smtClean="0"/>
          </a:p>
          <a:p>
            <a:r>
              <a:rPr lang="en-US" sz="2800" dirty="0" smtClean="0"/>
              <a:t>Input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dirty="0">
                <a:solidFill>
                  <a:srgbClr val="C00000"/>
                </a:solidFill>
              </a:rPr>
              <a:t>P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Output: </a:t>
            </a:r>
            <a:r>
              <a:rPr lang="en-US" sz="2800" dirty="0" smtClean="0">
                <a:solidFill>
                  <a:srgbClr val="C00000"/>
                </a:solidFill>
              </a:rPr>
              <a:t>true    </a:t>
            </a:r>
            <a:r>
              <a:rPr lang="en-US" sz="2800" dirty="0" smtClean="0"/>
              <a:t>if </a:t>
            </a:r>
            <a:r>
              <a:rPr lang="en-US" sz="2800" dirty="0" smtClean="0">
                <a:solidFill>
                  <a:srgbClr val="C00000"/>
                </a:solidFill>
              </a:rPr>
              <a:t>P</a:t>
            </a:r>
            <a:r>
              <a:rPr lang="en-US" sz="2800" dirty="0" smtClean="0"/>
              <a:t> prints “ERROR” on input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    after more than 100 steps</a:t>
            </a:r>
            <a:br>
              <a:rPr lang="en-US" sz="2800" dirty="0" smtClean="0"/>
            </a:br>
            <a:r>
              <a:rPr lang="en-US" sz="2800" dirty="0" smtClean="0"/>
              <a:t>              </a:t>
            </a:r>
            <a:r>
              <a:rPr lang="en-US" sz="2800" dirty="0" smtClean="0">
                <a:solidFill>
                  <a:srgbClr val="C00000"/>
                </a:solidFill>
              </a:rPr>
              <a:t>false</a:t>
            </a:r>
            <a:r>
              <a:rPr lang="en-US" sz="2800" dirty="0" smtClean="0"/>
              <a:t>  otherwise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55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Supposed listing </a:t>
            </a:r>
            <a:r>
              <a:rPr lang="en-US" dirty="0" smtClean="0"/>
              <a:t>of functions: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  <a:r>
              <a:rPr lang="en-US" baseline="-25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+</a:t>
            </a:r>
            <a:r>
              <a:rPr lang="en-U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→</a:t>
            </a:r>
            <a:r>
              <a:rPr lang="en-US" dirty="0">
                <a:solidFill>
                  <a:srgbClr val="FF0000"/>
                </a:solidFill>
                <a:cs typeface="+mn-cs"/>
              </a:rPr>
              <a:t>{0,1,...,9}</a:t>
            </a:r>
            <a:r>
              <a:rPr lang="en-US" dirty="0" smtClean="0"/>
              <a:t>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339701"/>
              </p:ext>
            </p:extLst>
          </p:nvPr>
        </p:nvGraphicFramePr>
        <p:xfrm>
          <a:off x="457200" y="1600200"/>
          <a:ext cx="8229600" cy="505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685800" y="1219200"/>
          <a:ext cx="8229600" cy="5364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3121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47016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</a:tbl>
          </a:graphicData>
        </a:graphic>
      </p:graphicFrame>
      <p:sp>
        <p:nvSpPr>
          <p:cNvPr id="29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Diagonal </a:t>
            </a:r>
            <a:r>
              <a:rPr lang="en-US" dirty="0" smtClean="0">
                <a:solidFill>
                  <a:prstClr val="black"/>
                </a:solidFill>
              </a:rPr>
              <a:t>Function </a:t>
            </a:r>
            <a:r>
              <a:rPr lang="en-US" b="1" dirty="0">
                <a:solidFill>
                  <a:srgbClr val="FF0000"/>
                </a:solidFill>
              </a:rPr>
              <a:t>D: </a:t>
            </a:r>
            <a:r>
              <a:rPr lang="en-U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  <a:r>
              <a:rPr lang="en-US" baseline="-25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+</a:t>
            </a:r>
            <a:r>
              <a:rPr lang="en-U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→</a:t>
            </a:r>
            <a:r>
              <a:rPr lang="en-US" dirty="0">
                <a:solidFill>
                  <a:srgbClr val="FF0000"/>
                </a:solidFill>
                <a:cs typeface="+mn-cs"/>
              </a:rPr>
              <a:t>{0,1,...,9}</a:t>
            </a:r>
            <a:r>
              <a:rPr lang="en-US" dirty="0" smtClean="0"/>
              <a:t>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852599"/>
              </p:ext>
            </p:extLst>
          </p:nvPr>
        </p:nvGraphicFramePr>
        <p:xfrm>
          <a:off x="457200" y="1600200"/>
          <a:ext cx="8229600" cy="505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59179" y="1227220"/>
            <a:ext cx="4559968" cy="1692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Flipping Rule: </a:t>
            </a:r>
          </a:p>
          <a:p>
            <a:pPr>
              <a:defRPr/>
            </a:pPr>
            <a:endParaRPr lang="en-US" sz="2400" b="1" dirty="0">
              <a:solidFill>
                <a:srgbClr val="00B050"/>
              </a:solidFill>
              <a:latin typeface="Arial" pitchFamily="34" charset="0"/>
              <a:ea typeface="Arial Unicode MS" pitchFamily="34" charset="-128"/>
            </a:endParaRPr>
          </a:p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If </a:t>
            </a:r>
            <a:r>
              <a:rPr lang="en-US" sz="2800" b="1" dirty="0" err="1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f</a:t>
            </a:r>
            <a:r>
              <a:rPr lang="en-US" sz="2800" b="1" baseline="-25000" dirty="0" err="1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2800" b="1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(n)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is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</a:rPr>
              <a:t>5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, make </a:t>
            </a:r>
            <a:r>
              <a:rPr lang="en-US" sz="2800" b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D(n)</a:t>
            </a:r>
            <a:r>
              <a:rPr lang="en-US" sz="2400" dirty="0">
                <a:latin typeface="Arial" pitchFamily="34" charset="0"/>
                <a:ea typeface="Arial Unicode MS" pitchFamily="34" charset="-128"/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</a:rPr>
              <a:t>1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</a:rPr>
              <a:t> </a:t>
            </a:r>
            <a:endParaRPr lang="en-US" sz="2400" dirty="0">
              <a:latin typeface="Arial" pitchFamily="34" charset="0"/>
              <a:ea typeface="Arial Unicode MS" pitchFamily="34" charset="-128"/>
            </a:endParaRPr>
          </a:p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If </a:t>
            </a:r>
            <a:r>
              <a:rPr lang="en-US" sz="2800" b="1" dirty="0" err="1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f</a:t>
            </a:r>
            <a:r>
              <a:rPr lang="en-US" sz="2800" b="1" baseline="-25000" dirty="0" err="1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2800" b="1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(n</a:t>
            </a:r>
            <a:r>
              <a:rPr lang="en-US" sz="2800" b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)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is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</a:rPr>
              <a:t>not</a:t>
            </a:r>
            <a:r>
              <a:rPr lang="en-US" sz="2400" dirty="0"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</a:rPr>
              <a:t>5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, make </a:t>
            </a:r>
            <a:r>
              <a:rPr lang="en-US" sz="2800" b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D(n)</a:t>
            </a:r>
            <a:r>
              <a:rPr lang="en-US" sz="2400" dirty="0">
                <a:latin typeface="Arial" pitchFamily="34" charset="0"/>
                <a:ea typeface="Arial Unicode MS" pitchFamily="34" charset="-128"/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</a:rPr>
              <a:t>5</a:t>
            </a:r>
            <a:endParaRPr lang="en-US" sz="2400" b="1" dirty="0">
              <a:solidFill>
                <a:srgbClr val="FF0000"/>
              </a:solidFill>
              <a:latin typeface="Arial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74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lipped </a:t>
            </a:r>
            <a:r>
              <a:rPr lang="en-US" dirty="0"/>
              <a:t>D</a:t>
            </a:r>
            <a:r>
              <a:rPr lang="en-US" dirty="0" smtClean="0"/>
              <a:t>iagonal Function </a:t>
            </a:r>
            <a:r>
              <a:rPr lang="en-US" b="1" dirty="0" smtClean="0">
                <a:solidFill>
                  <a:srgbClr val="FF0000"/>
                </a:solidFill>
              </a:rPr>
              <a:t>D: </a:t>
            </a:r>
            <a:r>
              <a:rPr lang="en-U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  <a:r>
              <a:rPr lang="en-US" baseline="-25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+</a:t>
            </a:r>
            <a:r>
              <a:rPr lang="en-U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→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{0,1,...,9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}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994480"/>
              </p:ext>
            </p:extLst>
          </p:nvPr>
        </p:nvGraphicFramePr>
        <p:xfrm>
          <a:off x="457200" y="1600200"/>
          <a:ext cx="8229600" cy="505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D =</a:t>
                      </a:r>
                      <a:endParaRPr lang="en-US" sz="2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0.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</a:tbl>
          </a:graphicData>
        </a:graphic>
      </p:graphicFrame>
      <p:sp>
        <p:nvSpPr>
          <p:cNvPr id="30869" name="TextBox 2"/>
          <p:cNvSpPr txBox="1">
            <a:spLocks noChangeArrowheads="1"/>
          </p:cNvSpPr>
          <p:nvPr/>
        </p:nvSpPr>
        <p:spPr bwMode="auto">
          <a:xfrm>
            <a:off x="228600" y="3944938"/>
            <a:ext cx="4853636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For all </a:t>
            </a:r>
            <a:r>
              <a:rPr lang="en-US" sz="2800" b="1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8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 we have</a:t>
            </a:r>
          </a:p>
          <a:p>
            <a:pPr eaLnBrk="1" hangingPunct="1"/>
            <a:r>
              <a:rPr lang="en-US" sz="2800" b="1" dirty="0" err="1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 b="1" dirty="0" err="1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</a:t>
            </a:r>
            <a:r>
              <a:rPr lang="en-US" sz="2800" b="1" dirty="0" err="1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f</a:t>
            </a:r>
            <a:r>
              <a:rPr lang="en-US" sz="2800" b="1" baseline="-25000" dirty="0" err="1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2800" b="1" dirty="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since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D(n)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</a:t>
            </a:r>
            <a:r>
              <a:rPr lang="en-US" sz="2800" b="1" dirty="0" err="1" smtClean="0">
                <a:solidFill>
                  <a:srgbClr val="FF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f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(n)</a:t>
            </a:r>
          </a:p>
          <a:p>
            <a:pPr eaLnBrk="1" hangingPunct="1"/>
            <a:r>
              <a:rPr lang="en-US" sz="3600" dirty="0" smtClean="0">
                <a:latin typeface="Cambria Math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⇒</a:t>
            </a:r>
            <a:r>
              <a:rPr lang="en-US" sz="2800" dirty="0" smtClean="0">
                <a:latin typeface="Cambria Math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list was incomplete</a:t>
            </a:r>
          </a:p>
          <a:p>
            <a:pPr eaLnBrk="1" hangingPunct="1"/>
            <a:r>
              <a:rPr lang="en-US" sz="3600" dirty="0">
                <a:solidFill>
                  <a:srgbClr val="000000"/>
                </a:solidFill>
                <a:latin typeface="Cambria Math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⇒ </a:t>
            </a:r>
            <a:r>
              <a:rPr lang="en-US" sz="3600" dirty="0" smtClean="0">
                <a:solidFill>
                  <a:srgbClr val="000000"/>
                </a:solidFill>
                <a:latin typeface="Cambria Math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{</a:t>
            </a:r>
            <a:r>
              <a:rPr lang="en-US" sz="3200" dirty="0" smtClean="0">
                <a:solidFill>
                  <a:srgbClr val="FF0000"/>
                </a:solidFill>
                <a:latin typeface="Franklin Gothic Medium"/>
                <a:ea typeface="+mn-ea"/>
              </a:rPr>
              <a:t>f</a:t>
            </a:r>
            <a:r>
              <a:rPr lang="en-US" sz="3200" dirty="0" smtClean="0">
                <a:solidFill>
                  <a:prstClr val="black"/>
                </a:solidFill>
                <a:latin typeface="Franklin Gothic Medium"/>
                <a:ea typeface="+mn-ea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+mn-lt"/>
                <a:ea typeface="+mn-ea"/>
              </a:rPr>
              <a:t>|</a:t>
            </a:r>
            <a:r>
              <a:rPr lang="en-US" sz="3200" dirty="0" smtClean="0">
                <a:solidFill>
                  <a:prstClr val="black"/>
                </a:solidFill>
                <a:latin typeface="Franklin Gothic Medium"/>
                <a:ea typeface="+mn-ea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Franklin Gothic Medium"/>
                <a:ea typeface="+mn-ea"/>
              </a:rPr>
              <a:t>f </a:t>
            </a:r>
            <a:r>
              <a:rPr lang="en-US" sz="3200" dirty="0">
                <a:solidFill>
                  <a:srgbClr val="FF0000"/>
                </a:solidFill>
                <a:latin typeface="Franklin Gothic Medium"/>
                <a:ea typeface="+mn-ea"/>
              </a:rPr>
              <a:t>: </a:t>
            </a:r>
            <a:r>
              <a:rPr lang="en-US" sz="32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  <a:r>
              <a:rPr lang="en-US" sz="3200" baseline="-25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+</a:t>
            </a:r>
            <a:r>
              <a:rPr lang="en-US" sz="32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→</a:t>
            </a:r>
            <a:r>
              <a:rPr lang="en-US" sz="3200" dirty="0">
                <a:solidFill>
                  <a:srgbClr val="FF0000"/>
                </a:solidFill>
                <a:latin typeface="Franklin Gothic Medium"/>
                <a:ea typeface="+mn-ea"/>
              </a:rPr>
              <a:t>{0,1,...,9</a:t>
            </a:r>
            <a:r>
              <a:rPr lang="en-US" sz="3200" dirty="0" smtClean="0">
                <a:solidFill>
                  <a:srgbClr val="FF0000"/>
                </a:solidFill>
                <a:latin typeface="Franklin Gothic Medium"/>
                <a:ea typeface="+mn-ea"/>
              </a:rPr>
              <a:t>}</a:t>
            </a:r>
            <a:r>
              <a:rPr lang="en-US" sz="32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  <a:r>
              <a:rPr lang="en-US" sz="3200" dirty="0" smtClean="0">
                <a:solidFill>
                  <a:prstClr val="black"/>
                </a:solidFill>
                <a:latin typeface="Franklin Gothic Medium"/>
                <a:ea typeface="+mn-ea"/>
              </a:rPr>
              <a:t> </a:t>
            </a:r>
            <a:r>
              <a:rPr lang="en-US" sz="2800" dirty="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is </a:t>
            </a:r>
          </a:p>
          <a:p>
            <a:pPr eaLnBrk="1" hangingPunct="1"/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dirty="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        not 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countable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on-computable functions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seen that</a:t>
            </a:r>
          </a:p>
          <a:p>
            <a:pPr lvl="1"/>
            <a:r>
              <a:rPr lang="en-US" dirty="0" smtClean="0"/>
              <a:t>The set of all (Java) programs is countable</a:t>
            </a:r>
          </a:p>
          <a:p>
            <a:pPr lvl="1"/>
            <a:r>
              <a:rPr lang="en-US" dirty="0" smtClean="0"/>
              <a:t>The set of all functions f :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+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→</a:t>
            </a:r>
            <a:r>
              <a:rPr lang="en-US" dirty="0" smtClean="0"/>
              <a:t>{0,1,...,9} is not countable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So... </a:t>
            </a:r>
          </a:p>
          <a:p>
            <a:pPr lvl="1"/>
            <a:r>
              <a:rPr lang="en-US" dirty="0" smtClean="0"/>
              <a:t>There must be some function  f :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+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→</a:t>
            </a:r>
            <a:r>
              <a:rPr lang="en-US" dirty="0" smtClean="0"/>
              <a:t>{0,1,...,9} that is not computable by any program!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02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Back to the Halting Problem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Suppose that there is a program </a:t>
            </a:r>
            <a:r>
              <a:rPr lang="en-US" sz="2800" b="1" dirty="0" smtClean="0">
                <a:solidFill>
                  <a:srgbClr val="0033CC"/>
                </a:solidFill>
              </a:rPr>
              <a:t>H</a:t>
            </a:r>
            <a:r>
              <a:rPr lang="en-US" sz="2800" dirty="0" smtClean="0"/>
              <a:t> that computes the answer to the Halting Problem</a:t>
            </a:r>
          </a:p>
          <a:p>
            <a:pPr lvl="3" eaLnBrk="1" hangingPunct="1"/>
            <a:endParaRPr lang="en-US" sz="1600" dirty="0" smtClean="0"/>
          </a:p>
          <a:p>
            <a:pPr eaLnBrk="1" hangingPunct="1"/>
            <a:r>
              <a:rPr lang="en-US" sz="2800" dirty="0" smtClean="0"/>
              <a:t>We will build a table with a row for each program (just like we did for </a:t>
            </a:r>
            <a:r>
              <a:rPr lang="en-US" sz="2800" dirty="0" err="1" smtClean="0"/>
              <a:t>uncountability</a:t>
            </a:r>
            <a:r>
              <a:rPr lang="en-US" sz="2800" dirty="0" smtClean="0"/>
              <a:t> of reals) </a:t>
            </a:r>
          </a:p>
          <a:p>
            <a:pPr lvl="4" eaLnBrk="1" hangingPunct="1"/>
            <a:endParaRPr lang="en-US" sz="1200" dirty="0" smtClean="0"/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If the supposed program </a:t>
            </a:r>
            <a:r>
              <a:rPr lang="en-US" sz="2800" b="1" dirty="0" smtClean="0">
                <a:solidFill>
                  <a:srgbClr val="0033CC"/>
                </a:solidFill>
              </a:rPr>
              <a:t>H</a:t>
            </a:r>
            <a:r>
              <a:rPr lang="en-US" sz="2800" dirty="0" smtClean="0"/>
              <a:t> exists then the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 program we constructed as before will exist and so have a row in the table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We will see that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must have entries like the  “flipped diagonal”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D</a:t>
            </a:r>
            <a:r>
              <a:rPr lang="en-US" sz="2400" dirty="0" smtClean="0"/>
              <a:t>  can’t possibly be in the table.   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Only assumption was that </a:t>
            </a:r>
            <a:r>
              <a:rPr lang="en-US" sz="2400" b="1" dirty="0" smtClean="0">
                <a:solidFill>
                  <a:srgbClr val="0033CC"/>
                </a:solidFill>
              </a:rPr>
              <a:t>H</a:t>
            </a:r>
            <a:r>
              <a:rPr lang="en-US" sz="2400" dirty="0" smtClean="0"/>
              <a:t> exists.  That must be false.</a:t>
            </a:r>
          </a:p>
        </p:txBody>
      </p:sp>
    </p:spTree>
    <p:extLst>
      <p:ext uri="{BB962C8B-B14F-4D97-AF65-F5344CB8AC3E}">
        <p14:creationId xmlns:p14="http://schemas.microsoft.com/office/powerpoint/2010/main" val="13088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58875" y="729784"/>
            <a:ext cx="4572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&lt;P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+mn-lt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....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652713" y="272584"/>
            <a:ext cx="39036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Some possible inputs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30213" y="1227723"/>
            <a:ext cx="49244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sym typeface="Symbol" pitchFamily="18" charset="2"/>
              </a:rPr>
              <a:t>P</a:t>
            </a:r>
            <a:r>
              <a:rPr lang="en-US" sz="2800" baseline="-25000" dirty="0" smtClean="0">
                <a:latin typeface="+mn-lt"/>
                <a:sym typeface="Symbol" pitchFamily="18" charset="2"/>
              </a:rPr>
              <a:t>1</a:t>
            </a:r>
            <a:endParaRPr lang="en-US" sz="2800" baseline="-25000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2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3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4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5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6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7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8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9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endParaRPr lang="en-US" sz="2800" dirty="0">
              <a:latin typeface="Arial" pitchFamily="34" charset="0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 rot="16145587">
            <a:off x="-759343" y="3644434"/>
            <a:ext cx="204414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programs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158875" y="1231573"/>
            <a:ext cx="79851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0     1     1     0    </a:t>
            </a:r>
            <a:r>
              <a:rPr lang="en-US" sz="2800" dirty="0">
                <a:latin typeface="Arial" pitchFamily="34" charset="0"/>
              </a:rPr>
              <a:t>1     1    1     0      0      0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1     1     0     1    </a:t>
            </a:r>
            <a:r>
              <a:rPr lang="en-US" sz="2800" dirty="0">
                <a:latin typeface="Arial" pitchFamily="34" charset="0"/>
              </a:rPr>
              <a:t>0     1    1     0      1      1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1     0     1     0    </a:t>
            </a:r>
            <a:r>
              <a:rPr lang="en-US" sz="2800" dirty="0">
                <a:latin typeface="Arial" pitchFamily="34" charset="0"/>
              </a:rPr>
              <a:t>0     0    0     0      0      0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   0    </a:t>
            </a:r>
            <a:r>
              <a:rPr lang="en-US" sz="2800" dirty="0">
                <a:latin typeface="Arial" pitchFamily="34" charset="0"/>
              </a:rPr>
              <a:t>1     0    1     1      0      1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1     1    1     0      0      0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1     1     0     0    </a:t>
            </a:r>
            <a:r>
              <a:rPr lang="en-US" sz="2800" dirty="0">
                <a:latin typeface="Arial" pitchFamily="34" charset="0"/>
              </a:rPr>
              <a:t>0     1    1     0      1      1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1     0     1     1    </a:t>
            </a:r>
            <a:r>
              <a:rPr lang="en-US" sz="2800" dirty="0">
                <a:latin typeface="Arial" pitchFamily="34" charset="0"/>
              </a:rPr>
              <a:t>0     0    0     0      0      0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1     0    1     1      0      1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57200" y="125095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1158875" y="731838"/>
            <a:ext cx="0" cy="5735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2209800" y="5650339"/>
            <a:ext cx="612058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</a:rPr>
              <a:t>,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) </a:t>
            </a:r>
            <a:r>
              <a:rPr lang="en-US" sz="2400" dirty="0" smtClean="0">
                <a:latin typeface="Arial" pitchFamily="34" charset="0"/>
              </a:rPr>
              <a:t>entry is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</a:rPr>
              <a:t> if program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</a:rPr>
              <a:t> halts on input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</a:rPr>
              <a:t>	        and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if it runs forever</a:t>
            </a:r>
            <a:endParaRPr lang="en-US" sz="3200" dirty="0" smtClean="0"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64631" y="335171"/>
            <a:ext cx="23470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srgbClr val="0033CC"/>
                </a:solidFill>
                <a:sym typeface="Symbol" pitchFamily="18" charset="2"/>
              </a:rPr>
              <a:t>P&gt; is shorthand for CODE(P)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</a:rPr>
              <a:t> 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58875" y="729784"/>
            <a:ext cx="4572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&lt;P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+mn-lt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....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652713" y="272584"/>
            <a:ext cx="39036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Some possible inputs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30213" y="1227723"/>
            <a:ext cx="49244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sym typeface="Symbol" pitchFamily="18" charset="2"/>
              </a:rPr>
              <a:t>P</a:t>
            </a:r>
            <a:r>
              <a:rPr lang="en-US" sz="2800" baseline="-25000" dirty="0" smtClean="0">
                <a:latin typeface="+mn-lt"/>
                <a:sym typeface="Symbol" pitchFamily="18" charset="2"/>
              </a:rPr>
              <a:t>1</a:t>
            </a:r>
            <a:endParaRPr lang="en-US" sz="2800" baseline="-25000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2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3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4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5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6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7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8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9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endParaRPr lang="en-US" sz="2800" dirty="0">
              <a:latin typeface="Arial" pitchFamily="34" charset="0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 rot="16145587">
            <a:off x="-759343" y="3644434"/>
            <a:ext cx="204414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programs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158875" y="1231573"/>
            <a:ext cx="79851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 1     1     0    </a:t>
            </a:r>
            <a:r>
              <a:rPr lang="en-US" sz="2800" dirty="0">
                <a:latin typeface="Arial" pitchFamily="34" charset="0"/>
              </a:rPr>
              <a:t>1     1    1     0      0      0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 smtClean="0">
                <a:latin typeface="Arial" pitchFamily="34" charset="0"/>
              </a:rPr>
              <a:t>     0     1    </a:t>
            </a:r>
            <a:r>
              <a:rPr lang="en-US" sz="2800" dirty="0">
                <a:latin typeface="Arial" pitchFamily="34" charset="0"/>
              </a:rPr>
              <a:t>0     1    1     0      1      1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    0    </a:t>
            </a:r>
            <a:r>
              <a:rPr lang="en-US" sz="2800" dirty="0">
                <a:latin typeface="Arial" pitchFamily="34" charset="0"/>
              </a:rPr>
              <a:t>0     0    0     0      0      0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</a:t>
            </a:r>
            <a:r>
              <a:rPr lang="en-US" sz="2800" dirty="0">
                <a:latin typeface="Arial" pitchFamily="34" charset="0"/>
              </a:rPr>
              <a:t>1     0    1     1      0      1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1    1     0      0      0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1     1     0     0    </a:t>
            </a:r>
            <a:r>
              <a:rPr lang="en-US" sz="2800" dirty="0">
                <a:latin typeface="Arial" pitchFamily="34" charset="0"/>
              </a:rPr>
              <a:t>0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1     0     1     1    </a:t>
            </a:r>
            <a:r>
              <a:rPr lang="en-US" sz="2800" dirty="0">
                <a:latin typeface="Arial" pitchFamily="34" charset="0"/>
              </a:rPr>
              <a:t>0     0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>
                <a:latin typeface="Arial" pitchFamily="34" charset="0"/>
              </a:rPr>
              <a:t>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1     0    1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 0      1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57200" y="125095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1158875" y="731838"/>
            <a:ext cx="0" cy="5735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2209800" y="5650339"/>
            <a:ext cx="612058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</a:rPr>
              <a:t>,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) </a:t>
            </a:r>
            <a:r>
              <a:rPr lang="en-US" sz="2400" dirty="0" smtClean="0">
                <a:latin typeface="Arial" pitchFamily="34" charset="0"/>
              </a:rPr>
              <a:t>entry is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</a:rPr>
              <a:t> if program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</a:rPr>
              <a:t> halts on input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</a:rPr>
              <a:t>	        and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if it runs forever</a:t>
            </a:r>
            <a:endParaRPr lang="en-US" sz="32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7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13072</TotalTime>
  <Words>1931</Words>
  <Application>Microsoft Office PowerPoint</Application>
  <PresentationFormat>On-screen Show (4:3)</PresentationFormat>
  <Paragraphs>565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CSE 311: Foundations of Computing</vt:lpstr>
      <vt:lpstr>Review:</vt:lpstr>
      <vt:lpstr>Supposed listing of functions: ℕ+→{0,1,...,9} </vt:lpstr>
      <vt:lpstr>Flipped Diagonal Function D: ℕ+→{0,1,...,9} </vt:lpstr>
      <vt:lpstr>Flipped Diagonal Function D: ℕ+→{0,1,...,9}</vt:lpstr>
      <vt:lpstr>Non-computable functions</vt:lpstr>
      <vt:lpstr>Back to the Halting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Diagram: Using Hypothetical Program H to build D</vt:lpstr>
      <vt:lpstr>Diagram: Using Hypothetical Program H to build D</vt:lpstr>
      <vt:lpstr>More than just halting is hard</vt:lpstr>
      <vt:lpstr>But first another hard halting-related problem</vt:lpstr>
      <vt:lpstr>Key idea: Hardcoding an Input</vt:lpstr>
      <vt:lpstr>Showing there is no program solving HaltsNoInput</vt:lpstr>
      <vt:lpstr>Showing there is no program solving HaltsNoInput</vt:lpstr>
      <vt:lpstr>Some notation:  Decision problems as sets</vt:lpstr>
      <vt:lpstr>Convenient pictures</vt:lpstr>
      <vt:lpstr>Showing HELLO is Undecidable </vt:lpstr>
      <vt:lpstr>A Decision Problem We Can Solve</vt:lpstr>
      <vt:lpstr>Showing EQUIV is Undecidable </vt:lpstr>
      <vt:lpstr>Pitfalls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552</cp:revision>
  <cp:lastPrinted>2014-12-01T08:52:47Z</cp:lastPrinted>
  <dcterms:created xsi:type="dcterms:W3CDTF">2013-01-07T07:20:47Z</dcterms:created>
  <dcterms:modified xsi:type="dcterms:W3CDTF">2014-12-01T16:36:48Z</dcterms:modified>
</cp:coreProperties>
</file>