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67" r:id="rId16"/>
    <p:sldId id="352" r:id="rId17"/>
    <p:sldId id="353" r:id="rId18"/>
    <p:sldId id="365" r:id="rId19"/>
    <p:sldId id="366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74" r:id="rId31"/>
    <p:sldId id="369" r:id="rId32"/>
    <p:sldId id="370" r:id="rId33"/>
    <p:sldId id="372" r:id="rId34"/>
    <p:sldId id="371" r:id="rId35"/>
    <p:sldId id="373" r:id="rId3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96" autoAdjust="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2394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3100" y="1489075"/>
            <a:ext cx="381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5500" y="14890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5500" y="3965575"/>
            <a:ext cx="3810000" cy="2324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Autumn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8D1A790-645B-4BB2-A9C0-188F8B7DC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732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D3D7-13D6-4794-8EE6-087EEAF2B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8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8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27: </a:t>
            </a:r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Cardinality</a:t>
            </a:r>
          </a:p>
        </p:txBody>
      </p:sp>
      <p:pic>
        <p:nvPicPr>
          <p:cNvPr id="2050" name="Picture 2" descr="http://languagelog.ldc.upenn.edu/myl/XKCDFetis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904" y="2246489"/>
            <a:ext cx="3377805" cy="406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69335"/>
            <a:ext cx="8229600" cy="643466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set of all integers is 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22" y="274638"/>
            <a:ext cx="8229600" cy="60664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I</a:t>
            </a:r>
            <a:r>
              <a:rPr lang="en-US" dirty="0" smtClean="0"/>
              <a:t>s the set of positive rational numbers countable?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We can’t do the same thing we did for the integers</a:t>
            </a:r>
          </a:p>
          <a:p>
            <a:pPr lvl="1">
              <a:defRPr/>
            </a:pPr>
            <a:r>
              <a:rPr lang="en-US" dirty="0" smtClean="0"/>
              <a:t>Between any two rational numbers there are an infinite number of others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180446"/>
            <a:ext cx="8229600" cy="654931"/>
          </a:xfrm>
        </p:spPr>
        <p:txBody>
          <a:bodyPr>
            <a:no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set of positive rational numbers </a:t>
            </a:r>
            <a:r>
              <a:rPr lang="en-US" sz="2800" dirty="0" smtClean="0">
                <a:solidFill>
                  <a:srgbClr val="C00000"/>
                </a:solidFill>
              </a:rPr>
              <a:t>is</a:t>
            </a:r>
            <a:r>
              <a:rPr lang="en-US" sz="2800" dirty="0" smtClean="0"/>
              <a:t> countable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65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1657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2/8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5/7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6/6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7/1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7/2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7/3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7/4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7/5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71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39" name="Title 1"/>
          <p:cNvSpPr>
            <a:spLocks noGrp="1"/>
          </p:cNvSpPr>
          <p:nvPr>
            <p:ph type="title"/>
          </p:nvPr>
        </p:nvSpPr>
        <p:spPr>
          <a:xfrm>
            <a:off x="381000" y="157869"/>
            <a:ext cx="8229600" cy="609776"/>
          </a:xfrm>
        </p:spPr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set of positive rational numbers </a:t>
            </a:r>
            <a:r>
              <a:rPr lang="en-US" sz="2800" dirty="0">
                <a:solidFill>
                  <a:srgbClr val="C00000"/>
                </a:solidFill>
              </a:rPr>
              <a:t>is</a:t>
            </a:r>
            <a:r>
              <a:rPr lang="en-US" sz="2800" dirty="0"/>
              <a:t> countable</a:t>
            </a:r>
            <a:endParaRPr lang="en-US" sz="2800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914400" y="1447800"/>
            <a:ext cx="914400" cy="762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90600" y="1524000"/>
            <a:ext cx="1524000" cy="12954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14400" y="1524000"/>
            <a:ext cx="3352800" cy="26670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90600" y="1447800"/>
            <a:ext cx="2438400" cy="19812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" y="1524000"/>
            <a:ext cx="4114800" cy="32766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14400" y="1524000"/>
            <a:ext cx="4953000" cy="38862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90600" y="1524000"/>
            <a:ext cx="838200" cy="12192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914400" y="1600200"/>
            <a:ext cx="1676400" cy="1905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14400" y="1524000"/>
            <a:ext cx="0" cy="68580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914400" y="1600200"/>
            <a:ext cx="3352800" cy="32004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14400" y="1295400"/>
            <a:ext cx="2514600" cy="2667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914400" y="1524000"/>
            <a:ext cx="4191000" cy="38100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990600" y="1600200"/>
            <a:ext cx="4876800" cy="4267200"/>
          </a:xfrm>
          <a:prstGeom prst="line">
            <a:avLst/>
          </a:prstGeom>
          <a:ln w="1905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set of positive rational numbers </a:t>
            </a:r>
            <a:r>
              <a:rPr lang="en-US" sz="2800" dirty="0">
                <a:solidFill>
                  <a:srgbClr val="C00000"/>
                </a:solidFill>
              </a:rPr>
              <a:t>is</a:t>
            </a:r>
            <a:r>
              <a:rPr lang="en-US" sz="2800" dirty="0"/>
              <a:t> countable</a:t>
            </a:r>
            <a:endParaRPr lang="en-US" sz="2800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t" hangingPunct="1">
              <a:buFont typeface="Arial" charset="0"/>
              <a:buNone/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ℚ</a:t>
            </a:r>
            <a:r>
              <a:rPr lang="en-US" sz="2800" b="1" baseline="30000" dirty="0" smtClean="0"/>
              <a:t>+ </a:t>
            </a:r>
            <a:r>
              <a:rPr lang="en-US" sz="2800" b="1" dirty="0" smtClean="0"/>
              <a:t>=   {1/1</a:t>
            </a:r>
            <a:r>
              <a:rPr lang="en-US" sz="2800" dirty="0" smtClean="0"/>
              <a:t>,  </a:t>
            </a:r>
            <a:r>
              <a:rPr lang="en-US" sz="2800" b="1" dirty="0" smtClean="0"/>
              <a:t>2/1</a:t>
            </a:r>
            <a:r>
              <a:rPr lang="en-US" sz="2800" dirty="0" smtClean="0"/>
              <a:t>,</a:t>
            </a:r>
            <a:r>
              <a:rPr lang="en-US" sz="2800" b="1" dirty="0" smtClean="0"/>
              <a:t>1/2</a:t>
            </a:r>
            <a:r>
              <a:rPr lang="en-US" sz="2800" dirty="0" smtClean="0"/>
              <a:t>,</a:t>
            </a:r>
            <a:r>
              <a:rPr lang="en-US" sz="2800" b="1" dirty="0" smtClean="0"/>
              <a:t>   3/1</a:t>
            </a:r>
            <a:r>
              <a:rPr lang="en-US" sz="2800" dirty="0" smtClean="0"/>
              <a:t>,</a:t>
            </a:r>
            <a:r>
              <a:rPr lang="en-US" sz="2800" b="1" dirty="0" smtClean="0"/>
              <a:t>2/2</a:t>
            </a:r>
            <a:r>
              <a:rPr lang="en-US" sz="2800" dirty="0" smtClean="0"/>
              <a:t>,</a:t>
            </a:r>
            <a:r>
              <a:rPr lang="en-US" sz="2800" b="1" dirty="0" smtClean="0"/>
              <a:t>1/3</a:t>
            </a:r>
            <a:r>
              <a:rPr lang="en-US" sz="2800" dirty="0" smtClean="0"/>
              <a:t>,</a:t>
            </a:r>
            <a:r>
              <a:rPr lang="en-US" sz="2800" b="1" dirty="0" smtClean="0"/>
              <a:t>   					 	       4/1</a:t>
            </a:r>
            <a:r>
              <a:rPr lang="en-US" sz="2800" dirty="0" smtClean="0"/>
              <a:t>,</a:t>
            </a:r>
            <a:r>
              <a:rPr lang="en-US" sz="2800" b="1" dirty="0" smtClean="0"/>
              <a:t>2/3</a:t>
            </a:r>
            <a:r>
              <a:rPr lang="en-US" sz="2800" dirty="0" smtClean="0"/>
              <a:t>,</a:t>
            </a:r>
            <a:r>
              <a:rPr lang="en-US" sz="2800" b="1" dirty="0" smtClean="0"/>
              <a:t>3/2</a:t>
            </a:r>
            <a:r>
              <a:rPr lang="en-US" sz="2800" dirty="0" smtClean="0"/>
              <a:t>,</a:t>
            </a:r>
            <a:r>
              <a:rPr lang="en-US" sz="2800" b="1" dirty="0" smtClean="0"/>
              <a:t>1/4</a:t>
            </a:r>
            <a:r>
              <a:rPr lang="en-US" sz="2800" dirty="0" smtClean="0"/>
              <a:t>,   	 </a:t>
            </a:r>
            <a:r>
              <a:rPr lang="en-US" sz="2800" b="1" dirty="0" smtClean="0"/>
              <a:t>5/1</a:t>
            </a:r>
            <a:r>
              <a:rPr lang="en-US" sz="2800" dirty="0" smtClean="0"/>
              <a:t>,</a:t>
            </a:r>
            <a:r>
              <a:rPr lang="en-US" sz="2800" b="1" dirty="0" smtClean="0"/>
              <a:t>4/2</a:t>
            </a:r>
            <a:r>
              <a:rPr lang="en-US" sz="2800" dirty="0" smtClean="0"/>
              <a:t>,</a:t>
            </a:r>
            <a:r>
              <a:rPr lang="en-US" sz="2800" b="1" dirty="0" smtClean="0"/>
              <a:t>3/3</a:t>
            </a:r>
            <a:r>
              <a:rPr lang="en-US" sz="2800" dirty="0" smtClean="0"/>
              <a:t>,</a:t>
            </a:r>
            <a:r>
              <a:rPr lang="en-US" sz="2800" b="1" dirty="0" smtClean="0"/>
              <a:t>2/4</a:t>
            </a:r>
            <a:r>
              <a:rPr lang="en-US" sz="2800" dirty="0" smtClean="0"/>
              <a:t>,</a:t>
            </a:r>
            <a:r>
              <a:rPr lang="en-US" sz="2800" b="1" dirty="0" smtClean="0"/>
              <a:t>1/5, ...}</a:t>
            </a:r>
          </a:p>
          <a:p>
            <a:pPr marL="0" indent="0" eaLnBrk="1" fontAlgn="t" hangingPunct="1">
              <a:buFont typeface="Arial" charset="0"/>
              <a:buNone/>
            </a:pPr>
            <a:endParaRPr lang="en-US" sz="2400" dirty="0" smtClean="0"/>
          </a:p>
          <a:p>
            <a:pPr marL="0" indent="0" eaLnBrk="1" fontAlgn="t" hangingPunct="1">
              <a:buFont typeface="Arial" charset="0"/>
              <a:buNone/>
            </a:pPr>
            <a:r>
              <a:rPr lang="en-US" dirty="0" smtClean="0"/>
              <a:t>List elements in order of</a:t>
            </a:r>
          </a:p>
          <a:p>
            <a:pPr lvl="1" eaLnBrk="1" fontAlgn="t" hangingPunct="1"/>
            <a:r>
              <a:rPr lang="en-US" dirty="0" err="1" smtClean="0"/>
              <a:t>numerator+denominator</a:t>
            </a:r>
            <a:endParaRPr lang="en-US" dirty="0" smtClean="0"/>
          </a:p>
          <a:p>
            <a:pPr lvl="1" eaLnBrk="1" fontAlgn="t" hangingPunct="1"/>
            <a:r>
              <a:rPr lang="en-US" dirty="0" smtClean="0"/>
              <a:t>breaking ties according to denominator</a:t>
            </a:r>
          </a:p>
          <a:p>
            <a:pPr lvl="2" eaLnBrk="1" fontAlgn="t" hangingPunct="1"/>
            <a:r>
              <a:rPr lang="en-US" dirty="0" smtClean="0"/>
              <a:t>Only k numbers have total of </a:t>
            </a:r>
            <a:r>
              <a:rPr lang="en-US" dirty="0" smtClean="0"/>
              <a:t>k+1</a:t>
            </a:r>
            <a:endParaRPr lang="en-US" dirty="0" smtClean="0"/>
          </a:p>
          <a:p>
            <a:pPr lvl="2" eaLnBrk="1" fontAlgn="t" hangingPunct="1"/>
            <a:endParaRPr lang="en-US" dirty="0" smtClean="0"/>
          </a:p>
          <a:p>
            <a:pPr marL="0" indent="0" eaLnBrk="1" fontAlgn="t" hangingPunct="1">
              <a:buFont typeface="Arial" charset="0"/>
              <a:buNone/>
            </a:pPr>
            <a:r>
              <a:rPr lang="en-US" dirty="0" smtClean="0"/>
              <a:t>Technique is called “dovetailing”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Positive </a:t>
            </a:r>
            <a:r>
              <a:rPr lang="en-US" sz="2800" dirty="0" err="1" smtClean="0"/>
              <a:t>Rationals</a:t>
            </a:r>
            <a:r>
              <a:rPr lang="en-US" sz="2800" dirty="0" smtClean="0"/>
              <a:t> are Countable: Another Way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81444" y="961337"/>
            <a:ext cx="8962556" cy="5140800"/>
          </a:xfrm>
        </p:spPr>
        <p:txBody>
          <a:bodyPr/>
          <a:lstStyle/>
          <a:p>
            <a:pPr marL="0" indent="0" eaLnBrk="1" fontAlgn="t" hangingPunct="1">
              <a:buFont typeface="Arial" charset="0"/>
              <a:buNone/>
            </a:pPr>
            <a:r>
              <a:rPr lang="en-US" sz="2000" dirty="0" smtClean="0">
                <a:latin typeface="Consolas"/>
                <a:cs typeface="Consolas"/>
              </a:rPr>
              <a:t>public static rational o2o(</a:t>
            </a:r>
            <a:r>
              <a:rPr lang="en-US" sz="2000" dirty="0" err="1" smtClean="0">
                <a:latin typeface="Consolas"/>
                <a:cs typeface="Consolas"/>
              </a:rPr>
              <a:t>nat</a:t>
            </a:r>
            <a:r>
              <a:rPr lang="en-US" sz="2000" dirty="0" smtClean="0">
                <a:latin typeface="Consolas"/>
                <a:cs typeface="Consolas"/>
              </a:rPr>
              <a:t> n) {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Set&lt;Rational&gt; used = new </a:t>
            </a:r>
            <a:r>
              <a:rPr lang="en-US" sz="2000" dirty="0" err="1" smtClean="0">
                <a:latin typeface="Consolas"/>
                <a:cs typeface="Consolas"/>
              </a:rPr>
              <a:t>HashSet</a:t>
            </a:r>
            <a:r>
              <a:rPr lang="en-US" sz="2000" dirty="0" smtClean="0">
                <a:latin typeface="Consolas"/>
                <a:cs typeface="Consolas"/>
              </a:rPr>
              <a:t>&lt;Rational&gt;();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err="1" smtClean="0">
                <a:latin typeface="Consolas"/>
                <a:cs typeface="Consolas"/>
              </a:rPr>
              <a:t>nat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i</a:t>
            </a:r>
            <a:r>
              <a:rPr lang="en-US" sz="2000" dirty="0" smtClean="0">
                <a:latin typeface="Consolas"/>
                <a:cs typeface="Consolas"/>
              </a:rPr>
              <a:t> = 0;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while (answer == null) {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for (</a:t>
            </a:r>
            <a:r>
              <a:rPr lang="en-US" sz="2000" dirty="0" err="1" smtClean="0">
                <a:latin typeface="Consolas"/>
                <a:cs typeface="Consolas"/>
              </a:rPr>
              <a:t>nat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numer</a:t>
            </a:r>
            <a:r>
              <a:rPr lang="en-US" sz="2000" dirty="0" smtClean="0">
                <a:latin typeface="Consolas"/>
                <a:cs typeface="Consolas"/>
              </a:rPr>
              <a:t>=1; ; </a:t>
            </a:r>
            <a:r>
              <a:rPr lang="en-US" sz="2000" dirty="0" err="1" smtClean="0">
                <a:latin typeface="Consolas"/>
                <a:cs typeface="Consolas"/>
              </a:rPr>
              <a:t>numer</a:t>
            </a:r>
            <a:r>
              <a:rPr lang="en-US" sz="2000" dirty="0" smtClean="0">
                <a:latin typeface="Consolas"/>
                <a:cs typeface="Consolas"/>
              </a:rPr>
              <a:t>++) {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</a:t>
            </a:r>
            <a:r>
              <a:rPr lang="en-US" sz="2000" dirty="0">
                <a:latin typeface="Consolas"/>
                <a:cs typeface="Consolas"/>
              </a:rPr>
              <a:t>for (</a:t>
            </a:r>
            <a:r>
              <a:rPr lang="en-US" sz="2000" dirty="0" err="1">
                <a:latin typeface="Consolas"/>
                <a:cs typeface="Consolas"/>
              </a:rPr>
              <a:t>nat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denom</a:t>
            </a:r>
            <a:r>
              <a:rPr lang="en-US" sz="2000" dirty="0" smtClean="0">
                <a:latin typeface="Consolas"/>
                <a:cs typeface="Consolas"/>
              </a:rPr>
              <a:t>=1; </a:t>
            </a:r>
            <a:r>
              <a:rPr lang="en-US" sz="2000" dirty="0" err="1" smtClean="0">
                <a:latin typeface="Consolas"/>
                <a:cs typeface="Consolas"/>
              </a:rPr>
              <a:t>denom</a:t>
            </a:r>
            <a:r>
              <a:rPr lang="en-US" sz="2000" dirty="0" smtClean="0">
                <a:latin typeface="Consolas"/>
                <a:cs typeface="Consolas"/>
              </a:rPr>
              <a:t> &lt;= </a:t>
            </a:r>
            <a:r>
              <a:rPr lang="en-US" sz="2000" dirty="0" err="1" smtClean="0">
                <a:latin typeface="Consolas"/>
                <a:cs typeface="Consolas"/>
              </a:rPr>
              <a:t>numer</a:t>
            </a:r>
            <a:r>
              <a:rPr lang="en-US" sz="2000" dirty="0" smtClean="0">
                <a:latin typeface="Consolas"/>
                <a:cs typeface="Consolas"/>
              </a:rPr>
              <a:t>; </a:t>
            </a:r>
            <a:r>
              <a:rPr lang="en-US" sz="2000" dirty="0" err="1" smtClean="0">
                <a:latin typeface="Consolas"/>
                <a:cs typeface="Consolas"/>
              </a:rPr>
              <a:t>denom</a:t>
            </a:r>
            <a:r>
              <a:rPr lang="en-US" sz="2000" dirty="0" smtClean="0">
                <a:latin typeface="Consolas"/>
                <a:cs typeface="Consolas"/>
              </a:rPr>
              <a:t>+</a:t>
            </a:r>
            <a:r>
              <a:rPr lang="en-US" sz="2000" dirty="0">
                <a:latin typeface="Consolas"/>
                <a:cs typeface="Consolas"/>
              </a:rPr>
              <a:t>+) </a:t>
            </a:r>
            <a:r>
              <a:rPr lang="en-US" sz="2000" dirty="0" smtClean="0">
                <a:latin typeface="Consolas"/>
                <a:cs typeface="Consolas"/>
              </a:rPr>
              <a:t>{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	Rational r = new Rational(</a:t>
            </a:r>
            <a:r>
              <a:rPr lang="en-US" sz="2000" dirty="0" err="1" smtClean="0">
                <a:latin typeface="Consolas"/>
                <a:cs typeface="Consolas"/>
              </a:rPr>
              <a:t>numer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dirty="0" err="1" smtClean="0">
                <a:latin typeface="Consolas"/>
                <a:cs typeface="Consolas"/>
              </a:rPr>
              <a:t>denom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	if (!</a:t>
            </a:r>
            <a:r>
              <a:rPr lang="en-US" sz="2000" dirty="0" err="1" smtClean="0">
                <a:latin typeface="Consolas"/>
                <a:cs typeface="Consolas"/>
              </a:rPr>
              <a:t>used.contains</a:t>
            </a:r>
            <a:r>
              <a:rPr lang="en-US" sz="2000" dirty="0" smtClean="0">
                <a:latin typeface="Consolas"/>
                <a:cs typeface="Consolas"/>
              </a:rPr>
              <a:t>(r) &amp;&amp; </a:t>
            </a:r>
            <a:r>
              <a:rPr lang="en-US" sz="2000" dirty="0" err="1" smtClean="0">
                <a:latin typeface="Consolas"/>
                <a:cs typeface="Consolas"/>
              </a:rPr>
              <a:t>used.size</a:t>
            </a:r>
            <a:r>
              <a:rPr lang="en-US" sz="2000" dirty="0" smtClean="0">
                <a:latin typeface="Consolas"/>
                <a:cs typeface="Consolas"/>
              </a:rPr>
              <a:t>() == </a:t>
            </a:r>
            <a:r>
              <a:rPr lang="en-US" sz="2000" dirty="0" err="1" smtClean="0">
                <a:latin typeface="Consolas"/>
                <a:cs typeface="Consolas"/>
              </a:rPr>
              <a:t>i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		return new Rational(</a:t>
            </a:r>
            <a:r>
              <a:rPr lang="en-US" sz="2000" dirty="0" err="1" smtClean="0">
                <a:latin typeface="Consolas"/>
                <a:cs typeface="Consolas"/>
              </a:rPr>
              <a:t>numer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dirty="0" err="1" smtClean="0">
                <a:latin typeface="Consolas"/>
                <a:cs typeface="Consolas"/>
              </a:rPr>
              <a:t>denom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	}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	else if (</a:t>
            </a:r>
            <a:r>
              <a:rPr lang="en-US" sz="2000" dirty="0">
                <a:latin typeface="Consolas"/>
                <a:cs typeface="Consolas"/>
              </a:rPr>
              <a:t>!</a:t>
            </a:r>
            <a:r>
              <a:rPr lang="en-US" sz="2000" dirty="0" err="1" smtClean="0">
                <a:latin typeface="Consolas"/>
                <a:cs typeface="Consolas"/>
              </a:rPr>
              <a:t>used.contains</a:t>
            </a:r>
            <a:r>
              <a:rPr lang="en-US" sz="2000" dirty="0" smtClean="0">
                <a:latin typeface="Consolas"/>
                <a:cs typeface="Consolas"/>
              </a:rPr>
              <a:t>(r)) {</a:t>
            </a: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			</a:t>
            </a:r>
            <a:r>
              <a:rPr lang="en-US" sz="2000" dirty="0" err="1" smtClean="0">
                <a:latin typeface="Consolas"/>
                <a:cs typeface="Consolas"/>
              </a:rPr>
              <a:t>used.add</a:t>
            </a:r>
            <a:r>
              <a:rPr lang="en-US" sz="2000" dirty="0" smtClean="0">
                <a:latin typeface="Consolas"/>
                <a:cs typeface="Consolas"/>
              </a:rPr>
              <a:t>(r); </a:t>
            </a:r>
            <a:r>
              <a:rPr lang="en-US" sz="2000" dirty="0" err="1" smtClean="0">
                <a:latin typeface="Consolas"/>
                <a:cs typeface="Consolas"/>
              </a:rPr>
              <a:t>i</a:t>
            </a:r>
            <a:r>
              <a:rPr lang="en-US" sz="2000" dirty="0" smtClean="0">
                <a:latin typeface="Consolas"/>
                <a:cs typeface="Consolas"/>
              </a:rPr>
              <a:t>++;</a:t>
            </a:r>
            <a:endParaRPr lang="en-US" sz="2000" dirty="0">
              <a:latin typeface="Consolas"/>
              <a:cs typeface="Consolas"/>
            </a:endParaRPr>
          </a:p>
          <a:p>
            <a:pPr marL="0" indent="0" fontAlgn="t">
              <a:buNone/>
            </a:pPr>
            <a:r>
              <a:rPr lang="en-US" sz="2000" dirty="0">
                <a:latin typeface="Consolas"/>
                <a:cs typeface="Consolas"/>
              </a:rPr>
              <a:t>		</a:t>
            </a:r>
            <a:r>
              <a:rPr lang="en-US" sz="2000" dirty="0" smtClean="0">
                <a:latin typeface="Consolas"/>
                <a:cs typeface="Consolas"/>
              </a:rPr>
              <a:t>	}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	}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>
                <a:latin typeface="Consolas"/>
                <a:cs typeface="Consolas"/>
              </a:rPr>
              <a:t>	</a:t>
            </a: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 eaLnBrk="1" fontAlgn="t" hangingPunct="1">
              <a:buFont typeface="Arial" charset="0"/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939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5111" y="90311"/>
            <a:ext cx="8715552" cy="733778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laim: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Σ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*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is countable for every finite</a:t>
            </a:r>
            <a:r>
              <a:rPr lang="el-GR" dirty="0" smtClean="0">
                <a:solidFill>
                  <a:srgbClr val="00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Σ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914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</a:t>
            </a:r>
            <a:r>
              <a:rPr lang="en-US" dirty="0" smtClean="0"/>
              <a:t>he set of all Java programs is countable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eorg </a:t>
            </a:r>
            <a:r>
              <a:rPr lang="en-US" dirty="0"/>
              <a:t>C</a:t>
            </a:r>
            <a:r>
              <a:rPr lang="en-US" dirty="0" smtClean="0"/>
              <a:t>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</a:p>
          <a:p>
            <a:r>
              <a:rPr lang="en-US" dirty="0" smtClean="0"/>
              <a:t>Cardinality</a:t>
            </a:r>
          </a:p>
          <a:p>
            <a:r>
              <a:rPr lang="en-US" dirty="0" smtClean="0"/>
              <a:t>Continuum hypothesis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90" y="1366655"/>
            <a:ext cx="1754011" cy="2710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6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 Cantor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3881" y="4498144"/>
            <a:ext cx="4365277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He spent the last 30 years of his life battling depression, living often in “sanatoriums” (psychiatric hospitals)</a:t>
            </a:r>
            <a:endParaRPr lang="en-US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90" y="1366655"/>
            <a:ext cx="1754011" cy="2710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15245" y="1242477"/>
            <a:ext cx="4763911" cy="5140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 smtClean="0"/>
              <a:t>Cantor’s revolutionary ideas were not accepted by the mathematical establishment.</a:t>
            </a:r>
          </a:p>
          <a:p>
            <a:pPr marL="0" indent="0">
              <a:buFont typeface="Arial"/>
              <a:buNone/>
            </a:pPr>
            <a:endParaRPr lang="en-US" sz="2600" dirty="0"/>
          </a:p>
          <a:p>
            <a:pPr marL="0" indent="0">
              <a:buFont typeface="Arial"/>
              <a:buNone/>
            </a:pPr>
            <a:r>
              <a:rPr lang="en-US" sz="2600" dirty="0" err="1" smtClean="0">
                <a:solidFill>
                  <a:srgbClr val="C00000"/>
                </a:solidFill>
              </a:rPr>
              <a:t>Poincaré</a:t>
            </a:r>
            <a:r>
              <a:rPr lang="en-US" sz="2600" dirty="0" smtClean="0">
                <a:solidFill>
                  <a:srgbClr val="C00000"/>
                </a:solidFill>
              </a:rPr>
              <a:t> referred to them as a “grave disease infecting mathematics.”</a:t>
            </a:r>
          </a:p>
          <a:p>
            <a:pPr marL="0" indent="0">
              <a:buFont typeface="Arial"/>
              <a:buNone/>
            </a:pPr>
            <a:endParaRPr lang="en-US" sz="2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600" dirty="0" err="1" smtClean="0"/>
              <a:t>Kronecker</a:t>
            </a:r>
            <a:r>
              <a:rPr lang="en-US" sz="2600" dirty="0" smtClean="0"/>
              <a:t> fought to keep Cantor’s papers out of his journals.</a:t>
            </a:r>
            <a:endParaRPr lang="en-US" sz="2600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ardinality and Computability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Computers as we know them grew out of a desire to avoid bugs in mathematical reasoning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about the real numbers?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: Is </a:t>
            </a:r>
            <a:r>
              <a:rPr lang="en-US" i="1" dirty="0" smtClean="0"/>
              <a:t>every</a:t>
            </a:r>
            <a:r>
              <a:rPr lang="en-US" dirty="0" smtClean="0"/>
              <a:t> set is countable?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: Theorem [Cantor] The set of real numbers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(even just between 0 and 1) is NOT countable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Proof is by contradiction using a new method called </a:t>
            </a:r>
            <a:r>
              <a:rPr lang="en-US" dirty="0" err="1" smtClean="0">
                <a:solidFill>
                  <a:srgbClr val="C00000"/>
                </a:solidFill>
              </a:rPr>
              <a:t>diagonalization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915400" y="4343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 by Contradiction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Suppose that 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</a:t>
            </a:r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Then there is some listing of all elements          		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  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= {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 }  </a:t>
            </a:r>
          </a:p>
          <a:p>
            <a:pPr lvl="4">
              <a:lnSpc>
                <a:spcPct val="90000"/>
              </a:lnSpc>
            </a:pPr>
            <a:endParaRPr lang="en-US" sz="1200" smtClean="0">
              <a:ea typeface="Cambria Math" pitchFamily="18" charset="0"/>
              <a:cs typeface="Cambria Math" pitchFamily="18" charset="0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We will prove that in such a listing there must be at least one missing element which contradicts statement “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 is countable”</a:t>
            </a:r>
          </a:p>
          <a:p>
            <a:pPr lvl="3">
              <a:lnSpc>
                <a:spcPct val="90000"/>
              </a:lnSpc>
            </a:pPr>
            <a:endParaRPr lang="en-US" sz="1000" smtClean="0"/>
          </a:p>
          <a:p>
            <a:pPr>
              <a:lnSpc>
                <a:spcPct val="90000"/>
              </a:lnSpc>
            </a:pPr>
            <a:r>
              <a:rPr lang="en-US" smtClean="0">
                <a:ea typeface="Cambria Math" pitchFamily="18" charset="0"/>
                <a:cs typeface="Cambria Math" pitchFamily="18" charset="0"/>
              </a:rPr>
              <a:t>The missing element will be found by looking at the decimal expansions of 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r</a:t>
            </a:r>
            <a:r>
              <a:rPr lang="en-US" baseline="-25000" smtClean="0">
                <a:ea typeface="Cambria Math" pitchFamily="18" charset="0"/>
                <a:cs typeface="Cambria Math" pitchFamily="18" charset="0"/>
              </a:rPr>
              <a:t>4</a:t>
            </a:r>
            <a:r>
              <a:rPr lang="en-US" smtClean="0">
                <a:ea typeface="Cambria Math" pitchFamily="18" charset="0"/>
                <a:cs typeface="Cambria Math" pitchFamily="18" charset="0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R</a:t>
            </a:r>
            <a:r>
              <a:rPr lang="en-US" sz="3600" dirty="0" smtClean="0"/>
              <a:t>eal </a:t>
            </a:r>
            <a:r>
              <a:rPr lang="en-US" sz="3600" dirty="0"/>
              <a:t>N</a:t>
            </a:r>
            <a:r>
              <a:rPr lang="en-US" sz="3600" dirty="0" smtClean="0"/>
              <a:t>umbers</a:t>
            </a:r>
            <a:r>
              <a:rPr lang="en-US" sz="3600" dirty="0" smtClean="0">
                <a:ea typeface="Cambria Math" pitchFamily="18" charset="0"/>
              </a:rPr>
              <a:t> </a:t>
            </a:r>
            <a:r>
              <a:rPr lang="en-US" sz="3600" dirty="0" smtClean="0"/>
              <a:t>between 0 and 1: 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ℝ</a:t>
            </a:r>
            <a:r>
              <a:rPr lang="en-US" sz="3600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number between 0 and 1 has an infinite decimal expansion:</a:t>
            </a:r>
          </a:p>
          <a:p>
            <a:pPr>
              <a:buFont typeface="Arial" charset="0"/>
              <a:buNone/>
            </a:pPr>
            <a:r>
              <a:rPr lang="en-US" dirty="0" smtClean="0"/>
              <a:t> 	1/2 =  0.50000000000000000000000...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	1/3 =  0.33333333333333333333333...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	1/7 =  0.14285714285714285714285...</a:t>
            </a:r>
          </a:p>
          <a:p>
            <a:pPr>
              <a:buFont typeface="Arial" charset="0"/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	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π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/>
              <a:t>-3 = 0.14159265358979323846264...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1/5  = 0.19999999999999999999999...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= 0.20000000000000000000000...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epresentations of real numbers as decimals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Representation is unique except for the cases that decimal ends in all 0’s or all 9’s.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          </a:t>
            </a:r>
            <a:r>
              <a:rPr lang="en-US" sz="2800" dirty="0" smtClean="0"/>
              <a:t>x </a:t>
            </a:r>
            <a:r>
              <a:rPr lang="en-US" sz="2800" dirty="0" smtClean="0"/>
              <a:t>= 0.19999999999999999999999...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        10x =</a:t>
            </a:r>
            <a:r>
              <a:rPr lang="en-US" sz="1600" dirty="0" smtClean="0"/>
              <a:t> </a:t>
            </a:r>
            <a:r>
              <a:rPr lang="en-US" sz="2800" dirty="0" smtClean="0"/>
              <a:t>1.9999999999999999999999...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           9x</a:t>
            </a:r>
            <a:r>
              <a:rPr lang="en-US" sz="1600" dirty="0" smtClean="0"/>
              <a:t> </a:t>
            </a:r>
            <a:r>
              <a:rPr lang="en-US" sz="2800" dirty="0" smtClean="0"/>
              <a:t>=</a:t>
            </a:r>
            <a:r>
              <a:rPr lang="en-US" sz="1400" dirty="0" smtClean="0"/>
              <a:t> </a:t>
            </a:r>
            <a:r>
              <a:rPr lang="en-US" sz="2800" dirty="0" smtClean="0"/>
              <a:t>1.8  so </a:t>
            </a:r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x=0.200000000000000000...</a:t>
            </a:r>
          </a:p>
          <a:p>
            <a:pPr marL="0" indent="0">
              <a:buFont typeface="Arial" charset="0"/>
              <a:buNone/>
            </a:pPr>
            <a:endParaRPr lang="en-US" sz="1400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Won’t allow the representations ending in all 9’s</a:t>
            </a:r>
          </a:p>
          <a:p>
            <a:pPr marL="0" indent="0">
              <a:buFont typeface="Arial" charset="0"/>
              <a:buNone/>
            </a:pPr>
            <a:endParaRPr lang="en-US" sz="2000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/>
              <a:t>All other representations give </a:t>
            </a:r>
            <a:r>
              <a:rPr lang="en-US" sz="2800" dirty="0" smtClean="0">
                <a:solidFill>
                  <a:srgbClr val="C00000"/>
                </a:solidFill>
              </a:rPr>
              <a:t>different </a:t>
            </a:r>
            <a:r>
              <a:rPr lang="en-US" sz="2800" dirty="0" smtClean="0"/>
              <a:t>elements of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sz="2800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upposed listing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dirty="0" smtClean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Supposed listing of </a:t>
            </a:r>
            <a:r>
              <a:rPr lang="en-US" dirty="0" err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r>
              <a:rPr lang="en-US" baseline="30000" dirty="0">
                <a:ea typeface="Cambria Math" pitchFamily="18" charset="0"/>
                <a:cs typeface="Cambria Math" pitchFamily="18" charset="0"/>
              </a:rPr>
              <a:t>[0,1)</a:t>
            </a: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685800" y="1219200"/>
          <a:ext cx="8229600" cy="5364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63121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532849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  <a:tr h="47016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  <p:sp>
        <p:nvSpPr>
          <p:cNvPr id="29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</a:t>
            </a:r>
            <a:r>
              <a:rPr lang="en-US" dirty="0"/>
              <a:t>D</a:t>
            </a:r>
            <a:r>
              <a:rPr lang="en-US" dirty="0" smtClean="0"/>
              <a:t>iagonal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2400" b="1" baseline="-250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1524000"/>
            <a:ext cx="4191000" cy="1570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Flipping Rule: </a:t>
            </a:r>
          </a:p>
          <a:p>
            <a:pPr>
              <a:defRPr/>
            </a:pPr>
            <a:endParaRPr lang="en-US" sz="2400" b="1" dirty="0">
              <a:solidFill>
                <a:srgbClr val="00B050"/>
              </a:solidFill>
              <a:latin typeface="Arial" pitchFamily="34" charset="0"/>
              <a:ea typeface="Arial Unicode MS" pitchFamily="34" charset="-128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digit 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it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1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If digit is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not</a:t>
            </a:r>
            <a:r>
              <a:rPr lang="en-US" sz="2400" dirty="0">
                <a:latin typeface="Arial" pitchFamily="34" charset="0"/>
                <a:ea typeface="Arial Unicode MS" pitchFamily="34" charset="-128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</a:rPr>
              <a:t>5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ea typeface="Arial Unicode MS" pitchFamily="34" charset="-128"/>
              </a:rPr>
              <a:t>, make it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lipped </a:t>
            </a:r>
            <a:r>
              <a:rPr lang="en-US" dirty="0"/>
              <a:t>D</a:t>
            </a:r>
            <a:r>
              <a:rPr lang="en-US" dirty="0" smtClean="0"/>
              <a:t>iagonal </a:t>
            </a:r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5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D =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0.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518128"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  <a:tr h="45716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...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>
                    <a:noFill/>
                  </a:tcPr>
                </a:tc>
              </a:tr>
            </a:tbl>
          </a:graphicData>
        </a:graphic>
      </p:graphicFrame>
      <p:sp>
        <p:nvSpPr>
          <p:cNvPr id="30869" name="TextBox 2"/>
          <p:cNvSpPr txBox="1">
            <a:spLocks noChangeArrowheads="1"/>
          </p:cNvSpPr>
          <p:nvPr/>
        </p:nvSpPr>
        <p:spPr bwMode="auto">
          <a:xfrm>
            <a:off x="228600" y="3944938"/>
            <a:ext cx="415690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But for all 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 we have</a:t>
            </a:r>
          </a:p>
          <a:p>
            <a:pPr eaLnBrk="1" hangingPunct="1"/>
            <a:r>
              <a:rPr lang="en-US" sz="2800" b="1" dirty="0" err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</a:t>
            </a:r>
            <a:r>
              <a:rPr lang="en-US" sz="2800" b="1" dirty="0" err="1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r</a:t>
            </a:r>
            <a:r>
              <a:rPr lang="en-US" sz="2800" b="1" baseline="-25000" dirty="0" err="1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since they differ on</a:t>
            </a:r>
          </a:p>
          <a:p>
            <a:pPr eaLnBrk="1" hangingPunct="1"/>
            <a:r>
              <a:rPr lang="en-US" sz="28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n</a:t>
            </a:r>
            <a:r>
              <a:rPr lang="en-US" sz="2800" baseline="300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th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digit (which is not </a:t>
            </a:r>
            <a:r>
              <a:rPr lang="en-US" sz="2800" b="1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9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)</a:t>
            </a:r>
            <a:endParaRPr lang="en-US" sz="2800" baseline="-25000" dirty="0"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eaLnBrk="1" hangingPunct="1"/>
            <a:r>
              <a:rPr lang="en-US" sz="3600" dirty="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</a:t>
            </a:r>
            <a:r>
              <a:rPr lang="en-US" sz="2800" dirty="0"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list was incomplete</a:t>
            </a: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⇒ </a:t>
            </a:r>
            <a:r>
              <a:rPr lang="en-US" sz="3200" dirty="0">
                <a:solidFill>
                  <a:srgbClr val="000000"/>
                </a:solidFill>
                <a:latin typeface="Cambria Math" pitchFamily="18" charset="0"/>
                <a:ea typeface="Arial Unicode MS" pitchFamily="34" charset="-128"/>
                <a:cs typeface="Arial Unicode MS" pitchFamily="34" charset="-128"/>
              </a:rPr>
              <a:t>ℝ</a:t>
            </a:r>
            <a:r>
              <a:rPr lang="en-US" sz="3200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[0,1)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 is not countable</a:t>
            </a:r>
          </a:p>
        </p:txBody>
      </p:sp>
      <p:sp>
        <p:nvSpPr>
          <p:cNvPr id="30870" name="TextBox 7"/>
          <p:cNvSpPr txBox="1">
            <a:spLocks noChangeArrowheads="1"/>
          </p:cNvSpPr>
          <p:nvPr/>
        </p:nvSpPr>
        <p:spPr bwMode="auto">
          <a:xfrm>
            <a:off x="228600" y="3048000"/>
            <a:ext cx="2135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is in</a:t>
            </a:r>
            <a:r>
              <a:rPr lang="en-US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>
                <a:latin typeface="Cambria Math" pitchFamily="18" charset="0"/>
                <a:ea typeface="Arial Unicode MS" pitchFamily="34" charset="-128"/>
                <a:cs typeface="Arial Unicode MS" pitchFamily="34" charset="-128"/>
              </a:rPr>
              <a:t>ℝ</a:t>
            </a:r>
            <a:r>
              <a:rPr lang="en-US" sz="3200" baseline="30000">
                <a:ea typeface="Arial Unicode MS" pitchFamily="34" charset="-128"/>
                <a:cs typeface="Arial Unicode MS" pitchFamily="34" charset="-128"/>
              </a:rPr>
              <a:t>[0,1)</a:t>
            </a:r>
            <a:endParaRPr lang="en-US" sz="32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2225"/>
            <a:ext cx="84582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set of all functions  f :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z="2800" dirty="0" smtClean="0"/>
              <a:t>{0,1,...,9}</a:t>
            </a:r>
            <a:br>
              <a:rPr lang="en-US" sz="2800" dirty="0" smtClean="0"/>
            </a:br>
            <a:r>
              <a:rPr lang="en-US" sz="2800" dirty="0" smtClean="0"/>
              <a:t>is not countable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non-computable functions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seen that</a:t>
            </a:r>
          </a:p>
          <a:p>
            <a:pPr lvl="1"/>
            <a:r>
              <a:rPr lang="en-US" smtClean="0"/>
              <a:t>The set of all (Java) programs is countable</a:t>
            </a:r>
          </a:p>
          <a:p>
            <a:pPr lvl="1"/>
            <a:r>
              <a:rPr lang="en-US" smtClean="0"/>
              <a:t>The set of all functions f 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mtClean="0"/>
              <a:t>{0,1,...,9} is not countable</a:t>
            </a:r>
          </a:p>
          <a:p>
            <a:pPr lvl="1"/>
            <a:endParaRPr lang="en-US" smtClean="0"/>
          </a:p>
          <a:p>
            <a:r>
              <a:rPr lang="en-US" smtClean="0"/>
              <a:t>So... </a:t>
            </a:r>
          </a:p>
          <a:p>
            <a:pPr lvl="1"/>
            <a:r>
              <a:rPr lang="en-US" smtClean="0"/>
              <a:t>There must be some function  f :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ℕ→</a:t>
            </a:r>
            <a:r>
              <a:rPr lang="en-US" smtClean="0"/>
              <a:t>{0,1,...,9} that is not computable by any program!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 brief history of reasoning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9294" y="1263295"/>
            <a:ext cx="5395913" cy="48006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Ancient Greece</a:t>
            </a:r>
          </a:p>
          <a:p>
            <a:pPr lvl="1" eaLnBrk="1" hangingPunct="1"/>
            <a:r>
              <a:rPr lang="en-US" sz="2400" dirty="0" smtClean="0"/>
              <a:t>Deductive logic</a:t>
            </a:r>
          </a:p>
          <a:p>
            <a:pPr lvl="2" eaLnBrk="1" hangingPunct="1"/>
            <a:r>
              <a:rPr lang="en-US" dirty="0" smtClean="0"/>
              <a:t>Euclid’s Elements</a:t>
            </a:r>
          </a:p>
          <a:p>
            <a:pPr lvl="1" eaLnBrk="1" hangingPunct="1"/>
            <a:r>
              <a:rPr lang="en-US" sz="2400" dirty="0" smtClean="0"/>
              <a:t>Infinite things are a problem</a:t>
            </a:r>
          </a:p>
          <a:p>
            <a:pPr lvl="2" eaLnBrk="1" hangingPunct="1"/>
            <a:r>
              <a:rPr lang="en-US" dirty="0" smtClean="0"/>
              <a:t>Zeno’s paradox</a:t>
            </a:r>
          </a:p>
          <a:p>
            <a:pPr lvl="1" eaLnBrk="1" hangingPunct="1"/>
            <a:endParaRPr lang="en-US" sz="2400" dirty="0" smtClean="0"/>
          </a:p>
        </p:txBody>
      </p:sp>
      <p:pic>
        <p:nvPicPr>
          <p:cNvPr id="7174" name="Picture 6" descr="runner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575175"/>
            <a:ext cx="2701925" cy="199072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638175" y="6429375"/>
            <a:ext cx="7620000" cy="14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7173" name="Picture 4" descr="tortois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4574">
            <a:off x="2507934" y="5269176"/>
            <a:ext cx="1904762" cy="138095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Back to the Halting Problem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Suppose that there is a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that computes the answer to the Halting Problem</a:t>
            </a:r>
          </a:p>
          <a:p>
            <a:pPr lvl="3" eaLnBrk="1" hangingPunct="1"/>
            <a:endParaRPr lang="en-US" sz="1600" dirty="0" smtClean="0"/>
          </a:p>
          <a:p>
            <a:pPr eaLnBrk="1" hangingPunct="1"/>
            <a:r>
              <a:rPr lang="en-US" sz="2800" dirty="0" smtClean="0"/>
              <a:t>We will build a table with a row for each program (just like we did for </a:t>
            </a:r>
            <a:r>
              <a:rPr lang="en-US" sz="2800" dirty="0" err="1" smtClean="0"/>
              <a:t>uncountability</a:t>
            </a:r>
            <a:r>
              <a:rPr lang="en-US" sz="2800" dirty="0" smtClean="0"/>
              <a:t> of reals) </a:t>
            </a:r>
          </a:p>
          <a:p>
            <a:pPr lvl="4" eaLnBrk="1" hangingPunct="1"/>
            <a:endParaRPr lang="en-US" sz="1200" dirty="0" smtClean="0"/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If the supposed program </a:t>
            </a:r>
            <a:r>
              <a:rPr lang="en-US" sz="2800" b="1" dirty="0" smtClean="0">
                <a:solidFill>
                  <a:srgbClr val="0033CC"/>
                </a:solidFill>
              </a:rPr>
              <a:t>H</a:t>
            </a:r>
            <a:r>
              <a:rPr lang="en-US" sz="2800" dirty="0" smtClean="0"/>
              <a:t> exists then the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 program we constructed as before will exist and so </a:t>
            </a:r>
            <a:r>
              <a:rPr lang="en-US" sz="2800" dirty="0" smtClean="0"/>
              <a:t>have a row </a:t>
            </a:r>
            <a:r>
              <a:rPr lang="en-US" sz="2800" dirty="0" smtClean="0"/>
              <a:t>in the table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We will see that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must have entries like the  “flipped diagonal”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D</a:t>
            </a:r>
            <a:r>
              <a:rPr lang="en-US" sz="2400" dirty="0" smtClean="0"/>
              <a:t>  can’t possibly be in the table.  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dirty="0" smtClean="0"/>
              <a:t>Only assumption was that </a:t>
            </a:r>
            <a:r>
              <a:rPr lang="en-US" sz="2400" b="1" dirty="0" smtClean="0">
                <a:solidFill>
                  <a:srgbClr val="0033CC"/>
                </a:solidFill>
              </a:rPr>
              <a:t>H</a:t>
            </a:r>
            <a:r>
              <a:rPr lang="en-US" sz="2400" dirty="0" smtClean="0"/>
              <a:t> exists.  That must be false.</a:t>
            </a:r>
          </a:p>
        </p:txBody>
      </p:sp>
    </p:spTree>
    <p:extLst>
      <p:ext uri="{BB962C8B-B14F-4D97-AF65-F5344CB8AC3E}">
        <p14:creationId xmlns:p14="http://schemas.microsoft.com/office/powerpoint/2010/main" val="10286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1     1     0     1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0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0     1    1     0      1      1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0     0    0     0      0      0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652713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84326"/>
            <a:ext cx="8229600" cy="60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Franklin Gothic Medium" panose="020B0603020102020204" pitchFamily="34" charset="0"/>
              </a:rPr>
              <a:t>recall: code for </a:t>
            </a:r>
            <a:r>
              <a:rPr lang="en-US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</a:t>
            </a:r>
            <a:r>
              <a:rPr lang="en-US" sz="2800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assuming subroutine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H</a:t>
            </a:r>
            <a:r>
              <a:rPr lang="en-US" sz="2800" dirty="0" smtClean="0">
                <a:latin typeface="Franklin Gothic Medium" panose="020B0603020102020204" pitchFamily="34" charset="0"/>
              </a:rPr>
              <a:t> that solves 	</a:t>
            </a:r>
            <a:r>
              <a:rPr lang="en-US" sz="2800" dirty="0" smtClean="0">
                <a:latin typeface="Franklin Gothic Medium" panose="020B0603020102020204" pitchFamily="34" charset="0"/>
              </a:rPr>
              <a:t>      the </a:t>
            </a:r>
            <a:r>
              <a:rPr lang="en-US" sz="2800" dirty="0" smtClean="0">
                <a:latin typeface="Franklin Gothic Medium" panose="020B0603020102020204" pitchFamily="34" charset="0"/>
              </a:rPr>
              <a:t>halting </a:t>
            </a:r>
            <a:r>
              <a:rPr lang="en-US" sz="2800" dirty="0" smtClean="0">
                <a:latin typeface="Franklin Gothic Medium" panose="020B0603020102020204" pitchFamily="34" charset="0"/>
              </a:rPr>
              <a:t>problem</a:t>
            </a:r>
            <a:endParaRPr lang="en-US" sz="28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40335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)==</a:t>
            </a:r>
            <a:r>
              <a:rPr lang="en-US" b="1" dirty="0" smtClean="0">
                <a:solidFill>
                  <a:srgbClr val="0033CC"/>
                </a:solidFill>
              </a:rPr>
              <a:t>true</a:t>
            </a:r>
            <a:r>
              <a:rPr lang="en-US" dirty="0" smtClean="0"/>
              <a:t> </a:t>
            </a:r>
            <a:r>
              <a:rPr lang="en-US" dirty="0" smtClean="0"/>
              <a:t>then</a:t>
            </a:r>
          </a:p>
          <a:p>
            <a:pPr lvl="2"/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b="1" dirty="0" smtClean="0"/>
              <a:t>return</a:t>
            </a:r>
            <a:r>
              <a:rPr lang="en-US" dirty="0" smtClean="0"/>
              <a:t>; </a:t>
            </a:r>
            <a:r>
              <a:rPr lang="en-US" dirty="0" smtClean="0"/>
              <a:t>/* do nothing and halt */</a:t>
            </a:r>
          </a:p>
          <a:p>
            <a:pPr lvl="1"/>
            <a:r>
              <a:rPr lang="en-US" dirty="0" err="1" smtClean="0"/>
              <a:t>endif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59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58875" y="729784"/>
            <a:ext cx="4572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lvl="0" eaLnBrk="1" hangingPunct="1"/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&lt;P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+mn-lt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4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 </a:t>
            </a:r>
            <a:r>
              <a:rPr lang="en-US" sz="2400" dirty="0">
                <a:solidFill>
                  <a:prstClr val="black"/>
                </a:solidFill>
                <a:latin typeface="Calibri"/>
                <a:sym typeface="Symbol" pitchFamily="18" charset="2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&lt;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6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sym typeface="Symbol" pitchFamily="18" charset="2"/>
              </a:rPr>
              <a:t>&gt;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....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827327" y="272584"/>
            <a:ext cx="390363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Some possible inputs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30213" y="1227723"/>
            <a:ext cx="49244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  <a:sym typeface="Symbol" pitchFamily="18" charset="2"/>
              </a:rPr>
              <a:t>P</a:t>
            </a:r>
            <a:r>
              <a:rPr lang="en-US" sz="2800" baseline="-25000" dirty="0" smtClean="0">
                <a:latin typeface="+mn-lt"/>
                <a:sym typeface="Symbol" pitchFamily="18" charset="2"/>
              </a:rPr>
              <a:t>1</a:t>
            </a:r>
            <a:endParaRPr lang="en-US" sz="2800" baseline="-25000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2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3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4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5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6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7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8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 smtClean="0">
                <a:latin typeface="+mn-lt"/>
              </a:rPr>
              <a:t>P</a:t>
            </a:r>
            <a:r>
              <a:rPr lang="en-US" sz="2800" baseline="-25000" dirty="0" smtClean="0">
                <a:latin typeface="+mn-lt"/>
              </a:rPr>
              <a:t>9</a:t>
            </a:r>
            <a:endParaRPr lang="en-US" sz="2800" baseline="-250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r>
              <a:rPr lang="en-US" sz="2800" dirty="0">
                <a:latin typeface="+mn-lt"/>
              </a:rPr>
              <a:t>.</a:t>
            </a:r>
          </a:p>
          <a:p>
            <a:pPr eaLnBrk="1" hangingPunct="1"/>
            <a:endParaRPr lang="en-US" sz="2800" dirty="0">
              <a:latin typeface="Arial" pitchFamily="34" charset="0"/>
            </a:endParaRP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 rot="16145587">
            <a:off x="-759343" y="3644434"/>
            <a:ext cx="204414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solidFill>
                  <a:srgbClr val="009900"/>
                </a:solidFill>
                <a:latin typeface="Arial" pitchFamily="34" charset="0"/>
              </a:rPr>
              <a:t>programs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1158875" y="1231573"/>
            <a:ext cx="798512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 1     1     0    </a:t>
            </a:r>
            <a:r>
              <a:rPr lang="en-US" sz="2800" dirty="0">
                <a:latin typeface="Arial" pitchFamily="34" charset="0"/>
              </a:rPr>
              <a:t>1     1    1     0      0      0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</a:rPr>
              <a:t>     0     1    </a:t>
            </a:r>
            <a:r>
              <a:rPr lang="en-US" sz="2800" dirty="0">
                <a:latin typeface="Arial" pitchFamily="34" charset="0"/>
              </a:rPr>
              <a:t>0     1    1     0      1      1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b="1" dirty="0" smtClean="0">
                <a:solidFill>
                  <a:srgbClr val="0033CC"/>
                </a:solidFill>
                <a:latin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</a:rPr>
              <a:t>    0    </a:t>
            </a:r>
            <a:r>
              <a:rPr lang="en-US" sz="2800" dirty="0">
                <a:latin typeface="Arial" pitchFamily="34" charset="0"/>
              </a:rPr>
              <a:t>0     0    0     0      0      0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  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 smtClean="0">
                <a:latin typeface="Arial" pitchFamily="34" charset="0"/>
              </a:rPr>
              <a:t>    </a:t>
            </a:r>
            <a:r>
              <a:rPr lang="en-US" sz="2800" dirty="0">
                <a:latin typeface="Arial" pitchFamily="34" charset="0"/>
              </a:rPr>
              <a:t>1     0    1     1      0      1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1    1     0      0      0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1     1     0     0    </a:t>
            </a:r>
            <a:r>
              <a:rPr lang="en-US" sz="2800" dirty="0">
                <a:latin typeface="Arial" pitchFamily="34" charset="0"/>
              </a:rPr>
              <a:t>0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1     0      1      1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1     0     1     1    </a:t>
            </a:r>
            <a:r>
              <a:rPr lang="en-US" sz="2800" dirty="0">
                <a:latin typeface="Arial" pitchFamily="34" charset="0"/>
              </a:rPr>
              <a:t>0     0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0</a:t>
            </a:r>
            <a:r>
              <a:rPr lang="en-US" sz="2800" dirty="0">
                <a:latin typeface="Arial" pitchFamily="34" charset="0"/>
              </a:rPr>
              <a:t>     0      0      0    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dirty="0">
                <a:latin typeface="Arial" pitchFamily="34" charset="0"/>
              </a:rPr>
              <a:t>1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 smtClean="0">
                <a:latin typeface="Arial" pitchFamily="34" charset="0"/>
              </a:rPr>
              <a:t> 0     1     1     1    </a:t>
            </a:r>
            <a:r>
              <a:rPr lang="en-US" sz="2800" dirty="0">
                <a:latin typeface="Arial" pitchFamily="34" charset="0"/>
              </a:rPr>
              <a:t>1     0    1    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</a:rPr>
              <a:t>1</a:t>
            </a:r>
            <a:r>
              <a:rPr lang="en-US" sz="2800" dirty="0">
                <a:latin typeface="Arial" pitchFamily="34" charset="0"/>
              </a:rPr>
              <a:t>      0      1   </a:t>
            </a:r>
            <a:r>
              <a:rPr lang="en-US" sz="2800" dirty="0" smtClean="0">
                <a:latin typeface="Arial" pitchFamily="34" charset="0"/>
              </a:rPr>
              <a:t>  </a:t>
            </a:r>
            <a:r>
              <a:rPr lang="en-US" sz="2800" dirty="0">
                <a:latin typeface="Arial" pitchFamily="34" charset="0"/>
              </a:rPr>
              <a:t>0  </a:t>
            </a:r>
            <a:r>
              <a:rPr lang="en-US" sz="2800" dirty="0" smtClean="0">
                <a:latin typeface="Arial" pitchFamily="34" charset="0"/>
              </a:rPr>
              <a:t>...</a:t>
            </a:r>
            <a:endParaRPr lang="en-US" sz="2800" dirty="0">
              <a:latin typeface="Arial" pitchFamily="34" charset="0"/>
            </a:endParaRP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  <a:p>
            <a:pPr eaLnBrk="1" hangingPunct="1"/>
            <a:r>
              <a:rPr lang="en-US" sz="2800" dirty="0">
                <a:latin typeface="Arial" pitchFamily="34" charset="0"/>
              </a:rPr>
              <a:t> .     .   .  .   .    .   .   .   .    .    .       .  </a:t>
            </a: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457200" y="1250950"/>
            <a:ext cx="807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1158875" y="731838"/>
            <a:ext cx="0" cy="57356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2209800" y="5650339"/>
            <a:ext cx="612058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</a:rPr>
              <a:t>,</a:t>
            </a:r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</a:rPr>
              <a:t>) </a:t>
            </a:r>
            <a:r>
              <a:rPr lang="en-US" sz="2400" dirty="0" smtClean="0">
                <a:latin typeface="Arial" pitchFamily="34" charset="0"/>
              </a:rPr>
              <a:t>entry is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</a:rPr>
              <a:t> if program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</a:rPr>
              <a:t> halts on input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x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pitchFamily="34" charset="0"/>
              </a:rPr>
              <a:t>	        and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if it runs forever</a:t>
            </a:r>
            <a:endParaRPr lang="en-US" sz="3200" dirty="0" smtClean="0">
              <a:latin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867400" y="213609"/>
            <a:ext cx="29402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D </a:t>
            </a:r>
            <a:r>
              <a:rPr lang="en-US" sz="2800" dirty="0" smtClean="0"/>
              <a:t>behaves like </a:t>
            </a:r>
          </a:p>
          <a:p>
            <a:pPr eaLnBrk="1" hangingPunct="1"/>
            <a:r>
              <a:rPr lang="en-US" sz="2800" b="1" dirty="0" smtClean="0">
                <a:solidFill>
                  <a:srgbClr val="FF0000"/>
                </a:solidFill>
              </a:rPr>
              <a:t>flipped diagonal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0270" y="1167716"/>
            <a:ext cx="5521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 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dirty="0">
                <a:solidFill>
                  <a:prstClr val="black"/>
                </a:solidFill>
                <a:latin typeface="Arial" pitchFamily="34" charset="0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</a:rPr>
              <a:t>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</a:rPr>
              <a:t>        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57200" y="184326"/>
            <a:ext cx="8229600" cy="60664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Franklin Gothic Medium" panose="020B0603020102020204" pitchFamily="34" charset="0"/>
              </a:rPr>
              <a:t>recall: code for </a:t>
            </a:r>
            <a:r>
              <a:rPr lang="en-US" sz="2800" b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D</a:t>
            </a:r>
            <a:r>
              <a:rPr lang="en-US" sz="2800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assuming subroutine </a:t>
            </a:r>
            <a:r>
              <a:rPr lang="en-US" sz="2800" b="1" dirty="0" smtClean="0">
                <a:solidFill>
                  <a:srgbClr val="0033CC"/>
                </a:solidFill>
                <a:latin typeface="Franklin Gothic Medium" panose="020B0603020102020204" pitchFamily="34" charset="0"/>
              </a:rPr>
              <a:t>H</a:t>
            </a:r>
            <a:r>
              <a:rPr lang="en-US" sz="2800" dirty="0" smtClean="0">
                <a:latin typeface="Franklin Gothic Medium" panose="020B0603020102020204" pitchFamily="34" charset="0"/>
              </a:rPr>
              <a:t> that solves 	</a:t>
            </a:r>
            <a:r>
              <a:rPr lang="en-US" sz="2800" dirty="0" smtClean="0">
                <a:latin typeface="Franklin Gothic Medium" panose="020B0603020102020204" pitchFamily="34" charset="0"/>
              </a:rPr>
              <a:t>      the </a:t>
            </a:r>
            <a:r>
              <a:rPr lang="en-US" sz="2800" dirty="0" smtClean="0">
                <a:latin typeface="Franklin Gothic Medium" panose="020B0603020102020204" pitchFamily="34" charset="0"/>
              </a:rPr>
              <a:t>halting </a:t>
            </a:r>
            <a:r>
              <a:rPr lang="en-US" sz="2800" dirty="0" smtClean="0">
                <a:latin typeface="Franklin Gothic Medium" panose="020B0603020102020204" pitchFamily="34" charset="0"/>
              </a:rPr>
              <a:t>problem</a:t>
            </a:r>
            <a:endParaRPr lang="en-US" sz="2800" dirty="0" smtClean="0">
              <a:latin typeface="Franklin Gothic Medium" panose="020B060302010202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200" y="1403350"/>
            <a:ext cx="8229600" cy="4953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>
                <a:solidFill>
                  <a:srgbClr val="0033CC"/>
                </a:solidFill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err="1" smtClean="0">
                <a:solidFill>
                  <a:srgbClr val="0033CC"/>
                </a:solidFill>
              </a:rPr>
              <a:t>,</a:t>
            </a:r>
            <a:r>
              <a:rPr lang="en-US" b="1" dirty="0" err="1" smtClean="0">
                <a:solidFill>
                  <a:srgbClr val="0033CC"/>
                </a:solidFill>
              </a:rPr>
              <a:t>x</a:t>
            </a:r>
            <a:r>
              <a:rPr lang="en-US" dirty="0" smtClean="0">
                <a:solidFill>
                  <a:srgbClr val="0033CC"/>
                </a:solidFill>
              </a:rPr>
              <a:t>)==</a:t>
            </a:r>
            <a:r>
              <a:rPr lang="en-US" b="1" dirty="0" smtClean="0">
                <a:solidFill>
                  <a:srgbClr val="0033CC"/>
                </a:solidFill>
              </a:rPr>
              <a:t>true</a:t>
            </a:r>
            <a:r>
              <a:rPr lang="en-US" dirty="0" smtClean="0"/>
              <a:t> </a:t>
            </a:r>
            <a:r>
              <a:rPr lang="en-US" dirty="0" smtClean="0"/>
              <a:t>then</a:t>
            </a:r>
          </a:p>
          <a:p>
            <a:pPr lvl="2"/>
            <a:r>
              <a:rPr lang="en-US" b="1" dirty="0" smtClean="0"/>
              <a:t>while</a:t>
            </a:r>
            <a:r>
              <a:rPr lang="en-US" dirty="0" smtClean="0"/>
              <a:t> (true); /* loop forever */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b="1" dirty="0" smtClean="0"/>
              <a:t>return</a:t>
            </a:r>
            <a:r>
              <a:rPr lang="en-US" dirty="0" smtClean="0"/>
              <a:t>; </a:t>
            </a:r>
            <a:r>
              <a:rPr lang="en-US" dirty="0" smtClean="0"/>
              <a:t>/* do nothing and halt */</a:t>
            </a:r>
          </a:p>
          <a:p>
            <a:pPr lvl="1"/>
            <a:r>
              <a:rPr lang="en-US" dirty="0" err="1" smtClean="0"/>
              <a:t>endif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2800" dirty="0" smtClean="0"/>
              <a:t>If </a:t>
            </a:r>
            <a:r>
              <a:rPr lang="en-US" sz="2800" b="1" dirty="0" smtClean="0">
                <a:solidFill>
                  <a:srgbClr val="C00000"/>
                </a:solidFill>
              </a:rPr>
              <a:t>D</a:t>
            </a:r>
            <a:r>
              <a:rPr lang="en-US" sz="2800" dirty="0" smtClean="0"/>
              <a:t> existed it would have a row different from every row of the table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can’t be a program so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dirty="0" smtClean="0"/>
              <a:t> cannot exist!</a:t>
            </a:r>
          </a:p>
        </p:txBody>
      </p:sp>
    </p:spTree>
    <p:extLst>
      <p:ext uri="{BB962C8B-B14F-4D97-AF65-F5344CB8AC3E}">
        <p14:creationId xmlns:p14="http://schemas.microsoft.com/office/powerpoint/2010/main" val="8063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 brief history of reasoning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1670’s-1800’s  Calculus &amp; infinite series</a:t>
            </a:r>
          </a:p>
          <a:p>
            <a:pPr lvl="1" eaLnBrk="1" hangingPunct="1"/>
            <a:r>
              <a:rPr lang="en-US" sz="2400" dirty="0" smtClean="0"/>
              <a:t>Suddenly infinite stuff really matters</a:t>
            </a:r>
          </a:p>
          <a:p>
            <a:pPr lvl="1" eaLnBrk="1" hangingPunct="1"/>
            <a:r>
              <a:rPr lang="en-US" sz="2400" dirty="0" smtClean="0"/>
              <a:t>Reasoning about the infinite still a problem</a:t>
            </a:r>
          </a:p>
          <a:p>
            <a:pPr lvl="2" eaLnBrk="1" hangingPunct="1"/>
            <a:r>
              <a:rPr lang="en-US" dirty="0" smtClean="0"/>
              <a:t>Tendency for buggy or hazy proofs</a:t>
            </a:r>
          </a:p>
          <a:p>
            <a:pPr lvl="2" eaLnBrk="1" hangingPunct="1"/>
            <a:endParaRPr lang="en-US" dirty="0" smtClean="0"/>
          </a:p>
          <a:p>
            <a:pPr eaLnBrk="1" hangingPunct="1">
              <a:lnSpc>
                <a:spcPct val="50000"/>
              </a:lnSpc>
            </a:pPr>
            <a:r>
              <a:rPr lang="en-US" sz="2800" dirty="0" smtClean="0"/>
              <a:t>Mid-late 1800’s</a:t>
            </a:r>
          </a:p>
          <a:p>
            <a:pPr lvl="1" eaLnBrk="1" hangingPunct="1"/>
            <a:r>
              <a:rPr lang="en-US" sz="2400" dirty="0" smtClean="0"/>
              <a:t>Formal mathematical logic</a:t>
            </a:r>
          </a:p>
          <a:p>
            <a:pPr lvl="2" eaLnBrk="1" hangingPunct="1"/>
            <a:r>
              <a:rPr lang="en-US" dirty="0" smtClean="0"/>
              <a:t>Boole   </a:t>
            </a:r>
            <a:r>
              <a:rPr lang="en-US" dirty="0" smtClean="0">
                <a:solidFill>
                  <a:srgbClr val="C00000"/>
                </a:solidFill>
              </a:rPr>
              <a:t>Boolean Algebra</a:t>
            </a:r>
          </a:p>
          <a:p>
            <a:pPr lvl="1" eaLnBrk="1" hangingPunct="1"/>
            <a:r>
              <a:rPr lang="en-US" sz="2400" dirty="0" smtClean="0"/>
              <a:t>Theory of infinite sets and cardinality     </a:t>
            </a:r>
          </a:p>
          <a:p>
            <a:pPr lvl="2" eaLnBrk="1" hangingPunct="1"/>
            <a:r>
              <a:rPr lang="en-US" dirty="0" smtClean="0"/>
              <a:t>Cantor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00000"/>
                </a:solidFill>
              </a:rPr>
              <a:t>“There are more real #’s than rational #’s”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 brief history of reasoning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1900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Hilbert's famous speech outlines goal: mechanize all of mathematics               			</a:t>
            </a:r>
            <a:r>
              <a:rPr lang="en-US" sz="3200" dirty="0" smtClean="0">
                <a:solidFill>
                  <a:schemeClr val="tx2"/>
                </a:solidFill>
              </a:rPr>
              <a:t>23 problems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1930’s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Gödel, Turing show that Hilbert’s program is impossible.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Gödel’s Incompleteness Theorem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C00000"/>
                </a:solidFill>
              </a:rPr>
              <a:t>Undecidability</a:t>
            </a:r>
            <a:r>
              <a:rPr lang="en-US" dirty="0" smtClean="0">
                <a:solidFill>
                  <a:srgbClr val="C00000"/>
                </a:solidFill>
              </a:rPr>
              <a:t> of the Halting Problem 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01511" y="5973762"/>
            <a:ext cx="7248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Both use ideas from Cantor’s proof about reals &amp; </a:t>
            </a:r>
            <a:r>
              <a:rPr lang="en-US" sz="2000" b="1" dirty="0" err="1">
                <a:ea typeface="Arial Unicode MS" pitchFamily="34" charset="-128"/>
                <a:cs typeface="Arial Unicode MS" pitchFamily="34" charset="-128"/>
              </a:rPr>
              <a:t>rationals</a:t>
            </a:r>
            <a:endParaRPr lang="en-US" sz="2000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tarting with Cantor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big is a set?</a:t>
            </a:r>
          </a:p>
          <a:p>
            <a:pPr lvl="1"/>
            <a:r>
              <a:rPr lang="en-US" dirty="0" smtClean="0"/>
              <a:t>If S is finite, we already defined |S| to be the number of elements in S.</a:t>
            </a:r>
          </a:p>
          <a:p>
            <a:pPr lvl="1"/>
            <a:r>
              <a:rPr lang="en-US" dirty="0" smtClean="0"/>
              <a:t>What if S is infinite?  Are all of these sets the same size?</a:t>
            </a:r>
          </a:p>
          <a:p>
            <a:pPr lvl="2"/>
            <a:r>
              <a:rPr lang="en-US" dirty="0" smtClean="0"/>
              <a:t>Natural numbers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  <a:endParaRPr lang="en-US" b="1" dirty="0" smtClean="0"/>
          </a:p>
          <a:p>
            <a:pPr lvl="2"/>
            <a:r>
              <a:rPr lang="en-US" dirty="0" smtClean="0"/>
              <a:t>Even natural numbers</a:t>
            </a:r>
          </a:p>
          <a:p>
            <a:pPr lvl="2"/>
            <a:r>
              <a:rPr lang="en-US" dirty="0" smtClean="0"/>
              <a:t>Integers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ℤ</a:t>
            </a:r>
            <a:endParaRPr lang="en-US" b="1" dirty="0" smtClean="0"/>
          </a:p>
          <a:p>
            <a:pPr lvl="2"/>
            <a:r>
              <a:rPr lang="en-US" dirty="0" smtClean="0"/>
              <a:t>Rational numbers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ℚ</a:t>
            </a:r>
            <a:endParaRPr lang="en-US" b="1" dirty="0" smtClean="0"/>
          </a:p>
          <a:p>
            <a:pPr lvl="2"/>
            <a:r>
              <a:rPr lang="en-US" dirty="0" smtClean="0"/>
              <a:t>Real numbers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ℝ</a:t>
            </a:r>
            <a:endParaRPr lang="en-US" b="1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ardinality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Definition:  Two sets A and B are the same size (same </a:t>
            </a:r>
            <a:r>
              <a:rPr lang="en-US" dirty="0" smtClean="0">
                <a:solidFill>
                  <a:srgbClr val="C00000"/>
                </a:solidFill>
              </a:rPr>
              <a:t>cardinality</a:t>
            </a:r>
            <a:r>
              <a:rPr lang="en-US" dirty="0" smtClean="0"/>
              <a:t>) </a:t>
            </a:r>
            <a:r>
              <a:rPr lang="en-US" dirty="0" err="1" smtClean="0"/>
              <a:t>iff</a:t>
            </a:r>
            <a:r>
              <a:rPr lang="en-US" dirty="0" smtClean="0"/>
              <a:t> there is a 1-1 and onto function f:A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→</a:t>
            </a:r>
            <a:r>
              <a:rPr lang="en-US" dirty="0" smtClean="0"/>
              <a:t>B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Also applies to infinite sets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13317" name="Group 27"/>
          <p:cNvGrpSpPr>
            <a:grpSpLocks/>
          </p:cNvGrpSpPr>
          <p:nvPr/>
        </p:nvGrpSpPr>
        <p:grpSpPr bwMode="auto">
          <a:xfrm>
            <a:off x="2667000" y="2895600"/>
            <a:ext cx="2133600" cy="2438400"/>
            <a:chOff x="2743200" y="3429000"/>
            <a:chExt cx="2133600" cy="2438400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2743200" y="3429000"/>
              <a:ext cx="2133600" cy="2438400"/>
              <a:chOff x="1066800" y="2514600"/>
              <a:chExt cx="2514600" cy="3581400"/>
            </a:xfrm>
          </p:grpSpPr>
          <p:sp>
            <p:nvSpPr>
              <p:cNvPr id="8" name="Oval 7"/>
              <p:cNvSpPr/>
              <p:nvPr>
                <p:custDataLst>
                  <p:tags r:id="rId1"/>
                </p:custDataLst>
              </p:nvPr>
            </p:nvSpPr>
            <p:spPr>
              <a:xfrm>
                <a:off x="1066800" y="2591545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9" name="Oval 8"/>
              <p:cNvSpPr/>
              <p:nvPr>
                <p:custDataLst>
                  <p:tags r:id="rId2"/>
                </p:custDataLst>
              </p:nvPr>
            </p:nvSpPr>
            <p:spPr>
              <a:xfrm>
                <a:off x="1066800" y="3200102"/>
                <a:ext cx="304971" cy="305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10" name="Oval 9"/>
              <p:cNvSpPr/>
              <p:nvPr>
                <p:custDataLst>
                  <p:tags r:id="rId3"/>
                </p:custDataLst>
              </p:nvPr>
            </p:nvSpPr>
            <p:spPr>
              <a:xfrm>
                <a:off x="1066800" y="3810992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1" name="Oval 10"/>
              <p:cNvSpPr/>
              <p:nvPr>
                <p:custDataLst>
                  <p:tags r:id="rId4"/>
                </p:custDataLst>
              </p:nvPr>
            </p:nvSpPr>
            <p:spPr>
              <a:xfrm>
                <a:off x="1066800" y="4496495"/>
                <a:ext cx="304971" cy="303113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2" name="Oval 11"/>
              <p:cNvSpPr/>
              <p:nvPr>
                <p:custDataLst>
                  <p:tags r:id="rId5"/>
                </p:custDataLst>
              </p:nvPr>
            </p:nvSpPr>
            <p:spPr>
              <a:xfrm>
                <a:off x="1066800" y="5181997"/>
                <a:ext cx="304971" cy="30544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13" name="Rectangle 12"/>
              <p:cNvSpPr/>
              <p:nvPr>
                <p:custDataLst>
                  <p:tags r:id="rId6"/>
                </p:custDataLst>
              </p:nvPr>
            </p:nvSpPr>
            <p:spPr>
              <a:xfrm>
                <a:off x="3353140" y="2514600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4" name="Rectangle 13"/>
              <p:cNvSpPr/>
              <p:nvPr>
                <p:custDataLst>
                  <p:tags r:id="rId7"/>
                </p:custDataLst>
              </p:nvPr>
            </p:nvSpPr>
            <p:spPr>
              <a:xfrm>
                <a:off x="3353140" y="3200102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5" name="Rectangle 14"/>
              <p:cNvSpPr/>
              <p:nvPr>
                <p:custDataLst>
                  <p:tags r:id="rId8"/>
                </p:custDataLst>
              </p:nvPr>
            </p:nvSpPr>
            <p:spPr>
              <a:xfrm>
                <a:off x="3353140" y="3885605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6" name="Rectangle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3353140" y="4571107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7" name="Straight Arrow Connector 16"/>
              <p:cNvCxnSpPr>
                <a:endCxn id="15" idx="1"/>
              </p:cNvCxnSpPr>
              <p:nvPr>
                <p:custDataLst>
                  <p:tags r:id="rId10"/>
                </p:custDataLst>
              </p:nvPr>
            </p:nvCxnSpPr>
            <p:spPr>
              <a:xfrm>
                <a:off x="1448480" y="2743101"/>
                <a:ext cx="1904660" cy="125675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endCxn id="13" idx="1"/>
              </p:cNvCxnSpPr>
              <p:nvPr>
                <p:custDataLst>
                  <p:tags r:id="rId11"/>
                </p:custDataLst>
              </p:nvPr>
            </p:nvCxnSpPr>
            <p:spPr>
              <a:xfrm flipV="1">
                <a:off x="1448480" y="2628851"/>
                <a:ext cx="1904660" cy="72280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1" idx="5"/>
                <a:endCxn id="16" idx="1"/>
              </p:cNvCxnSpPr>
              <p:nvPr>
                <p:custDataLst>
                  <p:tags r:id="rId12"/>
                </p:custDataLst>
              </p:nvPr>
            </p:nvCxnSpPr>
            <p:spPr>
              <a:xfrm rot="5400000" flipH="1" flipV="1">
                <a:off x="2305028" y="3707197"/>
                <a:ext cx="69949" cy="202627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2" idx="6"/>
              </p:cNvCxnSpPr>
              <p:nvPr>
                <p:custDataLst>
                  <p:tags r:id="rId13"/>
                </p:custDataLst>
              </p:nvPr>
            </p:nvCxnSpPr>
            <p:spPr>
              <a:xfrm flipV="1">
                <a:off x="1371771" y="3351660"/>
                <a:ext cx="1904660" cy="19818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>
                <p:custDataLst>
                  <p:tags r:id="rId14"/>
                </p:custDataLst>
              </p:nvPr>
            </p:nvSpPr>
            <p:spPr>
              <a:xfrm>
                <a:off x="3353140" y="5181997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15"/>
                </p:custDataLst>
              </p:nvPr>
            </p:nvSpPr>
            <p:spPr>
              <a:xfrm>
                <a:off x="3353140" y="5790556"/>
                <a:ext cx="228260" cy="22850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cxnSp>
            <p:nvCxnSpPr>
              <p:cNvPr id="23" name="Straight Arrow Connector 22"/>
              <p:cNvCxnSpPr>
                <a:stCxn id="10" idx="6"/>
                <a:endCxn id="22" idx="1"/>
              </p:cNvCxnSpPr>
              <p:nvPr>
                <p:custDataLst>
                  <p:tags r:id="rId16"/>
                </p:custDataLst>
              </p:nvPr>
            </p:nvCxnSpPr>
            <p:spPr>
              <a:xfrm>
                <a:off x="1371771" y="3962550"/>
                <a:ext cx="1981370" cy="19422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>
                <p:custDataLst>
                  <p:tags r:id="rId17"/>
                </p:custDataLst>
              </p:nvPr>
            </p:nvSpPr>
            <p:spPr>
              <a:xfrm>
                <a:off x="1066800" y="5790556"/>
                <a:ext cx="304971" cy="30544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f</a:t>
                </a:r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flipV="1">
              <a:off x="3048000" y="5334000"/>
              <a:ext cx="1600200" cy="381000"/>
            </a:xfrm>
            <a:prstGeom prst="line">
              <a:avLst/>
            </a:prstGeom>
            <a:ln w="952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ardinality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natural numbers and even natural numbers have the same cardinality: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0    1    2    3    4    5     6     7     8     9    10 ...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0    2    4    6    8   10   12  14   16   18   20 ...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   </a:t>
            </a:r>
            <a:r>
              <a:rPr lang="en-US" dirty="0"/>
              <a:t> </a:t>
            </a:r>
            <a:r>
              <a:rPr lang="en-US" dirty="0" smtClean="0"/>
              <a:t>n is matched with 2n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ountability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Definition:   A set is </a:t>
            </a:r>
            <a:r>
              <a:rPr lang="en-US" i="1" dirty="0" smtClean="0"/>
              <a:t>countable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the same size as some subset of the natural numbers</a:t>
            </a:r>
          </a:p>
          <a:p>
            <a:pPr marL="0" indent="0"/>
            <a:endParaRPr lang="en-US" sz="2000" dirty="0" smtClean="0"/>
          </a:p>
          <a:p>
            <a:pPr marL="0" indent="0">
              <a:buFont typeface="Arial" charset="0"/>
              <a:buNone/>
            </a:pPr>
            <a:r>
              <a:rPr lang="en-US" dirty="0" smtClean="0"/>
              <a:t>Equivalent:  A set S is </a:t>
            </a:r>
            <a:r>
              <a:rPr lang="en-US" i="1" dirty="0" smtClean="0"/>
              <a:t>countable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there is an onto function g: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 →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S</a:t>
            </a:r>
          </a:p>
          <a:p>
            <a:pPr marL="0" indent="0">
              <a:buFont typeface="Arial" charset="0"/>
              <a:buNone/>
            </a:pPr>
            <a:endParaRPr lang="en-US" sz="1800" dirty="0" smtClean="0">
              <a:ea typeface="Cambria Math" pitchFamily="18" charset="0"/>
              <a:cs typeface="Cambria Math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 smtClean="0"/>
              <a:t>Equivalent:  A set S is </a:t>
            </a:r>
            <a:r>
              <a:rPr lang="en-US" i="1" dirty="0" smtClean="0"/>
              <a:t>countable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we can write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S={s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1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, s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2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, s</a:t>
            </a:r>
            <a:r>
              <a:rPr lang="en-US" baseline="-25000" dirty="0" smtClean="0">
                <a:ea typeface="Cambria Math" pitchFamily="18" charset="0"/>
                <a:cs typeface="Cambria Math" pitchFamily="18" charset="0"/>
              </a:rPr>
              <a:t>3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, ...}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11981</TotalTime>
  <Words>2085</Words>
  <Application>Microsoft Office PowerPoint</Application>
  <PresentationFormat>On-screen Show (4:3)</PresentationFormat>
  <Paragraphs>801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CSE 311: Foundations of Computing</vt:lpstr>
      <vt:lpstr>Cardinality and Computability</vt:lpstr>
      <vt:lpstr>A brief history of reasoning</vt:lpstr>
      <vt:lpstr>A brief history of reasoning</vt:lpstr>
      <vt:lpstr>A brief history of reasoning</vt:lpstr>
      <vt:lpstr>Starting with Cantor</vt:lpstr>
      <vt:lpstr>Cardinality</vt:lpstr>
      <vt:lpstr>Cardinality</vt:lpstr>
      <vt:lpstr>Countability</vt:lpstr>
      <vt:lpstr>The set of all integers is countable</vt:lpstr>
      <vt:lpstr>Is the set of positive rational numbers countable?</vt:lpstr>
      <vt:lpstr>The set of positive rational numbers is countable</vt:lpstr>
      <vt:lpstr>The set of positive rational numbers is countable</vt:lpstr>
      <vt:lpstr>The set of positive rational numbers is countable</vt:lpstr>
      <vt:lpstr>The Positive Rationals are Countable: Another Way</vt:lpstr>
      <vt:lpstr>Claim: Σ* is countable for every finite Σ </vt:lpstr>
      <vt:lpstr>The set of all Java programs is countable</vt:lpstr>
      <vt:lpstr>Georg Cantor</vt:lpstr>
      <vt:lpstr>Georg Cantor</vt:lpstr>
      <vt:lpstr>What about the real numbers?</vt:lpstr>
      <vt:lpstr>Proof by Contradiction</vt:lpstr>
      <vt:lpstr>Real Numbers between 0 and 1:  ℝ[0,1)</vt:lpstr>
      <vt:lpstr>Representations of real numbers as decimals</vt:lpstr>
      <vt:lpstr>Supposed listing of ℝ[0,1) </vt:lpstr>
      <vt:lpstr>Supposed listing of ℝ[0,1) </vt:lpstr>
      <vt:lpstr>Flipped Diagonal </vt:lpstr>
      <vt:lpstr>Flipped Diagonal Number D</vt:lpstr>
      <vt:lpstr>the set of all functions  f : ℕ→{0,1,...,9} is not countable </vt:lpstr>
      <vt:lpstr>non-computable functions</vt:lpstr>
      <vt:lpstr>Back to the Halting Problem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499</cp:revision>
  <cp:lastPrinted>2014-11-26T02:56:30Z</cp:lastPrinted>
  <dcterms:created xsi:type="dcterms:W3CDTF">2013-01-07T07:20:47Z</dcterms:created>
  <dcterms:modified xsi:type="dcterms:W3CDTF">2014-11-26T03:07:47Z</dcterms:modified>
</cp:coreProperties>
</file>