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300" r:id="rId3"/>
    <p:sldId id="301" r:id="rId4"/>
    <p:sldId id="302" r:id="rId5"/>
    <p:sldId id="303" r:id="rId6"/>
    <p:sldId id="310" r:id="rId7"/>
    <p:sldId id="339" r:id="rId8"/>
    <p:sldId id="338" r:id="rId9"/>
    <p:sldId id="349" r:id="rId10"/>
    <p:sldId id="343" r:id="rId11"/>
    <p:sldId id="341" r:id="rId12"/>
    <p:sldId id="351" r:id="rId13"/>
    <p:sldId id="350" r:id="rId14"/>
    <p:sldId id="352" r:id="rId15"/>
    <p:sldId id="347" r:id="rId16"/>
    <p:sldId id="311" r:id="rId17"/>
    <p:sldId id="354" r:id="rId18"/>
    <p:sldId id="353" r:id="rId19"/>
    <p:sldId id="304" r:id="rId20"/>
    <p:sldId id="305" r:id="rId21"/>
    <p:sldId id="306" r:id="rId22"/>
    <p:sldId id="307" r:id="rId23"/>
    <p:sldId id="308" r:id="rId24"/>
    <p:sldId id="309" r:id="rId25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6" autoAdjust="0"/>
    <p:restoredTop sz="90504" autoAdjust="0"/>
  </p:normalViewPr>
  <p:slideViewPr>
    <p:cSldViewPr snapToGrid="0" snapToObjects="1">
      <p:cViewPr varScale="1">
        <p:scale>
          <a:sx n="98" d="100"/>
          <a:sy n="98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25</a:t>
            </a:r>
            <a:r>
              <a:rPr lang="en-US" sz="260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: Non-regularity 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and limits of FSMs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60168" y="2223908"/>
            <a:ext cx="3029227" cy="4240919"/>
            <a:chOff x="3860168" y="2223908"/>
            <a:chExt cx="3029227" cy="4240919"/>
          </a:xfrm>
        </p:grpSpPr>
        <p:pic>
          <p:nvPicPr>
            <p:cNvPr id="1026" name="Picture 2" descr="http://www.dreadfulgate.de/wordpress/eng/files/comics/2008-06-27-an-irregularity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0168" y="2223908"/>
              <a:ext cx="3029227" cy="424091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996266" y="2935111"/>
              <a:ext cx="2814106" cy="203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An Interesting Infinite Regular Language 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84826" y="1244160"/>
            <a:ext cx="8959173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L = {</a:t>
            </a:r>
            <a:r>
              <a:rPr lang="en-US" sz="2400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∊</a:t>
            </a: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</a:t>
            </a:r>
            <a:r>
              <a:rPr lang="en-US" sz="2400" dirty="0">
                <a:solidFill>
                  <a:srgbClr val="C0000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0, 1</a:t>
            </a:r>
            <a:r>
              <a:rPr lang="en-US" sz="24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  <a:r>
              <a:rPr lang="en-US" sz="2400" b="1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r>
              <a:rPr lang="en-US" sz="2400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:</a:t>
            </a: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has an equal number of substrings </a:t>
            </a: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01 </a:t>
            </a: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and </a:t>
            </a: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10}.</a:t>
            </a:r>
            <a:endParaRPr lang="en-US" sz="2400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L is infinite.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 is regular.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7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Languages and Machines!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70834" y="991673"/>
            <a:ext cx="8755681" cy="5866327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88923" y="1962900"/>
            <a:ext cx="7305218" cy="4819391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1527" y="2587453"/>
            <a:ext cx="5660283" cy="408380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04355" y="1039739"/>
            <a:ext cx="2088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All</a:t>
            </a:r>
          </a:p>
        </p:txBody>
      </p:sp>
      <p:sp>
        <p:nvSpPr>
          <p:cNvPr id="10" name="Oval 9"/>
          <p:cNvSpPr/>
          <p:nvPr/>
        </p:nvSpPr>
        <p:spPr>
          <a:xfrm>
            <a:off x="2536699" y="3341195"/>
            <a:ext cx="4009663" cy="322703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83302" y="2645419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Context-Free</a:t>
            </a:r>
          </a:p>
        </p:txBody>
      </p:sp>
      <p:sp>
        <p:nvSpPr>
          <p:cNvPr id="12" name="Oval 11"/>
          <p:cNvSpPr/>
          <p:nvPr/>
        </p:nvSpPr>
        <p:spPr>
          <a:xfrm>
            <a:off x="3101578" y="4629354"/>
            <a:ext cx="2960179" cy="186500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76158" y="3341195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Regular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16295" y="4648041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Finite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36214" y="3851698"/>
            <a:ext cx="1410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0*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54197" y="3541250"/>
            <a:ext cx="1410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DFA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NFA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Regex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43233" y="2974897"/>
            <a:ext cx="1410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???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39826" y="2935570"/>
            <a:ext cx="198724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Franklin Gothic Medium"/>
                <a:cs typeface="Franklin Gothic Medium"/>
              </a:rPr>
              <a:t>Main Event:</a:t>
            </a: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Prove there is a context-free</a:t>
            </a:r>
            <a:r>
              <a:rPr lang="en-US" sz="2400" dirty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latin typeface="Franklin Gothic Medium"/>
                <a:cs typeface="Franklin Gothic Medium"/>
              </a:rPr>
              <a:t>language that isn’t regular.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3528811" y="3206839"/>
            <a:ext cx="3097824" cy="115669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76349" y="5555724"/>
            <a:ext cx="2130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{001, 10, 12</a:t>
            </a:r>
            <a:r>
              <a:rPr lang="en-US" sz="24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}</a:t>
            </a:r>
            <a:endParaRPr lang="en-US" sz="24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690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Irregular Language! 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34851" y="1244160"/>
            <a:ext cx="8564450" cy="514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prstClr val="black"/>
                </a:solidFill>
                <a:ea typeface="+mj-ea"/>
              </a:rPr>
              <a:t>B = {binary palindromes} can’t be recognized by any DFA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Why is this language not regular?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Intuition (NOT A PROOF!): </a:t>
            </a:r>
          </a:p>
          <a:p>
            <a:pPr marL="0" indent="0">
              <a:buNone/>
            </a:pPr>
            <a:r>
              <a:rPr lang="en-US" sz="2400" b="1" dirty="0" smtClean="0"/>
              <a:t>     Q</a:t>
            </a:r>
            <a:r>
              <a:rPr lang="en-US" sz="2400" dirty="0" smtClean="0"/>
              <a:t>: What would a DFA need to keep track of to decide the 	   	    language?</a:t>
            </a:r>
          </a:p>
          <a:p>
            <a:pPr marL="0" indent="0">
              <a:buNone/>
            </a:pPr>
            <a:r>
              <a:rPr lang="en-US" sz="2400" b="1" dirty="0" smtClean="0"/>
              <a:t>	A</a:t>
            </a:r>
            <a:r>
              <a:rPr lang="en-US" sz="2400" dirty="0" smtClean="0"/>
              <a:t>: It would need to keep track of the “first part” of the input 	     in order to check the second part against it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	      …but there are an infinite # of possible first parts and we 		only have finitely many states.</a:t>
            </a:r>
          </a:p>
          <a:p>
            <a:pPr lvl="2"/>
            <a:r>
              <a:rPr lang="en-US" sz="1600" dirty="0" smtClean="0"/>
              <a:t>		</a:t>
            </a:r>
            <a:endParaRPr lang="en-US" sz="1600" dirty="0"/>
          </a:p>
          <a:p>
            <a:pPr marL="0" indent="0">
              <a:buNone/>
            </a:pPr>
            <a:r>
              <a:rPr lang="en-US" sz="2400" dirty="0" smtClean="0"/>
              <a:t>How do we prove it?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30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600" dirty="0" smtClean="0"/>
              <a:t>B = {binary palindromes} can’t be recognized by any DFA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11" y="1213552"/>
            <a:ext cx="8610600" cy="5379159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600" dirty="0" smtClean="0"/>
              <a:t>Consider the infinite set of strings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600" dirty="0" smtClean="0"/>
              <a:t>             S={</a:t>
            </a:r>
            <a:r>
              <a:rPr lang="en-US" sz="2600" dirty="0" smtClean="0">
                <a:latin typeface="Franklin Gothic Medium" panose="020B0603020102020204" pitchFamily="34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ym typeface="Symbol"/>
              </a:rPr>
              <a:t>, 01, 001, 0001, 00001, ...} = {0</a:t>
            </a:r>
            <a:r>
              <a:rPr lang="en-US" sz="2600" baseline="30000" dirty="0" smtClean="0">
                <a:sym typeface="Symbol"/>
              </a:rPr>
              <a:t>n</a:t>
            </a:r>
            <a:r>
              <a:rPr lang="en-US" sz="2600" dirty="0" smtClean="0">
                <a:sym typeface="Symbol"/>
              </a:rPr>
              <a:t>1 : n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  <a:sym typeface="Symbol"/>
              </a:rPr>
              <a:t>≥ 0}</a:t>
            </a:r>
          </a:p>
          <a:p>
            <a:pPr marL="0" indent="0">
              <a:buFont typeface="Arial" charset="0"/>
              <a:buNone/>
              <a:defRPr/>
            </a:pPr>
            <a:endParaRPr lang="en-US" sz="2600" dirty="0">
              <a:latin typeface="Franklin Gothic Medium" panose="020B0603020102020204" pitchFamily="34" charset="0"/>
              <a:ea typeface="Cambria Math" pitchFamily="18" charset="0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6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That’s a nice set of first parts to have to remember but how can we argue that a DFA does the wrong thing for B?</a:t>
            </a:r>
          </a:p>
          <a:p>
            <a:pPr>
              <a:defRPr/>
            </a:pPr>
            <a:r>
              <a:rPr lang="en-US" sz="26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Show that some </a:t>
            </a:r>
            <a:r>
              <a:rPr lang="en-US" sz="26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x </a:t>
            </a:r>
            <a:r>
              <a:rPr lang="en-US" sz="2800" dirty="0" smtClean="0">
                <a:latin typeface="Cambria Math"/>
                <a:ea typeface="Cambria Math"/>
                <a:sym typeface="Symbol"/>
              </a:rPr>
              <a:t>∈</a:t>
            </a:r>
            <a:r>
              <a:rPr lang="en-US" sz="2600" b="1" dirty="0" smtClean="0">
                <a:latin typeface="Cambria Math"/>
                <a:ea typeface="Cambria Math"/>
                <a:sym typeface="Symbol"/>
              </a:rPr>
              <a:t> </a:t>
            </a:r>
            <a:r>
              <a:rPr lang="en-US" sz="26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B and some y </a:t>
            </a:r>
            <a:r>
              <a:rPr lang="en-US" sz="2600" dirty="0" smtClean="0">
                <a:latin typeface="Cambria Math"/>
                <a:ea typeface="Cambria Math"/>
                <a:sym typeface="Symbol"/>
              </a:rPr>
              <a:t>∉ </a:t>
            </a:r>
            <a:r>
              <a:rPr lang="en-US" sz="26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B both must end up at the </a:t>
            </a:r>
            <a:r>
              <a:rPr lang="en-US" sz="2600" i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same </a:t>
            </a:r>
            <a:r>
              <a:rPr lang="en-US" sz="26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state of the DFA</a:t>
            </a:r>
          </a:p>
          <a:p>
            <a:pPr marL="0" indent="0">
              <a:buFont typeface="Arial" charset="0"/>
              <a:buNone/>
              <a:defRPr/>
            </a:pPr>
            <a:endParaRPr lang="en-US" sz="2600" dirty="0">
              <a:latin typeface="Franklin Gothic Medium" panose="020B0603020102020204" pitchFamily="34" charset="0"/>
              <a:ea typeface="Cambria Math" pitchFamily="18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26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That state can’t be </a:t>
            </a:r>
          </a:p>
          <a:p>
            <a:pPr>
              <a:defRPr/>
            </a:pPr>
            <a:r>
              <a:rPr lang="en-US" sz="26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a final state since then y is accepted:   error on y</a:t>
            </a:r>
          </a:p>
          <a:p>
            <a:pPr>
              <a:defRPr/>
            </a:pPr>
            <a:r>
              <a:rPr lang="en-US" sz="26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a non-final state since then x is rejected:   error on x</a:t>
            </a:r>
          </a:p>
        </p:txBody>
      </p:sp>
    </p:spTree>
    <p:extLst>
      <p:ext uri="{BB962C8B-B14F-4D97-AF65-F5344CB8AC3E}">
        <p14:creationId xmlns:p14="http://schemas.microsoft.com/office/powerpoint/2010/main" val="309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600" dirty="0" smtClean="0"/>
              <a:t>B = {binary palindromes} can’t be recognized by any DFA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>
          <a:xfrm>
            <a:off x="445911" y="1213552"/>
            <a:ext cx="8610600" cy="5379159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600" dirty="0" smtClean="0"/>
              <a:t>Consider the infinite set of strings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600" dirty="0" smtClean="0"/>
              <a:t>             S={</a:t>
            </a:r>
            <a:r>
              <a:rPr lang="en-US" sz="2600" dirty="0" smtClean="0">
                <a:latin typeface="Franklin Gothic Medium" panose="020B0603020102020204" pitchFamily="34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ym typeface="Symbol"/>
              </a:rPr>
              <a:t>, 01, 001, 0001, 00001, ...} = {0</a:t>
            </a:r>
            <a:r>
              <a:rPr lang="en-US" sz="2600" baseline="30000" dirty="0" smtClean="0">
                <a:sym typeface="Symbol"/>
              </a:rPr>
              <a:t>n</a:t>
            </a:r>
            <a:r>
              <a:rPr lang="en-US" sz="2600" dirty="0" smtClean="0">
                <a:sym typeface="Symbol"/>
              </a:rPr>
              <a:t>1 : n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  <a:sym typeface="Symbol"/>
              </a:rPr>
              <a:t>≥ 0}</a:t>
            </a:r>
            <a:endParaRPr lang="en-US" sz="900" dirty="0">
              <a:latin typeface="Franklin Gothic Medium" panose="020B0603020102020204" pitchFamily="34" charset="0"/>
              <a:ea typeface="Cambria Math" pitchFamily="18" charset="0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Suppose we are given an arbitrary DFA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M</a:t>
            </a: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.</a:t>
            </a:r>
          </a:p>
          <a:p>
            <a:pPr>
              <a:defRPr/>
            </a:pP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Goal: Show that some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x </a:t>
            </a:r>
            <a:r>
              <a:rPr lang="en-US" sz="2400" dirty="0" smtClean="0">
                <a:latin typeface="Franklin Gothic Medium" panose="020B0603020102020204" pitchFamily="34" charset="0"/>
                <a:ea typeface="Cambria Math"/>
                <a:sym typeface="Symbol"/>
              </a:rPr>
              <a:t>∈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B</a:t>
            </a: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and some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y </a:t>
            </a:r>
            <a:r>
              <a:rPr lang="en-US" sz="2400" dirty="0" smtClean="0">
                <a:latin typeface="Franklin Gothic Medium" panose="020B0603020102020204" pitchFamily="34" charset="0"/>
                <a:ea typeface="Cambria Math"/>
                <a:sym typeface="Symbol"/>
              </a:rPr>
              <a:t>∉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B</a:t>
            </a: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both must end up at the </a:t>
            </a:r>
            <a:r>
              <a:rPr lang="en-US" sz="2400" i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same </a:t>
            </a: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state of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M</a:t>
            </a:r>
          </a:p>
          <a:p>
            <a:pPr marL="0" indent="0">
              <a:buNone/>
              <a:defRPr/>
            </a:pP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Since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S</a:t>
            </a: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is infinite we know that two different strings in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S</a:t>
            </a: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must land in the same state of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M</a:t>
            </a: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, call them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0</a:t>
            </a:r>
            <a:r>
              <a:rPr lang="en-US" sz="2400" baseline="300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1</a:t>
            </a: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and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0</a:t>
            </a:r>
            <a:r>
              <a:rPr lang="en-US" sz="2400" b="1" baseline="300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j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1</a:t>
            </a: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for </a:t>
            </a:r>
            <a:r>
              <a:rPr lang="en-US" sz="2400" dirty="0" err="1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</a:t>
            </a:r>
            <a:r>
              <a:rPr lang="en-US" sz="2400" dirty="0" err="1" smtClean="0">
                <a:latin typeface="Franklin Gothic Medium" panose="020B0603020102020204" pitchFamily="34" charset="0"/>
                <a:ea typeface="Cambria Math"/>
                <a:sym typeface="Symbol"/>
              </a:rPr>
              <a:t>≠j</a:t>
            </a:r>
            <a:r>
              <a:rPr lang="en-US" sz="2400" dirty="0" smtClean="0">
                <a:latin typeface="Franklin Gothic Medium" panose="020B0603020102020204" pitchFamily="34" charset="0"/>
                <a:ea typeface="Cambria Math"/>
                <a:sym typeface="Symbol"/>
              </a:rPr>
              <a:t>.</a:t>
            </a:r>
          </a:p>
          <a:p>
            <a:pPr marL="0" indent="0">
              <a:buNone/>
              <a:defRPr/>
            </a:pPr>
            <a:endParaRPr lang="en-US" sz="2400" dirty="0">
              <a:latin typeface="Franklin Gothic Medium" panose="020B0603020102020204" pitchFamily="34" charset="0"/>
              <a:ea typeface="Cambria Math"/>
              <a:sym typeface="Symbol"/>
            </a:endParaRPr>
          </a:p>
          <a:p>
            <a:pPr marL="0" indent="0">
              <a:buNone/>
              <a:defRPr/>
            </a:pPr>
            <a:endParaRPr lang="en-US" sz="2000" dirty="0" smtClean="0">
              <a:latin typeface="Franklin Gothic Medium" panose="020B0603020102020204" pitchFamily="34" charset="0"/>
              <a:ea typeface="Cambria Math"/>
              <a:sym typeface="Symbol"/>
            </a:endParaRPr>
          </a:p>
          <a:p>
            <a:pPr>
              <a:defRPr/>
            </a:pPr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That also must be true for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0</a:t>
            </a:r>
            <a:r>
              <a:rPr lang="en-US" sz="105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</a:t>
            </a:r>
            <a:r>
              <a:rPr lang="en-US" sz="2400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1z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and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0</a:t>
            </a:r>
            <a:r>
              <a:rPr lang="en-US" sz="2400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j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1z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for any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z 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∈ 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{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0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,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}</a:t>
            </a:r>
            <a:r>
              <a:rPr lang="en-US" sz="2400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*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!</a:t>
            </a:r>
            <a:endParaRPr lang="en-US" sz="2000" dirty="0">
              <a:solidFill>
                <a:prstClr val="black"/>
              </a:solidFill>
              <a:latin typeface="Franklin Gothic Medium" panose="020B0603020102020204" pitchFamily="34" charset="0"/>
              <a:ea typeface="Cambria Math" pitchFamily="18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In particular, with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z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=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0</a:t>
            </a:r>
            <a:r>
              <a:rPr lang="en-US" sz="2400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we get that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0</a:t>
            </a:r>
            <a:r>
              <a:rPr lang="en-US" sz="2400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10</a:t>
            </a:r>
            <a:r>
              <a:rPr lang="en-US" sz="2400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and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0</a:t>
            </a:r>
            <a:r>
              <a:rPr lang="en-US" sz="2400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j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10</a:t>
            </a:r>
            <a:r>
              <a:rPr lang="en-US" sz="2400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</a:t>
            </a:r>
            <a:r>
              <a:rPr lang="en-US" sz="2400" b="1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end up at the same state of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M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.  Since 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0</a:t>
            </a:r>
            <a:r>
              <a:rPr lang="en-US" sz="2400" baseline="30000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10</a:t>
            </a:r>
            <a:r>
              <a:rPr lang="en-US" sz="2400" baseline="30000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∈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B 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and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0</a:t>
            </a:r>
            <a:r>
              <a:rPr lang="en-US" sz="2400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j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10</a:t>
            </a:r>
            <a:r>
              <a:rPr lang="en-US" sz="2400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∉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B 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(because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i</a:t>
            </a:r>
            <a:r>
              <a:rPr lang="en-US" sz="2400" dirty="0" err="1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≠</a:t>
            </a:r>
            <a:r>
              <a:rPr lang="en-US" sz="2400" dirty="0" err="1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j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)       M does not recognize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.     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ea typeface="Cambria Math"/>
                <a:sym typeface="Symbol"/>
              </a:rPr>
              <a:t>∴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 no DFA can recognize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.</a:t>
            </a:r>
            <a:endParaRPr lang="en-US" sz="2400" dirty="0" smtClean="0">
              <a:latin typeface="Franklin Gothic Medium" panose="020B0603020102020204" pitchFamily="34" charset="0"/>
              <a:ea typeface="Cambria Math"/>
              <a:sym typeface="Symbo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46709" y="4188047"/>
            <a:ext cx="3865914" cy="933046"/>
            <a:chOff x="2646709" y="4573115"/>
            <a:chExt cx="3865914" cy="933046"/>
          </a:xfrm>
        </p:grpSpPr>
        <p:sp>
          <p:nvSpPr>
            <p:cNvPr id="20" name="TextBox 19"/>
            <p:cNvSpPr txBox="1"/>
            <p:nvPr/>
          </p:nvSpPr>
          <p:spPr>
            <a:xfrm>
              <a:off x="3973749" y="4573115"/>
              <a:ext cx="5437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  <a:latin typeface="Franklin Gothic Medium" panose="020B0603020102020204" pitchFamily="34" charset="0"/>
                  <a:ea typeface="Cambria Math" pitchFamily="18" charset="0"/>
                  <a:sym typeface="Symbol"/>
                </a:rPr>
                <a:t>0</a:t>
              </a:r>
              <a:r>
                <a:rPr lang="en-US" sz="200" dirty="0" smtClean="0">
                  <a:solidFill>
                    <a:srgbClr val="0070C0"/>
                  </a:solidFill>
                  <a:latin typeface="Franklin Gothic Medium" panose="020B0603020102020204" pitchFamily="34" charset="0"/>
                  <a:ea typeface="Cambria Math" pitchFamily="18" charset="0"/>
                  <a:sym typeface="Symbol"/>
                </a:rPr>
                <a:t> </a:t>
              </a:r>
              <a:r>
                <a:rPr lang="en-US" sz="2000" baseline="30000" dirty="0" smtClean="0">
                  <a:solidFill>
                    <a:srgbClr val="0070C0"/>
                  </a:solidFill>
                  <a:latin typeface="Franklin Gothic Medium" panose="020B0603020102020204" pitchFamily="34" charset="0"/>
                  <a:ea typeface="Cambria Math" pitchFamily="18" charset="0"/>
                  <a:sym typeface="Symbol"/>
                </a:rPr>
                <a:t>i</a:t>
              </a:r>
              <a:r>
                <a:rPr lang="en-US" sz="2000" dirty="0" smtClean="0">
                  <a:solidFill>
                    <a:srgbClr val="0070C0"/>
                  </a:solidFill>
                  <a:latin typeface="Franklin Gothic Medium" panose="020B0603020102020204" pitchFamily="34" charset="0"/>
                  <a:ea typeface="Cambria Math" pitchFamily="18" charset="0"/>
                  <a:sym typeface="Symbol"/>
                </a:rPr>
                <a:t>1</a:t>
              </a:r>
              <a:endParaRPr lang="en-US" sz="2000" dirty="0" smtClean="0">
                <a:solidFill>
                  <a:srgbClr val="0070C0"/>
                </a:solidFill>
                <a:latin typeface="Franklin Gothic Medium"/>
                <a:cs typeface="Franklin Gothic Medium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646709" y="4710623"/>
              <a:ext cx="3865914" cy="795538"/>
              <a:chOff x="2646709" y="4710623"/>
              <a:chExt cx="3865914" cy="795538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646709" y="5015463"/>
                <a:ext cx="416022" cy="182880"/>
                <a:chOff x="3230369" y="5086888"/>
                <a:chExt cx="416022" cy="182880"/>
              </a:xfrm>
            </p:grpSpPr>
            <p:sp>
              <p:nvSpPr>
                <p:cNvPr id="7" name="Oval 6"/>
                <p:cNvSpPr>
                  <a:spLocks noChangeAspect="1"/>
                </p:cNvSpPr>
                <p:nvPr/>
              </p:nvSpPr>
              <p:spPr>
                <a:xfrm>
                  <a:off x="3463511" y="5086888"/>
                  <a:ext cx="182880" cy="18288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 baseline="-25000" dirty="0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8" name="Straight Arrow Connector 7"/>
                <p:cNvCxnSpPr/>
                <p:nvPr/>
              </p:nvCxnSpPr>
              <p:spPr bwMode="auto">
                <a:xfrm>
                  <a:off x="3230369" y="5181687"/>
                  <a:ext cx="269875" cy="0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4873837" y="4951201"/>
                <a:ext cx="182880" cy="1828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baseline="-250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054485" y="4873419"/>
                <a:ext cx="1848255" cy="155781"/>
              </a:xfrm>
              <a:custGeom>
                <a:avLst/>
                <a:gdLst>
                  <a:gd name="connsiteX0" fmla="*/ 0 w 1848255"/>
                  <a:gd name="connsiteY0" fmla="*/ 155781 h 155781"/>
                  <a:gd name="connsiteX1" fmla="*/ 252919 w 1848255"/>
                  <a:gd name="connsiteY1" fmla="*/ 138 h 155781"/>
                  <a:gd name="connsiteX2" fmla="*/ 476655 w 1848255"/>
                  <a:gd name="connsiteY2" fmla="*/ 126598 h 155781"/>
                  <a:gd name="connsiteX3" fmla="*/ 933855 w 1848255"/>
                  <a:gd name="connsiteY3" fmla="*/ 39049 h 155781"/>
                  <a:gd name="connsiteX4" fmla="*/ 1206230 w 1848255"/>
                  <a:gd name="connsiteY4" fmla="*/ 126598 h 155781"/>
                  <a:gd name="connsiteX5" fmla="*/ 1614792 w 1848255"/>
                  <a:gd name="connsiteY5" fmla="*/ 19594 h 155781"/>
                  <a:gd name="connsiteX6" fmla="*/ 1848255 w 1848255"/>
                  <a:gd name="connsiteY6" fmla="*/ 107143 h 15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48255" h="155781">
                    <a:moveTo>
                      <a:pt x="0" y="155781"/>
                    </a:moveTo>
                    <a:cubicBezTo>
                      <a:pt x="86738" y="80391"/>
                      <a:pt x="173477" y="5002"/>
                      <a:pt x="252919" y="138"/>
                    </a:cubicBezTo>
                    <a:cubicBezTo>
                      <a:pt x="332361" y="-4726"/>
                      <a:pt x="363166" y="120113"/>
                      <a:pt x="476655" y="126598"/>
                    </a:cubicBezTo>
                    <a:cubicBezTo>
                      <a:pt x="590144" y="133083"/>
                      <a:pt x="812259" y="39049"/>
                      <a:pt x="933855" y="39049"/>
                    </a:cubicBezTo>
                    <a:cubicBezTo>
                      <a:pt x="1055451" y="39049"/>
                      <a:pt x="1092741" y="129840"/>
                      <a:pt x="1206230" y="126598"/>
                    </a:cubicBezTo>
                    <a:cubicBezTo>
                      <a:pt x="1319719" y="123356"/>
                      <a:pt x="1507788" y="22836"/>
                      <a:pt x="1614792" y="19594"/>
                    </a:cubicBezTo>
                    <a:cubicBezTo>
                      <a:pt x="1721796" y="16352"/>
                      <a:pt x="1785025" y="61747"/>
                      <a:pt x="1848255" y="107143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sysDot"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6329743" y="4951309"/>
                <a:ext cx="182880" cy="1828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baseline="-250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5048655" y="4910678"/>
                <a:ext cx="1303507" cy="155769"/>
              </a:xfrm>
              <a:custGeom>
                <a:avLst/>
                <a:gdLst>
                  <a:gd name="connsiteX0" fmla="*/ 0 w 1303507"/>
                  <a:gd name="connsiteY0" fmla="*/ 79611 h 155769"/>
                  <a:gd name="connsiteX1" fmla="*/ 155643 w 1303507"/>
                  <a:gd name="connsiteY1" fmla="*/ 1790 h 155769"/>
                  <a:gd name="connsiteX2" fmla="*/ 350196 w 1303507"/>
                  <a:gd name="connsiteY2" fmla="*/ 147705 h 155769"/>
                  <a:gd name="connsiteX3" fmla="*/ 1284051 w 1303507"/>
                  <a:gd name="connsiteY3" fmla="*/ 137977 h 155769"/>
                  <a:gd name="connsiteX4" fmla="*/ 1284051 w 1303507"/>
                  <a:gd name="connsiteY4" fmla="*/ 137977 h 155769"/>
                  <a:gd name="connsiteX5" fmla="*/ 1303507 w 1303507"/>
                  <a:gd name="connsiteY5" fmla="*/ 137977 h 155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3507" h="155769">
                    <a:moveTo>
                      <a:pt x="0" y="79611"/>
                    </a:moveTo>
                    <a:cubicBezTo>
                      <a:pt x="48638" y="35026"/>
                      <a:pt x="97277" y="-9559"/>
                      <a:pt x="155643" y="1790"/>
                    </a:cubicBezTo>
                    <a:cubicBezTo>
                      <a:pt x="214009" y="13139"/>
                      <a:pt x="162128" y="125007"/>
                      <a:pt x="350196" y="147705"/>
                    </a:cubicBezTo>
                    <a:cubicBezTo>
                      <a:pt x="538264" y="170403"/>
                      <a:pt x="1284051" y="137977"/>
                      <a:pt x="1284051" y="137977"/>
                    </a:cubicBezTo>
                    <a:lnTo>
                      <a:pt x="1284051" y="137977"/>
                    </a:lnTo>
                    <a:lnTo>
                      <a:pt x="1303507" y="13797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prstDash val="sysDot"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064213" y="5077838"/>
                <a:ext cx="1819072" cy="196168"/>
              </a:xfrm>
              <a:custGeom>
                <a:avLst/>
                <a:gdLst>
                  <a:gd name="connsiteX0" fmla="*/ 0 w 1819072"/>
                  <a:gd name="connsiteY0" fmla="*/ 77822 h 196168"/>
                  <a:gd name="connsiteX1" fmla="*/ 262647 w 1819072"/>
                  <a:gd name="connsiteY1" fmla="*/ 145915 h 196168"/>
                  <a:gd name="connsiteX2" fmla="*/ 418289 w 1819072"/>
                  <a:gd name="connsiteY2" fmla="*/ 145915 h 196168"/>
                  <a:gd name="connsiteX3" fmla="*/ 690664 w 1819072"/>
                  <a:gd name="connsiteY3" fmla="*/ 194553 h 196168"/>
                  <a:gd name="connsiteX4" fmla="*/ 1303506 w 1819072"/>
                  <a:gd name="connsiteY4" fmla="*/ 77822 h 196168"/>
                  <a:gd name="connsiteX5" fmla="*/ 1819072 w 1819072"/>
                  <a:gd name="connsiteY5" fmla="*/ 0 h 196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19072" h="196168">
                    <a:moveTo>
                      <a:pt x="0" y="77822"/>
                    </a:moveTo>
                    <a:cubicBezTo>
                      <a:pt x="96466" y="106194"/>
                      <a:pt x="192932" y="134566"/>
                      <a:pt x="262647" y="145915"/>
                    </a:cubicBezTo>
                    <a:cubicBezTo>
                      <a:pt x="332362" y="157264"/>
                      <a:pt x="346953" y="137809"/>
                      <a:pt x="418289" y="145915"/>
                    </a:cubicBezTo>
                    <a:cubicBezTo>
                      <a:pt x="489625" y="154021"/>
                      <a:pt x="543128" y="205902"/>
                      <a:pt x="690664" y="194553"/>
                    </a:cubicBezTo>
                    <a:cubicBezTo>
                      <a:pt x="838200" y="183204"/>
                      <a:pt x="1115438" y="110248"/>
                      <a:pt x="1303506" y="77822"/>
                    </a:cubicBezTo>
                    <a:cubicBezTo>
                      <a:pt x="1491574" y="45396"/>
                      <a:pt x="1655323" y="22698"/>
                      <a:pt x="1819072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sysDot"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700408" y="4710623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70C0"/>
                    </a:solidFill>
                    <a:latin typeface="Franklin Gothic Medium"/>
                    <a:cs typeface="Franklin Gothic Medium"/>
                  </a:rPr>
                  <a:t>?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215699" y="5106051"/>
                <a:ext cx="5437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70C0"/>
                    </a:solidFill>
                    <a:latin typeface="Franklin Gothic Medium" panose="020B0603020102020204" pitchFamily="34" charset="0"/>
                    <a:ea typeface="Cambria Math" pitchFamily="18" charset="0"/>
                    <a:sym typeface="Symbol"/>
                  </a:rPr>
                  <a:t>0</a:t>
                </a:r>
                <a:r>
                  <a:rPr lang="en-US" sz="400" dirty="0" smtClean="0">
                    <a:solidFill>
                      <a:srgbClr val="0070C0"/>
                    </a:solidFill>
                    <a:latin typeface="Franklin Gothic Medium" panose="020B0603020102020204" pitchFamily="34" charset="0"/>
                    <a:ea typeface="Cambria Math" pitchFamily="18" charset="0"/>
                    <a:sym typeface="Symbol"/>
                  </a:rPr>
                  <a:t> </a:t>
                </a:r>
                <a:r>
                  <a:rPr lang="en-US" sz="2000" baseline="30000" dirty="0" smtClean="0">
                    <a:solidFill>
                      <a:srgbClr val="0070C0"/>
                    </a:solidFill>
                    <a:latin typeface="Franklin Gothic Medium" panose="020B0603020102020204" pitchFamily="34" charset="0"/>
                    <a:ea typeface="Cambria Math" pitchFamily="18" charset="0"/>
                    <a:sym typeface="Symbol"/>
                  </a:rPr>
                  <a:t>j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Franklin Gothic Medium" panose="020B0603020102020204" pitchFamily="34" charset="0"/>
                    <a:ea typeface="Cambria Math" pitchFamily="18" charset="0"/>
                    <a:sym typeface="Symbol"/>
                  </a:rPr>
                  <a:t>1</a:t>
                </a:r>
                <a:endParaRPr lang="en-US" sz="2000" dirty="0" smtClean="0">
                  <a:solidFill>
                    <a:srgbClr val="0070C0"/>
                  </a:solidFill>
                  <a:latin typeface="Franklin Gothic Medium"/>
                  <a:cs typeface="Franklin Gothic Medium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424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a Language L is not 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Find an infinite set </a:t>
            </a:r>
            <a:r>
              <a:rPr lang="en-US" sz="2400" b="1" dirty="0"/>
              <a:t>S</a:t>
            </a:r>
            <a:r>
              <a:rPr lang="en-US" sz="2400" dirty="0"/>
              <a:t>={</a:t>
            </a:r>
            <a:r>
              <a:rPr lang="en-US" sz="2400" b="1" dirty="0"/>
              <a:t>s</a:t>
            </a:r>
            <a:r>
              <a:rPr lang="en-US" sz="2400" b="1" baseline="-25000" dirty="0"/>
              <a:t>0</a:t>
            </a:r>
            <a:r>
              <a:rPr lang="en-US" sz="2400" dirty="0"/>
              <a:t>,</a:t>
            </a:r>
            <a:r>
              <a:rPr lang="en-US" sz="2400" b="1" dirty="0"/>
              <a:t>s</a:t>
            </a:r>
            <a:r>
              <a:rPr lang="en-US" sz="2400" b="1" baseline="-25000" dirty="0"/>
              <a:t>1</a:t>
            </a:r>
            <a:r>
              <a:rPr lang="en-US" sz="2400" dirty="0"/>
              <a:t>,...,</a:t>
            </a:r>
            <a:r>
              <a:rPr lang="en-US" sz="2400" b="1" dirty="0" err="1"/>
              <a:t>s</a:t>
            </a:r>
            <a:r>
              <a:rPr lang="en-US" sz="2400" b="1" baseline="-25000" dirty="0" err="1"/>
              <a:t>n</a:t>
            </a:r>
            <a:r>
              <a:rPr lang="en-US" sz="2400" dirty="0"/>
              <a:t>,...} of </a:t>
            </a:r>
            <a:r>
              <a:rPr lang="en-US" sz="2400" dirty="0" smtClean="0"/>
              <a:t>string prefixes that you think will need to be remembered separately</a:t>
            </a:r>
          </a:p>
          <a:p>
            <a:pPr marL="514350" indent="-514350">
              <a:buFont typeface="+mj-lt"/>
              <a:buAutoNum type="arabicPeriod"/>
            </a:pP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“Let </a:t>
            </a:r>
            <a:r>
              <a:rPr lang="en-US" sz="2400" b="1" dirty="0" smtClean="0"/>
              <a:t>M</a:t>
            </a:r>
            <a:r>
              <a:rPr lang="en-US" sz="2400" dirty="0" smtClean="0"/>
              <a:t> be an arbitrary DFA.    Since </a:t>
            </a:r>
            <a:r>
              <a:rPr lang="en-US" sz="2400" b="1" dirty="0" smtClean="0"/>
              <a:t>S</a:t>
            </a:r>
            <a:r>
              <a:rPr lang="en-US" sz="2400" dirty="0" smtClean="0"/>
              <a:t> is infinite and </a:t>
            </a:r>
            <a:r>
              <a:rPr lang="en-US" sz="2400" b="1" dirty="0" smtClean="0"/>
              <a:t>M</a:t>
            </a:r>
            <a:r>
              <a:rPr lang="en-US" sz="2400" dirty="0" smtClean="0"/>
              <a:t> is finite state there must be two strings </a:t>
            </a:r>
            <a:r>
              <a:rPr lang="en-US" sz="2400" b="1" dirty="0" err="1" smtClean="0"/>
              <a:t>s</a:t>
            </a:r>
            <a:r>
              <a:rPr lang="en-US" sz="2400" b="1" baseline="-25000" dirty="0" err="1" smtClean="0"/>
              <a:t>i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b="1" dirty="0" err="1" smtClean="0"/>
              <a:t>s</a:t>
            </a:r>
            <a:r>
              <a:rPr lang="en-US" sz="2400" b="1" baseline="-25000" dirty="0" err="1" smtClean="0"/>
              <a:t>j</a:t>
            </a:r>
            <a:r>
              <a:rPr lang="en-US" sz="2400" dirty="0" smtClean="0"/>
              <a:t> in </a:t>
            </a:r>
            <a:r>
              <a:rPr lang="en-US" sz="2400" b="1" dirty="0" smtClean="0"/>
              <a:t>S</a:t>
            </a:r>
            <a:r>
              <a:rPr lang="en-US" sz="2400" dirty="0" smtClean="0"/>
              <a:t> for some </a:t>
            </a:r>
            <a:r>
              <a:rPr lang="en-US" sz="2400" b="1" dirty="0" err="1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 ≠</a:t>
            </a:r>
            <a:r>
              <a:rPr lang="en-US" sz="2400" b="1" dirty="0">
                <a:solidFill>
                  <a:prstClr val="black"/>
                </a:solidFill>
              </a:rPr>
              <a:t>j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/>
              <a:t>that end up at the same state of </a:t>
            </a:r>
            <a:r>
              <a:rPr lang="en-US" sz="2400" b="1" dirty="0" smtClean="0"/>
              <a:t>M</a:t>
            </a:r>
            <a:r>
              <a:rPr lang="en-US" sz="2400" dirty="0" smtClean="0"/>
              <a:t>.”</a:t>
            </a:r>
          </a:p>
          <a:p>
            <a:pPr marL="400050" lvl="1" indent="0">
              <a:buNone/>
            </a:pPr>
            <a:r>
              <a:rPr lang="en-US" sz="2400" dirty="0" smtClean="0"/>
              <a:t>   </a:t>
            </a:r>
            <a:r>
              <a:rPr lang="en-US" sz="2400" dirty="0" smtClean="0">
                <a:latin typeface="+mn-lt"/>
              </a:rPr>
              <a:t>Note:   You don’t get to choose which two strings </a:t>
            </a:r>
            <a:r>
              <a:rPr lang="en-US" sz="2400" b="1" dirty="0" err="1" smtClean="0">
                <a:solidFill>
                  <a:prstClr val="black"/>
                </a:solidFill>
              </a:rPr>
              <a:t>s</a:t>
            </a:r>
            <a:r>
              <a:rPr lang="en-US" sz="2400" b="1" baseline="-25000" dirty="0" err="1" smtClean="0">
                <a:solidFill>
                  <a:prstClr val="black"/>
                </a:solidFill>
              </a:rPr>
              <a:t>i</a:t>
            </a:r>
            <a:r>
              <a:rPr lang="en-US" sz="2400" b="1" baseline="-250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latin typeface="+mn-lt"/>
              </a:rPr>
              <a:t>and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s</a:t>
            </a:r>
            <a:r>
              <a:rPr lang="en-US" sz="2400" b="1" baseline="-25000" dirty="0" err="1" smtClean="0">
                <a:solidFill>
                  <a:prstClr val="black"/>
                </a:solidFill>
              </a:rPr>
              <a:t>j</a:t>
            </a:r>
            <a:endParaRPr lang="en-US" sz="2400" dirty="0" smtClean="0"/>
          </a:p>
          <a:p>
            <a:pPr marL="400050" lvl="1" indent="0"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Find a string </a:t>
            </a:r>
            <a:r>
              <a:rPr lang="en-US" sz="2400" b="1" dirty="0" smtClean="0"/>
              <a:t>t</a:t>
            </a:r>
            <a:r>
              <a:rPr lang="en-US" sz="2400" dirty="0" smtClean="0"/>
              <a:t> (typically depending on </a:t>
            </a:r>
            <a:r>
              <a:rPr lang="en-US" sz="2400" b="1" dirty="0" err="1">
                <a:solidFill>
                  <a:prstClr val="black"/>
                </a:solidFill>
              </a:rPr>
              <a:t>s</a:t>
            </a:r>
            <a:r>
              <a:rPr lang="en-US" sz="2400" b="1" baseline="-25000" dirty="0" err="1">
                <a:solidFill>
                  <a:prstClr val="black"/>
                </a:solidFill>
              </a:rPr>
              <a:t>i</a:t>
            </a:r>
            <a:r>
              <a:rPr lang="en-US" sz="2400" b="1" baseline="-250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and/or </a:t>
            </a:r>
            <a:r>
              <a:rPr lang="en-US" sz="2400" b="1" dirty="0" err="1" smtClean="0">
                <a:solidFill>
                  <a:prstClr val="black"/>
                </a:solidFill>
              </a:rPr>
              <a:t>s</a:t>
            </a:r>
            <a:r>
              <a:rPr lang="en-US" sz="2400" b="1" baseline="-25000" dirty="0" err="1" smtClean="0">
                <a:solidFill>
                  <a:prstClr val="black"/>
                </a:solidFill>
              </a:rPr>
              <a:t>j</a:t>
            </a:r>
            <a:r>
              <a:rPr lang="en-US" sz="2400" dirty="0" smtClean="0">
                <a:solidFill>
                  <a:prstClr val="black"/>
                </a:solidFill>
              </a:rPr>
              <a:t>) such that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b="1" dirty="0" smtClean="0"/>
              <a:t>        s</a:t>
            </a:r>
            <a:r>
              <a:rPr lang="en-US" sz="2400" b="1" baseline="-25000" dirty="0" smtClean="0"/>
              <a:t>i</a:t>
            </a:r>
            <a:r>
              <a:rPr lang="en-US" sz="2400" b="1" dirty="0" smtClean="0"/>
              <a:t>t</a:t>
            </a:r>
            <a:r>
              <a:rPr lang="en-US" sz="2400" dirty="0" smtClean="0"/>
              <a:t> is in </a:t>
            </a:r>
            <a:r>
              <a:rPr lang="en-US" sz="2400" b="1" dirty="0" smtClean="0"/>
              <a:t>L</a:t>
            </a:r>
            <a:r>
              <a:rPr lang="en-US" sz="2400" dirty="0" smtClean="0"/>
              <a:t>, and                             </a:t>
            </a:r>
            <a:r>
              <a:rPr lang="en-US" sz="2400" dirty="0" smtClean="0">
                <a:latin typeface="+mn-lt"/>
              </a:rPr>
              <a:t>or</a:t>
            </a:r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prstClr val="black"/>
                </a:solidFill>
              </a:rPr>
              <a:t>s</a:t>
            </a:r>
            <a:r>
              <a:rPr lang="en-US" sz="2400" b="1" baseline="-25000" dirty="0" smtClean="0">
                <a:solidFill>
                  <a:prstClr val="black"/>
                </a:solidFill>
              </a:rPr>
              <a:t>i</a:t>
            </a:r>
            <a:r>
              <a:rPr lang="en-US" sz="2400" b="1" dirty="0" smtClean="0">
                <a:solidFill>
                  <a:prstClr val="black"/>
                </a:solidFill>
              </a:rPr>
              <a:t>t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is 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not in </a:t>
            </a:r>
            <a:r>
              <a:rPr lang="en-US" sz="2400" b="1" dirty="0">
                <a:solidFill>
                  <a:prstClr val="black"/>
                </a:solidFill>
              </a:rPr>
              <a:t>L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, and</a:t>
            </a:r>
            <a:r>
              <a:rPr lang="en-US" sz="2400" dirty="0" smtClean="0">
                <a:latin typeface="+mn-lt"/>
              </a:rPr>
              <a:t> 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</a:t>
            </a:r>
            <a:r>
              <a:rPr lang="en-US" sz="2400" b="1" dirty="0" err="1" smtClean="0"/>
              <a:t>s</a:t>
            </a:r>
            <a:r>
              <a:rPr lang="en-US" sz="2400" b="1" baseline="-25000" dirty="0" err="1" smtClean="0"/>
              <a:t>j</a:t>
            </a:r>
            <a:r>
              <a:rPr lang="en-US" sz="2400" b="1" dirty="0" err="1" smtClean="0"/>
              <a:t>t</a:t>
            </a:r>
            <a:r>
              <a:rPr lang="en-US" sz="2400" dirty="0" smtClean="0"/>
              <a:t> is not in </a:t>
            </a:r>
            <a:r>
              <a:rPr lang="en-US" sz="2400" b="1" dirty="0" smtClean="0"/>
              <a:t>L                                      </a:t>
            </a:r>
            <a:r>
              <a:rPr lang="en-US" sz="2400" b="1" dirty="0" err="1" smtClean="0">
                <a:solidFill>
                  <a:prstClr val="black"/>
                </a:solidFill>
              </a:rPr>
              <a:t>s</a:t>
            </a:r>
            <a:r>
              <a:rPr lang="en-US" sz="2400" b="1" baseline="-25000" dirty="0" err="1" smtClean="0">
                <a:solidFill>
                  <a:prstClr val="black"/>
                </a:solidFill>
              </a:rPr>
              <a:t>j</a:t>
            </a:r>
            <a:r>
              <a:rPr lang="en-US" sz="2400" b="1" dirty="0" err="1" smtClean="0">
                <a:solidFill>
                  <a:prstClr val="black"/>
                </a:solidFill>
              </a:rPr>
              <a:t>t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is in </a:t>
            </a:r>
            <a:r>
              <a:rPr lang="en-US" sz="2400" b="1" dirty="0">
                <a:solidFill>
                  <a:prstClr val="black"/>
                </a:solidFill>
              </a:rPr>
              <a:t>L </a:t>
            </a:r>
            <a:endParaRPr lang="en-US" sz="2400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571500" indent="-514350">
              <a:buFont typeface="+mj-lt"/>
              <a:buAutoNum type="arabicPeriod"/>
            </a:pPr>
            <a:r>
              <a:rPr lang="en-US" sz="2400" dirty="0" smtClean="0"/>
              <a:t>“Since </a:t>
            </a:r>
            <a:r>
              <a:rPr lang="en-US" sz="2400" b="1" dirty="0" err="1" smtClean="0"/>
              <a:t>s</a:t>
            </a:r>
            <a:r>
              <a:rPr lang="en-US" sz="2400" b="1" baseline="-25000" dirty="0" err="1" smtClean="0"/>
              <a:t>i</a:t>
            </a:r>
            <a:r>
              <a:rPr lang="en-US" sz="2400" dirty="0" smtClean="0"/>
              <a:t> and </a:t>
            </a:r>
            <a:r>
              <a:rPr lang="en-US" sz="2400" b="1" dirty="0" err="1" smtClean="0"/>
              <a:t>s</a:t>
            </a:r>
            <a:r>
              <a:rPr lang="en-US" sz="2400" b="1" baseline="-25000" dirty="0" err="1" smtClean="0"/>
              <a:t>j</a:t>
            </a:r>
            <a:r>
              <a:rPr lang="en-US" sz="2400" dirty="0"/>
              <a:t> </a:t>
            </a:r>
            <a:r>
              <a:rPr lang="en-US" sz="2400" dirty="0" smtClean="0"/>
              <a:t>both end up at the same state of </a:t>
            </a:r>
            <a:r>
              <a:rPr lang="en-US" sz="2400" b="1" dirty="0" smtClean="0"/>
              <a:t>M</a:t>
            </a:r>
            <a:r>
              <a:rPr lang="en-US" sz="2400" dirty="0" smtClean="0"/>
              <a:t>, and we appended the same string </a:t>
            </a:r>
            <a:r>
              <a:rPr lang="en-US" sz="2400" b="1" dirty="0" smtClean="0"/>
              <a:t>t</a:t>
            </a:r>
            <a:r>
              <a:rPr lang="en-US" sz="2400" dirty="0" smtClean="0"/>
              <a:t>, both </a:t>
            </a:r>
            <a:r>
              <a:rPr lang="en-US" sz="2400" b="1" dirty="0" smtClean="0"/>
              <a:t>s</a:t>
            </a:r>
            <a:r>
              <a:rPr lang="en-US" sz="2400" b="1" baseline="-25000" dirty="0" smtClean="0"/>
              <a:t>i</a:t>
            </a:r>
            <a:r>
              <a:rPr lang="en-US" sz="2400" b="1" dirty="0" smtClean="0"/>
              <a:t>t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 </a:t>
            </a:r>
            <a:r>
              <a:rPr lang="en-US" sz="2400" dirty="0" smtClean="0"/>
              <a:t>and </a:t>
            </a:r>
            <a:r>
              <a:rPr lang="en-US" sz="2400" b="1" dirty="0" err="1" smtClean="0"/>
              <a:t>s</a:t>
            </a:r>
            <a:r>
              <a:rPr lang="en-US" sz="2400" b="1" baseline="-25000" dirty="0" err="1" smtClean="0"/>
              <a:t>j</a:t>
            </a:r>
            <a:r>
              <a:rPr lang="en-US" sz="2400" b="1" dirty="0" err="1" smtClean="0"/>
              <a:t>t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 </a:t>
            </a:r>
            <a:r>
              <a:rPr lang="en-US" sz="2400" dirty="0" smtClean="0"/>
              <a:t>end at the same state of </a:t>
            </a:r>
            <a:r>
              <a:rPr lang="en-US" sz="2400" b="1" dirty="0" smtClean="0"/>
              <a:t>M.   </a:t>
            </a:r>
            <a:r>
              <a:rPr lang="en-US" sz="2400" dirty="0" smtClean="0"/>
              <a:t>Since </a:t>
            </a:r>
            <a:r>
              <a:rPr lang="en-US" sz="2400" b="1" dirty="0">
                <a:solidFill>
                  <a:prstClr val="black"/>
                </a:solidFill>
              </a:rPr>
              <a:t>s</a:t>
            </a:r>
            <a:r>
              <a:rPr lang="en-US" sz="2400" b="1" baseline="-25000" dirty="0">
                <a:solidFill>
                  <a:prstClr val="black"/>
                </a:solidFill>
              </a:rPr>
              <a:t>i</a:t>
            </a:r>
            <a:r>
              <a:rPr lang="en-US" sz="2400" b="1" dirty="0">
                <a:solidFill>
                  <a:prstClr val="black"/>
                </a:solidFill>
              </a:rPr>
              <a:t>t</a:t>
            </a:r>
            <a:r>
              <a:rPr lang="en-US" sz="2400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 ∈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L </a:t>
            </a:r>
            <a:r>
              <a:rPr lang="en-US" sz="24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and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s</a:t>
            </a:r>
            <a:r>
              <a:rPr lang="en-US" sz="2400" b="1" baseline="-25000" dirty="0" err="1">
                <a:solidFill>
                  <a:prstClr val="black"/>
                </a:solidFill>
              </a:rPr>
              <a:t>j</a:t>
            </a:r>
            <a:r>
              <a:rPr lang="en-US" sz="2400" b="1" dirty="0" err="1">
                <a:solidFill>
                  <a:prstClr val="black"/>
                </a:solidFill>
              </a:rPr>
              <a:t>t</a:t>
            </a:r>
            <a:r>
              <a:rPr lang="en-US" sz="2400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  <a:sym typeface="Symbol"/>
              </a:rPr>
              <a:t>∉</a:t>
            </a:r>
            <a:r>
              <a:rPr lang="en-US" sz="2400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  <a:sym typeface="Symbol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 pitchFamily="18" charset="0"/>
                <a:sym typeface="Symbol"/>
              </a:rPr>
              <a:t>L, </a:t>
            </a:r>
            <a:r>
              <a:rPr lang="en-US" sz="2400" b="1" dirty="0" smtClean="0"/>
              <a:t> M </a:t>
            </a:r>
            <a:r>
              <a:rPr lang="en-US" sz="2400" dirty="0" smtClean="0"/>
              <a:t>does not recognize </a:t>
            </a:r>
            <a:r>
              <a:rPr lang="en-US" sz="2400" b="1" dirty="0" smtClean="0"/>
              <a:t>L</a:t>
            </a:r>
            <a:r>
              <a:rPr lang="en-US" sz="2400" dirty="0" smtClean="0"/>
              <a:t>.”    </a:t>
            </a:r>
          </a:p>
          <a:p>
            <a:pPr marL="571500" indent="-514350">
              <a:buFont typeface="+mj-lt"/>
              <a:buAutoNum type="arabicPeriod"/>
            </a:pPr>
            <a:endParaRPr lang="en-US" sz="2100" dirty="0" smtClean="0"/>
          </a:p>
          <a:p>
            <a:pPr marL="571500" indent="-514350">
              <a:buFont typeface="+mj-lt"/>
              <a:buAutoNum type="arabicPeriod"/>
            </a:pPr>
            <a:r>
              <a:rPr lang="en-US" sz="2400" dirty="0">
                <a:latin typeface="Franklin Gothic Medium" panose="020B0603020102020204" pitchFamily="34" charset="0"/>
                <a:ea typeface="Cambria Math"/>
              </a:rPr>
              <a:t> </a:t>
            </a:r>
            <a:r>
              <a:rPr lang="en-US" sz="2400" dirty="0" smtClean="0">
                <a:latin typeface="Franklin Gothic Medium" panose="020B0603020102020204" pitchFamily="34" charset="0"/>
                <a:ea typeface="Cambria Math"/>
              </a:rPr>
              <a:t>“Since </a:t>
            </a:r>
            <a:r>
              <a:rPr lang="en-US" sz="2400" b="1" dirty="0" smtClean="0">
                <a:latin typeface="Franklin Gothic Medium" panose="020B0603020102020204" pitchFamily="34" charset="0"/>
                <a:ea typeface="Cambria Math"/>
              </a:rPr>
              <a:t>M</a:t>
            </a:r>
            <a:r>
              <a:rPr lang="en-US" sz="2400" dirty="0" smtClean="0">
                <a:latin typeface="Franklin Gothic Medium" panose="020B0603020102020204" pitchFamily="34" charset="0"/>
                <a:ea typeface="Cambria Math"/>
              </a:rPr>
              <a:t> was arbitrary, </a:t>
            </a:r>
            <a:r>
              <a:rPr lang="en-US" sz="2400" dirty="0" smtClean="0">
                <a:solidFill>
                  <a:prstClr val="black"/>
                </a:solidFill>
              </a:rPr>
              <a:t>no </a:t>
            </a:r>
            <a:r>
              <a:rPr lang="en-US" sz="2400" dirty="0" smtClean="0">
                <a:solidFill>
                  <a:prstClr val="black"/>
                </a:solidFill>
              </a:rPr>
              <a:t>DFA recognizes </a:t>
            </a:r>
            <a:r>
              <a:rPr lang="en-US" sz="2400" b="1" dirty="0" smtClean="0">
                <a:solidFill>
                  <a:prstClr val="black"/>
                </a:solidFill>
              </a:rPr>
              <a:t>L</a:t>
            </a:r>
            <a:r>
              <a:rPr lang="en-US" sz="2400" dirty="0" smtClean="0">
                <a:solidFill>
                  <a:prstClr val="black"/>
                </a:solidFill>
              </a:rPr>
              <a:t>.”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087565" y="3929974"/>
            <a:ext cx="2821021" cy="7101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1132" y="2928026"/>
            <a:ext cx="6877455" cy="37937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53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>
                  <a:defRPr/>
                </a:pPr>
                <a:r>
                  <a:rPr lang="en-US" dirty="0" smtClean="0"/>
                  <a:t>A={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: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≥0</m:t>
                    </m:r>
                  </m:oMath>
                </a14:m>
                <a:r>
                  <a:rPr lang="en-US" dirty="0" smtClean="0"/>
                  <a:t>} cannot be recognized by any DFA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556" t="-10000" r="-222" b="-17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56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Another Irregular Language Example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3736" y="1010697"/>
            <a:ext cx="8667345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L = {</a:t>
            </a:r>
            <a:r>
              <a:rPr lang="en-US" sz="2200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∊</a:t>
            </a:r>
            <a:r>
              <a:rPr lang="en-US" sz="22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</a:t>
            </a:r>
            <a:r>
              <a:rPr lang="en-US" sz="2200" dirty="0">
                <a:solidFill>
                  <a:srgbClr val="C0000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0, </a:t>
            </a:r>
            <a:r>
              <a:rPr lang="en-US" sz="2200" dirty="0" smtClean="0">
                <a:solidFill>
                  <a:srgbClr val="C0000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1,2</a:t>
            </a:r>
            <a:r>
              <a:rPr lang="en-US" sz="22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  <a:r>
              <a:rPr lang="en-US" sz="2200" b="1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r>
              <a:rPr lang="en-US" sz="2200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:</a:t>
            </a:r>
            <a:r>
              <a:rPr lang="en-US" sz="22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x</a:t>
            </a:r>
            <a:r>
              <a:rPr lang="en-US" sz="22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has an equal number of substrings </a:t>
            </a:r>
            <a:r>
              <a:rPr lang="en-US" sz="22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01 </a:t>
            </a:r>
            <a:r>
              <a:rPr lang="en-US" sz="22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and </a:t>
            </a:r>
            <a:r>
              <a:rPr lang="en-US" sz="22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10}.</a:t>
            </a:r>
            <a:endParaRPr lang="en-US" sz="2200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+mn-lt"/>
              </a:rPr>
              <a:t>Intuition: Need to remember difference in # of </a:t>
            </a:r>
            <a:r>
              <a:rPr lang="en-US" sz="2400" b="1" dirty="0" smtClean="0"/>
              <a:t>01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+mn-lt"/>
              </a:rPr>
              <a:t>or</a:t>
            </a:r>
            <a:r>
              <a:rPr lang="en-US" sz="2400" dirty="0" smtClean="0"/>
              <a:t> </a:t>
            </a:r>
            <a:r>
              <a:rPr lang="en-US" sz="2400" b="1" dirty="0" smtClean="0"/>
              <a:t>10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+mn-lt"/>
              </a:rPr>
              <a:t>substrings seen, but only </a:t>
            </a:r>
            <a:r>
              <a:rPr lang="en-US" sz="2400" dirty="0" smtClean="0">
                <a:latin typeface="+mn-lt"/>
              </a:rPr>
              <a:t>hard to do </a:t>
            </a:r>
            <a:r>
              <a:rPr lang="en-US" sz="2400" dirty="0" smtClean="0">
                <a:latin typeface="+mn-lt"/>
              </a:rPr>
              <a:t>if these are separated by </a:t>
            </a:r>
            <a:r>
              <a:rPr lang="en-US" sz="2400" b="1" dirty="0" smtClean="0"/>
              <a:t>2</a:t>
            </a:r>
            <a:r>
              <a:rPr lang="en-US" sz="2400" dirty="0" smtClean="0"/>
              <a:t>’s.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200" dirty="0" smtClean="0"/>
              <a:t>Let  </a:t>
            </a:r>
            <a:r>
              <a:rPr lang="en-US" sz="2200" b="1" dirty="0" smtClean="0"/>
              <a:t>S</a:t>
            </a:r>
            <a:r>
              <a:rPr lang="en-US" sz="2200" dirty="0" smtClean="0"/>
              <a:t>={</a:t>
            </a:r>
            <a:r>
              <a:rPr lang="en-US" sz="2200" dirty="0" smtClean="0">
                <a:sym typeface="Symbol"/>
              </a:rPr>
              <a:t>, 012, 012012, 012012012, ...} = </a:t>
            </a:r>
            <a:r>
              <a:rPr lang="en-US" sz="2200" dirty="0" smtClean="0"/>
              <a:t>{(012)</a:t>
            </a:r>
            <a:r>
              <a:rPr lang="en-US" sz="2200" baseline="30000" dirty="0" smtClean="0"/>
              <a:t>n </a:t>
            </a:r>
            <a:r>
              <a:rPr lang="en-US" sz="2200" dirty="0" smtClean="0"/>
              <a:t>: n</a:t>
            </a:r>
            <a:r>
              <a:rPr lang="en-US" sz="2200" dirty="0">
                <a:solidFill>
                  <a:prstClr val="black"/>
                </a:solidFill>
                <a:latin typeface="Calibri"/>
                <a:ea typeface="Cambria Math" panose="02040503050406030204" pitchFamily="18" charset="0"/>
              </a:rPr>
              <a:t> ∊ ℕ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}</a:t>
            </a:r>
            <a:endParaRPr lang="en-US" sz="2200" dirty="0" smtClean="0"/>
          </a:p>
          <a:p>
            <a:pPr marL="0" indent="0">
              <a:buNone/>
            </a:pPr>
            <a:r>
              <a:rPr lang="en-US" sz="2400" dirty="0" smtClean="0"/>
              <a:t>2. </a:t>
            </a:r>
            <a:r>
              <a:rPr lang="en-US" sz="2200" dirty="0">
                <a:solidFill>
                  <a:prstClr val="black"/>
                </a:solidFill>
              </a:rPr>
              <a:t>Let </a:t>
            </a:r>
            <a:r>
              <a:rPr lang="en-US" sz="2200" b="1" dirty="0">
                <a:solidFill>
                  <a:prstClr val="black"/>
                </a:solidFill>
              </a:rPr>
              <a:t>M</a:t>
            </a:r>
            <a:r>
              <a:rPr lang="en-US" sz="2200" dirty="0">
                <a:solidFill>
                  <a:prstClr val="black"/>
                </a:solidFill>
              </a:rPr>
              <a:t> be an arbitrary DFA.    Since </a:t>
            </a:r>
            <a:r>
              <a:rPr lang="en-US" sz="2200" b="1" dirty="0">
                <a:solidFill>
                  <a:prstClr val="black"/>
                </a:solidFill>
              </a:rPr>
              <a:t>S</a:t>
            </a:r>
            <a:r>
              <a:rPr lang="en-US" sz="2200" dirty="0">
                <a:solidFill>
                  <a:prstClr val="black"/>
                </a:solidFill>
              </a:rPr>
              <a:t> is infinite and </a:t>
            </a:r>
            <a:r>
              <a:rPr lang="en-US" sz="2200" b="1" dirty="0">
                <a:solidFill>
                  <a:prstClr val="black"/>
                </a:solidFill>
              </a:rPr>
              <a:t>M</a:t>
            </a:r>
            <a:r>
              <a:rPr lang="en-US" sz="2200" dirty="0">
                <a:solidFill>
                  <a:prstClr val="black"/>
                </a:solidFill>
              </a:rPr>
              <a:t> is finite state </a:t>
            </a:r>
            <a:r>
              <a:rPr lang="en-US" sz="2200" dirty="0" smtClean="0">
                <a:solidFill>
                  <a:prstClr val="black"/>
                </a:solidFill>
              </a:rPr>
              <a:t>	there </a:t>
            </a:r>
            <a:r>
              <a:rPr lang="en-US" sz="2200" dirty="0">
                <a:solidFill>
                  <a:prstClr val="black"/>
                </a:solidFill>
              </a:rPr>
              <a:t>must be two strings </a:t>
            </a:r>
            <a:r>
              <a:rPr lang="en-US" sz="2200" dirty="0" smtClean="0">
                <a:solidFill>
                  <a:prstClr val="black"/>
                </a:solidFill>
              </a:rPr>
              <a:t>(012)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2400" b="1" baseline="30000" dirty="0" err="1" smtClean="0">
                <a:solidFill>
                  <a:prstClr val="black"/>
                </a:solidFill>
              </a:rPr>
              <a:t>i</a:t>
            </a:r>
            <a:r>
              <a:rPr lang="en-US" sz="2200" b="1" baseline="30000" dirty="0" smtClean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and </a:t>
            </a:r>
            <a:r>
              <a:rPr lang="en-US" sz="2200" dirty="0">
                <a:solidFill>
                  <a:prstClr val="black"/>
                </a:solidFill>
              </a:rPr>
              <a:t>(</a:t>
            </a:r>
            <a:r>
              <a:rPr lang="en-US" sz="2200" dirty="0" smtClean="0">
                <a:solidFill>
                  <a:prstClr val="black"/>
                </a:solidFill>
              </a:rPr>
              <a:t>012)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j</a:t>
            </a:r>
            <a:r>
              <a:rPr lang="en-US" sz="2400" baseline="30000" dirty="0" smtClean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for </a:t>
            </a:r>
            <a:r>
              <a:rPr lang="en-US" sz="2200" dirty="0">
                <a:solidFill>
                  <a:prstClr val="black"/>
                </a:solidFill>
              </a:rPr>
              <a:t>some </a:t>
            </a:r>
            <a:r>
              <a:rPr lang="en-US" sz="2200" dirty="0" err="1">
                <a:solidFill>
                  <a:prstClr val="black"/>
                </a:solidFill>
              </a:rPr>
              <a:t>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≠ j </a:t>
            </a:r>
            <a:r>
              <a:rPr lang="en-US" sz="2200" dirty="0">
                <a:solidFill>
                  <a:prstClr val="black"/>
                </a:solidFill>
              </a:rPr>
              <a:t>that end </a:t>
            </a:r>
            <a:r>
              <a:rPr lang="en-US" sz="2200" dirty="0" smtClean="0">
                <a:solidFill>
                  <a:prstClr val="black"/>
                </a:solidFill>
              </a:rPr>
              <a:t>	up </a:t>
            </a:r>
            <a:r>
              <a:rPr lang="en-US" sz="2200" dirty="0">
                <a:solidFill>
                  <a:prstClr val="black"/>
                </a:solidFill>
              </a:rPr>
              <a:t>at the same state of </a:t>
            </a:r>
            <a:r>
              <a:rPr lang="en-US" sz="2200" b="1" dirty="0">
                <a:solidFill>
                  <a:prstClr val="black"/>
                </a:solidFill>
              </a:rPr>
              <a:t>M</a:t>
            </a:r>
            <a:r>
              <a:rPr lang="en-US" sz="22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prstClr val="black"/>
                </a:solidFill>
              </a:rPr>
              <a:t>3. Consider appending string </a:t>
            </a:r>
            <a:r>
              <a:rPr lang="en-US" sz="2200" b="1" dirty="0" smtClean="0">
                <a:solidFill>
                  <a:prstClr val="black"/>
                </a:solidFill>
              </a:rPr>
              <a:t>t </a:t>
            </a:r>
            <a:r>
              <a:rPr lang="en-US" sz="2200" dirty="0" smtClean="0">
                <a:solidFill>
                  <a:prstClr val="black"/>
                </a:solidFill>
              </a:rPr>
              <a:t>= (102)</a:t>
            </a:r>
            <a:r>
              <a:rPr lang="en-US" sz="2400" b="1" baseline="30000" dirty="0">
                <a:solidFill>
                  <a:prstClr val="black"/>
                </a:solidFill>
              </a:rPr>
              <a:t> </a:t>
            </a:r>
            <a:r>
              <a:rPr lang="en-US" sz="2400" b="1" baseline="30000" dirty="0" err="1" smtClean="0">
                <a:solidFill>
                  <a:prstClr val="black"/>
                </a:solidFill>
              </a:rPr>
              <a:t>i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 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</a:rPr>
              <a:t>to each of these strings.</a:t>
            </a:r>
          </a:p>
          <a:p>
            <a:pPr mar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</a:rPr>
              <a:t>    		</a:t>
            </a:r>
            <a:r>
              <a:rPr lang="en-US" sz="2200" dirty="0" smtClean="0">
                <a:solidFill>
                  <a:prstClr val="black"/>
                </a:solidFill>
              </a:rPr>
              <a:t>Then   (012)</a:t>
            </a:r>
            <a:r>
              <a:rPr lang="en-US" sz="2400" b="1" baseline="30000" dirty="0" err="1" smtClean="0">
                <a:solidFill>
                  <a:prstClr val="black"/>
                </a:solidFill>
              </a:rPr>
              <a:t>i</a:t>
            </a:r>
            <a:r>
              <a:rPr lang="en-US" sz="2200" dirty="0" smtClean="0">
                <a:solidFill>
                  <a:prstClr val="black"/>
                </a:solidFill>
              </a:rPr>
              <a:t> (102)</a:t>
            </a:r>
            <a:r>
              <a:rPr lang="en-US" sz="2200" b="1" baseline="30000" dirty="0" smtClean="0">
                <a:solidFill>
                  <a:prstClr val="black"/>
                </a:solidFill>
              </a:rPr>
              <a:t> </a:t>
            </a:r>
            <a:r>
              <a:rPr lang="en-US" sz="2400" b="1" baseline="30000" dirty="0" err="1" smtClean="0">
                <a:solidFill>
                  <a:prstClr val="black"/>
                </a:solidFill>
              </a:rPr>
              <a:t>i</a:t>
            </a:r>
            <a:r>
              <a:rPr lang="en-US" sz="2200" b="1" baseline="30000" dirty="0" smtClean="0">
                <a:solidFill>
                  <a:prstClr val="black"/>
                </a:solidFill>
              </a:rPr>
              <a:t>  </a:t>
            </a:r>
            <a:r>
              <a:rPr lang="en-US" sz="2200" b="1" dirty="0" smtClean="0">
                <a:solidFill>
                  <a:prstClr val="black"/>
                </a:solidFill>
                <a:latin typeface="Cambria Math"/>
                <a:ea typeface="Cambria Math"/>
              </a:rPr>
              <a:t>∈</a:t>
            </a:r>
            <a:r>
              <a:rPr lang="en-US" sz="2200" b="1" dirty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 L   </a:t>
            </a:r>
            <a:r>
              <a:rPr lang="en-US" sz="2200" dirty="0" smtClean="0">
                <a:solidFill>
                  <a:prstClr val="black"/>
                </a:solidFill>
              </a:rPr>
              <a:t>but   (</a:t>
            </a:r>
            <a:r>
              <a:rPr lang="en-US" sz="2200" dirty="0">
                <a:solidFill>
                  <a:prstClr val="black"/>
                </a:solidFill>
              </a:rPr>
              <a:t>012) 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j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(102)</a:t>
            </a:r>
            <a:r>
              <a:rPr lang="en-US" sz="2400" b="1" baseline="30000" dirty="0">
                <a:solidFill>
                  <a:prstClr val="black"/>
                </a:solidFill>
              </a:rPr>
              <a:t> </a:t>
            </a:r>
            <a:r>
              <a:rPr lang="en-US" sz="2400" b="1" baseline="30000" dirty="0" err="1">
                <a:solidFill>
                  <a:prstClr val="black"/>
                </a:solidFill>
              </a:rPr>
              <a:t>i</a:t>
            </a:r>
            <a:r>
              <a:rPr lang="en-US" sz="2400" b="1" baseline="30000" dirty="0">
                <a:solidFill>
                  <a:prstClr val="black"/>
                </a:solidFill>
              </a:rPr>
              <a:t> 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Cambria Math"/>
                <a:ea typeface="Cambria Math"/>
              </a:rPr>
              <a:t>∉</a:t>
            </a:r>
            <a:r>
              <a:rPr lang="en-US" sz="2200" b="1" dirty="0" smtClean="0">
                <a:solidFill>
                  <a:prstClr val="black"/>
                </a:solidFill>
              </a:rPr>
              <a:t>  </a:t>
            </a:r>
            <a:r>
              <a:rPr lang="en-US" sz="2200" b="1" dirty="0" smtClean="0">
                <a:solidFill>
                  <a:prstClr val="black"/>
                </a:solidFill>
              </a:rPr>
              <a:t>L </a:t>
            </a:r>
            <a:r>
              <a:rPr lang="en-US" sz="2200" dirty="0" smtClean="0">
                <a:solidFill>
                  <a:prstClr val="black"/>
                </a:solidFill>
              </a:rPr>
              <a:t>since </a:t>
            </a:r>
            <a:r>
              <a:rPr lang="en-US" sz="2200" dirty="0" err="1">
                <a:solidFill>
                  <a:prstClr val="black"/>
                </a:solidFill>
              </a:rPr>
              <a:t>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≠ j</a:t>
            </a:r>
            <a:endParaRPr lang="en-US" sz="2200" dirty="0"/>
          </a:p>
          <a:p>
            <a:pPr marL="0" lvl="0" indent="0">
              <a:buNone/>
            </a:pPr>
            <a:r>
              <a:rPr lang="en-US" sz="2400" dirty="0" smtClean="0"/>
              <a:t>4. </a:t>
            </a:r>
            <a:r>
              <a:rPr lang="en-US" sz="2200" dirty="0" smtClean="0">
                <a:latin typeface="Franklin Gothic Medium" panose="020B0603020102020204" pitchFamily="34" charset="0"/>
              </a:rPr>
              <a:t>So </a:t>
            </a:r>
            <a:r>
              <a:rPr lang="en-US" sz="22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(012</a:t>
            </a:r>
            <a:r>
              <a:rPr lang="en-US" sz="22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) </a:t>
            </a:r>
            <a:r>
              <a:rPr lang="en-US" sz="2400" b="1" baseline="30000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i</a:t>
            </a:r>
            <a:r>
              <a:rPr lang="en-US" sz="22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(102)</a:t>
            </a:r>
            <a:r>
              <a:rPr lang="en-US" sz="2200" b="1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400" b="1" baseline="30000" dirty="0" err="1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i</a:t>
            </a:r>
            <a:r>
              <a:rPr lang="en-US" sz="2200" b="1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   </a:t>
            </a:r>
            <a:r>
              <a:rPr lang="en-US" sz="22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and </a:t>
            </a:r>
            <a:r>
              <a:rPr lang="en-US" sz="22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(012)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400" b="1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j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(102)</a:t>
            </a:r>
            <a:r>
              <a:rPr lang="en-US" sz="2200" b="1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400" b="1" baseline="30000" dirty="0" err="1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i</a:t>
            </a:r>
            <a:r>
              <a:rPr lang="en-US" sz="2200" b="1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200" b="1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end </a:t>
            </a:r>
            <a:r>
              <a:rPr lang="en-US" sz="22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up at the same state of </a:t>
            </a:r>
            <a:r>
              <a:rPr lang="en-US" sz="2200" b="1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M</a:t>
            </a:r>
            <a:r>
              <a:rPr lang="en-US" sz="22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   	since </a:t>
            </a:r>
            <a:r>
              <a:rPr lang="en-US" sz="22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(012)</a:t>
            </a:r>
            <a:r>
              <a:rPr lang="en-US" sz="105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400" b="1" baseline="30000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i</a:t>
            </a:r>
            <a:r>
              <a:rPr lang="en-US" sz="2200" b="1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and (012)</a:t>
            </a:r>
            <a:r>
              <a:rPr lang="en-US" sz="1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400" b="1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j</a:t>
            </a:r>
            <a:r>
              <a:rPr lang="en-US" sz="2200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200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do.  Since </a:t>
            </a:r>
            <a:r>
              <a:rPr lang="en-US" sz="22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(012)</a:t>
            </a:r>
            <a:r>
              <a:rPr lang="en-US" sz="1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400" b="1" baseline="30000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i</a:t>
            </a:r>
            <a:r>
              <a:rPr lang="en-US" sz="22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(102)</a:t>
            </a:r>
            <a:r>
              <a:rPr lang="en-US" sz="1000" b="1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400" b="1" baseline="30000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i</a:t>
            </a:r>
            <a:r>
              <a:rPr lang="en-US" sz="2200" b="1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2200" b="1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</a:rPr>
              <a:t>∈</a:t>
            </a:r>
            <a:r>
              <a:rPr lang="en-US" sz="22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 L   </a:t>
            </a:r>
            <a:r>
              <a:rPr lang="en-US" sz="22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and</a:t>
            </a: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	(</a:t>
            </a:r>
            <a:r>
              <a:rPr lang="en-US" sz="22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012)</a:t>
            </a:r>
            <a:r>
              <a:rPr lang="en-US" sz="1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400" b="1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j</a:t>
            </a:r>
            <a:r>
              <a:rPr lang="en-US" sz="22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(102)</a:t>
            </a:r>
            <a:r>
              <a:rPr lang="en-US" sz="1000" b="1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400" b="1" baseline="30000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i</a:t>
            </a:r>
            <a:r>
              <a:rPr lang="en-US" sz="2200" b="1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2200" b="1" dirty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</a:rPr>
              <a:t>∉</a:t>
            </a:r>
            <a:r>
              <a:rPr lang="en-US" sz="22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2200" b="1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L</a:t>
            </a:r>
            <a:r>
              <a:rPr lang="en-US" sz="22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,   </a:t>
            </a:r>
            <a:r>
              <a:rPr lang="en-US" sz="2200" b="1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M</a:t>
            </a:r>
            <a:r>
              <a:rPr lang="en-US" sz="22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 does not recognize </a:t>
            </a:r>
            <a:r>
              <a:rPr lang="en-US" sz="2200" b="1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L</a:t>
            </a:r>
            <a:r>
              <a:rPr lang="en-US" sz="22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200" dirty="0" smtClean="0">
                <a:latin typeface="Franklin Gothic Medium" panose="020B0603020102020204" pitchFamily="34" charset="0"/>
              </a:rPr>
              <a:t>5. </a:t>
            </a:r>
            <a:r>
              <a:rPr lang="en-US" sz="2200" dirty="0" smtClean="0">
                <a:latin typeface="Franklin Gothic Medium" panose="020B0603020102020204" pitchFamily="34" charset="0"/>
              </a:rPr>
              <a:t>Since </a:t>
            </a:r>
            <a:r>
              <a:rPr lang="en-US" sz="2200" b="1" dirty="0" smtClean="0">
                <a:latin typeface="Franklin Gothic Medium" panose="020B0603020102020204" pitchFamily="34" charset="0"/>
              </a:rPr>
              <a:t>M</a:t>
            </a:r>
            <a:r>
              <a:rPr lang="en-US" sz="2200" dirty="0" smtClean="0">
                <a:latin typeface="Franklin Gothic Medium" panose="020B0603020102020204" pitchFamily="34" charset="0"/>
              </a:rPr>
              <a:t> was arbitrary, </a:t>
            </a:r>
            <a:r>
              <a:rPr lang="en-US" sz="2200" dirty="0" smtClean="0">
                <a:latin typeface="Franklin Gothic Medium" panose="020B0603020102020204" pitchFamily="34" charset="0"/>
              </a:rPr>
              <a:t>no DFA recognizes </a:t>
            </a:r>
            <a:r>
              <a:rPr lang="en-US" sz="2200" b="1" dirty="0" smtClean="0">
                <a:latin typeface="Franklin Gothic Medium" panose="020B0603020102020204" pitchFamily="34" charset="0"/>
              </a:rPr>
              <a:t>L</a:t>
            </a:r>
            <a:r>
              <a:rPr lang="en-US" sz="2200" dirty="0" smtClean="0">
                <a:latin typeface="Franklin Gothic Medium" panose="020B0603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31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 ≡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Theorem:  </a:t>
            </a:r>
            <a:r>
              <a:rPr lang="en-US" sz="2800" dirty="0" smtClean="0"/>
              <a:t>A language is recognized by a DFA if and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only if it has a regular </a:t>
            </a:r>
            <a:r>
              <a:rPr lang="en-US" sz="2800" dirty="0" smtClean="0"/>
              <a:t>expression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Proof:  Last class:  </a:t>
            </a:r>
            <a:r>
              <a:rPr lang="en-US" sz="2800" dirty="0" err="1" smtClean="0"/>
              <a:t>RegExp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mbria Math"/>
                <a:ea typeface="Cambria Math"/>
              </a:rPr>
              <a:t>→ </a:t>
            </a:r>
            <a:r>
              <a:rPr lang="en-US" sz="2800" dirty="0" smtClean="0">
                <a:latin typeface="Franklin Gothic Medium" panose="020B0603020102020204" pitchFamily="34" charset="0"/>
                <a:ea typeface="Cambria Math"/>
              </a:rPr>
              <a:t>NFA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mbria Math"/>
                <a:ea typeface="Cambria Math"/>
              </a:rPr>
              <a:t>→ </a:t>
            </a:r>
            <a:r>
              <a:rPr lang="en-US" sz="28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</a:rPr>
              <a:t>DFA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Franklin Gothic Medium" panose="020B0603020102020204" pitchFamily="34" charset="0"/>
              <a:ea typeface="Cambria Math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Cambria Math"/>
              </a:rPr>
              <a:t>            Now:  NFA 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→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RegExp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                     Enough since every DFA is also an NFA.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4170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eneralized NFAs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Like NFAs but allow</a:t>
            </a:r>
          </a:p>
          <a:p>
            <a:pPr lvl="1">
              <a:defRPr/>
            </a:pPr>
            <a:r>
              <a:rPr lang="en-US" dirty="0" smtClean="0"/>
              <a:t>Parallel edges</a:t>
            </a:r>
          </a:p>
          <a:p>
            <a:pPr lvl="1">
              <a:defRPr/>
            </a:pPr>
            <a:r>
              <a:rPr lang="en-US" dirty="0" smtClean="0"/>
              <a:t>Regular Expressions as edge labels</a:t>
            </a:r>
          </a:p>
          <a:p>
            <a:pPr lvl="2">
              <a:defRPr/>
            </a:pPr>
            <a:r>
              <a:rPr lang="en-US" dirty="0" smtClean="0"/>
              <a:t>NFAs already have edges labeled 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r>
              <a:rPr lang="en-US" dirty="0" smtClean="0">
                <a:sym typeface="Symbol"/>
              </a:rPr>
              <a:t> or </a:t>
            </a:r>
            <a:r>
              <a:rPr lang="en-US" b="1" i="1" dirty="0" smtClean="0">
                <a:sym typeface="Symbol"/>
              </a:rPr>
              <a:t>a</a:t>
            </a:r>
            <a:endParaRPr lang="en-US" b="1" i="1" dirty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An edge labeled by </a:t>
            </a:r>
            <a:r>
              <a:rPr lang="en-US" sz="2800" b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 can be followed by reading a string of input chars that is in the language represented by </a:t>
            </a:r>
            <a:r>
              <a:rPr lang="en-US" sz="2800" b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 </a:t>
            </a:r>
          </a:p>
          <a:p>
            <a:pPr>
              <a:defRPr/>
            </a:pPr>
            <a:r>
              <a:rPr lang="en-US" sz="2800" dirty="0" smtClean="0">
                <a:sym typeface="Symbol"/>
              </a:rPr>
              <a:t>A string x is accepted </a:t>
            </a:r>
            <a:r>
              <a:rPr lang="en-US" sz="2800" dirty="0" err="1" smtClean="0">
                <a:sym typeface="Symbol"/>
              </a:rPr>
              <a:t>iff</a:t>
            </a:r>
            <a:r>
              <a:rPr lang="en-US" sz="2800" dirty="0" smtClean="0">
                <a:sym typeface="Symbol"/>
              </a:rPr>
              <a:t> there is a path from start to final state labeled by a regular expression whose language contains 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10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Construction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“Subset construction”: NFA to DFA</a:t>
            </a:r>
          </a:p>
        </p:txBody>
      </p:sp>
      <p:grpSp>
        <p:nvGrpSpPr>
          <p:cNvPr id="5127" name="Group 66"/>
          <p:cNvGrpSpPr>
            <a:grpSpLocks/>
          </p:cNvGrpSpPr>
          <p:nvPr/>
        </p:nvGrpSpPr>
        <p:grpSpPr bwMode="auto">
          <a:xfrm>
            <a:off x="815622" y="2796819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4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5165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01651" cy="39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sz="2000" b="1" dirty="0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70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5171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72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5173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5128" name="TextBox 26"/>
          <p:cNvSpPr txBox="1">
            <a:spLocks noChangeArrowheads="1"/>
          </p:cNvSpPr>
          <p:nvPr/>
        </p:nvSpPr>
        <p:spPr bwMode="auto">
          <a:xfrm>
            <a:off x="2046881" y="5620982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dirty="0"/>
              <a:t>NFA</a:t>
            </a:r>
          </a:p>
        </p:txBody>
      </p:sp>
      <p:grpSp>
        <p:nvGrpSpPr>
          <p:cNvPr id="5129" name="Group 1"/>
          <p:cNvGrpSpPr>
            <a:grpSpLocks/>
          </p:cNvGrpSpPr>
          <p:nvPr/>
        </p:nvGrpSpPr>
        <p:grpSpPr bwMode="auto">
          <a:xfrm>
            <a:off x="4625622" y="1882419"/>
            <a:ext cx="3352800" cy="4445000"/>
            <a:chOff x="4332288" y="1279525"/>
            <a:chExt cx="3387725" cy="4749800"/>
          </a:xfrm>
        </p:grpSpPr>
        <p:sp>
          <p:nvSpPr>
            <p:cNvPr id="70" name="Oval 69"/>
            <p:cNvSpPr/>
            <p:nvPr/>
          </p:nvSpPr>
          <p:spPr bwMode="auto">
            <a:xfrm>
              <a:off x="4776607" y="1927533"/>
              <a:ext cx="938361" cy="556405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a,b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Arrow Connector 70"/>
            <p:cNvCxnSpPr>
              <a:endCxn id="70" idx="2"/>
            </p:cNvCxnSpPr>
            <p:nvPr/>
          </p:nvCxnSpPr>
          <p:spPr bwMode="auto">
            <a:xfrm>
              <a:off x="4332288" y="2205736"/>
              <a:ext cx="444319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2" name="TextBox 26"/>
            <p:cNvSpPr txBox="1">
              <a:spLocks noChangeArrowheads="1"/>
            </p:cNvSpPr>
            <p:nvPr/>
          </p:nvSpPr>
          <p:spPr bwMode="auto">
            <a:xfrm>
              <a:off x="5888038" y="5629275"/>
              <a:ext cx="685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dirty="0"/>
                <a:t>DFA</a:t>
              </a:r>
            </a:p>
          </p:txBody>
        </p:sp>
        <p:cxnSp>
          <p:nvCxnSpPr>
            <p:cNvPr id="5133" name="AutoShape 1083"/>
            <p:cNvCxnSpPr>
              <a:cxnSpLocks noChangeShapeType="1"/>
              <a:stCxn id="70" idx="1"/>
              <a:endCxn id="70" idx="7"/>
            </p:cNvCxnSpPr>
            <p:nvPr/>
          </p:nvCxnSpPr>
          <p:spPr bwMode="auto">
            <a:xfrm rot="5400000" flipH="1" flipV="1">
              <a:off x="5245101" y="1676400"/>
              <a:ext cx="12700" cy="663575"/>
            </a:xfrm>
            <a:prstGeom prst="curvedConnector3">
              <a:avLst>
                <a:gd name="adj1" fmla="val 376253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34" name="TextBox 42"/>
            <p:cNvSpPr txBox="1">
              <a:spLocks noChangeArrowheads="1"/>
            </p:cNvSpPr>
            <p:nvPr/>
          </p:nvSpPr>
          <p:spPr bwMode="auto">
            <a:xfrm>
              <a:off x="4611688" y="1531938"/>
              <a:ext cx="3286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977111" y="3304975"/>
              <a:ext cx="550185" cy="558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35"/>
            <p:cNvCxnSpPr>
              <a:stCxn id="70" idx="4"/>
              <a:endCxn id="35" idx="0"/>
            </p:cNvCxnSpPr>
            <p:nvPr/>
          </p:nvCxnSpPr>
          <p:spPr>
            <a:xfrm>
              <a:off x="5244985" y="2483939"/>
              <a:ext cx="6416" cy="82103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7" name="TextBox 42"/>
            <p:cNvSpPr txBox="1">
              <a:spLocks noChangeArrowheads="1"/>
            </p:cNvSpPr>
            <p:nvPr/>
          </p:nvSpPr>
          <p:spPr bwMode="auto">
            <a:xfrm>
              <a:off x="4940300" y="2671763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6797693" y="3274441"/>
              <a:ext cx="550184" cy="558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b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4776607" y="4716345"/>
              <a:ext cx="938361" cy="558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b,c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35" idx="4"/>
              <a:endCxn id="41" idx="0"/>
            </p:cNvCxnSpPr>
            <p:nvPr/>
          </p:nvCxnSpPr>
          <p:spPr>
            <a:xfrm flipH="1">
              <a:off x="5244985" y="3863077"/>
              <a:ext cx="6416" cy="8532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5" idx="6"/>
              <a:endCxn id="39" idx="2"/>
            </p:cNvCxnSpPr>
            <p:nvPr/>
          </p:nvCxnSpPr>
          <p:spPr>
            <a:xfrm flipV="1">
              <a:off x="5527296" y="3552644"/>
              <a:ext cx="1270397" cy="305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2" name="TextBox 42"/>
            <p:cNvSpPr txBox="1">
              <a:spLocks noChangeArrowheads="1"/>
            </p:cNvSpPr>
            <p:nvPr/>
          </p:nvSpPr>
          <p:spPr bwMode="auto">
            <a:xfrm>
              <a:off x="5999163" y="3182938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5143" name="TextBox 42"/>
            <p:cNvSpPr txBox="1">
              <a:spLocks noChangeArrowheads="1"/>
            </p:cNvSpPr>
            <p:nvPr/>
          </p:nvSpPr>
          <p:spPr bwMode="auto">
            <a:xfrm>
              <a:off x="4918075" y="4046538"/>
              <a:ext cx="32702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6425556" y="4724827"/>
              <a:ext cx="1294457" cy="556405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a,b,c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>
              <a:stCxn id="49" idx="2"/>
              <a:endCxn id="41" idx="6"/>
            </p:cNvCxnSpPr>
            <p:nvPr/>
          </p:nvCxnSpPr>
          <p:spPr>
            <a:xfrm flipH="1" flipV="1">
              <a:off x="5714967" y="4994547"/>
              <a:ext cx="710589" cy="84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 bwMode="auto">
            <a:xfrm>
              <a:off x="6797693" y="1861376"/>
              <a:ext cx="550184" cy="55810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Cambria Math"/>
                  <a:ea typeface="Cambria Math"/>
                  <a:sym typeface="Symbol"/>
                </a:rPr>
                <a:t>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Arrow Connector 56"/>
            <p:cNvCxnSpPr>
              <a:stCxn id="39" idx="0"/>
              <a:endCxn id="56" idx="4"/>
            </p:cNvCxnSpPr>
            <p:nvPr/>
          </p:nvCxnSpPr>
          <p:spPr>
            <a:xfrm flipV="1">
              <a:off x="7071982" y="2419477"/>
              <a:ext cx="0" cy="8549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8" name="TextBox 42"/>
            <p:cNvSpPr txBox="1">
              <a:spLocks noChangeArrowheads="1"/>
            </p:cNvSpPr>
            <p:nvPr/>
          </p:nvSpPr>
          <p:spPr bwMode="auto">
            <a:xfrm>
              <a:off x="7070725" y="2606675"/>
              <a:ext cx="327025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5149" name="TextBox 42"/>
            <p:cNvSpPr txBox="1">
              <a:spLocks noChangeArrowheads="1"/>
            </p:cNvSpPr>
            <p:nvPr/>
          </p:nvSpPr>
          <p:spPr bwMode="auto">
            <a:xfrm>
              <a:off x="6823075" y="1279525"/>
              <a:ext cx="5413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5150" name="AutoShape 1083"/>
            <p:cNvCxnSpPr>
              <a:cxnSpLocks noChangeShapeType="1"/>
              <a:stCxn id="56" idx="1"/>
              <a:endCxn id="56" idx="7"/>
            </p:cNvCxnSpPr>
            <p:nvPr/>
          </p:nvCxnSpPr>
          <p:spPr bwMode="auto">
            <a:xfrm rot="5400000" flipH="1" flipV="1">
              <a:off x="7072313" y="1747837"/>
              <a:ext cx="12700" cy="390525"/>
            </a:xfrm>
            <a:prstGeom prst="curvedConnector3">
              <a:avLst>
                <a:gd name="adj1" fmla="val 244253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Straight Arrow Connector 63"/>
            <p:cNvCxnSpPr>
              <a:stCxn id="39" idx="1"/>
              <a:endCxn id="70" idx="5"/>
            </p:cNvCxnSpPr>
            <p:nvPr/>
          </p:nvCxnSpPr>
          <p:spPr>
            <a:xfrm flipH="1" flipV="1">
              <a:off x="5577020" y="2402513"/>
              <a:ext cx="1299270" cy="9533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2" name="TextBox 42"/>
            <p:cNvSpPr txBox="1">
              <a:spLocks noChangeArrowheads="1"/>
            </p:cNvSpPr>
            <p:nvPr/>
          </p:nvSpPr>
          <p:spPr bwMode="auto">
            <a:xfrm>
              <a:off x="6221413" y="2646363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cxnSp>
          <p:nvCxnSpPr>
            <p:cNvPr id="75" name="Straight Arrow Connector 74"/>
            <p:cNvCxnSpPr>
              <a:stCxn id="49" idx="1"/>
              <a:endCxn id="41" idx="7"/>
            </p:cNvCxnSpPr>
            <p:nvPr/>
          </p:nvCxnSpPr>
          <p:spPr>
            <a:xfrm flipH="1" flipV="1">
              <a:off x="5577020" y="4797770"/>
              <a:ext cx="1037812" cy="84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4" name="TextBox 42"/>
            <p:cNvSpPr txBox="1">
              <a:spLocks noChangeArrowheads="1"/>
            </p:cNvSpPr>
            <p:nvPr/>
          </p:nvSpPr>
          <p:spPr bwMode="auto">
            <a:xfrm>
              <a:off x="5907088" y="5003800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5155" name="TextBox 42"/>
            <p:cNvSpPr txBox="1">
              <a:spLocks noChangeArrowheads="1"/>
            </p:cNvSpPr>
            <p:nvPr/>
          </p:nvSpPr>
          <p:spPr bwMode="auto">
            <a:xfrm>
              <a:off x="5932488" y="4424363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cxnSp>
          <p:nvCxnSpPr>
            <p:cNvPr id="80" name="Straight Arrow Connector 79"/>
            <p:cNvCxnSpPr>
              <a:endCxn id="39" idx="3"/>
            </p:cNvCxnSpPr>
            <p:nvPr/>
          </p:nvCxnSpPr>
          <p:spPr>
            <a:xfrm flipV="1">
              <a:off x="5410201" y="3749421"/>
              <a:ext cx="1466089" cy="9754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7" name="TextBox 42"/>
            <p:cNvSpPr txBox="1">
              <a:spLocks noChangeArrowheads="1"/>
            </p:cNvSpPr>
            <p:nvPr/>
          </p:nvSpPr>
          <p:spPr bwMode="auto">
            <a:xfrm>
              <a:off x="5835650" y="3948113"/>
              <a:ext cx="32702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cxnSp>
          <p:nvCxnSpPr>
            <p:cNvPr id="5158" name="AutoShape 1083"/>
            <p:cNvCxnSpPr>
              <a:cxnSpLocks noChangeShapeType="1"/>
            </p:cNvCxnSpPr>
            <p:nvPr/>
          </p:nvCxnSpPr>
          <p:spPr bwMode="auto">
            <a:xfrm rot="5400000" flipH="1" flipV="1">
              <a:off x="7030244" y="4521994"/>
              <a:ext cx="12700" cy="388938"/>
            </a:xfrm>
            <a:prstGeom prst="curvedConnector3">
              <a:avLst>
                <a:gd name="adj1" fmla="val 244253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59" name="TextBox 42"/>
            <p:cNvSpPr txBox="1">
              <a:spLocks noChangeArrowheads="1"/>
            </p:cNvSpPr>
            <p:nvPr/>
          </p:nvSpPr>
          <p:spPr bwMode="auto">
            <a:xfrm>
              <a:off x="7094538" y="4160838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</p:spTree>
    <p:extLst>
      <p:ext uri="{BB962C8B-B14F-4D97-AF65-F5344CB8AC3E}">
        <p14:creationId xmlns:p14="http://schemas.microsoft.com/office/powerpoint/2010/main" val="41591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tarting from an NFA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581379" y="1244160"/>
            <a:ext cx="8229600" cy="5140800"/>
          </a:xfrm>
        </p:spPr>
        <p:txBody>
          <a:bodyPr/>
          <a:lstStyle/>
          <a:p>
            <a:pPr marL="342900" lvl="2" indent="-342900"/>
            <a:r>
              <a:rPr lang="en-US" sz="2800" dirty="0" smtClean="0">
                <a:latin typeface="Franklin Gothic Medium" panose="020B0603020102020204" pitchFamily="34" charset="0"/>
                <a:sym typeface="Symbol" pitchFamily="18" charset="2"/>
              </a:rPr>
              <a:t>Add new start state and final state</a:t>
            </a:r>
          </a:p>
          <a:p>
            <a:pPr marL="342900" lvl="2" indent="-342900"/>
            <a:endParaRPr lang="en-US" sz="2800" dirty="0" smtClean="0">
              <a:latin typeface="Franklin Gothic Medium" panose="020B0603020102020204" pitchFamily="34" charset="0"/>
              <a:sym typeface="Symbol" pitchFamily="18" charset="2"/>
            </a:endParaRPr>
          </a:p>
          <a:p>
            <a:pPr marL="342900" lvl="2" indent="-342900"/>
            <a:endParaRPr lang="en-US" sz="3200" dirty="0" smtClean="0">
              <a:sym typeface="Symbol" pitchFamily="18" charset="2"/>
            </a:endParaRPr>
          </a:p>
          <a:p>
            <a:pPr marL="342900" lvl="2" indent="-342900"/>
            <a:endParaRPr lang="en-US" sz="3200" dirty="0" smtClean="0"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11513" y="2017887"/>
            <a:ext cx="1989137" cy="1525588"/>
          </a:xfrm>
          <a:prstGeom prst="rect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09950" y="2614787"/>
            <a:ext cx="265113" cy="28575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670425" y="2283000"/>
            <a:ext cx="265113" cy="285750"/>
          </a:xfrm>
          <a:prstGeom prst="ellipse">
            <a:avLst/>
          </a:prstGeom>
          <a:noFill/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70425" y="3079925"/>
            <a:ext cx="265113" cy="285750"/>
          </a:xfrm>
          <a:prstGeom prst="ellipse">
            <a:avLst/>
          </a:prstGeom>
          <a:noFill/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592888" y="2614787"/>
            <a:ext cx="265112" cy="28575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35859" name="TextBox 20"/>
          <p:cNvSpPr txBox="1">
            <a:spLocks noChangeArrowheads="1"/>
          </p:cNvSpPr>
          <p:nvPr/>
        </p:nvSpPr>
        <p:spPr bwMode="auto">
          <a:xfrm>
            <a:off x="5627234" y="2055198"/>
            <a:ext cx="3481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sz="28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22" name="Curved Connector 21"/>
          <p:cNvCxnSpPr>
            <a:stCxn id="11" idx="6"/>
            <a:endCxn id="17" idx="2"/>
          </p:cNvCxnSpPr>
          <p:nvPr/>
        </p:nvCxnSpPr>
        <p:spPr bwMode="auto">
          <a:xfrm>
            <a:off x="4935538" y="2427462"/>
            <a:ext cx="1657350" cy="331788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 bwMode="auto">
          <a:xfrm flipV="1">
            <a:off x="4935538" y="2781475"/>
            <a:ext cx="1657350" cy="44132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2" name="TextBox 30"/>
          <p:cNvSpPr txBox="1">
            <a:spLocks noChangeArrowheads="1"/>
          </p:cNvSpPr>
          <p:nvPr/>
        </p:nvSpPr>
        <p:spPr bwMode="auto">
          <a:xfrm>
            <a:off x="5627234" y="2994872"/>
            <a:ext cx="3481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sz="28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752600" y="2748137"/>
            <a:ext cx="269875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 bwMode="auto">
          <a:xfrm>
            <a:off x="2017713" y="2614787"/>
            <a:ext cx="265112" cy="28575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cxnSp>
        <p:nvCxnSpPr>
          <p:cNvPr id="8" name="Straight Arrow Connector 7"/>
          <p:cNvCxnSpPr>
            <a:stCxn id="26" idx="6"/>
            <a:endCxn id="10" idx="2"/>
          </p:cNvCxnSpPr>
          <p:nvPr/>
        </p:nvCxnSpPr>
        <p:spPr bwMode="auto">
          <a:xfrm>
            <a:off x="2282825" y="2757662"/>
            <a:ext cx="11271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6" name="TextBox 20"/>
          <p:cNvSpPr txBox="1">
            <a:spLocks noChangeArrowheads="1"/>
          </p:cNvSpPr>
          <p:nvPr/>
        </p:nvSpPr>
        <p:spPr bwMode="auto">
          <a:xfrm>
            <a:off x="2614551" y="2349537"/>
            <a:ext cx="3481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sz="28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52600" y="5159025"/>
            <a:ext cx="5105400" cy="577850"/>
            <a:chOff x="1752600" y="4876800"/>
            <a:chExt cx="5105400" cy="577850"/>
          </a:xfrm>
        </p:grpSpPr>
        <p:sp>
          <p:nvSpPr>
            <p:cNvPr id="37" name="Oval 36"/>
            <p:cNvSpPr/>
            <p:nvPr/>
          </p:nvSpPr>
          <p:spPr bwMode="auto">
            <a:xfrm>
              <a:off x="6592888" y="5168900"/>
              <a:ext cx="265112" cy="28575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752600" y="5300663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auto">
            <a:xfrm>
              <a:off x="2017713" y="5168900"/>
              <a:ext cx="265112" cy="285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44" name="Straight Arrow Connector 43"/>
            <p:cNvCxnSpPr>
              <a:stCxn id="43" idx="6"/>
              <a:endCxn id="37" idx="2"/>
            </p:cNvCxnSpPr>
            <p:nvPr/>
          </p:nvCxnSpPr>
          <p:spPr bwMode="auto">
            <a:xfrm>
              <a:off x="2282825" y="5311775"/>
              <a:ext cx="431006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20"/>
            <p:cNvSpPr txBox="1">
              <a:spLocks noChangeArrowheads="1"/>
            </p:cNvSpPr>
            <p:nvPr/>
          </p:nvSpPr>
          <p:spPr bwMode="auto">
            <a:xfrm>
              <a:off x="4114800" y="4876800"/>
              <a:ext cx="40481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2800" b="1" dirty="0" smtClean="0">
                  <a:solidFill>
                    <a:prstClr val="black"/>
                  </a:solidFill>
                  <a:latin typeface="Calibri"/>
                </a:rPr>
                <a:t>A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603957" y="3756505"/>
            <a:ext cx="70160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/>
            <a:r>
              <a:rPr lang="en-US" sz="2800" dirty="0">
                <a:latin typeface="Franklin Gothic Medium" panose="020B0603020102020204" pitchFamily="34" charset="0"/>
                <a:sym typeface="Symbol" pitchFamily="18" charset="2"/>
              </a:rPr>
              <a:t>Then eliminate original states one by one, keeping the same language, until it looks like:</a:t>
            </a:r>
          </a:p>
          <a:p>
            <a:pPr marL="342900" lvl="2" indent="-342900"/>
            <a:endParaRPr lang="en-US" sz="3200" dirty="0" smtClean="0">
              <a:sym typeface="Symbol" pitchFamily="18" charset="2"/>
            </a:endParaRPr>
          </a:p>
          <a:p>
            <a:pPr marL="342900" lvl="2" indent="-342900"/>
            <a:endParaRPr lang="en-US" sz="3200" dirty="0">
              <a:sym typeface="Symbol" pitchFamily="18" charset="2"/>
            </a:endParaRPr>
          </a:p>
          <a:p>
            <a:pPr marL="342900" lvl="2" indent="-342900"/>
            <a:r>
              <a:rPr lang="en-US" sz="2800" dirty="0">
                <a:latin typeface="Franklin Gothic Medium" panose="020B0603020102020204" pitchFamily="34" charset="0"/>
                <a:sym typeface="Symbol" pitchFamily="18" charset="2"/>
              </a:rPr>
              <a:t>Final regular expression will be </a:t>
            </a:r>
            <a:r>
              <a:rPr lang="en-US" sz="2800" b="1" dirty="0">
                <a:latin typeface="Franklin Gothic Medium" panose="020B0603020102020204" pitchFamily="34" charset="0"/>
                <a:sym typeface="Symbol" pitchFamily="18" charset="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656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nly two simplification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Rule 1</a:t>
            </a:r>
            <a:r>
              <a:rPr lang="en-US" sz="2800" dirty="0" smtClean="0"/>
              <a:t>:  For any two states 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with parallel edges (possibly 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), replace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sz="2800" b="1" dirty="0" smtClean="0"/>
          </a:p>
          <a:p>
            <a:pPr>
              <a:defRPr/>
            </a:pPr>
            <a:r>
              <a:rPr lang="en-US" sz="2800" b="1" dirty="0" smtClean="0"/>
              <a:t>Rule 2</a:t>
            </a:r>
            <a:r>
              <a:rPr lang="en-US" sz="2800" dirty="0" smtClean="0"/>
              <a:t>: Eliminate non-start/final state q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by replacing all</a:t>
            </a:r>
            <a:endParaRPr lang="en-US" sz="2800" dirty="0"/>
          </a:p>
          <a:p>
            <a:pPr marL="0" indent="0">
              <a:buFont typeface="Arial" charset="0"/>
              <a:buNone/>
              <a:defRPr/>
            </a:pPr>
            <a:endParaRPr lang="en-US" sz="2800" dirty="0"/>
          </a:p>
          <a:p>
            <a:pPr marL="0" indent="0">
              <a:buFont typeface="Arial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/>
              <a:t>    for </a:t>
            </a:r>
            <a:r>
              <a:rPr lang="en-US" sz="2800" i="1" dirty="0" smtClean="0"/>
              <a:t>every</a:t>
            </a:r>
            <a:r>
              <a:rPr lang="en-US" sz="2800" dirty="0" smtClean="0"/>
              <a:t> pair of states 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(even if 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pSp>
        <p:nvGrpSpPr>
          <p:cNvPr id="36871" name="Group 114"/>
          <p:cNvGrpSpPr>
            <a:grpSpLocks/>
          </p:cNvGrpSpPr>
          <p:nvPr/>
        </p:nvGrpSpPr>
        <p:grpSpPr bwMode="auto">
          <a:xfrm>
            <a:off x="1600200" y="2209800"/>
            <a:ext cx="6156325" cy="1376363"/>
            <a:chOff x="1600200" y="2286000"/>
            <a:chExt cx="6157046" cy="1376065"/>
          </a:xfrm>
        </p:grpSpPr>
        <p:grpSp>
          <p:nvGrpSpPr>
            <p:cNvPr id="36895" name="Group 113"/>
            <p:cNvGrpSpPr>
              <a:grpSpLocks/>
            </p:cNvGrpSpPr>
            <p:nvPr/>
          </p:nvGrpSpPr>
          <p:grpSpPr bwMode="auto">
            <a:xfrm>
              <a:off x="1600200" y="2286000"/>
              <a:ext cx="3353392" cy="1376065"/>
              <a:chOff x="1600200" y="2286000"/>
              <a:chExt cx="3353392" cy="1376065"/>
            </a:xfrm>
          </p:grpSpPr>
          <p:sp>
            <p:nvSpPr>
              <p:cNvPr id="36903" name="TextBox 20"/>
              <p:cNvSpPr txBox="1">
                <a:spLocks noChangeArrowheads="1"/>
              </p:cNvSpPr>
              <p:nvPr/>
            </p:nvSpPr>
            <p:spPr bwMode="auto">
              <a:xfrm>
                <a:off x="1600200" y="2895600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36904" name="TextBox 22"/>
              <p:cNvSpPr txBox="1">
                <a:spLocks noChangeArrowheads="1"/>
              </p:cNvSpPr>
              <p:nvPr/>
            </p:nvSpPr>
            <p:spPr bwMode="auto">
              <a:xfrm>
                <a:off x="3810000" y="2819400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3810259" y="2895468"/>
                <a:ext cx="457254" cy="45710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543" y="2286000"/>
                <a:ext cx="369931" cy="4618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cxnSp>
            <p:nvCxnSpPr>
              <p:cNvPr id="17" name="Curved Connector 16"/>
              <p:cNvCxnSpPr>
                <a:stCxn id="22" idx="7"/>
                <a:endCxn id="24" idx="1"/>
              </p:cNvCxnSpPr>
              <p:nvPr/>
            </p:nvCxnSpPr>
            <p:spPr>
              <a:xfrm rot="5400000" flipH="1" flipV="1">
                <a:off x="2941001" y="2030951"/>
                <a:ext cx="4762" cy="1867119"/>
              </a:xfrm>
              <a:prstGeom prst="curvedConnector3">
                <a:avLst>
                  <a:gd name="adj1" fmla="val 6493143"/>
                </a:avLst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1600200" y="2895468"/>
                <a:ext cx="479481" cy="488844"/>
              </a:xfrm>
              <a:prstGeom prst="ellips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9" name="Curved Connector 18"/>
              <p:cNvCxnSpPr>
                <a:stCxn id="22" idx="5"/>
                <a:endCxn id="24" idx="3"/>
              </p:cNvCxnSpPr>
              <p:nvPr/>
            </p:nvCxnSpPr>
            <p:spPr>
              <a:xfrm rot="5400000" flipH="1" flipV="1">
                <a:off x="2929891" y="2365840"/>
                <a:ext cx="26982" cy="1867119"/>
              </a:xfrm>
              <a:prstGeom prst="curvedConnector3">
                <a:avLst>
                  <a:gd name="adj1" fmla="val -1114205"/>
                </a:avLst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819543" y="3200202"/>
                <a:ext cx="357230" cy="4618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solidFill>
                      <a:prstClr val="black"/>
                    </a:solidFill>
                    <a:latin typeface="Calibri"/>
                  </a:rPr>
                  <a:t>B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419930" y="2819285"/>
                <a:ext cx="533463" cy="5237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Calibri"/>
                  </a:rPr>
                  <a:t>by</a:t>
                </a:r>
              </a:p>
            </p:txBody>
          </p:sp>
        </p:grpSp>
        <p:grpSp>
          <p:nvGrpSpPr>
            <p:cNvPr id="36896" name="Group 101"/>
            <p:cNvGrpSpPr>
              <a:grpSpLocks/>
            </p:cNvGrpSpPr>
            <p:nvPr/>
          </p:nvGrpSpPr>
          <p:grpSpPr bwMode="auto">
            <a:xfrm>
              <a:off x="5077446" y="2667000"/>
              <a:ext cx="2679800" cy="708120"/>
              <a:chOff x="5077446" y="2667000"/>
              <a:chExt cx="2679800" cy="708120"/>
            </a:xfrm>
          </p:grpSpPr>
          <p:cxnSp>
            <p:nvCxnSpPr>
              <p:cNvPr id="8" name="Straight Arrow Connector 7"/>
              <p:cNvCxnSpPr>
                <a:stCxn id="47" idx="6"/>
                <a:endCxn id="44" idx="2"/>
              </p:cNvCxnSpPr>
              <p:nvPr/>
            </p:nvCxnSpPr>
            <p:spPr>
              <a:xfrm flipV="1">
                <a:off x="5556713" y="3114495"/>
                <a:ext cx="1730578" cy="158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898" name="TextBox 11"/>
              <p:cNvSpPr txBox="1">
                <a:spLocks noChangeArrowheads="1"/>
              </p:cNvSpPr>
              <p:nvPr/>
            </p:nvSpPr>
            <p:spPr bwMode="auto">
              <a:xfrm>
                <a:off x="6020317" y="2666917"/>
                <a:ext cx="739862" cy="461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 b="1">
                    <a:solidFill>
                      <a:prstClr val="black"/>
                    </a:solidFill>
                    <a:latin typeface="Calibri" pitchFamily="34" charset="0"/>
                  </a:rPr>
                  <a:t>A</a:t>
                </a:r>
                <a:r>
                  <a:rPr lang="en-US" sz="2000" b="1">
                    <a:solidFill>
                      <a:prstClr val="black"/>
                    </a:solidFill>
                    <a:latin typeface="Cambria Math" pitchFamily="18" charset="0"/>
                  </a:rPr>
                  <a:t>⋃</a:t>
                </a:r>
                <a:r>
                  <a:rPr lang="en-US" sz="2400" b="1">
                    <a:solidFill>
                      <a:prstClr val="black"/>
                    </a:solidFill>
                    <a:latin typeface="Calibri" pitchFamily="34" charset="0"/>
                  </a:rPr>
                  <a:t>B</a:t>
                </a:r>
              </a:p>
            </p:txBody>
          </p:sp>
          <p:sp>
            <p:nvSpPr>
              <p:cNvPr id="36899" name="TextBox 41"/>
              <p:cNvSpPr txBox="1">
                <a:spLocks noChangeArrowheads="1"/>
              </p:cNvSpPr>
              <p:nvPr/>
            </p:nvSpPr>
            <p:spPr bwMode="auto">
              <a:xfrm>
                <a:off x="5077446" y="28863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36900" name="TextBox 42"/>
              <p:cNvSpPr txBox="1">
                <a:spLocks noChangeArrowheads="1"/>
              </p:cNvSpPr>
              <p:nvPr/>
            </p:nvSpPr>
            <p:spPr bwMode="auto">
              <a:xfrm>
                <a:off x="7287246" y="28101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7287291" y="2885945"/>
                <a:ext cx="457254" cy="45710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077232" y="2885945"/>
                <a:ext cx="479481" cy="488844"/>
              </a:xfrm>
              <a:prstGeom prst="ellips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6872" name="Group 111"/>
          <p:cNvGrpSpPr>
            <a:grpSpLocks/>
          </p:cNvGrpSpPr>
          <p:nvPr/>
        </p:nvGrpSpPr>
        <p:grpSpPr bwMode="auto">
          <a:xfrm>
            <a:off x="1676400" y="4572000"/>
            <a:ext cx="6337300" cy="936625"/>
            <a:chOff x="1676400" y="4419600"/>
            <a:chExt cx="6337400" cy="936720"/>
          </a:xfrm>
        </p:grpSpPr>
        <p:cxnSp>
          <p:nvCxnSpPr>
            <p:cNvPr id="64" name="Curved Connector 63"/>
            <p:cNvCxnSpPr>
              <a:stCxn id="85" idx="1"/>
              <a:endCxn id="85" idx="7"/>
            </p:cNvCxnSpPr>
            <p:nvPr/>
          </p:nvCxnSpPr>
          <p:spPr>
            <a:xfrm rot="5400000" flipH="1" flipV="1">
              <a:off x="3276625" y="4781601"/>
              <a:ext cx="12701" cy="323855"/>
            </a:xfrm>
            <a:prstGeom prst="curvedConnector3">
              <a:avLst>
                <a:gd name="adj1" fmla="val 2897205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81" idx="6"/>
            </p:cNvCxnSpPr>
            <p:nvPr/>
          </p:nvCxnSpPr>
          <p:spPr>
            <a:xfrm>
              <a:off x="2133607" y="5105470"/>
              <a:ext cx="91441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85" idx="6"/>
              <a:endCxn id="88" idx="2"/>
            </p:cNvCxnSpPr>
            <p:nvPr/>
          </p:nvCxnSpPr>
          <p:spPr>
            <a:xfrm>
              <a:off x="3505229" y="5105470"/>
              <a:ext cx="91441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438412" y="4724431"/>
              <a:ext cx="369894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A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895619" y="4419600"/>
              <a:ext cx="357194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B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810034" y="4724431"/>
              <a:ext cx="347668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C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00875" y="4724431"/>
              <a:ext cx="860439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AB*C</a:t>
              </a:r>
            </a:p>
          </p:txBody>
        </p:sp>
        <p:grpSp>
          <p:nvGrpSpPr>
            <p:cNvPr id="36881" name="Group 81"/>
            <p:cNvGrpSpPr>
              <a:grpSpLocks/>
            </p:cNvGrpSpPr>
            <p:nvPr/>
          </p:nvGrpSpPr>
          <p:grpSpPr bwMode="auto">
            <a:xfrm>
              <a:off x="1676400" y="4800600"/>
              <a:ext cx="470000" cy="533400"/>
              <a:chOff x="7439646" y="3114956"/>
              <a:chExt cx="470000" cy="533400"/>
            </a:xfrm>
          </p:grpSpPr>
          <p:sp>
            <p:nvSpPr>
              <p:cNvPr id="36893" name="TextBox 79"/>
              <p:cNvSpPr txBox="1">
                <a:spLocks noChangeArrowheads="1"/>
              </p:cNvSpPr>
              <p:nvPr/>
            </p:nvSpPr>
            <p:spPr bwMode="auto">
              <a:xfrm>
                <a:off x="7439646" y="31149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7439646" y="3191203"/>
                <a:ext cx="457207" cy="45724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6882" name="TextBox 83"/>
            <p:cNvSpPr txBox="1">
              <a:spLocks noChangeArrowheads="1"/>
            </p:cNvSpPr>
            <p:nvPr/>
          </p:nvSpPr>
          <p:spPr bwMode="auto">
            <a:xfrm>
              <a:off x="3048000" y="4800600"/>
              <a:ext cx="470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>
                  <a:solidFill>
                    <a:prstClr val="black"/>
                  </a:solidFill>
                </a:rPr>
                <a:t>q</a:t>
              </a:r>
              <a:r>
                <a:rPr lang="en-US" sz="2400" baseline="-2500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3048022" y="4876846"/>
              <a:ext cx="457207" cy="45724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prstClr val="black"/>
                </a:solidFill>
              </a:endParaRPr>
            </a:p>
          </p:txBody>
        </p:sp>
        <p:grpSp>
          <p:nvGrpSpPr>
            <p:cNvPr id="36884" name="Group 85"/>
            <p:cNvGrpSpPr>
              <a:grpSpLocks/>
            </p:cNvGrpSpPr>
            <p:nvPr/>
          </p:nvGrpSpPr>
          <p:grpSpPr bwMode="auto">
            <a:xfrm>
              <a:off x="4419600" y="4800600"/>
              <a:ext cx="470000" cy="533400"/>
              <a:chOff x="7439646" y="3114956"/>
              <a:chExt cx="470000" cy="533400"/>
            </a:xfrm>
          </p:grpSpPr>
          <p:sp>
            <p:nvSpPr>
              <p:cNvPr id="36891" name="TextBox 86"/>
              <p:cNvSpPr txBox="1">
                <a:spLocks noChangeArrowheads="1"/>
              </p:cNvSpPr>
              <p:nvPr/>
            </p:nvSpPr>
            <p:spPr bwMode="auto">
              <a:xfrm>
                <a:off x="7439646" y="31149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7439689" y="3191203"/>
                <a:ext cx="457207" cy="45724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104" name="Straight Arrow Connector 103"/>
            <p:cNvCxnSpPr>
              <a:stCxn id="109" idx="6"/>
              <a:endCxn id="108" idx="2"/>
            </p:cNvCxnSpPr>
            <p:nvPr/>
          </p:nvCxnSpPr>
          <p:spPr>
            <a:xfrm flipV="1">
              <a:off x="6118295" y="5105470"/>
              <a:ext cx="1425597" cy="63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86" name="TextBox 105"/>
            <p:cNvSpPr txBox="1">
              <a:spLocks noChangeArrowheads="1"/>
            </p:cNvSpPr>
            <p:nvPr/>
          </p:nvSpPr>
          <p:spPr bwMode="auto">
            <a:xfrm>
              <a:off x="5638800" y="4867556"/>
              <a:ext cx="470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>
                  <a:solidFill>
                    <a:prstClr val="black"/>
                  </a:solidFill>
                </a:rPr>
                <a:t>q</a:t>
              </a:r>
              <a:r>
                <a:rPr lang="en-US" sz="2400" baseline="-25000">
                  <a:solidFill>
                    <a:prstClr val="black"/>
                  </a:solidFill>
                </a:rPr>
                <a:t>1</a:t>
              </a:r>
            </a:p>
          </p:txBody>
        </p:sp>
        <p:grpSp>
          <p:nvGrpSpPr>
            <p:cNvPr id="36887" name="Group 110"/>
            <p:cNvGrpSpPr>
              <a:grpSpLocks/>
            </p:cNvGrpSpPr>
            <p:nvPr/>
          </p:nvGrpSpPr>
          <p:grpSpPr bwMode="auto">
            <a:xfrm>
              <a:off x="7543800" y="4800600"/>
              <a:ext cx="470000" cy="533400"/>
              <a:chOff x="7848600" y="4791356"/>
              <a:chExt cx="470000" cy="533400"/>
            </a:xfrm>
          </p:grpSpPr>
          <p:sp>
            <p:nvSpPr>
              <p:cNvPr id="36889" name="TextBox 106"/>
              <p:cNvSpPr txBox="1">
                <a:spLocks noChangeArrowheads="1"/>
              </p:cNvSpPr>
              <p:nvPr/>
            </p:nvSpPr>
            <p:spPr bwMode="auto">
              <a:xfrm>
                <a:off x="7848600" y="47913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108" name="Oval 107"/>
              <p:cNvSpPr/>
              <p:nvPr/>
            </p:nvSpPr>
            <p:spPr bwMode="auto">
              <a:xfrm>
                <a:off x="7848693" y="4867603"/>
                <a:ext cx="457207" cy="45724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09" name="Oval 108"/>
            <p:cNvSpPr/>
            <p:nvPr/>
          </p:nvSpPr>
          <p:spPr>
            <a:xfrm>
              <a:off x="5638863" y="4867320"/>
              <a:ext cx="479433" cy="489000"/>
            </a:xfrm>
            <a:prstGeom prst="ellips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5029200" y="4953000"/>
            <a:ext cx="5334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361934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onverting an NFA to a 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820" y="1092201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Consider</a:t>
            </a:r>
            <a:r>
              <a:rPr lang="en-US" dirty="0" smtClean="0"/>
              <a:t> the DFA for the mod 3 sum</a:t>
            </a:r>
          </a:p>
          <a:p>
            <a:pPr lvl="1"/>
            <a:r>
              <a:rPr lang="en-US" dirty="0" smtClean="0"/>
              <a:t>Accept strings from {0,1,2}* where the digits mod 3 sum of the digits is 0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2027755" y="4801185"/>
            <a:ext cx="533400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64" name="Oval 63"/>
          <p:cNvSpPr/>
          <p:nvPr/>
        </p:nvSpPr>
        <p:spPr>
          <a:xfrm>
            <a:off x="4161355" y="4809123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5" name="Oval 64"/>
          <p:cNvSpPr/>
          <p:nvPr/>
        </p:nvSpPr>
        <p:spPr>
          <a:xfrm>
            <a:off x="3154879" y="3566272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377798" y="3997116"/>
            <a:ext cx="777081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688279" y="3997116"/>
            <a:ext cx="678669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2561155" y="5169486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2483039" y="4071097"/>
            <a:ext cx="794077" cy="779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3567150" y="4091734"/>
            <a:ext cx="733753" cy="7875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621479" y="5014704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 71"/>
          <p:cNvSpPr/>
          <p:nvPr/>
        </p:nvSpPr>
        <p:spPr bwMode="auto">
          <a:xfrm rot="20665359">
            <a:off x="1584602" y="4908786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3" name="Arc 72"/>
          <p:cNvSpPr/>
          <p:nvPr/>
        </p:nvSpPr>
        <p:spPr bwMode="auto">
          <a:xfrm rot="5132981">
            <a:off x="3269178" y="3150591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4" name="Arc 73"/>
          <p:cNvSpPr/>
          <p:nvPr/>
        </p:nvSpPr>
        <p:spPr bwMode="auto">
          <a:xfrm rot="9384845">
            <a:off x="4707931" y="4778900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5" name="TextBox 25"/>
          <p:cNvSpPr txBox="1">
            <a:spLocks noChangeArrowheads="1"/>
          </p:cNvSpPr>
          <p:nvPr/>
        </p:nvSpPr>
        <p:spPr bwMode="auto">
          <a:xfrm>
            <a:off x="3137527" y="2980886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6" name="TextBox 25"/>
          <p:cNvSpPr txBox="1">
            <a:spLocks noChangeArrowheads="1"/>
          </p:cNvSpPr>
          <p:nvPr/>
        </p:nvSpPr>
        <p:spPr bwMode="auto">
          <a:xfrm>
            <a:off x="4702693" y="4542948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7" name="TextBox 25"/>
          <p:cNvSpPr txBox="1">
            <a:spLocks noChangeArrowheads="1"/>
          </p:cNvSpPr>
          <p:nvPr/>
        </p:nvSpPr>
        <p:spPr bwMode="auto">
          <a:xfrm>
            <a:off x="1397884" y="4754978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8" name="TextBox 25"/>
          <p:cNvSpPr txBox="1">
            <a:spLocks noChangeArrowheads="1"/>
          </p:cNvSpPr>
          <p:nvPr/>
        </p:nvSpPr>
        <p:spPr bwMode="auto">
          <a:xfrm>
            <a:off x="2485180" y="417774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79" name="TextBox 25"/>
          <p:cNvSpPr txBox="1">
            <a:spLocks noChangeArrowheads="1"/>
          </p:cNvSpPr>
          <p:nvPr/>
        </p:nvSpPr>
        <p:spPr bwMode="auto">
          <a:xfrm>
            <a:off x="3937627" y="409967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80" name="TextBox 25"/>
          <p:cNvSpPr txBox="1">
            <a:spLocks noChangeArrowheads="1"/>
          </p:cNvSpPr>
          <p:nvPr/>
        </p:nvSpPr>
        <p:spPr bwMode="auto">
          <a:xfrm>
            <a:off x="3197639" y="5102461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81" name="TextBox 25"/>
          <p:cNvSpPr txBox="1">
            <a:spLocks noChangeArrowheads="1"/>
          </p:cNvSpPr>
          <p:nvPr/>
        </p:nvSpPr>
        <p:spPr bwMode="auto">
          <a:xfrm>
            <a:off x="3373806" y="4754976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653575" y="4367359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83" name="TextBox 25"/>
          <p:cNvSpPr txBox="1">
            <a:spLocks noChangeArrowheads="1"/>
          </p:cNvSpPr>
          <p:nvPr/>
        </p:nvSpPr>
        <p:spPr bwMode="auto">
          <a:xfrm>
            <a:off x="2870827" y="436587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cxnSp>
        <p:nvCxnSpPr>
          <p:cNvPr id="28" name="Straight Arrow Connector 27"/>
          <p:cNvCxnSpPr>
            <a:endCxn id="63" idx="1"/>
          </p:cNvCxnSpPr>
          <p:nvPr/>
        </p:nvCxnSpPr>
        <p:spPr bwMode="auto">
          <a:xfrm>
            <a:off x="1892818" y="4653318"/>
            <a:ext cx="213052" cy="225982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8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plicing out a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1049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Label edges with regular expressions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13451" y="4258699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7147051" y="4266637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6140575" y="3023786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363494" y="3454630"/>
            <a:ext cx="777081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73975" y="3454630"/>
            <a:ext cx="678669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546851" y="4627000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468735" y="3528611"/>
            <a:ext cx="794077" cy="779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552846" y="3549248"/>
            <a:ext cx="733753" cy="7875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07175" y="4472218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 bwMode="auto">
          <a:xfrm rot="20665359">
            <a:off x="4570298" y="4366300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7" name="Arc 16"/>
          <p:cNvSpPr/>
          <p:nvPr/>
        </p:nvSpPr>
        <p:spPr bwMode="auto">
          <a:xfrm rot="5132981">
            <a:off x="6254874" y="2608105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8" name="Arc 17"/>
          <p:cNvSpPr/>
          <p:nvPr/>
        </p:nvSpPr>
        <p:spPr bwMode="auto">
          <a:xfrm rot="9384845">
            <a:off x="7693627" y="4236414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6123223" y="24384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7688389" y="400046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5470876" y="3635254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3" name="TextBox 25"/>
          <p:cNvSpPr txBox="1">
            <a:spLocks noChangeArrowheads="1"/>
          </p:cNvSpPr>
          <p:nvPr/>
        </p:nvSpPr>
        <p:spPr bwMode="auto">
          <a:xfrm>
            <a:off x="6923323" y="3557186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6183335" y="455997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5" name="TextBox 25"/>
          <p:cNvSpPr txBox="1">
            <a:spLocks noChangeArrowheads="1"/>
          </p:cNvSpPr>
          <p:nvPr/>
        </p:nvSpPr>
        <p:spPr bwMode="auto">
          <a:xfrm>
            <a:off x="6359502" y="421249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639271" y="3824873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7" name="TextBox 25"/>
          <p:cNvSpPr txBox="1">
            <a:spLocks noChangeArrowheads="1"/>
          </p:cNvSpPr>
          <p:nvPr/>
        </p:nvSpPr>
        <p:spPr bwMode="auto">
          <a:xfrm>
            <a:off x="5856523" y="3823384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76478" y="2137366"/>
            <a:ext cx="419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→t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→t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:   10*2</a:t>
            </a:r>
          </a:p>
          <a:p>
            <a:r>
              <a:rPr lang="en-US" sz="2200" dirty="0"/>
              <a:t>t</a:t>
            </a:r>
            <a:r>
              <a:rPr lang="en-US" sz="2200" baseline="-25000" dirty="0"/>
              <a:t>0</a:t>
            </a:r>
            <a:r>
              <a:rPr lang="en-US" sz="2200" dirty="0"/>
              <a:t>→t</a:t>
            </a:r>
            <a:r>
              <a:rPr lang="en-US" sz="2200" baseline="-25000" dirty="0"/>
              <a:t>1</a:t>
            </a:r>
            <a:r>
              <a:rPr lang="en-US" sz="2200" dirty="0"/>
              <a:t>→</a:t>
            </a:r>
            <a:r>
              <a:rPr lang="en-US" sz="2200" dirty="0" smtClean="0"/>
              <a:t>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</a:t>
            </a:r>
            <a:r>
              <a:rPr lang="en-US" sz="2200" dirty="0"/>
              <a:t>:   </a:t>
            </a:r>
            <a:r>
              <a:rPr lang="en-US" sz="2200" dirty="0" smtClean="0"/>
              <a:t>10*1</a:t>
            </a:r>
          </a:p>
          <a:p>
            <a:r>
              <a:rPr lang="en-US" sz="2200" dirty="0" smtClean="0"/>
              <a:t>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→</a:t>
            </a:r>
            <a:r>
              <a:rPr lang="en-US" sz="2200" dirty="0"/>
              <a:t>t</a:t>
            </a:r>
            <a:r>
              <a:rPr lang="en-US" sz="2200" baseline="-25000" dirty="0"/>
              <a:t>1</a:t>
            </a:r>
            <a:r>
              <a:rPr lang="en-US" sz="2200" dirty="0"/>
              <a:t>→</a:t>
            </a:r>
            <a:r>
              <a:rPr lang="en-US" sz="2200" dirty="0" smtClean="0"/>
              <a:t>t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</a:t>
            </a:r>
            <a:r>
              <a:rPr lang="en-US" sz="2200" dirty="0"/>
              <a:t>:   </a:t>
            </a:r>
            <a:r>
              <a:rPr lang="en-US" sz="2200" dirty="0" smtClean="0"/>
              <a:t>20*2</a:t>
            </a:r>
            <a:endParaRPr lang="en-US" sz="2200" dirty="0"/>
          </a:p>
          <a:p>
            <a:r>
              <a:rPr lang="en-US" sz="2200" dirty="0" smtClean="0"/>
              <a:t>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→</a:t>
            </a:r>
            <a:r>
              <a:rPr lang="en-US" sz="2200" dirty="0"/>
              <a:t>t</a:t>
            </a:r>
            <a:r>
              <a:rPr lang="en-US" sz="2200" baseline="-25000" dirty="0"/>
              <a:t>1</a:t>
            </a:r>
            <a:r>
              <a:rPr lang="en-US" sz="2200" dirty="0"/>
              <a:t>→t</a:t>
            </a:r>
            <a:r>
              <a:rPr lang="en-US" sz="2200" baseline="-25000" dirty="0"/>
              <a:t>2</a:t>
            </a:r>
            <a:r>
              <a:rPr lang="en-US" sz="2200" dirty="0"/>
              <a:t> :   </a:t>
            </a:r>
            <a:r>
              <a:rPr lang="en-US" sz="2200" dirty="0" smtClean="0"/>
              <a:t>20*1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3847005" y="3483770"/>
            <a:ext cx="1233272" cy="1036499"/>
            <a:chOff x="4388877" y="3483770"/>
            <a:chExt cx="1233272" cy="1036499"/>
          </a:xfrm>
        </p:grpSpPr>
        <p:sp>
          <p:nvSpPr>
            <p:cNvPr id="21" name="TextBox 25"/>
            <p:cNvSpPr txBox="1">
              <a:spLocks noChangeArrowheads="1"/>
            </p:cNvSpPr>
            <p:nvPr/>
          </p:nvSpPr>
          <p:spPr bwMode="auto">
            <a:xfrm>
              <a:off x="4925452" y="4212492"/>
              <a:ext cx="2840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dirty="0">
                  <a:sym typeface="Symbol" charset="0"/>
                </a:rPr>
                <a:t>0</a:t>
              </a:r>
              <a:endParaRPr lang="en-US" sz="14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4658752" y="348377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s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4388877" y="3761449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9" idx="5"/>
              <a:endCxn id="7" idx="1"/>
            </p:cNvCxnSpPr>
            <p:nvPr/>
          </p:nvCxnSpPr>
          <p:spPr>
            <a:xfrm>
              <a:off x="5114037" y="3939055"/>
              <a:ext cx="508112" cy="3977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20"/>
            <p:cNvSpPr txBox="1">
              <a:spLocks noChangeArrowheads="1"/>
            </p:cNvSpPr>
            <p:nvPr/>
          </p:nvSpPr>
          <p:spPr bwMode="auto">
            <a:xfrm>
              <a:off x="5266841" y="3785018"/>
              <a:ext cx="2904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268862" y="4781549"/>
            <a:ext cx="628032" cy="1009651"/>
            <a:chOff x="5810734" y="4781549"/>
            <a:chExt cx="628032" cy="1009651"/>
          </a:xfrm>
        </p:grpSpPr>
        <p:sp>
          <p:nvSpPr>
            <p:cNvPr id="30" name="Oval 29"/>
            <p:cNvSpPr/>
            <p:nvPr/>
          </p:nvSpPr>
          <p:spPr>
            <a:xfrm>
              <a:off x="5905366" y="5257800"/>
              <a:ext cx="533400" cy="5334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f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7" idx="4"/>
              <a:endCxn id="30" idx="0"/>
            </p:cNvCxnSpPr>
            <p:nvPr/>
          </p:nvCxnSpPr>
          <p:spPr>
            <a:xfrm>
              <a:off x="5810734" y="4792099"/>
              <a:ext cx="361332" cy="4657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20"/>
            <p:cNvSpPr txBox="1">
              <a:spLocks noChangeArrowheads="1"/>
            </p:cNvSpPr>
            <p:nvPr/>
          </p:nvSpPr>
          <p:spPr bwMode="auto">
            <a:xfrm>
              <a:off x="5997044" y="4781549"/>
              <a:ext cx="2952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2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inite automaton without 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4534439" y="225310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6668039" y="2261043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067839" y="2621406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28163" y="2466624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 bwMode="auto">
          <a:xfrm rot="20665359">
            <a:off x="4091286" y="2360706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8" name="Arc 17"/>
          <p:cNvSpPr/>
          <p:nvPr/>
        </p:nvSpPr>
        <p:spPr bwMode="auto">
          <a:xfrm rot="10110693">
            <a:off x="7214615" y="2345791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21" name="TextBox 25"/>
          <p:cNvSpPr txBox="1">
            <a:spLocks noChangeArrowheads="1"/>
          </p:cNvSpPr>
          <p:nvPr/>
        </p:nvSpPr>
        <p:spPr bwMode="auto">
          <a:xfrm>
            <a:off x="3750168" y="2275481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1736657"/>
            <a:ext cx="419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:   0 </a:t>
            </a:r>
            <a:r>
              <a:rPr lang="en-US" sz="2000" dirty="0" smtClean="0">
                <a:latin typeface="Cambria Math"/>
                <a:ea typeface="Cambria Math"/>
              </a:rPr>
              <a:t>∪</a:t>
            </a:r>
            <a:r>
              <a:rPr lang="en-US" sz="2000" dirty="0" smtClean="0"/>
              <a:t> 10*2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   2 </a:t>
            </a:r>
            <a:r>
              <a:rPr lang="en-US" sz="2000" dirty="0">
                <a:latin typeface="Cambria Math"/>
                <a:ea typeface="Cambria Math"/>
              </a:rPr>
              <a:t>∪</a:t>
            </a:r>
            <a:r>
              <a:rPr lang="en-US" sz="2000" dirty="0" smtClean="0"/>
              <a:t> 10*1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:   1 </a:t>
            </a:r>
            <a:r>
              <a:rPr lang="en-US" sz="2000" dirty="0">
                <a:latin typeface="Cambria Math"/>
                <a:ea typeface="Cambria Math"/>
              </a:rPr>
              <a:t>∪</a:t>
            </a:r>
            <a:r>
              <a:rPr lang="en-US" sz="2000" dirty="0" smtClean="0"/>
              <a:t> 20*2</a:t>
            </a:r>
            <a:endParaRPr lang="en-US" sz="2000" dirty="0"/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:   0 </a:t>
            </a:r>
            <a:r>
              <a:rPr lang="en-US" sz="2000" dirty="0">
                <a:latin typeface="Cambria Math"/>
                <a:ea typeface="Cambria Math"/>
              </a:rPr>
              <a:t>∪</a:t>
            </a:r>
            <a:r>
              <a:rPr lang="en-US" sz="2000" dirty="0" smtClean="0"/>
              <a:t> 20*1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:   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>
                <a:latin typeface="Cambria Math"/>
                <a:ea typeface="Cambria Math"/>
              </a:rPr>
              <a:t>∪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*R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0" name="TextBox 25"/>
          <p:cNvSpPr txBox="1">
            <a:spLocks noChangeArrowheads="1"/>
          </p:cNvSpPr>
          <p:nvPr/>
        </p:nvSpPr>
        <p:spPr bwMode="auto">
          <a:xfrm>
            <a:off x="7409665" y="2109206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4</a:t>
            </a:r>
            <a:endParaRPr lang="en-US" sz="1400" baseline="-25000" dirty="0"/>
          </a:p>
        </p:txBody>
      </p:sp>
      <p:sp>
        <p:nvSpPr>
          <p:cNvPr id="31" name="TextBox 25"/>
          <p:cNvSpPr txBox="1">
            <a:spLocks noChangeArrowheads="1"/>
          </p:cNvSpPr>
          <p:nvPr/>
        </p:nvSpPr>
        <p:spPr bwMode="auto">
          <a:xfrm>
            <a:off x="5677021" y="2138856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2</a:t>
            </a:r>
            <a:endParaRPr lang="en-US" sz="1400" baseline="-25000" dirty="0"/>
          </a:p>
        </p:txBody>
      </p:sp>
      <p:sp>
        <p:nvSpPr>
          <p:cNvPr id="32" name="TextBox 25"/>
          <p:cNvSpPr txBox="1">
            <a:spLocks noChangeArrowheads="1"/>
          </p:cNvSpPr>
          <p:nvPr/>
        </p:nvSpPr>
        <p:spPr bwMode="auto">
          <a:xfrm>
            <a:off x="5937788" y="2599033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3</a:t>
            </a:r>
            <a:endParaRPr lang="en-US" sz="1400" baseline="-25000" dirty="0"/>
          </a:p>
        </p:txBody>
      </p:sp>
      <p:grpSp>
        <p:nvGrpSpPr>
          <p:cNvPr id="9" name="Group 8"/>
          <p:cNvGrpSpPr/>
          <p:nvPr/>
        </p:nvGrpSpPr>
        <p:grpSpPr>
          <a:xfrm>
            <a:off x="4632135" y="4304418"/>
            <a:ext cx="1288123" cy="590928"/>
            <a:chOff x="5083594" y="3515933"/>
            <a:chExt cx="1288123" cy="590928"/>
          </a:xfrm>
        </p:grpSpPr>
        <p:sp>
          <p:nvSpPr>
            <p:cNvPr id="33" name="Oval 32"/>
            <p:cNvSpPr/>
            <p:nvPr/>
          </p:nvSpPr>
          <p:spPr>
            <a:xfrm>
              <a:off x="5838317" y="3573461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>
                  <a:solidFill>
                    <a:srgbClr val="0000FF"/>
                  </a:solidFill>
                </a:rPr>
                <a:t>t</a:t>
              </a:r>
              <a:r>
                <a:rPr lang="en-US" baseline="-25000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Arc 33"/>
            <p:cNvSpPr/>
            <p:nvPr/>
          </p:nvSpPr>
          <p:spPr bwMode="auto">
            <a:xfrm rot="20665359">
              <a:off x="5395164" y="3681062"/>
              <a:ext cx="398462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35" name="TextBox 25"/>
            <p:cNvSpPr txBox="1">
              <a:spLocks noChangeArrowheads="1"/>
            </p:cNvSpPr>
            <p:nvPr/>
          </p:nvSpPr>
          <p:spPr bwMode="auto">
            <a:xfrm>
              <a:off x="5083594" y="3515933"/>
              <a:ext cx="3818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dirty="0" smtClean="0">
                  <a:sym typeface="Symbol" charset="0"/>
                </a:rPr>
                <a:t>R</a:t>
              </a:r>
              <a:r>
                <a:rPr lang="en-US" sz="1400" baseline="-25000" dirty="0" smtClean="0">
                  <a:sym typeface="Symbol" charset="0"/>
                </a:rPr>
                <a:t>5</a:t>
              </a:r>
              <a:endParaRPr lang="en-US" sz="1400" baseline="-250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85799" y="5388875"/>
            <a:ext cx="5593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Final regular expression:</a:t>
            </a:r>
          </a:p>
          <a:p>
            <a:r>
              <a:rPr lang="en-US" sz="2200" dirty="0" smtClean="0"/>
              <a:t>(0 </a:t>
            </a:r>
            <a:r>
              <a:rPr lang="en-US" sz="2200" dirty="0">
                <a:latin typeface="Cambria Math"/>
                <a:ea typeface="Cambria Math"/>
              </a:rPr>
              <a:t>∪</a:t>
            </a:r>
            <a:r>
              <a:rPr lang="en-US" sz="2200" dirty="0" smtClean="0"/>
              <a:t> 10*2 </a:t>
            </a:r>
            <a:r>
              <a:rPr lang="en-US" sz="2200" dirty="0">
                <a:latin typeface="Cambria Math"/>
                <a:ea typeface="Cambria Math"/>
              </a:rPr>
              <a:t>∪</a:t>
            </a:r>
            <a:r>
              <a:rPr lang="en-US" sz="2200" dirty="0" smtClean="0"/>
              <a:t> (2 </a:t>
            </a:r>
            <a:r>
              <a:rPr lang="en-US" sz="2200" dirty="0">
                <a:latin typeface="Cambria Math"/>
                <a:ea typeface="Cambria Math"/>
              </a:rPr>
              <a:t>∪ </a:t>
            </a:r>
            <a:r>
              <a:rPr lang="en-US" sz="2200" dirty="0" smtClean="0"/>
              <a:t>10*1)(0 </a:t>
            </a:r>
            <a:r>
              <a:rPr lang="en-US" sz="2200" dirty="0">
                <a:latin typeface="Cambria Math"/>
                <a:ea typeface="Cambria Math"/>
              </a:rPr>
              <a:t>∪</a:t>
            </a:r>
            <a:r>
              <a:rPr lang="en-US" sz="2200" dirty="0" smtClean="0"/>
              <a:t> 20*1)*(1 </a:t>
            </a:r>
            <a:r>
              <a:rPr lang="en-US" sz="2200" dirty="0">
                <a:latin typeface="Cambria Math"/>
                <a:ea typeface="Cambria Math"/>
              </a:rPr>
              <a:t>∪ </a:t>
            </a:r>
            <a:r>
              <a:rPr lang="en-US" sz="2200" dirty="0" smtClean="0"/>
              <a:t>20*2))*</a:t>
            </a:r>
            <a:endParaRPr lang="en-US" sz="2200" dirty="0"/>
          </a:p>
        </p:txBody>
      </p:sp>
      <p:sp>
        <p:nvSpPr>
          <p:cNvPr id="23" name="Oval 22"/>
          <p:cNvSpPr/>
          <p:nvPr/>
        </p:nvSpPr>
        <p:spPr>
          <a:xfrm>
            <a:off x="5386858" y="3038467"/>
            <a:ext cx="481917" cy="50449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</a:rPr>
              <a:t>f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cxnSp>
        <p:nvCxnSpPr>
          <p:cNvPr id="24" name="Straight Arrow Connector 23"/>
          <p:cNvCxnSpPr>
            <a:stCxn id="7" idx="5"/>
          </p:cNvCxnSpPr>
          <p:nvPr/>
        </p:nvCxnSpPr>
        <p:spPr>
          <a:xfrm>
            <a:off x="4989724" y="2708390"/>
            <a:ext cx="433695" cy="4353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0"/>
          <p:cNvSpPr txBox="1">
            <a:spLocks noChangeArrowheads="1"/>
          </p:cNvSpPr>
          <p:nvPr/>
        </p:nvSpPr>
        <p:spPr bwMode="auto">
          <a:xfrm>
            <a:off x="4920202" y="2794444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24313" y="1461169"/>
            <a:ext cx="1244561" cy="853044"/>
            <a:chOff x="4388877" y="3483770"/>
            <a:chExt cx="1244561" cy="853044"/>
          </a:xfrm>
        </p:grpSpPr>
        <p:sp>
          <p:nvSpPr>
            <p:cNvPr id="37" name="Oval 36"/>
            <p:cNvSpPr/>
            <p:nvPr/>
          </p:nvSpPr>
          <p:spPr>
            <a:xfrm>
              <a:off x="4658752" y="348377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s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4388877" y="3761449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7" idx="5"/>
            </p:cNvCxnSpPr>
            <p:nvPr/>
          </p:nvCxnSpPr>
          <p:spPr>
            <a:xfrm>
              <a:off x="5114037" y="3939055"/>
              <a:ext cx="519401" cy="3977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20"/>
            <p:cNvSpPr txBox="1">
              <a:spLocks noChangeArrowheads="1"/>
            </p:cNvSpPr>
            <p:nvPr/>
          </p:nvSpPr>
          <p:spPr bwMode="auto">
            <a:xfrm>
              <a:off x="5266841" y="3785018"/>
              <a:ext cx="2904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sp>
        <p:nvSpPr>
          <p:cNvPr id="42" name="Oval 41"/>
          <p:cNvSpPr/>
          <p:nvPr/>
        </p:nvSpPr>
        <p:spPr>
          <a:xfrm>
            <a:off x="6791766" y="4359945"/>
            <a:ext cx="533400" cy="50449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</a:rPr>
              <a:t>f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cxnSp>
        <p:nvCxnSpPr>
          <p:cNvPr id="43" name="Straight Arrow Connector 42"/>
          <p:cNvCxnSpPr>
            <a:stCxn id="33" idx="6"/>
            <a:endCxn id="42" idx="2"/>
          </p:cNvCxnSpPr>
          <p:nvPr/>
        </p:nvCxnSpPr>
        <p:spPr>
          <a:xfrm flipV="1">
            <a:off x="5920258" y="4612195"/>
            <a:ext cx="871508" cy="164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0"/>
          <p:cNvSpPr txBox="1">
            <a:spLocks noChangeArrowheads="1"/>
          </p:cNvSpPr>
          <p:nvPr/>
        </p:nvSpPr>
        <p:spPr bwMode="auto">
          <a:xfrm>
            <a:off x="6208375" y="4187286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178858" y="3622435"/>
            <a:ext cx="1244561" cy="853044"/>
            <a:chOff x="4388877" y="3483770"/>
            <a:chExt cx="1244561" cy="853044"/>
          </a:xfrm>
        </p:grpSpPr>
        <p:sp>
          <p:nvSpPr>
            <p:cNvPr id="46" name="Oval 45"/>
            <p:cNvSpPr/>
            <p:nvPr/>
          </p:nvSpPr>
          <p:spPr>
            <a:xfrm>
              <a:off x="4658752" y="348377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s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4388877" y="3761449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6" idx="5"/>
            </p:cNvCxnSpPr>
            <p:nvPr/>
          </p:nvCxnSpPr>
          <p:spPr>
            <a:xfrm>
              <a:off x="5114037" y="3939055"/>
              <a:ext cx="519401" cy="3977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20"/>
            <p:cNvSpPr txBox="1">
              <a:spLocks noChangeArrowheads="1"/>
            </p:cNvSpPr>
            <p:nvPr/>
          </p:nvSpPr>
          <p:spPr bwMode="auto">
            <a:xfrm>
              <a:off x="5266841" y="3785018"/>
              <a:ext cx="2904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38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in third position from end</a:t>
            </a:r>
            <a:endParaRPr lang="en-US" dirty="0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607046" y="1377243"/>
            <a:ext cx="4572000" cy="1344613"/>
            <a:chOff x="2362200" y="5059196"/>
            <a:chExt cx="4572000" cy="1344581"/>
          </a:xfrm>
        </p:grpSpPr>
        <p:sp>
          <p:nvSpPr>
            <p:cNvPr id="9" name="Oval 8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D</a:t>
              </a:r>
              <a:endParaRPr lang="en-US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554064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619476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cxnSp>
          <p:nvCxnSpPr>
            <p:cNvPr id="15" name="Straight Arrow Connector 14"/>
            <p:cNvCxnSpPr>
              <a:stCxn id="9" idx="6"/>
              <a:endCxn id="12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/>
                <a:t>1</a:t>
              </a:r>
            </a:p>
          </p:txBody>
        </p: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880728" y="401601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{A}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58853" y="401601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B}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37217" y="323127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C}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49706" y="481028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C}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89514" y="2873019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C, D}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488292" y="3646687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C, D}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526763" y="443726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D}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635768" y="531141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D}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2" idx="3"/>
            <a:endCxn id="23" idx="1"/>
          </p:cNvCxnSpPr>
          <p:nvPr/>
        </p:nvCxnSpPr>
        <p:spPr bwMode="auto">
          <a:xfrm>
            <a:off x="1373171" y="4200685"/>
            <a:ext cx="98568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1"/>
          </p:cNvCxnSpPr>
          <p:nvPr/>
        </p:nvCxnSpPr>
        <p:spPr bwMode="auto">
          <a:xfrm flipV="1">
            <a:off x="3007523" y="3415944"/>
            <a:ext cx="1229694" cy="6762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5" idx="1"/>
          </p:cNvCxnSpPr>
          <p:nvPr/>
        </p:nvCxnSpPr>
        <p:spPr bwMode="auto">
          <a:xfrm>
            <a:off x="3007523" y="4354157"/>
            <a:ext cx="1342183" cy="640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flipV="1">
            <a:off x="5227464" y="3071318"/>
            <a:ext cx="1218749" cy="1939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7" idx="1"/>
          </p:cNvCxnSpPr>
          <p:nvPr/>
        </p:nvCxnSpPr>
        <p:spPr bwMode="auto">
          <a:xfrm>
            <a:off x="5250042" y="3514646"/>
            <a:ext cx="1238250" cy="3167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 bwMode="auto">
          <a:xfrm>
            <a:off x="5061778" y="5074008"/>
            <a:ext cx="1595276" cy="4748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8" idx="1"/>
          </p:cNvCxnSpPr>
          <p:nvPr/>
        </p:nvCxnSpPr>
        <p:spPr bwMode="auto">
          <a:xfrm flipV="1">
            <a:off x="5040492" y="4621928"/>
            <a:ext cx="1486271" cy="3473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8"/>
          <p:cNvSpPr txBox="1">
            <a:spLocks noChangeArrowheads="1"/>
          </p:cNvSpPr>
          <p:nvPr/>
        </p:nvSpPr>
        <p:spPr bwMode="auto">
          <a:xfrm>
            <a:off x="1699867" y="3831353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49" name="TextBox 18"/>
          <p:cNvSpPr txBox="1">
            <a:spLocks noChangeArrowheads="1"/>
          </p:cNvSpPr>
          <p:nvPr/>
        </p:nvSpPr>
        <p:spPr bwMode="auto">
          <a:xfrm>
            <a:off x="3389895" y="3530005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0" name="TextBox 18"/>
          <p:cNvSpPr txBox="1">
            <a:spLocks noChangeArrowheads="1"/>
          </p:cNvSpPr>
          <p:nvPr/>
        </p:nvSpPr>
        <p:spPr bwMode="auto">
          <a:xfrm>
            <a:off x="5761049" y="2872780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1" name="TextBox 18"/>
          <p:cNvSpPr txBox="1">
            <a:spLocks noChangeArrowheads="1"/>
          </p:cNvSpPr>
          <p:nvPr/>
        </p:nvSpPr>
        <p:spPr bwMode="auto">
          <a:xfrm>
            <a:off x="5551152" y="4507990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2" name="TextBox 18"/>
          <p:cNvSpPr txBox="1">
            <a:spLocks noChangeArrowheads="1"/>
          </p:cNvSpPr>
          <p:nvPr/>
        </p:nvSpPr>
        <p:spPr bwMode="auto">
          <a:xfrm>
            <a:off x="3588723" y="4347622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3" name="TextBox 18"/>
          <p:cNvSpPr txBox="1">
            <a:spLocks noChangeArrowheads="1"/>
          </p:cNvSpPr>
          <p:nvPr/>
        </p:nvSpPr>
        <p:spPr bwMode="auto">
          <a:xfrm>
            <a:off x="5859416" y="5074008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4" name="Arc 53"/>
          <p:cNvSpPr/>
          <p:nvPr/>
        </p:nvSpPr>
        <p:spPr bwMode="auto">
          <a:xfrm rot="20349857">
            <a:off x="577705" y="4075565"/>
            <a:ext cx="387436" cy="400515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55" name="TextBox 18"/>
          <p:cNvSpPr txBox="1">
            <a:spLocks noChangeArrowheads="1"/>
          </p:cNvSpPr>
          <p:nvPr/>
        </p:nvSpPr>
        <p:spPr bwMode="auto">
          <a:xfrm>
            <a:off x="648253" y="3753797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6" name="Arc 55"/>
          <p:cNvSpPr/>
          <p:nvPr/>
        </p:nvSpPr>
        <p:spPr bwMode="auto">
          <a:xfrm rot="8981650">
            <a:off x="7632271" y="2782338"/>
            <a:ext cx="387436" cy="400515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57" name="TextBox 18"/>
          <p:cNvSpPr txBox="1">
            <a:spLocks noChangeArrowheads="1"/>
          </p:cNvSpPr>
          <p:nvPr/>
        </p:nvSpPr>
        <p:spPr bwMode="auto">
          <a:xfrm>
            <a:off x="7709751" y="2534929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>
            <a:off x="7342624" y="3265270"/>
            <a:ext cx="173124" cy="3814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18"/>
          <p:cNvSpPr txBox="1">
            <a:spLocks noChangeArrowheads="1"/>
          </p:cNvSpPr>
          <p:nvPr/>
        </p:nvSpPr>
        <p:spPr bwMode="auto">
          <a:xfrm>
            <a:off x="7429092" y="3273023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cxnSp>
        <p:nvCxnSpPr>
          <p:cNvPr id="62" name="Straight Arrow Connector 61"/>
          <p:cNvCxnSpPr/>
          <p:nvPr/>
        </p:nvCxnSpPr>
        <p:spPr bwMode="auto">
          <a:xfrm flipH="1">
            <a:off x="7344746" y="4049251"/>
            <a:ext cx="62462" cy="3814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18"/>
          <p:cNvSpPr txBox="1">
            <a:spLocks noChangeArrowheads="1"/>
          </p:cNvSpPr>
          <p:nvPr/>
        </p:nvSpPr>
        <p:spPr bwMode="auto">
          <a:xfrm>
            <a:off x="7344746" y="4049251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64" name="TextBox 18"/>
          <p:cNvSpPr txBox="1">
            <a:spLocks noChangeArrowheads="1"/>
          </p:cNvSpPr>
          <p:nvPr/>
        </p:nvSpPr>
        <p:spPr bwMode="auto">
          <a:xfrm>
            <a:off x="5916882" y="3415660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67" name="Arc 66"/>
          <p:cNvSpPr/>
          <p:nvPr/>
        </p:nvSpPr>
        <p:spPr>
          <a:xfrm rot="20776395">
            <a:off x="4782095" y="4294457"/>
            <a:ext cx="2077724" cy="954562"/>
          </a:xfrm>
          <a:prstGeom prst="arc">
            <a:avLst>
              <a:gd name="adj1" fmla="val 11422551"/>
              <a:gd name="adj2" fmla="val 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18"/>
          <p:cNvSpPr txBox="1">
            <a:spLocks noChangeArrowheads="1"/>
          </p:cNvSpPr>
          <p:nvPr/>
        </p:nvSpPr>
        <p:spPr bwMode="auto">
          <a:xfrm>
            <a:off x="5263532" y="4193733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69" name="Arc 68"/>
          <p:cNvSpPr/>
          <p:nvPr/>
        </p:nvSpPr>
        <p:spPr>
          <a:xfrm rot="10954349">
            <a:off x="1070028" y="3029605"/>
            <a:ext cx="6855757" cy="2956769"/>
          </a:xfrm>
          <a:prstGeom prst="arc">
            <a:avLst>
              <a:gd name="adj1" fmla="val 12150489"/>
              <a:gd name="adj2" fmla="val 0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18"/>
          <p:cNvSpPr txBox="1">
            <a:spLocks noChangeArrowheads="1"/>
          </p:cNvSpPr>
          <p:nvPr/>
        </p:nvSpPr>
        <p:spPr bwMode="auto">
          <a:xfrm>
            <a:off x="3678614" y="5920958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71" name="Arc 70"/>
          <p:cNvSpPr/>
          <p:nvPr/>
        </p:nvSpPr>
        <p:spPr>
          <a:xfrm rot="10800000">
            <a:off x="2675745" y="2836273"/>
            <a:ext cx="5312940" cy="3022697"/>
          </a:xfrm>
          <a:prstGeom prst="arc">
            <a:avLst>
              <a:gd name="adj1" fmla="val 13658815"/>
              <a:gd name="adj2" fmla="val 0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18"/>
          <p:cNvSpPr txBox="1">
            <a:spLocks noChangeArrowheads="1"/>
          </p:cNvSpPr>
          <p:nvPr/>
        </p:nvSpPr>
        <p:spPr bwMode="auto">
          <a:xfrm>
            <a:off x="3021635" y="5185451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cxnSp>
        <p:nvCxnSpPr>
          <p:cNvPr id="73" name="Straight Arrow Connector 72"/>
          <p:cNvCxnSpPr>
            <a:stCxn id="28" idx="0"/>
          </p:cNvCxnSpPr>
          <p:nvPr/>
        </p:nvCxnSpPr>
        <p:spPr bwMode="auto">
          <a:xfrm flipH="1" flipV="1">
            <a:off x="4964294" y="3600612"/>
            <a:ext cx="2097231" cy="836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6468791" y="4016019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80" name="Arc 79"/>
          <p:cNvSpPr/>
          <p:nvPr/>
        </p:nvSpPr>
        <p:spPr>
          <a:xfrm rot="302391">
            <a:off x="7159602" y="3826056"/>
            <a:ext cx="616238" cy="1687225"/>
          </a:xfrm>
          <a:prstGeom prst="arc">
            <a:avLst>
              <a:gd name="adj1" fmla="val 16200000"/>
              <a:gd name="adj2" fmla="val 5249555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18"/>
          <p:cNvSpPr txBox="1">
            <a:spLocks noChangeArrowheads="1"/>
          </p:cNvSpPr>
          <p:nvPr/>
        </p:nvSpPr>
        <p:spPr bwMode="auto">
          <a:xfrm>
            <a:off x="7776568" y="4542581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cxnSp>
        <p:nvCxnSpPr>
          <p:cNvPr id="83" name="Straight Connector 82"/>
          <p:cNvCxnSpPr/>
          <p:nvPr/>
        </p:nvCxnSpPr>
        <p:spPr>
          <a:xfrm>
            <a:off x="6504185" y="3205907"/>
            <a:ext cx="1082932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74685" y="3988391"/>
            <a:ext cx="909561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613448" y="4782210"/>
            <a:ext cx="909561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765848" y="5656367"/>
            <a:ext cx="454780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 bwMode="auto">
          <a:xfrm>
            <a:off x="1099037" y="3804146"/>
            <a:ext cx="10011" cy="225982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77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edrawing</a:t>
            </a:r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1824038" y="3703638"/>
            <a:ext cx="5930901" cy="2438400"/>
            <a:chOff x="1149" y="2333"/>
            <a:chExt cx="3736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92" cy="384"/>
              <a:chOff x="1725" y="2333"/>
              <a:chExt cx="392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50"/>
                <a:ext cx="35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13" y="2333"/>
              <a:ext cx="432" cy="384"/>
              <a:chOff x="3813" y="2333"/>
              <a:chExt cx="432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13" y="2447"/>
                <a:ext cx="43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{A,B,C}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366" y="2909"/>
              <a:ext cx="519" cy="384"/>
              <a:chOff x="4366" y="2909"/>
              <a:chExt cx="519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366" y="3003"/>
                <a:ext cx="51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{A,B,C,D}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438" cy="384"/>
              <a:chOff x="3837" y="3485"/>
              <a:chExt cx="438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37" y="3599"/>
                <a:ext cx="438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{A,C,D}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50" y="2909"/>
              <a:ext cx="440" cy="384"/>
              <a:chOff x="3250" y="2909"/>
              <a:chExt cx="440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50" y="3024"/>
                <a:ext cx="44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411" cy="384"/>
              <a:chOff x="2301" y="2909"/>
              <a:chExt cx="411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60" y="3027"/>
                <a:ext cx="35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{A,C}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206" y="3020"/>
                <a:ext cx="273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98" cy="384"/>
              <a:chOff x="1725" y="3485"/>
              <a:chExt cx="398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97"/>
                <a:ext cx="36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dirty="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cxnSp>
        <p:nvCxnSpPr>
          <p:cNvPr id="80" name="Straight Arrow Connector 79"/>
          <p:cNvCxnSpPr/>
          <p:nvPr/>
        </p:nvCxnSpPr>
        <p:spPr bwMode="auto">
          <a:xfrm>
            <a:off x="2133600" y="4343400"/>
            <a:ext cx="0" cy="304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26"/>
          <p:cNvGrpSpPr>
            <a:grpSpLocks/>
          </p:cNvGrpSpPr>
          <p:nvPr/>
        </p:nvGrpSpPr>
        <p:grpSpPr bwMode="auto">
          <a:xfrm>
            <a:off x="607046" y="1377243"/>
            <a:ext cx="4572000" cy="1344613"/>
            <a:chOff x="2362200" y="5059196"/>
            <a:chExt cx="4572000" cy="1344581"/>
          </a:xfrm>
        </p:grpSpPr>
        <p:sp>
          <p:nvSpPr>
            <p:cNvPr id="97" name="Oval 96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D</a:t>
              </a:r>
              <a:endParaRPr lang="en-US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1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554064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sp>
          <p:nvSpPr>
            <p:cNvPr id="102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619476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cxnSp>
          <p:nvCxnSpPr>
            <p:cNvPr id="103" name="Straight Arrow Connector 102"/>
            <p:cNvCxnSpPr>
              <a:stCxn id="97" idx="6"/>
              <a:endCxn id="100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/>
                <a:t>1</a:t>
              </a:r>
            </a:p>
          </p:txBody>
        </p:sp>
        <p:sp>
          <p:nvSpPr>
            <p:cNvPr id="105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Arc 107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1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 ≡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We have shown how to build an optimal DFA for every regular expression</a:t>
            </a:r>
          </a:p>
          <a:p>
            <a:pPr lvl="1"/>
            <a:r>
              <a:rPr lang="en-US" sz="2600" dirty="0" smtClean="0"/>
              <a:t>Build NFA</a:t>
            </a:r>
          </a:p>
          <a:p>
            <a:pPr lvl="1"/>
            <a:r>
              <a:rPr lang="en-US" sz="2600" dirty="0" smtClean="0"/>
              <a:t>Convert NFA to DFA using subset construction</a:t>
            </a:r>
          </a:p>
          <a:p>
            <a:pPr lvl="1"/>
            <a:r>
              <a:rPr lang="en-US" sz="2600" dirty="0" smtClean="0"/>
              <a:t>Minimize resulting DFA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Theorem:  </a:t>
            </a:r>
            <a:r>
              <a:rPr lang="en-US" sz="2800" dirty="0" smtClean="0"/>
              <a:t>A language is recognized by a DFA if and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only if it has a regular expression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We show the other direction of the proof at the end of these lecture slides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44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Languages and Machines!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70834" y="991673"/>
            <a:ext cx="8755681" cy="5866327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88923" y="1962900"/>
            <a:ext cx="7305218" cy="4819391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1527" y="2587453"/>
            <a:ext cx="5660283" cy="408380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04355" y="1039739"/>
            <a:ext cx="2088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All</a:t>
            </a:r>
          </a:p>
        </p:txBody>
      </p:sp>
      <p:sp>
        <p:nvSpPr>
          <p:cNvPr id="10" name="Oval 9"/>
          <p:cNvSpPr/>
          <p:nvPr/>
        </p:nvSpPr>
        <p:spPr>
          <a:xfrm>
            <a:off x="2536699" y="3341195"/>
            <a:ext cx="4009663" cy="322703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83302" y="2645419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Context-Free</a:t>
            </a:r>
          </a:p>
        </p:txBody>
      </p:sp>
      <p:sp>
        <p:nvSpPr>
          <p:cNvPr id="12" name="Oval 11"/>
          <p:cNvSpPr/>
          <p:nvPr/>
        </p:nvSpPr>
        <p:spPr>
          <a:xfrm>
            <a:off x="3101578" y="4629354"/>
            <a:ext cx="2960179" cy="186500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76158" y="3341195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Regular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16295" y="4648041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Finite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56732" y="5561855"/>
            <a:ext cx="2169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{001, 10,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36214" y="3851698"/>
            <a:ext cx="1410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0*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54197" y="3541250"/>
            <a:ext cx="1410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DFA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NFA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Regex</a:t>
            </a:r>
          </a:p>
        </p:txBody>
      </p:sp>
    </p:spTree>
    <p:extLst>
      <p:ext uri="{BB962C8B-B14F-4D97-AF65-F5344CB8AC3E}">
        <p14:creationId xmlns:p14="http://schemas.microsoft.com/office/powerpoint/2010/main" val="1108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Languages and Machines!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70834" y="991673"/>
            <a:ext cx="8755681" cy="5866327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88923" y="1962900"/>
            <a:ext cx="7305218" cy="4819391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1527" y="2587453"/>
            <a:ext cx="5660283" cy="408380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04355" y="1039739"/>
            <a:ext cx="2088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All</a:t>
            </a:r>
          </a:p>
        </p:txBody>
      </p:sp>
      <p:sp>
        <p:nvSpPr>
          <p:cNvPr id="10" name="Oval 9"/>
          <p:cNvSpPr/>
          <p:nvPr/>
        </p:nvSpPr>
        <p:spPr>
          <a:xfrm>
            <a:off x="2536699" y="3341195"/>
            <a:ext cx="4009663" cy="322703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83302" y="2645419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Context-Free</a:t>
            </a:r>
          </a:p>
        </p:txBody>
      </p:sp>
      <p:sp>
        <p:nvSpPr>
          <p:cNvPr id="12" name="Oval 11"/>
          <p:cNvSpPr/>
          <p:nvPr/>
        </p:nvSpPr>
        <p:spPr>
          <a:xfrm>
            <a:off x="3101578" y="4629354"/>
            <a:ext cx="2960179" cy="186500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76158" y="3341195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Regular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16295" y="4648041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Finite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16487" y="5571847"/>
            <a:ext cx="2130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{001, 10, 12</a:t>
            </a:r>
            <a:r>
              <a:rPr lang="en-US" sz="24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}</a:t>
            </a:r>
            <a:endParaRPr lang="en-US" sz="24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36214" y="3851698"/>
            <a:ext cx="1410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0*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54197" y="3541250"/>
            <a:ext cx="1410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DFA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NFA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Regex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39826" y="2935570"/>
            <a:ext cx="198724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Franklin Gothic Medium"/>
                <a:cs typeface="Franklin Gothic Medium"/>
              </a:rPr>
              <a:t>Warmup:</a:t>
            </a: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All finite languages are regular.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492994" y="3322508"/>
            <a:ext cx="1133640" cy="2125256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9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DFAs Recognize Any Finite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Languages and Machines!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70834" y="991673"/>
            <a:ext cx="8755681" cy="5866327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88923" y="1962900"/>
            <a:ext cx="7305218" cy="4819391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1527" y="2587453"/>
            <a:ext cx="5660283" cy="408380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04355" y="1039739"/>
            <a:ext cx="2088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All</a:t>
            </a:r>
          </a:p>
        </p:txBody>
      </p:sp>
      <p:sp>
        <p:nvSpPr>
          <p:cNvPr id="10" name="Oval 9"/>
          <p:cNvSpPr/>
          <p:nvPr/>
        </p:nvSpPr>
        <p:spPr>
          <a:xfrm>
            <a:off x="2536699" y="3341195"/>
            <a:ext cx="4009663" cy="322703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83302" y="2645419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Context-Free</a:t>
            </a:r>
          </a:p>
        </p:txBody>
      </p:sp>
      <p:sp>
        <p:nvSpPr>
          <p:cNvPr id="12" name="Oval 11"/>
          <p:cNvSpPr/>
          <p:nvPr/>
        </p:nvSpPr>
        <p:spPr>
          <a:xfrm>
            <a:off x="3101578" y="4629354"/>
            <a:ext cx="2960179" cy="1865003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76158" y="3341195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Regular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16295" y="4648041"/>
            <a:ext cx="333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Finite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16487" y="5571847"/>
            <a:ext cx="2130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{001, 10, 12</a:t>
            </a:r>
            <a:r>
              <a:rPr lang="en-US" sz="24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}</a:t>
            </a:r>
            <a:endParaRPr lang="en-US" sz="24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36214" y="3851698"/>
            <a:ext cx="1410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0*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54197" y="3541250"/>
            <a:ext cx="1410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DFA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NFA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Franklin Gothic Medium"/>
                <a:cs typeface="Franklin Gothic Medium"/>
              </a:rPr>
              <a:t>Regex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39826" y="2935570"/>
            <a:ext cx="198724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Franklin Gothic Medium"/>
                <a:cs typeface="Franklin Gothic Medium"/>
              </a:rPr>
              <a:t>Warmup 2:</a:t>
            </a: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Surprising example here</a:t>
            </a:r>
          </a:p>
        </p:txBody>
      </p:sp>
      <p:cxnSp>
        <p:nvCxnSpPr>
          <p:cNvPr id="8" name="Straight Arrow Connector 7"/>
          <p:cNvCxnSpPr>
            <a:endCxn id="17" idx="3"/>
          </p:cNvCxnSpPr>
          <p:nvPr/>
        </p:nvCxnSpPr>
        <p:spPr>
          <a:xfrm flipH="1">
            <a:off x="4446601" y="3541250"/>
            <a:ext cx="2093226" cy="541281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9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12119</TotalTime>
  <Words>1278</Words>
  <Application>Microsoft Office PowerPoint</Application>
  <PresentationFormat>On-screen Show (4:3)</PresentationFormat>
  <Paragraphs>339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CSE 311: Foundations of Computing</vt:lpstr>
      <vt:lpstr>Subset Construction</vt:lpstr>
      <vt:lpstr>1 in third position from end</vt:lpstr>
      <vt:lpstr>Redrawing</vt:lpstr>
      <vt:lpstr>DFAs ≡ Regular expressions</vt:lpstr>
      <vt:lpstr>Languages and Machines!</vt:lpstr>
      <vt:lpstr>Languages and Machines!</vt:lpstr>
      <vt:lpstr>DFAs Recognize Any Finite Language</vt:lpstr>
      <vt:lpstr>Languages and Machines!</vt:lpstr>
      <vt:lpstr>An Interesting Infinite Regular Language </vt:lpstr>
      <vt:lpstr>Languages and Machines!</vt:lpstr>
      <vt:lpstr>Irregular Language! </vt:lpstr>
      <vt:lpstr>B = {binary palindromes} can’t be recognized by any DFA</vt:lpstr>
      <vt:lpstr>B = {binary palindromes} can’t be recognized by any DFA</vt:lpstr>
      <vt:lpstr>Showing a Language L is not regular</vt:lpstr>
      <vt:lpstr>A={0^n 1^n  :n≥0} cannot be recognized by any DFA</vt:lpstr>
      <vt:lpstr>Another Irregular Language Example</vt:lpstr>
      <vt:lpstr>DFAs ≡ Regular expressions</vt:lpstr>
      <vt:lpstr>Generalized NFAs </vt:lpstr>
      <vt:lpstr>Starting from an NFA</vt:lpstr>
      <vt:lpstr>Only two simplification rules</vt:lpstr>
      <vt:lpstr>Converting an NFA to a regular expression</vt:lpstr>
      <vt:lpstr>splicing out a node</vt:lpstr>
      <vt:lpstr>Finite automaton without t1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514</cp:revision>
  <cp:lastPrinted>2014-11-20T06:48:18Z</cp:lastPrinted>
  <dcterms:created xsi:type="dcterms:W3CDTF">2013-01-07T07:20:47Z</dcterms:created>
  <dcterms:modified xsi:type="dcterms:W3CDTF">2014-11-20T06:53:18Z</dcterms:modified>
</cp:coreProperties>
</file>