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8" r:id="rId2"/>
    <p:sldId id="261" r:id="rId3"/>
    <p:sldId id="262" r:id="rId4"/>
    <p:sldId id="294" r:id="rId5"/>
    <p:sldId id="264" r:id="rId6"/>
    <p:sldId id="297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96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88" autoAdjust="0"/>
    <p:restoredTop sz="90504" autoAdjust="0"/>
  </p:normalViewPr>
  <p:slideViewPr>
    <p:cSldViewPr snapToGrid="0" snapToObjects="1">
      <p:cViewPr varScale="1">
        <p:scale>
          <a:sx n="98" d="100"/>
          <a:sy n="98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199" y="1149953"/>
                <a:ext cx="847231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Franklin Gothic Medium"/>
                    <a:cs typeface="Franklin Gothic Medium"/>
                  </a:rPr>
                  <a:t>Fall 2014</a:t>
                </a:r>
              </a:p>
              <a:p>
                <a:r>
                  <a:rPr lang="en-US" sz="260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Lecture 24:  NFAs, Regular expressions, and NFA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→</m:t>
                    </m:r>
                  </m:oMath>
                </a14:m>
                <a:r>
                  <a:rPr lang="en-US" sz="260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DFA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1149953"/>
                <a:ext cx="8472311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1439" t="-6623" b="-16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File:Finite Automata - Recur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301" y="2506133"/>
            <a:ext cx="3812103" cy="38184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Case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r>
              <a:rPr lang="en-US" b="1" dirty="0" smtClean="0">
                <a:sym typeface="Symbol" pitchFamily="18" charset="2"/>
              </a:rPr>
              <a:t></a:t>
            </a:r>
            <a:r>
              <a:rPr lang="en-US" dirty="0" smtClean="0">
                <a:sym typeface="Symbol" pitchFamily="18" charset="2"/>
              </a:rPr>
              <a:t>:</a:t>
            </a:r>
          </a:p>
          <a:p>
            <a:endParaRPr lang="en-US" dirty="0" smtClean="0">
              <a:sym typeface="Symbol" pitchFamily="18" charset="2"/>
            </a:endParaRPr>
          </a:p>
          <a:p>
            <a:endParaRPr lang="en-US" sz="24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Case 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r>
              <a:rPr lang="en-US" dirty="0" smtClean="0">
                <a:sym typeface="Symbol" pitchFamily="18" charset="2"/>
              </a:rPr>
              <a:t>:</a:t>
            </a:r>
          </a:p>
          <a:p>
            <a:endParaRPr lang="en-US" dirty="0" smtClean="0">
              <a:sym typeface="Symbol" pitchFamily="18" charset="2"/>
            </a:endParaRPr>
          </a:p>
          <a:p>
            <a:endParaRPr lang="en-US" sz="18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Case </a:t>
            </a:r>
            <a:r>
              <a:rPr lang="en-US" b="1" i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:</a:t>
            </a:r>
            <a:endParaRPr lang="en-US" b="1" i="1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</p:txBody>
      </p:sp>
      <p:grpSp>
        <p:nvGrpSpPr>
          <p:cNvPr id="12295" name="Group 1"/>
          <p:cNvGrpSpPr>
            <a:grpSpLocks/>
          </p:cNvGrpSpPr>
          <p:nvPr/>
        </p:nvGrpSpPr>
        <p:grpSpPr bwMode="auto">
          <a:xfrm>
            <a:off x="4114800" y="1828800"/>
            <a:ext cx="609600" cy="328613"/>
            <a:chOff x="4114800" y="2286000"/>
            <a:chExt cx="609600" cy="328613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4114800" y="2438400"/>
              <a:ext cx="30956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4419600" y="2286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Oval 18"/>
          <p:cNvSpPr/>
          <p:nvPr/>
        </p:nvSpPr>
        <p:spPr bwMode="auto">
          <a:xfrm>
            <a:off x="5867400" y="5016500"/>
            <a:ext cx="304800" cy="3286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schemeClr val="tx1"/>
              </a:solidFill>
            </a:endParaRPr>
          </a:p>
        </p:txBody>
      </p:sp>
      <p:grpSp>
        <p:nvGrpSpPr>
          <p:cNvPr id="12297" name="Group 26"/>
          <p:cNvGrpSpPr>
            <a:grpSpLocks/>
          </p:cNvGrpSpPr>
          <p:nvPr/>
        </p:nvGrpSpPr>
        <p:grpSpPr bwMode="auto">
          <a:xfrm>
            <a:off x="4178300" y="3492500"/>
            <a:ext cx="546100" cy="328613"/>
            <a:chOff x="4178141" y="3657600"/>
            <a:chExt cx="546259" cy="328613"/>
          </a:xfrm>
        </p:grpSpPr>
        <p:sp>
          <p:nvSpPr>
            <p:cNvPr id="18" name="Oval 17"/>
            <p:cNvSpPr/>
            <p:nvPr/>
          </p:nvSpPr>
          <p:spPr bwMode="auto">
            <a:xfrm>
              <a:off x="4419511" y="3657600"/>
              <a:ext cx="304889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4178141" y="3821113"/>
              <a:ext cx="30965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98" name="Group 21"/>
          <p:cNvGrpSpPr>
            <a:grpSpLocks/>
          </p:cNvGrpSpPr>
          <p:nvPr/>
        </p:nvGrpSpPr>
        <p:grpSpPr bwMode="auto">
          <a:xfrm>
            <a:off x="4114800" y="5029200"/>
            <a:ext cx="609600" cy="328613"/>
            <a:chOff x="4114800" y="2286000"/>
            <a:chExt cx="609600" cy="328613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4114800" y="2438400"/>
              <a:ext cx="30956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 bwMode="auto">
            <a:xfrm>
              <a:off x="4419600" y="2286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" name="Straight Arrow Connector 20"/>
          <p:cNvCxnSpPr>
            <a:endCxn id="19" idx="2"/>
          </p:cNvCxnSpPr>
          <p:nvPr/>
        </p:nvCxnSpPr>
        <p:spPr>
          <a:xfrm>
            <a:off x="4724400" y="51816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38738" y="4659313"/>
            <a:ext cx="3698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 dirty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25080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nductive </a:t>
            </a:r>
            <a:r>
              <a:rPr lang="en-US" dirty="0"/>
              <a:t>H</a:t>
            </a:r>
            <a:r>
              <a:rPr lang="en-US" dirty="0" smtClean="0"/>
              <a:t>ypothesis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5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Suppose that for</a:t>
                </a:r>
                <a:r>
                  <a:rPr lang="en-US" dirty="0" smtClean="0">
                    <a:sym typeface="Symbol" pitchFamily="18" charset="2"/>
                  </a:rPr>
                  <a:t> some regular expressions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sym typeface="Symbol" pitchFamily="18" charset="2"/>
                      </a:rPr>
                      <m:t>𝑨</m:t>
                    </m:r>
                  </m:oMath>
                </a14:m>
                <a:r>
                  <a:rPr lang="en-US" dirty="0" smtClean="0">
                    <a:sym typeface="Symbol" pitchFamily="18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sym typeface="Symbol" pitchFamily="18" charset="2"/>
                      </a:rPr>
                      <m:t>𝑩</m:t>
                    </m:r>
                    <m:r>
                      <a:rPr lang="en-US" i="1" dirty="0" smtClean="0">
                        <a:latin typeface="Cambria Math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dirty="0" smtClean="0">
                    <a:sym typeface="Symbol" pitchFamily="18" charset="2"/>
                  </a:rPr>
                  <a:t>there exist NFAs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/>
                        <a:sym typeface="Symbol" pitchFamily="18" charset="2"/>
                      </a:rPr>
                      <m:t>  </m:t>
                    </m:r>
                  </m:oMath>
                </a14:m>
                <a:r>
                  <a:rPr lang="en-US" dirty="0" smtClean="0">
                    <a:sym typeface="Symbol" pitchFamily="18" charset="2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 smtClean="0">
                    <a:sym typeface="Symbol" pitchFamily="18" charset="2"/>
                  </a:rPr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sym typeface="Symbol" pitchFamily="18" charset="2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/>
                            <a:sym typeface="Symbol" pitchFamily="18" charset="2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>
                    <a:sym typeface="Symbol" pitchFamily="18" charset="2"/>
                  </a:rPr>
                  <a:t> recognizes the language given by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sym typeface="Symbol" pitchFamily="18" charset="2"/>
                      </a:rPr>
                      <m:t>𝑨</m:t>
                    </m:r>
                  </m:oMath>
                </a14:m>
                <a:r>
                  <a:rPr lang="en-US" dirty="0" smtClean="0">
                    <a:sym typeface="Symbol" pitchFamily="18" charset="2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sym typeface="Symbol" pitchFamily="18" charset="2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/>
                            <a:sym typeface="Symbol" pitchFamily="18" charset="2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sym typeface="Symbol" pitchFamily="18" charset="2"/>
                  </a:rPr>
                  <a:t> </a:t>
                </a:r>
                <a:r>
                  <a:rPr lang="en-US" dirty="0" smtClean="0">
                    <a:sym typeface="Symbol" pitchFamily="18" charset="2"/>
                  </a:rPr>
                  <a:t>recognizes the language given by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sym typeface="Symbol" pitchFamily="18" charset="2"/>
                      </a:rPr>
                      <m:t>𝑩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1331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319" name="Group 12"/>
          <p:cNvGrpSpPr>
            <a:grpSpLocks/>
          </p:cNvGrpSpPr>
          <p:nvPr/>
        </p:nvGrpSpPr>
        <p:grpSpPr bwMode="auto">
          <a:xfrm>
            <a:off x="1524000" y="39624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20" name="Group 13"/>
          <p:cNvGrpSpPr>
            <a:grpSpLocks/>
          </p:cNvGrpSpPr>
          <p:nvPr/>
        </p:nvGrpSpPr>
        <p:grpSpPr bwMode="auto">
          <a:xfrm>
            <a:off x="4919133" y="3970866"/>
            <a:ext cx="2362200" cy="1752600"/>
            <a:chOff x="1524000" y="3962400"/>
            <a:chExt cx="23622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321" name="TextBox 19"/>
              <p:cNvSpPr txBox="1">
                <a:spLocks noChangeArrowheads="1"/>
              </p:cNvSpPr>
              <p:nvPr/>
            </p:nvSpPr>
            <p:spPr bwMode="auto">
              <a:xfrm>
                <a:off x="2514600" y="5791200"/>
                <a:ext cx="6285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321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4600" y="5791200"/>
                <a:ext cx="628505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5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22" name="TextBox 20"/>
              <p:cNvSpPr txBox="1">
                <a:spLocks noChangeArrowheads="1"/>
              </p:cNvSpPr>
              <p:nvPr/>
            </p:nvSpPr>
            <p:spPr bwMode="auto">
              <a:xfrm>
                <a:off x="5681133" y="5799666"/>
                <a:ext cx="6385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𝐵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322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81133" y="5799666"/>
                <a:ext cx="638573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5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55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nductive </a:t>
            </a:r>
            <a:r>
              <a:rPr lang="en-US" dirty="0"/>
              <a:t>S</a:t>
            </a:r>
            <a:r>
              <a:rPr lang="en-US" dirty="0" smtClean="0"/>
              <a:t>tep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dirty="0" smtClean="0">
                <a:latin typeface="Franklin Gothic Medium" panose="020B0603020102020204" pitchFamily="34" charset="0"/>
              </a:rPr>
              <a:t>Case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 pitchFamily="18" charset="2"/>
              </a:rPr>
              <a:t>(</a:t>
            </a:r>
            <a:r>
              <a:rPr lang="en-US" sz="3200" b="1" dirty="0" smtClean="0">
                <a:sym typeface="Symbol" pitchFamily="18" charset="2"/>
              </a:rPr>
              <a:t>A</a:t>
            </a:r>
            <a:r>
              <a:rPr lang="en-US" sz="3200" dirty="0" smtClean="0">
                <a:sym typeface="Symbol" pitchFamily="18" charset="2"/>
              </a:rPr>
              <a:t> </a:t>
            </a:r>
            <a:r>
              <a:rPr lang="en-US" sz="3200" b="1" dirty="0" smtClean="0">
                <a:sym typeface="Symbol" pitchFamily="18" charset="2"/>
              </a:rPr>
              <a:t> B</a:t>
            </a:r>
            <a:r>
              <a:rPr lang="en-US" sz="3200" dirty="0" smtClean="0">
                <a:sym typeface="Symbol" pitchFamily="18" charset="2"/>
              </a:rPr>
              <a:t>):</a:t>
            </a:r>
          </a:p>
        </p:txBody>
      </p:sp>
      <p:grpSp>
        <p:nvGrpSpPr>
          <p:cNvPr id="14343" name="Group 12"/>
          <p:cNvGrpSpPr>
            <a:grpSpLocks/>
          </p:cNvGrpSpPr>
          <p:nvPr/>
        </p:nvGrpSpPr>
        <p:grpSpPr bwMode="auto">
          <a:xfrm>
            <a:off x="4114800" y="16002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bg1">
                  <a:lumMod val="8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344" name="Group 13"/>
          <p:cNvGrpSpPr>
            <a:grpSpLocks/>
          </p:cNvGrpSpPr>
          <p:nvPr/>
        </p:nvGrpSpPr>
        <p:grpSpPr bwMode="auto">
          <a:xfrm>
            <a:off x="4191000" y="4191000"/>
            <a:ext cx="2362200" cy="1752600"/>
            <a:chOff x="1524000" y="3962400"/>
            <a:chExt cx="23622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bg1">
                  <a:lumMod val="8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345" name="TextBox 19"/>
              <p:cNvSpPr txBox="1">
                <a:spLocks noChangeArrowheads="1"/>
              </p:cNvSpPr>
              <p:nvPr/>
            </p:nvSpPr>
            <p:spPr bwMode="auto">
              <a:xfrm>
                <a:off x="5181600" y="3429000"/>
                <a:ext cx="6285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345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1600" y="3429000"/>
                <a:ext cx="628505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5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46" name="TextBox 20"/>
              <p:cNvSpPr txBox="1">
                <a:spLocks noChangeArrowheads="1"/>
              </p:cNvSpPr>
              <p:nvPr/>
            </p:nvSpPr>
            <p:spPr bwMode="auto">
              <a:xfrm>
                <a:off x="5257800" y="6096000"/>
                <a:ext cx="6385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𝐵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346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7800" y="6096000"/>
                <a:ext cx="638573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5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37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</a:t>
            </a:r>
            <a:r>
              <a:rPr lang="en-US" dirty="0"/>
              <a:t>S</a:t>
            </a:r>
            <a:r>
              <a:rPr lang="en-US" dirty="0" smtClean="0"/>
              <a:t>tep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dirty="0" smtClean="0">
                <a:latin typeface="Franklin Gothic Medium" panose="020B0603020102020204" pitchFamily="34" charset="0"/>
              </a:rPr>
              <a:t>Case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 pitchFamily="18" charset="2"/>
              </a:rPr>
              <a:t>(</a:t>
            </a:r>
            <a:r>
              <a:rPr lang="en-US" sz="3200" b="1" dirty="0" smtClean="0">
                <a:sym typeface="Symbol" pitchFamily="18" charset="2"/>
              </a:rPr>
              <a:t>A</a:t>
            </a:r>
            <a:r>
              <a:rPr lang="en-US" sz="3200" dirty="0" smtClean="0">
                <a:sym typeface="Symbol" pitchFamily="18" charset="2"/>
              </a:rPr>
              <a:t> </a:t>
            </a:r>
            <a:r>
              <a:rPr lang="en-US" sz="3200" b="1" dirty="0" smtClean="0">
                <a:sym typeface="Symbol" pitchFamily="18" charset="2"/>
              </a:rPr>
              <a:t> B</a:t>
            </a:r>
            <a:r>
              <a:rPr lang="en-US" sz="3200" dirty="0" smtClean="0">
                <a:sym typeface="Symbol" pitchFamily="18" charset="2"/>
              </a:rPr>
              <a:t>):</a:t>
            </a:r>
          </a:p>
        </p:txBody>
      </p:sp>
      <p:grpSp>
        <p:nvGrpSpPr>
          <p:cNvPr id="15367" name="Group 12"/>
          <p:cNvGrpSpPr>
            <a:grpSpLocks/>
          </p:cNvGrpSpPr>
          <p:nvPr/>
        </p:nvGrpSpPr>
        <p:grpSpPr bwMode="auto">
          <a:xfrm>
            <a:off x="4114800" y="16002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368" name="Group 13"/>
          <p:cNvGrpSpPr>
            <a:grpSpLocks/>
          </p:cNvGrpSpPr>
          <p:nvPr/>
        </p:nvGrpSpPr>
        <p:grpSpPr bwMode="auto">
          <a:xfrm>
            <a:off x="4191000" y="4191000"/>
            <a:ext cx="2362200" cy="1752600"/>
            <a:chOff x="1524000" y="3962400"/>
            <a:chExt cx="23622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369" name="TextBox 19"/>
              <p:cNvSpPr txBox="1">
                <a:spLocks noChangeArrowheads="1"/>
              </p:cNvSpPr>
              <p:nvPr/>
            </p:nvSpPr>
            <p:spPr bwMode="auto">
              <a:xfrm>
                <a:off x="5181600" y="3429000"/>
                <a:ext cx="6285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369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1600" y="3429000"/>
                <a:ext cx="628505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5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70" name="TextBox 20"/>
              <p:cNvSpPr txBox="1">
                <a:spLocks noChangeArrowheads="1"/>
              </p:cNvSpPr>
              <p:nvPr/>
            </p:nvSpPr>
            <p:spPr bwMode="auto">
              <a:xfrm>
                <a:off x="5257800" y="6096000"/>
                <a:ext cx="6385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𝐵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370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7800" y="6096000"/>
                <a:ext cx="638573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5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71" name="Group 20"/>
          <p:cNvGrpSpPr>
            <a:grpSpLocks/>
          </p:cNvGrpSpPr>
          <p:nvPr/>
        </p:nvGrpSpPr>
        <p:grpSpPr bwMode="auto">
          <a:xfrm>
            <a:off x="1858963" y="3430588"/>
            <a:ext cx="609600" cy="328612"/>
            <a:chOff x="4114800" y="2286000"/>
            <a:chExt cx="609600" cy="328613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4114800" y="2438400"/>
              <a:ext cx="309562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 bwMode="auto">
            <a:xfrm>
              <a:off x="4419600" y="2286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" name="Curved Connector 2"/>
          <p:cNvCxnSpPr>
            <a:stCxn id="23" idx="7"/>
            <a:endCxn id="10" idx="2"/>
          </p:cNvCxnSpPr>
          <p:nvPr/>
        </p:nvCxnSpPr>
        <p:spPr>
          <a:xfrm rot="5400000" flipH="1" flipV="1">
            <a:off x="2907507" y="1967706"/>
            <a:ext cx="1028700" cy="1995487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23" idx="5"/>
          </p:cNvCxnSpPr>
          <p:nvPr/>
        </p:nvCxnSpPr>
        <p:spPr>
          <a:xfrm rot="16200000" flipH="1">
            <a:off x="2790825" y="3344863"/>
            <a:ext cx="1355725" cy="2089150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89200" y="2516188"/>
            <a:ext cx="3587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8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endParaRPr lang="en-US" sz="28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89200" y="4389438"/>
            <a:ext cx="358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8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endParaRPr lang="en-US" sz="28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7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nductive </a:t>
            </a:r>
            <a:r>
              <a:rPr lang="en-US" dirty="0"/>
              <a:t>S</a:t>
            </a:r>
            <a:r>
              <a:rPr lang="en-US" dirty="0" smtClean="0"/>
              <a:t>tep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dirty="0" smtClean="0">
                <a:latin typeface="Franklin Gothic Medium" panose="020B0603020102020204" pitchFamily="34" charset="0"/>
              </a:rPr>
              <a:t>Case</a:t>
            </a:r>
            <a:r>
              <a:rPr lang="en-US" sz="2800" dirty="0" smtClean="0"/>
              <a:t> </a:t>
            </a:r>
            <a:r>
              <a:rPr lang="en-US" sz="3200" dirty="0" smtClean="0">
                <a:sym typeface="Symbol" pitchFamily="18" charset="2"/>
              </a:rPr>
              <a:t>(</a:t>
            </a:r>
            <a:r>
              <a:rPr lang="en-US" sz="3200" b="1" dirty="0" smtClean="0">
                <a:sym typeface="Symbol" pitchFamily="18" charset="2"/>
              </a:rPr>
              <a:t>AB</a:t>
            </a:r>
            <a:r>
              <a:rPr lang="en-US" sz="3200" dirty="0" smtClean="0">
                <a:sym typeface="Symbol" pitchFamily="18" charset="2"/>
              </a:rPr>
              <a:t>):</a:t>
            </a:r>
          </a:p>
        </p:txBody>
      </p:sp>
      <p:grpSp>
        <p:nvGrpSpPr>
          <p:cNvPr id="16391" name="Group 12"/>
          <p:cNvGrpSpPr>
            <a:grpSpLocks/>
          </p:cNvGrpSpPr>
          <p:nvPr/>
        </p:nvGrpSpPr>
        <p:grpSpPr bwMode="auto">
          <a:xfrm>
            <a:off x="1219200" y="32004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392" name="Group 13"/>
          <p:cNvGrpSpPr>
            <a:grpSpLocks/>
          </p:cNvGrpSpPr>
          <p:nvPr/>
        </p:nvGrpSpPr>
        <p:grpSpPr bwMode="auto">
          <a:xfrm>
            <a:off x="4876800" y="3200400"/>
            <a:ext cx="2362200" cy="1752600"/>
            <a:chOff x="1524000" y="3962400"/>
            <a:chExt cx="23622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393" name="TextBox 19"/>
              <p:cNvSpPr txBox="1">
                <a:spLocks noChangeArrowheads="1"/>
              </p:cNvSpPr>
              <p:nvPr/>
            </p:nvSpPr>
            <p:spPr bwMode="auto">
              <a:xfrm>
                <a:off x="2125131" y="5178777"/>
                <a:ext cx="6285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393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5131" y="5178777"/>
                <a:ext cx="628505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94" name="TextBox 20"/>
              <p:cNvSpPr txBox="1">
                <a:spLocks noChangeArrowheads="1"/>
              </p:cNvSpPr>
              <p:nvPr/>
            </p:nvSpPr>
            <p:spPr bwMode="auto">
              <a:xfrm>
                <a:off x="5943600" y="5181600"/>
                <a:ext cx="6385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𝐵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394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3600" y="5181600"/>
                <a:ext cx="638573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5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81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nductive </a:t>
            </a:r>
            <a:r>
              <a:rPr lang="en-US" dirty="0"/>
              <a:t>S</a:t>
            </a:r>
            <a:r>
              <a:rPr lang="en-US" dirty="0" smtClean="0"/>
              <a:t>tep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dirty="0" smtClean="0">
                <a:latin typeface="Franklin Gothic Medium" panose="020B0603020102020204" pitchFamily="34" charset="0"/>
              </a:rPr>
              <a:t>Case</a:t>
            </a:r>
            <a:r>
              <a:rPr lang="en-US" sz="2800" dirty="0" smtClean="0"/>
              <a:t> </a:t>
            </a:r>
            <a:r>
              <a:rPr lang="en-US" sz="3200" dirty="0" smtClean="0">
                <a:sym typeface="Symbol" pitchFamily="18" charset="2"/>
              </a:rPr>
              <a:t>(</a:t>
            </a:r>
            <a:r>
              <a:rPr lang="en-US" sz="3200" b="1" dirty="0" smtClean="0">
                <a:sym typeface="Symbol" pitchFamily="18" charset="2"/>
              </a:rPr>
              <a:t>AB</a:t>
            </a:r>
            <a:r>
              <a:rPr lang="en-US" sz="3200" dirty="0" smtClean="0">
                <a:sym typeface="Symbol" pitchFamily="18" charset="2"/>
              </a:rPr>
              <a:t>):</a:t>
            </a:r>
          </a:p>
        </p:txBody>
      </p:sp>
      <p:grpSp>
        <p:nvGrpSpPr>
          <p:cNvPr id="17415" name="Group 12"/>
          <p:cNvGrpSpPr>
            <a:grpSpLocks/>
          </p:cNvGrpSpPr>
          <p:nvPr/>
        </p:nvGrpSpPr>
        <p:grpSpPr bwMode="auto">
          <a:xfrm>
            <a:off x="1219200" y="32004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416" name="Group 13"/>
          <p:cNvGrpSpPr>
            <a:grpSpLocks/>
          </p:cNvGrpSpPr>
          <p:nvPr/>
        </p:nvGrpSpPr>
        <p:grpSpPr bwMode="auto">
          <a:xfrm>
            <a:off x="4953000" y="3200400"/>
            <a:ext cx="2286000" cy="1752600"/>
            <a:chOff x="1600200" y="3962400"/>
            <a:chExt cx="22860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071938" y="3243263"/>
            <a:ext cx="358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8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endParaRPr lang="en-US" sz="28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22" name="Curved Connector 21"/>
          <p:cNvCxnSpPr>
            <a:stCxn id="11" idx="6"/>
            <a:endCxn id="17" idx="2"/>
          </p:cNvCxnSpPr>
          <p:nvPr/>
        </p:nvCxnSpPr>
        <p:spPr>
          <a:xfrm>
            <a:off x="3276600" y="3670300"/>
            <a:ext cx="1905000" cy="3810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flipV="1">
            <a:off x="3276600" y="4076700"/>
            <a:ext cx="1905000" cy="5080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071938" y="4322763"/>
            <a:ext cx="3587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8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endParaRPr lang="en-US" sz="28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19"/>
              <p:cNvSpPr txBox="1">
                <a:spLocks noChangeArrowheads="1"/>
              </p:cNvSpPr>
              <p:nvPr/>
            </p:nvSpPr>
            <p:spPr bwMode="auto">
              <a:xfrm>
                <a:off x="2125131" y="5178777"/>
                <a:ext cx="6285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5131" y="5178777"/>
                <a:ext cx="628505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0"/>
              <p:cNvSpPr txBox="1">
                <a:spLocks noChangeArrowheads="1"/>
              </p:cNvSpPr>
              <p:nvPr/>
            </p:nvSpPr>
            <p:spPr bwMode="auto">
              <a:xfrm>
                <a:off x="5943600" y="5181600"/>
                <a:ext cx="6385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𝐵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3600" y="5181600"/>
                <a:ext cx="638573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5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194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nductive </a:t>
            </a:r>
            <a:r>
              <a:rPr lang="en-US" dirty="0"/>
              <a:t>S</a:t>
            </a:r>
            <a:r>
              <a:rPr lang="en-US" dirty="0" smtClean="0"/>
              <a:t>tep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dirty="0" smtClean="0">
                <a:latin typeface="Franklin Gothic Medium" panose="020B0603020102020204" pitchFamily="34" charset="0"/>
              </a:rPr>
              <a:t>Case</a:t>
            </a:r>
            <a:r>
              <a:rPr lang="en-US" sz="3200" dirty="0" smtClean="0"/>
              <a:t> </a:t>
            </a:r>
            <a:r>
              <a:rPr lang="en-US" sz="3200" b="1" dirty="0" smtClean="0">
                <a:sym typeface="Symbol" pitchFamily="18" charset="2"/>
              </a:rPr>
              <a:t>A*</a:t>
            </a:r>
          </a:p>
        </p:txBody>
      </p:sp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3276600" y="30480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440" name="TextBox 19"/>
              <p:cNvSpPr txBox="1">
                <a:spLocks noChangeArrowheads="1"/>
              </p:cNvSpPr>
              <p:nvPr/>
            </p:nvSpPr>
            <p:spPr bwMode="auto">
              <a:xfrm>
                <a:off x="4191000" y="4876800"/>
                <a:ext cx="6285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  <a:sym typeface="Symbol" pitchFamily="18" charset="2"/>
                        </a:rPr>
                        <m:t>𝑁</m:t>
                      </m:r>
                      <m:r>
                        <a:rPr lang="en-US" sz="2400" i="1" baseline="-25000" dirty="0">
                          <a:latin typeface="Cambria Math"/>
                          <a:sym typeface="Symbol" pitchFamily="18" charset="2"/>
                        </a:rPr>
                        <m:t>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44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91000" y="4876800"/>
                <a:ext cx="628505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5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44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nductive </a:t>
            </a:r>
            <a:r>
              <a:rPr lang="en-US" dirty="0"/>
              <a:t>S</a:t>
            </a:r>
            <a:r>
              <a:rPr lang="en-US" dirty="0" smtClean="0"/>
              <a:t>tep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dirty="0" smtClean="0">
                <a:latin typeface="Franklin Gothic Medium" panose="020B0603020102020204" pitchFamily="34" charset="0"/>
              </a:rPr>
              <a:t>Case</a:t>
            </a:r>
            <a:r>
              <a:rPr lang="en-US" sz="3200" dirty="0" smtClean="0"/>
              <a:t> </a:t>
            </a:r>
            <a:r>
              <a:rPr lang="en-US" sz="3200" b="1" dirty="0" smtClean="0">
                <a:sym typeface="Symbol" pitchFamily="18" charset="2"/>
              </a:rPr>
              <a:t>A*</a:t>
            </a:r>
          </a:p>
        </p:txBody>
      </p:sp>
      <p:grpSp>
        <p:nvGrpSpPr>
          <p:cNvPr id="19463" name="Group 12"/>
          <p:cNvGrpSpPr>
            <a:grpSpLocks/>
          </p:cNvGrpSpPr>
          <p:nvPr/>
        </p:nvGrpSpPr>
        <p:grpSpPr bwMode="auto">
          <a:xfrm>
            <a:off x="3276600" y="30480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464" name="TextBox 19"/>
          <p:cNvSpPr txBox="1">
            <a:spLocks noChangeArrowheads="1"/>
          </p:cNvSpPr>
          <p:nvPr/>
        </p:nvSpPr>
        <p:spPr bwMode="auto">
          <a:xfrm>
            <a:off x="5181600" y="48006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ym typeface="Symbol" pitchFamily="18" charset="2"/>
              </a:rPr>
              <a:t>N</a:t>
            </a:r>
            <a:r>
              <a:rPr lang="en-US" sz="2400" baseline="-25000">
                <a:sym typeface="Symbol" pitchFamily="18" charset="2"/>
              </a:rPr>
              <a:t>A</a:t>
            </a:r>
            <a:endParaRPr lang="en-US" sz="2400"/>
          </a:p>
        </p:txBody>
      </p:sp>
      <p:grpSp>
        <p:nvGrpSpPr>
          <p:cNvPr id="19466" name="Group 14"/>
          <p:cNvGrpSpPr>
            <a:grpSpLocks/>
          </p:cNvGrpSpPr>
          <p:nvPr/>
        </p:nvGrpSpPr>
        <p:grpSpPr bwMode="auto">
          <a:xfrm>
            <a:off x="1812925" y="3759200"/>
            <a:ext cx="609600" cy="328613"/>
            <a:chOff x="4114800" y="2286000"/>
            <a:chExt cx="609600" cy="328613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4114800" y="2438400"/>
              <a:ext cx="30956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4419600" y="22860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" name="Straight Arrow Connector 2"/>
          <p:cNvCxnSpPr>
            <a:endCxn id="10" idx="2"/>
          </p:cNvCxnSpPr>
          <p:nvPr/>
        </p:nvCxnSpPr>
        <p:spPr>
          <a:xfrm flipV="1">
            <a:off x="2422525" y="3898900"/>
            <a:ext cx="1158875" cy="12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43188" y="3444875"/>
            <a:ext cx="34817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8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endParaRPr lang="en-US" sz="28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8" name="Curved Connector 17"/>
          <p:cNvCxnSpPr>
            <a:stCxn id="11" idx="0"/>
            <a:endCxn id="10" idx="0"/>
          </p:cNvCxnSpPr>
          <p:nvPr/>
        </p:nvCxnSpPr>
        <p:spPr>
          <a:xfrm rot="16200000" flipH="1" flipV="1">
            <a:off x="4267200" y="2819400"/>
            <a:ext cx="381000" cy="1447800"/>
          </a:xfrm>
          <a:prstGeom prst="curvedConnector3">
            <a:avLst>
              <a:gd name="adj1" fmla="val -16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76738" y="2286000"/>
            <a:ext cx="358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8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endParaRPr lang="en-US" sz="28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76738" y="5051425"/>
            <a:ext cx="358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8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endParaRPr lang="en-US" sz="28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29" name="Curved Connector 28"/>
          <p:cNvCxnSpPr>
            <a:stCxn id="12" idx="4"/>
            <a:endCxn id="10" idx="4"/>
          </p:cNvCxnSpPr>
          <p:nvPr/>
        </p:nvCxnSpPr>
        <p:spPr>
          <a:xfrm rot="5400000" flipH="1">
            <a:off x="4191000" y="3605213"/>
            <a:ext cx="533400" cy="1447800"/>
          </a:xfrm>
          <a:prstGeom prst="curvedConnector3">
            <a:avLst>
              <a:gd name="adj1" fmla="val -85714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0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uild an NFA for </a:t>
            </a:r>
            <a:r>
              <a:rPr lang="en-US" dirty="0"/>
              <a:t>(01</a:t>
            </a:r>
            <a:r>
              <a:rPr lang="en-US" dirty="0">
                <a:sym typeface="Symbol" charset="0"/>
              </a:rPr>
              <a:t> 1</a:t>
            </a:r>
            <a:r>
              <a:rPr lang="en-US" dirty="0"/>
              <a:t>)*</a:t>
            </a:r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S</a:t>
            </a:r>
            <a:r>
              <a:rPr lang="en-US" dirty="0" smtClean="0">
                <a:latin typeface="Franklin Gothic Medium" panose="020B0603020102020204" pitchFamily="34" charset="0"/>
              </a:rPr>
              <a:t>olution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4103" name="TextBox 1"/>
          <p:cNvSpPr txBox="1">
            <a:spLocks noChangeArrowheads="1"/>
          </p:cNvSpPr>
          <p:nvPr/>
        </p:nvSpPr>
        <p:spPr bwMode="auto">
          <a:xfrm>
            <a:off x="457200" y="1685925"/>
            <a:ext cx="1741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 b="1" dirty="0"/>
              <a:t>(01</a:t>
            </a:r>
            <a:r>
              <a:rPr lang="en-US" sz="2800" b="1" dirty="0">
                <a:sym typeface="Symbol" charset="0"/>
              </a:rPr>
              <a:t> 1</a:t>
            </a:r>
            <a:r>
              <a:rPr lang="en-US" sz="2800" b="1" dirty="0"/>
              <a:t>)*0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3429000" y="4495800"/>
            <a:ext cx="228600" cy="2524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86" name="Straight Arrow Connector 85"/>
          <p:cNvCxnSpPr>
            <a:stCxn id="26" idx="5"/>
            <a:endCxn id="47" idx="2"/>
          </p:cNvCxnSpPr>
          <p:nvPr/>
        </p:nvCxnSpPr>
        <p:spPr bwMode="auto">
          <a:xfrm>
            <a:off x="2709863" y="4178300"/>
            <a:ext cx="719137" cy="444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 bwMode="auto">
          <a:xfrm>
            <a:off x="4572000" y="4495800"/>
            <a:ext cx="228600" cy="2524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47" idx="6"/>
            <a:endCxn id="93" idx="2"/>
          </p:cNvCxnSpPr>
          <p:nvPr/>
        </p:nvCxnSpPr>
        <p:spPr bwMode="auto">
          <a:xfrm>
            <a:off x="3657600" y="46228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8" name="Group 95"/>
          <p:cNvGrpSpPr>
            <a:grpSpLocks/>
          </p:cNvGrpSpPr>
          <p:nvPr/>
        </p:nvGrpSpPr>
        <p:grpSpPr bwMode="auto">
          <a:xfrm>
            <a:off x="6477000" y="4038600"/>
            <a:ext cx="1295400" cy="252413"/>
            <a:chOff x="4800600" y="4800600"/>
            <a:chExt cx="1295400" cy="252413"/>
          </a:xfrm>
        </p:grpSpPr>
        <p:sp>
          <p:nvSpPr>
            <p:cNvPr id="97" name="Oval 96"/>
            <p:cNvSpPr/>
            <p:nvPr/>
          </p:nvSpPr>
          <p:spPr bwMode="auto">
            <a:xfrm>
              <a:off x="5867400" y="4800600"/>
              <a:ext cx="228600" cy="2524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48006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9" name="Straight Arrow Connector 98"/>
            <p:cNvCxnSpPr>
              <a:stCxn id="98" idx="6"/>
              <a:endCxn id="97" idx="2"/>
            </p:cNvCxnSpPr>
            <p:nvPr/>
          </p:nvCxnSpPr>
          <p:spPr bwMode="auto">
            <a:xfrm>
              <a:off x="5029200" y="4927600"/>
              <a:ext cx="838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09" name="Group 43"/>
          <p:cNvGrpSpPr>
            <a:grpSpLocks/>
          </p:cNvGrpSpPr>
          <p:nvPr/>
        </p:nvGrpSpPr>
        <p:grpSpPr bwMode="auto">
          <a:xfrm>
            <a:off x="4191000" y="3429000"/>
            <a:ext cx="1066800" cy="252413"/>
            <a:chOff x="4800600" y="4800600"/>
            <a:chExt cx="1066800" cy="252413"/>
          </a:xfrm>
        </p:grpSpPr>
        <p:sp>
          <p:nvSpPr>
            <p:cNvPr id="57" name="Oval 56"/>
            <p:cNvSpPr/>
            <p:nvPr/>
          </p:nvSpPr>
          <p:spPr bwMode="auto">
            <a:xfrm>
              <a:off x="56388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48006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Arrow Connector 58"/>
            <p:cNvCxnSpPr>
              <a:stCxn id="58" idx="6"/>
              <a:endCxn id="57" idx="2"/>
            </p:cNvCxnSpPr>
            <p:nvPr/>
          </p:nvCxnSpPr>
          <p:spPr bwMode="auto">
            <a:xfrm>
              <a:off x="5029200" y="4927600"/>
              <a:ext cx="609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10" name="Group 52"/>
          <p:cNvGrpSpPr>
            <a:grpSpLocks/>
          </p:cNvGrpSpPr>
          <p:nvPr/>
        </p:nvGrpSpPr>
        <p:grpSpPr bwMode="auto">
          <a:xfrm>
            <a:off x="1143000" y="3200399"/>
            <a:ext cx="3642998" cy="1436088"/>
            <a:chOff x="2971800" y="3124200"/>
            <a:chExt cx="3643287" cy="1436147"/>
          </a:xfrm>
        </p:grpSpPr>
        <p:sp>
          <p:nvSpPr>
            <p:cNvPr id="24" name="Oval 23"/>
            <p:cNvSpPr/>
            <p:nvPr/>
          </p:nvSpPr>
          <p:spPr bwMode="auto">
            <a:xfrm>
              <a:off x="5257981" y="3352809"/>
              <a:ext cx="228618" cy="25242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128" name="Group 16397"/>
            <p:cNvGrpSpPr>
              <a:grpSpLocks/>
            </p:cNvGrpSpPr>
            <p:nvPr/>
          </p:nvGrpSpPr>
          <p:grpSpPr bwMode="auto">
            <a:xfrm>
              <a:off x="2971800" y="3886200"/>
              <a:ext cx="1600200" cy="252413"/>
              <a:chOff x="4267200" y="3505200"/>
              <a:chExt cx="1600200" cy="252413"/>
            </a:xfrm>
          </p:grpSpPr>
          <p:cxnSp>
            <p:nvCxnSpPr>
              <p:cNvPr id="23" name="Straight Arrow Connector 22"/>
              <p:cNvCxnSpPr>
                <a:endCxn id="27" idx="2"/>
              </p:cNvCxnSpPr>
              <p:nvPr/>
            </p:nvCxnSpPr>
            <p:spPr bwMode="auto">
              <a:xfrm flipV="1">
                <a:off x="4267200" y="3632236"/>
                <a:ext cx="304824" cy="25401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 bwMode="auto">
              <a:xfrm>
                <a:off x="5638909" y="3505231"/>
                <a:ext cx="228618" cy="25242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4572024" y="3505231"/>
                <a:ext cx="228618" cy="25242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Straight Arrow Connector 27"/>
              <p:cNvCxnSpPr>
                <a:stCxn id="27" idx="6"/>
                <a:endCxn id="26" idx="2"/>
              </p:cNvCxnSpPr>
              <p:nvPr/>
            </p:nvCxnSpPr>
            <p:spPr bwMode="auto">
              <a:xfrm>
                <a:off x="4800642" y="3632236"/>
                <a:ext cx="8382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Arrow Connector 28"/>
            <p:cNvCxnSpPr>
              <a:stCxn id="24" idx="6"/>
            </p:cNvCxnSpPr>
            <p:nvPr/>
          </p:nvCxnSpPr>
          <p:spPr bwMode="auto">
            <a:xfrm>
              <a:off x="5486600" y="3478227"/>
              <a:ext cx="533442" cy="269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6" idx="7"/>
              <a:endCxn id="24" idx="2"/>
            </p:cNvCxnSpPr>
            <p:nvPr/>
          </p:nvCxnSpPr>
          <p:spPr bwMode="auto">
            <a:xfrm flipV="1">
              <a:off x="4538787" y="3478227"/>
              <a:ext cx="719194" cy="4445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1" name="TextBox 25"/>
            <p:cNvSpPr txBox="1">
              <a:spLocks noChangeArrowheads="1"/>
            </p:cNvSpPr>
            <p:nvPr/>
          </p:nvSpPr>
          <p:spPr bwMode="auto">
            <a:xfrm>
              <a:off x="5562600" y="31242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 dirty="0">
                  <a:sym typeface="Symbol" charset="0"/>
                </a:rPr>
                <a:t>0</a:t>
              </a:r>
              <a:endParaRPr lang="en-US" sz="2000" b="1" dirty="0"/>
            </a:p>
          </p:txBody>
        </p:sp>
        <p:sp>
          <p:nvSpPr>
            <p:cNvPr id="4132" name="TextBox 28"/>
            <p:cNvSpPr txBox="1">
              <a:spLocks noChangeArrowheads="1"/>
            </p:cNvSpPr>
            <p:nvPr/>
          </p:nvSpPr>
          <p:spPr bwMode="auto">
            <a:xfrm>
              <a:off x="4572000" y="3429000"/>
              <a:ext cx="290487" cy="369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lvl="0" eaLnBrk="1" hangingPunct="1"/>
              <a:r>
                <a:rPr lang="en-US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  <a:sym typeface="Symbol" pitchFamily="18" charset="2"/>
                </a:rPr>
                <a:t>ɛ</a:t>
              </a:r>
              <a:endParaRPr lang="en-US" b="1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33" name="TextBox 29"/>
            <p:cNvSpPr txBox="1">
              <a:spLocks noChangeArrowheads="1"/>
            </p:cNvSpPr>
            <p:nvPr/>
          </p:nvSpPr>
          <p:spPr bwMode="auto">
            <a:xfrm>
              <a:off x="3733800" y="3657600"/>
              <a:ext cx="290487" cy="369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lvl="0" eaLnBrk="1" hangingPunct="1"/>
              <a:r>
                <a:rPr lang="en-US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  <a:sym typeface="Symbol" pitchFamily="18" charset="2"/>
                </a:rPr>
                <a:t>ɛ</a:t>
              </a:r>
              <a:endParaRPr lang="en-US" b="1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34" name="TextBox 28"/>
            <p:cNvSpPr txBox="1">
              <a:spLocks noChangeArrowheads="1"/>
            </p:cNvSpPr>
            <p:nvPr/>
          </p:nvSpPr>
          <p:spPr bwMode="auto">
            <a:xfrm>
              <a:off x="4648200" y="4191000"/>
              <a:ext cx="290487" cy="369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lvl="0" eaLnBrk="1" hangingPunct="1"/>
              <a:r>
                <a:rPr lang="en-US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  <a:sym typeface="Symbol" pitchFamily="18" charset="2"/>
                </a:rPr>
                <a:t>ɛ</a:t>
              </a:r>
              <a:endParaRPr lang="en-US" b="1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35" name="TextBox 28"/>
            <p:cNvSpPr txBox="1">
              <a:spLocks noChangeArrowheads="1"/>
            </p:cNvSpPr>
            <p:nvPr/>
          </p:nvSpPr>
          <p:spPr bwMode="auto">
            <a:xfrm>
              <a:off x="6324600" y="3124200"/>
              <a:ext cx="290487" cy="369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lvl="0" eaLnBrk="1" hangingPunct="1"/>
              <a:r>
                <a:rPr lang="en-US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  <a:sym typeface="Symbol" pitchFamily="18" charset="2"/>
                </a:rPr>
                <a:t>ɛ</a:t>
              </a:r>
              <a:endParaRPr lang="en-US" b="1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111" name="Group 53"/>
          <p:cNvGrpSpPr>
            <a:grpSpLocks/>
          </p:cNvGrpSpPr>
          <p:nvPr/>
        </p:nvGrpSpPr>
        <p:grpSpPr bwMode="auto">
          <a:xfrm>
            <a:off x="5257800" y="3429000"/>
            <a:ext cx="838200" cy="252413"/>
            <a:chOff x="7086600" y="3352800"/>
            <a:chExt cx="838200" cy="252413"/>
          </a:xfrm>
        </p:grpSpPr>
        <p:sp>
          <p:nvSpPr>
            <p:cNvPr id="101" name="Oval 100"/>
            <p:cNvSpPr/>
            <p:nvPr/>
          </p:nvSpPr>
          <p:spPr bwMode="auto">
            <a:xfrm>
              <a:off x="7696200" y="33528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3" name="Straight Arrow Connector 102"/>
            <p:cNvCxnSpPr>
              <a:stCxn id="57" idx="6"/>
              <a:endCxn id="101" idx="2"/>
            </p:cNvCxnSpPr>
            <p:nvPr/>
          </p:nvCxnSpPr>
          <p:spPr bwMode="auto">
            <a:xfrm>
              <a:off x="7086600" y="3479007"/>
              <a:ext cx="609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12" name="TextBox 25"/>
          <p:cNvSpPr txBox="1">
            <a:spLocks noChangeArrowheads="1"/>
          </p:cNvSpPr>
          <p:nvPr/>
        </p:nvSpPr>
        <p:spPr bwMode="auto">
          <a:xfrm>
            <a:off x="6858000" y="38100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sp>
        <p:nvSpPr>
          <p:cNvPr id="4113" name="TextBox 25"/>
          <p:cNvSpPr txBox="1">
            <a:spLocks noChangeArrowheads="1"/>
          </p:cNvSpPr>
          <p:nvPr/>
        </p:nvSpPr>
        <p:spPr bwMode="auto">
          <a:xfrm>
            <a:off x="4038600" y="46482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4114" name="TextBox 25"/>
          <p:cNvSpPr txBox="1">
            <a:spLocks noChangeArrowheads="1"/>
          </p:cNvSpPr>
          <p:nvPr/>
        </p:nvSpPr>
        <p:spPr bwMode="auto">
          <a:xfrm>
            <a:off x="5334000" y="32004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cxnSp>
        <p:nvCxnSpPr>
          <p:cNvPr id="83" name="Straight Arrow Connector 82"/>
          <p:cNvCxnSpPr>
            <a:stCxn id="101" idx="3"/>
            <a:endCxn id="26" idx="6"/>
          </p:cNvCxnSpPr>
          <p:nvPr/>
        </p:nvCxnSpPr>
        <p:spPr>
          <a:xfrm flipH="1">
            <a:off x="2743200" y="3644900"/>
            <a:ext cx="3157538" cy="444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93" idx="1"/>
          </p:cNvCxnSpPr>
          <p:nvPr/>
        </p:nvCxnSpPr>
        <p:spPr>
          <a:xfrm flipH="1" flipV="1">
            <a:off x="2819400" y="4114800"/>
            <a:ext cx="1785938" cy="4175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7" name="TextBox 29"/>
          <p:cNvSpPr txBox="1">
            <a:spLocks noChangeArrowheads="1"/>
          </p:cNvSpPr>
          <p:nvPr/>
        </p:nvSpPr>
        <p:spPr bwMode="auto">
          <a:xfrm>
            <a:off x="4191000" y="4114800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lvl="0" eaLnBrk="1" hangingPunct="1"/>
            <a:r>
              <a:rPr lang="en-US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  <a:sym typeface="Symbol" pitchFamily="18" charset="2"/>
              </a:rPr>
              <a:t>ɛ</a:t>
            </a:r>
            <a:endParaRPr lang="en-US" b="1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118" name="TextBox 29"/>
          <p:cNvSpPr txBox="1">
            <a:spLocks noChangeArrowheads="1"/>
          </p:cNvSpPr>
          <p:nvPr/>
        </p:nvSpPr>
        <p:spPr bwMode="auto">
          <a:xfrm>
            <a:off x="4876800" y="3733800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lvl="0" eaLnBrk="1" hangingPunct="1"/>
            <a:r>
              <a:rPr lang="en-US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  <a:sym typeface="Symbol" pitchFamily="18" charset="2"/>
              </a:rPr>
              <a:t>ɛ</a:t>
            </a:r>
            <a:endParaRPr lang="en-US" b="1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90" name="Curved Connector 89"/>
          <p:cNvCxnSpPr>
            <a:stCxn id="27" idx="5"/>
            <a:endCxn id="98" idx="3"/>
          </p:cNvCxnSpPr>
          <p:nvPr/>
        </p:nvCxnSpPr>
        <p:spPr>
          <a:xfrm rot="16200000" flipH="1">
            <a:off x="4038601" y="1782762"/>
            <a:ext cx="76200" cy="4867275"/>
          </a:xfrm>
          <a:prstGeom prst="curvedConnector3">
            <a:avLst>
              <a:gd name="adj1" fmla="val 134851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urved Connector 105"/>
          <p:cNvCxnSpPr>
            <a:stCxn id="93" idx="6"/>
            <a:endCxn id="98" idx="2"/>
          </p:cNvCxnSpPr>
          <p:nvPr/>
        </p:nvCxnSpPr>
        <p:spPr>
          <a:xfrm flipV="1">
            <a:off x="4800600" y="4165600"/>
            <a:ext cx="1676400" cy="457200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urved Connector 147"/>
          <p:cNvCxnSpPr>
            <a:stCxn id="101" idx="6"/>
            <a:endCxn id="98" idx="1"/>
          </p:cNvCxnSpPr>
          <p:nvPr/>
        </p:nvCxnSpPr>
        <p:spPr>
          <a:xfrm>
            <a:off x="6096000" y="3556000"/>
            <a:ext cx="414338" cy="519113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2" name="TextBox 29"/>
          <p:cNvSpPr txBox="1">
            <a:spLocks noChangeArrowheads="1"/>
          </p:cNvSpPr>
          <p:nvPr/>
        </p:nvSpPr>
        <p:spPr bwMode="auto">
          <a:xfrm>
            <a:off x="1752600" y="4572000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lvl="0" eaLnBrk="1" hangingPunct="1"/>
            <a:r>
              <a:rPr lang="en-US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  <a:sym typeface="Symbol" pitchFamily="18" charset="2"/>
              </a:rPr>
              <a:t>ɛ</a:t>
            </a:r>
            <a:endParaRPr lang="en-US" b="1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123" name="TextBox 29"/>
          <p:cNvSpPr txBox="1">
            <a:spLocks noChangeArrowheads="1"/>
          </p:cNvSpPr>
          <p:nvPr/>
        </p:nvSpPr>
        <p:spPr bwMode="auto">
          <a:xfrm>
            <a:off x="5181600" y="4191000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lvl="0" eaLnBrk="1" hangingPunct="1"/>
            <a:r>
              <a:rPr lang="en-US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  <a:sym typeface="Symbol" pitchFamily="18" charset="2"/>
              </a:rPr>
              <a:t>ɛ</a:t>
            </a:r>
            <a:endParaRPr lang="en-US" b="1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124" name="TextBox 29"/>
          <p:cNvSpPr txBox="1">
            <a:spLocks noChangeArrowheads="1"/>
          </p:cNvSpPr>
          <p:nvPr/>
        </p:nvSpPr>
        <p:spPr bwMode="auto">
          <a:xfrm>
            <a:off x="6400800" y="3505200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lvl="0" eaLnBrk="1" hangingPunct="1"/>
            <a:r>
              <a:rPr lang="en-US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  <a:sym typeface="Symbol" pitchFamily="18" charset="2"/>
              </a:rPr>
              <a:t>ɛ</a:t>
            </a:r>
            <a:endParaRPr lang="en-US" b="1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99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5870" y="286674"/>
            <a:ext cx="8229600" cy="606642"/>
          </a:xfrm>
        </p:spPr>
        <p:txBody>
          <a:bodyPr/>
          <a:lstStyle/>
          <a:p>
            <a:r>
              <a:rPr lang="en-US" dirty="0" smtClean="0"/>
              <a:t>highlights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570090" y="1179687"/>
            <a:ext cx="8229600" cy="1213559"/>
          </a:xfrm>
        </p:spPr>
        <p:txBody>
          <a:bodyPr/>
          <a:lstStyle/>
          <a:p>
            <a:pPr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FSMs with output at states</a:t>
            </a:r>
          </a:p>
          <a:p>
            <a:pPr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State minimization</a:t>
            </a:r>
          </a:p>
          <a:p>
            <a:pPr lvl="1">
              <a:defRPr/>
            </a:pPr>
            <a:endParaRPr lang="en-US" sz="2600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en-US" sz="2600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en-US" sz="2600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en-US" sz="2600" dirty="0" smtClean="0">
              <a:solidFill>
                <a:srgbClr val="C00000"/>
              </a:solidFill>
            </a:endParaRPr>
          </a:p>
        </p:txBody>
      </p:sp>
      <p:grpSp>
        <p:nvGrpSpPr>
          <p:cNvPr id="4103" name="Group 1035"/>
          <p:cNvGrpSpPr>
            <a:grpSpLocks/>
          </p:cNvGrpSpPr>
          <p:nvPr/>
        </p:nvGrpSpPr>
        <p:grpSpPr bwMode="auto">
          <a:xfrm>
            <a:off x="1320613" y="2695646"/>
            <a:ext cx="2436813" cy="3249613"/>
            <a:chOff x="407" y="1528"/>
            <a:chExt cx="1376" cy="1972"/>
          </a:xfrm>
        </p:grpSpPr>
        <p:sp>
          <p:nvSpPr>
            <p:cNvPr id="4139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40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41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42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43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44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45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46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47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48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49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50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51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52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53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54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55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56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57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58" name="Rectangle 1055"/>
            <p:cNvSpPr>
              <a:spLocks noChangeArrowheads="1"/>
            </p:cNvSpPr>
            <p:nvPr/>
          </p:nvSpPr>
          <p:spPr bwMode="auto">
            <a:xfrm>
              <a:off x="1211" y="2912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59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60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61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62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S0</a:t>
              </a:r>
              <a:br>
                <a:rPr lang="en-US" sz="1100" b="1"/>
              </a:br>
              <a:r>
                <a:rPr lang="en-US" sz="1100" b="1"/>
                <a:t>[1]</a:t>
              </a:r>
            </a:p>
          </p:txBody>
        </p:sp>
        <p:sp>
          <p:nvSpPr>
            <p:cNvPr id="4163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S2</a:t>
              </a:r>
              <a:br>
                <a:rPr lang="en-US" sz="1100" b="1"/>
              </a:br>
              <a:r>
                <a:rPr lang="en-US" sz="1100" b="1"/>
                <a:t>[1]</a:t>
              </a:r>
            </a:p>
          </p:txBody>
        </p:sp>
        <p:sp>
          <p:nvSpPr>
            <p:cNvPr id="4164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S4</a:t>
              </a:r>
              <a:br>
                <a:rPr lang="en-US" sz="1100" b="1"/>
              </a:br>
              <a:r>
                <a:rPr lang="en-US" sz="1100" b="1"/>
                <a:t>[1]</a:t>
              </a:r>
            </a:p>
          </p:txBody>
        </p:sp>
        <p:sp>
          <p:nvSpPr>
            <p:cNvPr id="4165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[0]</a:t>
              </a:r>
            </a:p>
          </p:txBody>
        </p:sp>
        <p:sp>
          <p:nvSpPr>
            <p:cNvPr id="4166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[0]</a:t>
              </a:r>
            </a:p>
          </p:txBody>
        </p:sp>
        <p:sp>
          <p:nvSpPr>
            <p:cNvPr id="4167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[0]</a:t>
              </a:r>
            </a:p>
          </p:txBody>
        </p:sp>
        <p:sp>
          <p:nvSpPr>
            <p:cNvPr id="4168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9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0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1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2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3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4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5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6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7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9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0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1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2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3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4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85" name="AutoShape 1082"/>
            <p:cNvCxnSpPr>
              <a:cxnSpLocks noChangeShapeType="1"/>
              <a:stCxn id="4167" idx="5"/>
              <a:endCxn id="4167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6" name="AutoShape 1083"/>
            <p:cNvCxnSpPr>
              <a:cxnSpLocks noChangeShapeType="1"/>
              <a:stCxn id="4165" idx="7"/>
              <a:endCxn id="4165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7" name="AutoShape 1084"/>
            <p:cNvCxnSpPr>
              <a:cxnSpLocks noChangeShapeType="1"/>
              <a:stCxn id="4162" idx="7"/>
              <a:endCxn id="4162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8" name="AutoShape 1085"/>
            <p:cNvCxnSpPr>
              <a:cxnSpLocks noChangeShapeType="1"/>
              <a:stCxn id="4164" idx="2"/>
              <a:endCxn id="4162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9" name="AutoShape 1086"/>
            <p:cNvCxnSpPr>
              <a:cxnSpLocks noChangeShapeType="1"/>
              <a:stCxn id="4163" idx="3"/>
              <a:endCxn id="4163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0" name="AutoShape 1087"/>
            <p:cNvCxnSpPr>
              <a:cxnSpLocks noChangeShapeType="1"/>
              <a:stCxn id="4165" idx="6"/>
              <a:endCxn id="4167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1" name="AutoShape 1088"/>
            <p:cNvCxnSpPr>
              <a:cxnSpLocks noChangeShapeType="1"/>
              <a:stCxn id="4167" idx="6"/>
              <a:endCxn id="4165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92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</p:grpSp>
      <p:grpSp>
        <p:nvGrpSpPr>
          <p:cNvPr id="4104" name="Group 221"/>
          <p:cNvGrpSpPr>
            <a:grpSpLocks/>
          </p:cNvGrpSpPr>
          <p:nvPr/>
        </p:nvGrpSpPr>
        <p:grpSpPr bwMode="auto">
          <a:xfrm>
            <a:off x="5587813" y="3457646"/>
            <a:ext cx="2133600" cy="1828800"/>
            <a:chOff x="1327150" y="1752600"/>
            <a:chExt cx="2581275" cy="2614055"/>
          </a:xfrm>
        </p:grpSpPr>
        <p:sp>
          <p:nvSpPr>
            <p:cNvPr id="4106" name="Rectangle 1036"/>
            <p:cNvSpPr>
              <a:spLocks noChangeArrowheads="1"/>
            </p:cNvSpPr>
            <p:nvPr/>
          </p:nvSpPr>
          <p:spPr bwMode="auto">
            <a:xfrm>
              <a:off x="1646238" y="2643188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2</a:t>
              </a:r>
            </a:p>
          </p:txBody>
        </p:sp>
        <p:sp>
          <p:nvSpPr>
            <p:cNvPr id="4107" name="Rectangle 1037"/>
            <p:cNvSpPr>
              <a:spLocks noChangeArrowheads="1"/>
            </p:cNvSpPr>
            <p:nvPr/>
          </p:nvSpPr>
          <p:spPr bwMode="auto">
            <a:xfrm>
              <a:off x="2357438" y="2373313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1</a:t>
              </a:r>
            </a:p>
          </p:txBody>
        </p:sp>
        <p:sp>
          <p:nvSpPr>
            <p:cNvPr id="4108" name="Rectangle 1038"/>
            <p:cNvSpPr>
              <a:spLocks noChangeArrowheads="1"/>
            </p:cNvSpPr>
            <p:nvPr/>
          </p:nvSpPr>
          <p:spPr bwMode="auto">
            <a:xfrm>
              <a:off x="2259013" y="2847975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3</a:t>
              </a:r>
            </a:p>
          </p:txBody>
        </p:sp>
        <p:sp>
          <p:nvSpPr>
            <p:cNvPr id="4109" name="Rectangle 1039"/>
            <p:cNvSpPr>
              <a:spLocks noChangeArrowheads="1"/>
            </p:cNvSpPr>
            <p:nvPr/>
          </p:nvSpPr>
          <p:spPr bwMode="auto">
            <a:xfrm>
              <a:off x="2090738" y="1752600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0</a:t>
              </a:r>
            </a:p>
          </p:txBody>
        </p:sp>
        <p:sp>
          <p:nvSpPr>
            <p:cNvPr id="4110" name="Rectangle 1040"/>
            <p:cNvSpPr>
              <a:spLocks noChangeArrowheads="1"/>
            </p:cNvSpPr>
            <p:nvPr/>
          </p:nvSpPr>
          <p:spPr bwMode="auto">
            <a:xfrm>
              <a:off x="2438400" y="3276600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0</a:t>
              </a:r>
            </a:p>
          </p:txBody>
        </p:sp>
        <p:sp>
          <p:nvSpPr>
            <p:cNvPr id="4111" name="Rectangle 1041"/>
            <p:cNvSpPr>
              <a:spLocks noChangeArrowheads="1"/>
            </p:cNvSpPr>
            <p:nvPr/>
          </p:nvSpPr>
          <p:spPr bwMode="auto">
            <a:xfrm>
              <a:off x="2260600" y="3748087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1</a:t>
              </a:r>
            </a:p>
          </p:txBody>
        </p:sp>
        <p:sp>
          <p:nvSpPr>
            <p:cNvPr id="4112" name="Rectangle 1042"/>
            <p:cNvSpPr>
              <a:spLocks noChangeArrowheads="1"/>
            </p:cNvSpPr>
            <p:nvPr/>
          </p:nvSpPr>
          <p:spPr bwMode="auto">
            <a:xfrm flipH="1">
              <a:off x="2122488" y="3124200"/>
              <a:ext cx="44450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3</a:t>
              </a:r>
            </a:p>
          </p:txBody>
        </p:sp>
        <p:sp>
          <p:nvSpPr>
            <p:cNvPr id="4113" name="Rectangle 1043"/>
            <p:cNvSpPr>
              <a:spLocks noChangeArrowheads="1"/>
            </p:cNvSpPr>
            <p:nvPr/>
          </p:nvSpPr>
          <p:spPr bwMode="auto">
            <a:xfrm>
              <a:off x="1327150" y="4071938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2</a:t>
              </a:r>
            </a:p>
          </p:txBody>
        </p:sp>
        <p:sp>
          <p:nvSpPr>
            <p:cNvPr id="4114" name="Rectangle 1048"/>
            <p:cNvSpPr>
              <a:spLocks noChangeArrowheads="1"/>
            </p:cNvSpPr>
            <p:nvPr/>
          </p:nvSpPr>
          <p:spPr bwMode="auto">
            <a:xfrm flipH="1">
              <a:off x="3784600" y="1754188"/>
              <a:ext cx="60326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4115" name="Rectangle 1049"/>
            <p:cNvSpPr>
              <a:spLocks noChangeArrowheads="1"/>
            </p:cNvSpPr>
            <p:nvPr/>
          </p:nvSpPr>
          <p:spPr bwMode="auto">
            <a:xfrm>
              <a:off x="2895600" y="2012950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0</a:t>
              </a:r>
            </a:p>
          </p:txBody>
        </p:sp>
        <p:sp>
          <p:nvSpPr>
            <p:cNvPr id="4116" name="Rectangle 1050"/>
            <p:cNvSpPr>
              <a:spLocks noChangeArrowheads="1"/>
            </p:cNvSpPr>
            <p:nvPr/>
          </p:nvSpPr>
          <p:spPr bwMode="auto">
            <a:xfrm flipH="1">
              <a:off x="3862388" y="2667000"/>
              <a:ext cx="46037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endParaRPr lang="en-US" sz="1200" b="1"/>
            </a:p>
          </p:txBody>
        </p:sp>
        <p:sp>
          <p:nvSpPr>
            <p:cNvPr id="4117" name="Rectangle 1051"/>
            <p:cNvSpPr>
              <a:spLocks noChangeArrowheads="1"/>
            </p:cNvSpPr>
            <p:nvPr/>
          </p:nvSpPr>
          <p:spPr bwMode="auto">
            <a:xfrm>
              <a:off x="3321050" y="2895600"/>
              <a:ext cx="107950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0</a:t>
              </a:r>
            </a:p>
          </p:txBody>
        </p:sp>
        <p:sp>
          <p:nvSpPr>
            <p:cNvPr id="4118" name="Rectangle 1052"/>
            <p:cNvSpPr>
              <a:spLocks noChangeArrowheads="1"/>
            </p:cNvSpPr>
            <p:nvPr/>
          </p:nvSpPr>
          <p:spPr bwMode="auto">
            <a:xfrm>
              <a:off x="3521075" y="4110037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3</a:t>
              </a:r>
            </a:p>
          </p:txBody>
        </p:sp>
        <p:sp>
          <p:nvSpPr>
            <p:cNvPr id="4119" name="Rectangle 1054"/>
            <p:cNvSpPr>
              <a:spLocks noChangeArrowheads="1"/>
            </p:cNvSpPr>
            <p:nvPr/>
          </p:nvSpPr>
          <p:spPr bwMode="auto">
            <a:xfrm>
              <a:off x="3132138" y="3146425"/>
              <a:ext cx="29686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1,2</a:t>
              </a:r>
            </a:p>
          </p:txBody>
        </p:sp>
        <p:sp>
          <p:nvSpPr>
            <p:cNvPr id="4120" name="Oval 1059"/>
            <p:cNvSpPr>
              <a:spLocks noChangeArrowheads="1"/>
            </p:cNvSpPr>
            <p:nvPr/>
          </p:nvSpPr>
          <p:spPr bwMode="auto">
            <a:xfrm>
              <a:off x="1581150" y="2001838"/>
              <a:ext cx="606425" cy="58896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S0</a:t>
              </a:r>
              <a:br>
                <a:rPr lang="en-US" sz="1200" b="1"/>
              </a:br>
              <a:r>
                <a:rPr lang="en-US" sz="1200" b="1"/>
                <a:t>[1]</a:t>
              </a:r>
            </a:p>
          </p:txBody>
        </p:sp>
        <p:sp>
          <p:nvSpPr>
            <p:cNvPr id="4121" name="Oval 1060"/>
            <p:cNvSpPr>
              <a:spLocks noChangeArrowheads="1"/>
            </p:cNvSpPr>
            <p:nvPr/>
          </p:nvSpPr>
          <p:spPr bwMode="auto">
            <a:xfrm>
              <a:off x="1581150" y="3473450"/>
              <a:ext cx="606425" cy="58896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S2</a:t>
              </a:r>
              <a:br>
                <a:rPr lang="en-US" sz="1200" b="1"/>
              </a:br>
              <a:r>
                <a:rPr lang="en-US" sz="1200" b="1"/>
                <a:t>[1]</a:t>
              </a:r>
            </a:p>
          </p:txBody>
        </p:sp>
        <p:sp>
          <p:nvSpPr>
            <p:cNvPr id="4122" name="Oval 1062"/>
            <p:cNvSpPr>
              <a:spLocks noChangeArrowheads="1"/>
            </p:cNvSpPr>
            <p:nvPr/>
          </p:nvSpPr>
          <p:spPr bwMode="auto">
            <a:xfrm>
              <a:off x="3197225" y="2001838"/>
              <a:ext cx="606425" cy="58896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[0]</a:t>
              </a:r>
            </a:p>
          </p:txBody>
        </p:sp>
        <p:sp>
          <p:nvSpPr>
            <p:cNvPr id="4123" name="Oval 1063"/>
            <p:cNvSpPr>
              <a:spLocks noChangeArrowheads="1"/>
            </p:cNvSpPr>
            <p:nvPr/>
          </p:nvSpPr>
          <p:spPr bwMode="auto">
            <a:xfrm>
              <a:off x="3197225" y="3473450"/>
              <a:ext cx="606425" cy="58896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[0]</a:t>
              </a:r>
            </a:p>
          </p:txBody>
        </p:sp>
        <p:sp>
          <p:nvSpPr>
            <p:cNvPr id="4124" name="Line 1066"/>
            <p:cNvSpPr>
              <a:spLocks noChangeShapeType="1"/>
            </p:cNvSpPr>
            <p:nvPr/>
          </p:nvSpPr>
          <p:spPr bwMode="auto">
            <a:xfrm flipV="1">
              <a:off x="2057400" y="2590800"/>
              <a:ext cx="0" cy="914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Line 1070"/>
            <p:cNvSpPr>
              <a:spLocks noChangeShapeType="1"/>
            </p:cNvSpPr>
            <p:nvPr/>
          </p:nvSpPr>
          <p:spPr bwMode="auto">
            <a:xfrm flipV="1">
              <a:off x="3470275" y="2581275"/>
              <a:ext cx="0" cy="882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1071"/>
            <p:cNvSpPr>
              <a:spLocks noChangeShapeType="1"/>
            </p:cNvSpPr>
            <p:nvPr/>
          </p:nvSpPr>
          <p:spPr bwMode="auto">
            <a:xfrm>
              <a:off x="3602038" y="2590800"/>
              <a:ext cx="0" cy="882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1072"/>
            <p:cNvSpPr>
              <a:spLocks noChangeShapeType="1"/>
            </p:cNvSpPr>
            <p:nvPr/>
          </p:nvSpPr>
          <p:spPr bwMode="auto">
            <a:xfrm>
              <a:off x="2187575" y="3768725"/>
              <a:ext cx="1009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Line 1073"/>
            <p:cNvSpPr>
              <a:spLocks noChangeShapeType="1"/>
            </p:cNvSpPr>
            <p:nvPr/>
          </p:nvSpPr>
          <p:spPr bwMode="auto">
            <a:xfrm flipV="1">
              <a:off x="2085975" y="2492375"/>
              <a:ext cx="1212850" cy="1079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Line 1076"/>
            <p:cNvSpPr>
              <a:spLocks noChangeShapeType="1"/>
            </p:cNvSpPr>
            <p:nvPr/>
          </p:nvSpPr>
          <p:spPr bwMode="auto">
            <a:xfrm>
              <a:off x="2187575" y="2393950"/>
              <a:ext cx="1009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Line 1077"/>
            <p:cNvSpPr>
              <a:spLocks noChangeShapeType="1"/>
            </p:cNvSpPr>
            <p:nvPr/>
          </p:nvSpPr>
          <p:spPr bwMode="auto">
            <a:xfrm flipH="1">
              <a:off x="2187575" y="2198688"/>
              <a:ext cx="1009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Line 1078"/>
            <p:cNvSpPr>
              <a:spLocks noChangeShapeType="1"/>
            </p:cNvSpPr>
            <p:nvPr/>
          </p:nvSpPr>
          <p:spPr bwMode="auto">
            <a:xfrm>
              <a:off x="1884363" y="2590800"/>
              <a:ext cx="0" cy="882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Line 1080"/>
            <p:cNvSpPr>
              <a:spLocks noChangeShapeType="1"/>
            </p:cNvSpPr>
            <p:nvPr/>
          </p:nvSpPr>
          <p:spPr bwMode="auto">
            <a:xfrm>
              <a:off x="2022475" y="2541588"/>
              <a:ext cx="1200150" cy="1092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Line 1081"/>
            <p:cNvSpPr>
              <a:spLocks noChangeShapeType="1"/>
            </p:cNvSpPr>
            <p:nvPr/>
          </p:nvSpPr>
          <p:spPr bwMode="auto">
            <a:xfrm flipH="1" flipV="1">
              <a:off x="2124075" y="2468563"/>
              <a:ext cx="1174750" cy="1041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34" name="AutoShape 1082"/>
            <p:cNvCxnSpPr>
              <a:cxnSpLocks noChangeShapeType="1"/>
            </p:cNvCxnSpPr>
            <p:nvPr/>
          </p:nvCxnSpPr>
          <p:spPr bwMode="auto">
            <a:xfrm rot="5400000">
              <a:off x="3490119" y="3750469"/>
              <a:ext cx="1587" cy="428625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5" name="AutoShape 1083"/>
            <p:cNvCxnSpPr>
              <a:cxnSpLocks noChangeShapeType="1"/>
              <a:stCxn id="4122" idx="7"/>
              <a:endCxn id="4122" idx="1"/>
            </p:cNvCxnSpPr>
            <p:nvPr/>
          </p:nvCxnSpPr>
          <p:spPr bwMode="auto">
            <a:xfrm rot="-5400000" flipH="1" flipV="1">
              <a:off x="3498057" y="1875631"/>
              <a:ext cx="1588" cy="428625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6" name="AutoShape 1084"/>
            <p:cNvCxnSpPr>
              <a:cxnSpLocks noChangeShapeType="1"/>
              <a:stCxn id="4120" idx="7"/>
              <a:endCxn id="4120" idx="1"/>
            </p:cNvCxnSpPr>
            <p:nvPr/>
          </p:nvCxnSpPr>
          <p:spPr bwMode="auto">
            <a:xfrm rot="-5400000" flipH="1" flipV="1">
              <a:off x="1881982" y="1875631"/>
              <a:ext cx="1588" cy="428625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7" name="AutoShape 1086"/>
            <p:cNvCxnSpPr>
              <a:cxnSpLocks noChangeShapeType="1"/>
              <a:stCxn id="4121" idx="3"/>
              <a:endCxn id="4121" idx="1"/>
            </p:cNvCxnSpPr>
            <p:nvPr/>
          </p:nvCxnSpPr>
          <p:spPr bwMode="auto">
            <a:xfrm rot="5400000" flipH="1" flipV="1">
              <a:off x="1463675" y="3765550"/>
              <a:ext cx="415925" cy="3175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8" name="Rectangle 1089"/>
            <p:cNvSpPr>
              <a:spLocks noChangeArrowheads="1"/>
            </p:cNvSpPr>
            <p:nvPr/>
          </p:nvSpPr>
          <p:spPr bwMode="auto">
            <a:xfrm>
              <a:off x="3624263" y="2979738"/>
              <a:ext cx="249040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1,3</a:t>
              </a:r>
            </a:p>
          </p:txBody>
        </p:sp>
      </p:grpSp>
      <p:sp>
        <p:nvSpPr>
          <p:cNvPr id="4105" name="TextBox 1"/>
          <p:cNvSpPr txBox="1">
            <a:spLocks noChangeArrowheads="1"/>
          </p:cNvSpPr>
          <p:nvPr/>
        </p:nvSpPr>
        <p:spPr bwMode="auto">
          <a:xfrm>
            <a:off x="4368613" y="3762446"/>
            <a:ext cx="673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4400">
                <a:latin typeface="Cambria Math" pitchFamily="18" charset="0"/>
                <a:sym typeface="Symbol" pitchFamily="18" charset="2"/>
              </a:rPr>
              <a:t>⇒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79876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NFAs and DFAs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600" dirty="0" smtClean="0"/>
              <a:t>Every DFA </a:t>
            </a:r>
            <a:r>
              <a:rPr lang="en-US" sz="2600" b="1" dirty="0" smtClean="0"/>
              <a:t>is</a:t>
            </a:r>
            <a:r>
              <a:rPr lang="en-US" sz="2600" dirty="0" smtClean="0"/>
              <a:t> an NFA</a:t>
            </a:r>
          </a:p>
          <a:p>
            <a:pPr lvl="1"/>
            <a:r>
              <a:rPr lang="en-US" sz="2600" dirty="0" smtClean="0"/>
              <a:t>DFAs have requirements that NFAs don’t have</a:t>
            </a:r>
          </a:p>
          <a:p>
            <a:pPr lvl="1"/>
            <a:endParaRPr lang="en-US" sz="2600" dirty="0" smtClean="0"/>
          </a:p>
          <a:p>
            <a:pPr marL="0" indent="0">
              <a:buFont typeface="Arial" charset="0"/>
              <a:buNone/>
            </a:pPr>
            <a:r>
              <a:rPr lang="en-US" sz="2600" dirty="0" smtClean="0"/>
              <a:t>Can NFAs recognize more languages?</a:t>
            </a:r>
          </a:p>
          <a:p>
            <a:pPr marL="0" indent="0">
              <a:buFont typeface="Arial" charset="0"/>
              <a:buNone/>
            </a:pPr>
            <a:r>
              <a:rPr lang="en-US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584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3804354"/>
            <a:ext cx="8001000" cy="1140177"/>
          </a:xfrm>
          <a:prstGeom prst="rect">
            <a:avLst/>
          </a:prstGeom>
          <a:solidFill>
            <a:srgbClr val="C6D9F1">
              <a:alpha val="85098"/>
            </a:srgbClr>
          </a:solidFill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NFAs and DFAs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600" dirty="0" smtClean="0"/>
              <a:t>Every DFA </a:t>
            </a:r>
            <a:r>
              <a:rPr lang="en-US" sz="2600" b="1" dirty="0" smtClean="0"/>
              <a:t>is</a:t>
            </a:r>
            <a:r>
              <a:rPr lang="en-US" sz="2600" dirty="0" smtClean="0"/>
              <a:t> an NFA</a:t>
            </a:r>
          </a:p>
          <a:p>
            <a:pPr lvl="1"/>
            <a:r>
              <a:rPr lang="en-US" sz="2600" dirty="0" smtClean="0"/>
              <a:t>DFAs have requirements that NFAs don’t have</a:t>
            </a:r>
          </a:p>
          <a:p>
            <a:pPr lvl="1"/>
            <a:endParaRPr lang="en-US" sz="2600" dirty="0" smtClean="0"/>
          </a:p>
          <a:p>
            <a:pPr marL="0" indent="0">
              <a:buFont typeface="Arial" charset="0"/>
              <a:buNone/>
            </a:pPr>
            <a:r>
              <a:rPr lang="en-US" sz="2600" dirty="0" smtClean="0"/>
              <a:t>Can NFAs recognize more languages?   No!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b="1" dirty="0" smtClean="0"/>
              <a:t>Theorem:  </a:t>
            </a:r>
            <a:r>
              <a:rPr lang="en-US" dirty="0" smtClean="0"/>
              <a:t>For every NFA there is a DFA that recognizes exactly the same language</a:t>
            </a:r>
          </a:p>
        </p:txBody>
      </p:sp>
    </p:spTree>
    <p:extLst>
      <p:ext uri="{BB962C8B-B14F-4D97-AF65-F5344CB8AC3E}">
        <p14:creationId xmlns:p14="http://schemas.microsoft.com/office/powerpoint/2010/main" val="113228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onversion of NFAs to a DFAs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Proof Idea:</a:t>
            </a:r>
          </a:p>
          <a:p>
            <a:pPr lvl="1"/>
            <a:r>
              <a:rPr lang="en-US" smtClean="0"/>
              <a:t>The DFA keeps track of ALL the states that the part of the input string read so far can reach in the NFA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There will be one state in the DFA for each </a:t>
            </a:r>
            <a:r>
              <a:rPr lang="en-US" i="1" smtClean="0"/>
              <a:t>subset</a:t>
            </a:r>
            <a:r>
              <a:rPr lang="en-US" smtClean="0"/>
              <a:t> of states of the NFA that can be reached by some string</a:t>
            </a:r>
          </a:p>
        </p:txBody>
      </p:sp>
    </p:spTree>
    <p:extLst>
      <p:ext uri="{BB962C8B-B14F-4D97-AF65-F5344CB8AC3E}">
        <p14:creationId xmlns:p14="http://schemas.microsoft.com/office/powerpoint/2010/main" val="23782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onversion of NFAs to a DFAs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New start state for DFA</a:t>
            </a:r>
          </a:p>
          <a:p>
            <a:pPr lvl="1">
              <a:defRPr/>
            </a:pPr>
            <a:r>
              <a:rPr lang="en-US" dirty="0" smtClean="0"/>
              <a:t>The set of all states reachable from the start state of the NFA using only edges labeled </a:t>
            </a:r>
            <a:r>
              <a:rPr lang="en-US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  <a:sym typeface="Symbol" pitchFamily="18" charset="2"/>
              </a:rPr>
              <a:t>ɛ</a:t>
            </a:r>
            <a:endParaRPr lang="en-US" b="1" dirty="0"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endParaRPr lang="en-US" dirty="0" smtClean="0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019800" y="4495800"/>
            <a:ext cx="309563" cy="0"/>
          </a:xfrm>
          <a:prstGeom prst="straightConnector1">
            <a:avLst/>
          </a:prstGeom>
          <a:ln w="571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 bwMode="auto">
          <a:xfrm>
            <a:off x="6324600" y="4343400"/>
            <a:ext cx="1295400" cy="3286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a,b,e,f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22537" name="Group 27"/>
          <p:cNvGrpSpPr>
            <a:grpSpLocks/>
          </p:cNvGrpSpPr>
          <p:nvPr/>
        </p:nvGrpSpPr>
        <p:grpSpPr bwMode="auto">
          <a:xfrm>
            <a:off x="1676400" y="3810000"/>
            <a:ext cx="2362200" cy="1471613"/>
            <a:chOff x="1676400" y="3810000"/>
            <a:chExt cx="2362200" cy="1471613"/>
          </a:xfrm>
        </p:grpSpPr>
        <p:cxnSp>
          <p:nvCxnSpPr>
            <p:cNvPr id="7" name="Straight Arrow Connector 6"/>
            <p:cNvCxnSpPr/>
            <p:nvPr/>
          </p:nvCxnSpPr>
          <p:spPr bwMode="auto">
            <a:xfrm>
              <a:off x="1676400" y="4648200"/>
              <a:ext cx="309563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 bwMode="auto">
            <a:xfrm>
              <a:off x="3733800" y="3810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733800" y="4953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971800" y="44958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981200" y="44958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9" name="Straight Arrow Connector 8"/>
            <p:cNvCxnSpPr>
              <a:stCxn id="14" idx="6"/>
              <a:endCxn id="13" idx="2"/>
            </p:cNvCxnSpPr>
            <p:nvPr/>
          </p:nvCxnSpPr>
          <p:spPr>
            <a:xfrm>
              <a:off x="2286000" y="4660900"/>
              <a:ext cx="6858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3" idx="7"/>
              <a:endCxn id="8" idx="3"/>
            </p:cNvCxnSpPr>
            <p:nvPr/>
          </p:nvCxnSpPr>
          <p:spPr>
            <a:xfrm flipV="1">
              <a:off x="3232150" y="4090988"/>
              <a:ext cx="546100" cy="45243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3" idx="5"/>
              <a:endCxn id="10" idx="1"/>
            </p:cNvCxnSpPr>
            <p:nvPr/>
          </p:nvCxnSpPr>
          <p:spPr>
            <a:xfrm>
              <a:off x="3232150" y="4776788"/>
              <a:ext cx="546100" cy="22383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8" name="TextBox 25"/>
            <p:cNvSpPr txBox="1">
              <a:spLocks noChangeArrowheads="1"/>
            </p:cNvSpPr>
            <p:nvPr/>
          </p:nvSpPr>
          <p:spPr bwMode="auto">
            <a:xfrm>
              <a:off x="2438400" y="4267200"/>
              <a:ext cx="2904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b="1" dirty="0"/>
            </a:p>
          </p:txBody>
        </p:sp>
        <p:sp>
          <p:nvSpPr>
            <p:cNvPr id="22549" name="TextBox 28"/>
            <p:cNvSpPr txBox="1">
              <a:spLocks noChangeArrowheads="1"/>
            </p:cNvSpPr>
            <p:nvPr/>
          </p:nvSpPr>
          <p:spPr bwMode="auto">
            <a:xfrm>
              <a:off x="3200400" y="4038600"/>
              <a:ext cx="2904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b="1" dirty="0"/>
            </a:p>
          </p:txBody>
        </p:sp>
        <p:sp>
          <p:nvSpPr>
            <p:cNvPr id="22550" name="TextBox 29"/>
            <p:cNvSpPr txBox="1">
              <a:spLocks noChangeArrowheads="1"/>
            </p:cNvSpPr>
            <p:nvPr/>
          </p:nvSpPr>
          <p:spPr bwMode="auto">
            <a:xfrm>
              <a:off x="3200400" y="4800600"/>
              <a:ext cx="2904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b="1" dirty="0"/>
            </a:p>
          </p:txBody>
        </p:sp>
      </p:grpSp>
      <p:sp>
        <p:nvSpPr>
          <p:cNvPr id="22538" name="TextBox 26"/>
          <p:cNvSpPr txBox="1">
            <a:spLocks noChangeArrowheads="1"/>
          </p:cNvSpPr>
          <p:nvPr/>
        </p:nvSpPr>
        <p:spPr bwMode="auto">
          <a:xfrm>
            <a:off x="2895600" y="55626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NFA</a:t>
            </a:r>
          </a:p>
        </p:txBody>
      </p:sp>
      <p:sp>
        <p:nvSpPr>
          <p:cNvPr id="22539" name="TextBox 31"/>
          <p:cNvSpPr txBox="1">
            <a:spLocks noChangeArrowheads="1"/>
          </p:cNvSpPr>
          <p:nvPr/>
        </p:nvSpPr>
        <p:spPr bwMode="auto">
          <a:xfrm>
            <a:off x="6553200" y="54864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DFA</a:t>
            </a:r>
          </a:p>
        </p:txBody>
      </p:sp>
    </p:spTree>
    <p:extLst>
      <p:ext uri="{BB962C8B-B14F-4D97-AF65-F5344CB8AC3E}">
        <p14:creationId xmlns:p14="http://schemas.microsoft.com/office/powerpoint/2010/main" val="18244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onversion of NFAs to a DFAs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25726"/>
            <a:ext cx="82296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For each state of the DFA corresponding to a set S of states of the NFA and each symbol 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s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</a:p>
          <a:p>
            <a:pPr lvl="1">
              <a:spcBef>
                <a:spcPct val="0"/>
              </a:spcBef>
            </a:pPr>
            <a:r>
              <a:rPr lang="en-US" sz="2400" dirty="0" smtClean="0">
                <a:sym typeface="Symbol" pitchFamily="18" charset="2"/>
              </a:rPr>
              <a:t>Add an edge labeled </a:t>
            </a:r>
            <a:r>
              <a:rPr lang="en-US" sz="2400" b="1" dirty="0" smtClean="0"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 to state corresponding to T, the set of states of the NFA reached by </a:t>
            </a:r>
          </a:p>
          <a:p>
            <a:pPr lvl="2">
              <a:spcBef>
                <a:spcPct val="0"/>
              </a:spcBef>
            </a:pPr>
            <a:r>
              <a:rPr lang="en-US" sz="2000" dirty="0" smtClean="0">
                <a:sym typeface="Symbol" pitchFamily="18" charset="2"/>
              </a:rPr>
              <a:t>starting from some state in S, then</a:t>
            </a:r>
          </a:p>
          <a:p>
            <a:pPr lvl="2">
              <a:spcBef>
                <a:spcPct val="0"/>
              </a:spcBef>
            </a:pPr>
            <a:r>
              <a:rPr lang="en-US" sz="2000" dirty="0" smtClean="0">
                <a:sym typeface="Symbol" pitchFamily="18" charset="2"/>
              </a:rPr>
              <a:t>following one edge labeled by </a:t>
            </a:r>
            <a:r>
              <a:rPr lang="en-US" sz="2000" b="1" dirty="0" smtClean="0">
                <a:sym typeface="Symbol" pitchFamily="18" charset="2"/>
              </a:rPr>
              <a:t>s</a:t>
            </a:r>
            <a:r>
              <a:rPr lang="en-US" sz="2000" dirty="0" smtClean="0">
                <a:sym typeface="Symbol" pitchFamily="18" charset="2"/>
              </a:rPr>
              <a:t>, and</a:t>
            </a:r>
          </a:p>
          <a:p>
            <a:pPr lvl="2">
              <a:spcBef>
                <a:spcPct val="0"/>
              </a:spcBef>
            </a:pPr>
            <a:r>
              <a:rPr lang="en-US" sz="2000" dirty="0" smtClean="0">
                <a:sym typeface="Symbol" pitchFamily="18" charset="2"/>
              </a:rPr>
              <a:t>then following some number of edges labeled by </a:t>
            </a:r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endParaRPr lang="en-US" sz="2000" dirty="0" smtClean="0">
              <a:sym typeface="Symbol" pitchFamily="18" charset="2"/>
            </a:endParaRPr>
          </a:p>
          <a:p>
            <a:pPr lvl="1">
              <a:spcBef>
                <a:spcPct val="0"/>
              </a:spcBef>
            </a:pPr>
            <a:r>
              <a:rPr lang="en-US" sz="2400" dirty="0" smtClean="0">
                <a:sym typeface="Symbol" pitchFamily="18" charset="2"/>
              </a:rPr>
              <a:t>T will be </a:t>
            </a:r>
            <a:r>
              <a:rPr lang="en-US" sz="2400" b="1" dirty="0" smtClean="0">
                <a:sym typeface="Symbol" pitchFamily="18" charset="2"/>
              </a:rPr>
              <a:t></a:t>
            </a:r>
            <a:r>
              <a:rPr lang="en-US" sz="2400" dirty="0" smtClean="0">
                <a:sym typeface="Symbol" pitchFamily="18" charset="2"/>
              </a:rPr>
              <a:t> if no edges from S labeled </a:t>
            </a:r>
            <a:r>
              <a:rPr lang="en-US" sz="2400" b="1" dirty="0" smtClean="0"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 exist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23559" name="Group 18"/>
          <p:cNvGrpSpPr>
            <a:grpSpLocks/>
          </p:cNvGrpSpPr>
          <p:nvPr/>
        </p:nvGrpSpPr>
        <p:grpSpPr bwMode="auto">
          <a:xfrm>
            <a:off x="1146175" y="4591844"/>
            <a:ext cx="2895600" cy="1471613"/>
            <a:chOff x="2971800" y="4419600"/>
            <a:chExt cx="2895600" cy="1471613"/>
          </a:xfrm>
        </p:grpSpPr>
        <p:sp>
          <p:nvSpPr>
            <p:cNvPr id="9" name="Oval 8"/>
            <p:cNvSpPr/>
            <p:nvPr/>
          </p:nvSpPr>
          <p:spPr bwMode="auto">
            <a:xfrm>
              <a:off x="3733800" y="44196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733800" y="5562600"/>
              <a:ext cx="304800" cy="32861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971800" y="51054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14" name="Straight Arrow Connector 13"/>
            <p:cNvCxnSpPr>
              <a:stCxn id="11" idx="7"/>
              <a:endCxn id="9" idx="3"/>
            </p:cNvCxnSpPr>
            <p:nvPr/>
          </p:nvCxnSpPr>
          <p:spPr>
            <a:xfrm flipV="1">
              <a:off x="3232150" y="4700588"/>
              <a:ext cx="546100" cy="45243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1" idx="5"/>
              <a:endCxn id="10" idx="1"/>
            </p:cNvCxnSpPr>
            <p:nvPr/>
          </p:nvCxnSpPr>
          <p:spPr>
            <a:xfrm>
              <a:off x="3232150" y="5386388"/>
              <a:ext cx="546100" cy="22383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80" name="TextBox 16"/>
            <p:cNvSpPr txBox="1">
              <a:spLocks noChangeArrowheads="1"/>
            </p:cNvSpPr>
            <p:nvPr/>
          </p:nvSpPr>
          <p:spPr bwMode="auto">
            <a:xfrm>
              <a:off x="3200400" y="4648200"/>
              <a:ext cx="2904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b="1" dirty="0"/>
            </a:p>
          </p:txBody>
        </p:sp>
        <p:sp>
          <p:nvSpPr>
            <p:cNvPr id="23581" name="TextBox 17"/>
            <p:cNvSpPr txBox="1">
              <a:spLocks noChangeArrowheads="1"/>
            </p:cNvSpPr>
            <p:nvPr/>
          </p:nvSpPr>
          <p:spPr bwMode="auto">
            <a:xfrm>
              <a:off x="3200400" y="5410200"/>
              <a:ext cx="2904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b="1" dirty="0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4876800" y="5257800"/>
              <a:ext cx="304800" cy="32861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953000" y="4419600"/>
              <a:ext cx="304800" cy="32861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5562600" y="4876800"/>
              <a:ext cx="304800" cy="32861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g</a:t>
              </a:r>
            </a:p>
          </p:txBody>
        </p:sp>
      </p:grpSp>
      <p:sp>
        <p:nvSpPr>
          <p:cNvPr id="20" name="Oval 19"/>
          <p:cNvSpPr/>
          <p:nvPr/>
        </p:nvSpPr>
        <p:spPr>
          <a:xfrm>
            <a:off x="1069975" y="4439444"/>
            <a:ext cx="1600200" cy="1828800"/>
          </a:xfrm>
          <a:prstGeom prst="ellipse">
            <a:avLst/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cxnSp>
        <p:nvCxnSpPr>
          <p:cNvPr id="22" name="Straight Arrow Connector 21"/>
          <p:cNvCxnSpPr>
            <a:stCxn id="9" idx="6"/>
          </p:cNvCxnSpPr>
          <p:nvPr/>
        </p:nvCxnSpPr>
        <p:spPr>
          <a:xfrm flipV="1">
            <a:off x="2212975" y="4744244"/>
            <a:ext cx="914400" cy="12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6"/>
          </p:cNvCxnSpPr>
          <p:nvPr/>
        </p:nvCxnSpPr>
        <p:spPr>
          <a:xfrm flipV="1">
            <a:off x="1450975" y="4744244"/>
            <a:ext cx="1676400" cy="698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7"/>
            <a:endCxn id="33" idx="2"/>
          </p:cNvCxnSpPr>
          <p:nvPr/>
        </p:nvCxnSpPr>
        <p:spPr>
          <a:xfrm flipV="1">
            <a:off x="2168525" y="5595144"/>
            <a:ext cx="882650" cy="1873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85" name="Straight Arrow Connector 16384"/>
          <p:cNvCxnSpPr>
            <a:stCxn id="35" idx="5"/>
            <a:endCxn id="36" idx="1"/>
          </p:cNvCxnSpPr>
          <p:nvPr/>
        </p:nvCxnSpPr>
        <p:spPr>
          <a:xfrm>
            <a:off x="3387725" y="4872832"/>
            <a:ext cx="393700" cy="2238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9"/>
          <p:cNvSpPr/>
          <p:nvPr/>
        </p:nvSpPr>
        <p:spPr bwMode="auto">
          <a:xfrm rot="14988361">
            <a:off x="1883568" y="6099176"/>
            <a:ext cx="398463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23566" name="TextBox 41"/>
          <p:cNvSpPr txBox="1">
            <a:spLocks noChangeArrowheads="1"/>
          </p:cNvSpPr>
          <p:nvPr/>
        </p:nvSpPr>
        <p:spPr bwMode="auto">
          <a:xfrm>
            <a:off x="3508375" y="4668044"/>
            <a:ext cx="290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endParaRPr lang="en-US" b="1" dirty="0"/>
          </a:p>
        </p:txBody>
      </p:sp>
      <p:sp>
        <p:nvSpPr>
          <p:cNvPr id="23567" name="TextBox 42"/>
          <p:cNvSpPr txBox="1">
            <a:spLocks noChangeArrowheads="1"/>
          </p:cNvSpPr>
          <p:nvPr/>
        </p:nvSpPr>
        <p:spPr bwMode="auto">
          <a:xfrm>
            <a:off x="2517775" y="4439444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1</a:t>
            </a:r>
            <a:endParaRPr lang="en-US" b="1"/>
          </a:p>
        </p:txBody>
      </p:sp>
      <p:sp>
        <p:nvSpPr>
          <p:cNvPr id="23568" name="TextBox 43"/>
          <p:cNvSpPr txBox="1">
            <a:spLocks noChangeArrowheads="1"/>
          </p:cNvSpPr>
          <p:nvPr/>
        </p:nvSpPr>
        <p:spPr bwMode="auto">
          <a:xfrm>
            <a:off x="2289175" y="6192044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1</a:t>
            </a:r>
            <a:endParaRPr lang="en-US" b="1"/>
          </a:p>
        </p:txBody>
      </p:sp>
      <p:sp>
        <p:nvSpPr>
          <p:cNvPr id="23569" name="TextBox 44"/>
          <p:cNvSpPr txBox="1">
            <a:spLocks noChangeArrowheads="1"/>
          </p:cNvSpPr>
          <p:nvPr/>
        </p:nvSpPr>
        <p:spPr bwMode="auto">
          <a:xfrm>
            <a:off x="2593975" y="5658644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1</a:t>
            </a:r>
            <a:endParaRPr lang="en-US" b="1"/>
          </a:p>
        </p:txBody>
      </p:sp>
      <p:sp>
        <p:nvSpPr>
          <p:cNvPr id="23570" name="TextBox 45"/>
          <p:cNvSpPr txBox="1">
            <a:spLocks noChangeArrowheads="1"/>
          </p:cNvSpPr>
          <p:nvPr/>
        </p:nvSpPr>
        <p:spPr bwMode="auto">
          <a:xfrm>
            <a:off x="2670175" y="4820444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1</a:t>
            </a:r>
            <a:endParaRPr lang="en-US" b="1"/>
          </a:p>
        </p:txBody>
      </p:sp>
      <p:sp>
        <p:nvSpPr>
          <p:cNvPr id="48" name="Oval 47"/>
          <p:cNvSpPr/>
          <p:nvPr/>
        </p:nvSpPr>
        <p:spPr bwMode="auto">
          <a:xfrm>
            <a:off x="5108575" y="5277644"/>
            <a:ext cx="990600" cy="3286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b,e,f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6784975" y="5277644"/>
            <a:ext cx="1295400" cy="3286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c,d,e,g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6392" name="Straight Arrow Connector 16391"/>
          <p:cNvCxnSpPr>
            <a:stCxn id="48" idx="6"/>
            <a:endCxn id="49" idx="2"/>
          </p:cNvCxnSpPr>
          <p:nvPr/>
        </p:nvCxnSpPr>
        <p:spPr>
          <a:xfrm>
            <a:off x="6099175" y="5442744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4" name="TextBox 51"/>
          <p:cNvSpPr txBox="1">
            <a:spLocks noChangeArrowheads="1"/>
          </p:cNvSpPr>
          <p:nvPr/>
        </p:nvSpPr>
        <p:spPr bwMode="auto">
          <a:xfrm>
            <a:off x="6251575" y="5125244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>
                <a:sym typeface="Symbol" pitchFamily="18" charset="2"/>
              </a:rPr>
              <a:t>1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0929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onversion of NFAs to a DFAs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Final states for the DFA</a:t>
            </a:r>
          </a:p>
          <a:p>
            <a:pPr lvl="1">
              <a:defRPr/>
            </a:pPr>
            <a:r>
              <a:rPr lang="en-US" dirty="0" smtClean="0"/>
              <a:t>All states whose set contain some final state of the NFA</a:t>
            </a:r>
            <a:endParaRPr lang="en-US" b="1" dirty="0"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16" name="Oval 15"/>
          <p:cNvSpPr/>
          <p:nvPr/>
        </p:nvSpPr>
        <p:spPr bwMode="auto">
          <a:xfrm>
            <a:off x="6248400" y="4114800"/>
            <a:ext cx="1295400" cy="3286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a,b,c,e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24584" name="Group 27"/>
          <p:cNvGrpSpPr>
            <a:grpSpLocks/>
          </p:cNvGrpSpPr>
          <p:nvPr/>
        </p:nvGrpSpPr>
        <p:grpSpPr bwMode="auto">
          <a:xfrm>
            <a:off x="1981200" y="3810000"/>
            <a:ext cx="2057400" cy="1014413"/>
            <a:chOff x="1981200" y="3810000"/>
            <a:chExt cx="2057400" cy="1014413"/>
          </a:xfrm>
        </p:grpSpPr>
        <p:sp>
          <p:nvSpPr>
            <p:cNvPr id="8" name="Oval 7"/>
            <p:cNvSpPr/>
            <p:nvPr/>
          </p:nvSpPr>
          <p:spPr bwMode="auto">
            <a:xfrm>
              <a:off x="3733800" y="38100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590800" y="3886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971800" y="44958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981200" y="43434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9" name="Straight Arrow Connector 8"/>
            <p:cNvCxnSpPr>
              <a:stCxn id="14" idx="6"/>
              <a:endCxn id="13" idx="2"/>
            </p:cNvCxnSpPr>
            <p:nvPr/>
          </p:nvCxnSpPr>
          <p:spPr>
            <a:xfrm>
              <a:off x="2286000" y="4508500"/>
              <a:ext cx="685800" cy="1524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3" name="TextBox 25"/>
            <p:cNvSpPr txBox="1">
              <a:spLocks noChangeArrowheads="1"/>
            </p:cNvSpPr>
            <p:nvPr/>
          </p:nvSpPr>
          <p:spPr bwMode="auto">
            <a:xfrm>
              <a:off x="2438400" y="4267200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b="1"/>
            </a:p>
          </p:txBody>
        </p:sp>
        <p:sp>
          <p:nvSpPr>
            <p:cNvPr id="24594" name="TextBox 28"/>
            <p:cNvSpPr txBox="1">
              <a:spLocks noChangeArrowheads="1"/>
            </p:cNvSpPr>
            <p:nvPr/>
          </p:nvSpPr>
          <p:spPr bwMode="auto">
            <a:xfrm>
              <a:off x="3200400" y="4038600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b="1"/>
            </a:p>
          </p:txBody>
        </p:sp>
        <p:cxnSp>
          <p:nvCxnSpPr>
            <p:cNvPr id="23" name="Straight Arrow Connector 22"/>
            <p:cNvCxnSpPr>
              <a:stCxn id="10" idx="6"/>
            </p:cNvCxnSpPr>
            <p:nvPr/>
          </p:nvCxnSpPr>
          <p:spPr>
            <a:xfrm flipV="1">
              <a:off x="2895600" y="4038600"/>
              <a:ext cx="838200" cy="127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585" name="TextBox 26"/>
          <p:cNvSpPr txBox="1">
            <a:spLocks noChangeArrowheads="1"/>
          </p:cNvSpPr>
          <p:nvPr/>
        </p:nvSpPr>
        <p:spPr bwMode="auto">
          <a:xfrm>
            <a:off x="2895600" y="52578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NFA</a:t>
            </a:r>
          </a:p>
        </p:txBody>
      </p:sp>
      <p:sp>
        <p:nvSpPr>
          <p:cNvPr id="24586" name="TextBox 31"/>
          <p:cNvSpPr txBox="1">
            <a:spLocks noChangeArrowheads="1"/>
          </p:cNvSpPr>
          <p:nvPr/>
        </p:nvSpPr>
        <p:spPr bwMode="auto">
          <a:xfrm>
            <a:off x="6705600" y="51054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DFA</a:t>
            </a:r>
          </a:p>
        </p:txBody>
      </p:sp>
      <p:sp>
        <p:nvSpPr>
          <p:cNvPr id="11" name="Oval 10"/>
          <p:cNvSpPr/>
          <p:nvPr/>
        </p:nvSpPr>
        <p:spPr>
          <a:xfrm>
            <a:off x="1676400" y="3657600"/>
            <a:ext cx="2895600" cy="1219200"/>
          </a:xfrm>
          <a:prstGeom prst="ellipse">
            <a:avLst/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10509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NFA to DFA</a:t>
            </a:r>
          </a:p>
        </p:txBody>
      </p:sp>
      <p:grpSp>
        <p:nvGrpSpPr>
          <p:cNvPr id="25606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14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25615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01651" cy="399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sz="2000" b="1" dirty="0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20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25621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22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25623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25607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9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</p:spTree>
    <p:extLst>
      <p:ext uri="{BB962C8B-B14F-4D97-AF65-F5344CB8AC3E}">
        <p14:creationId xmlns:p14="http://schemas.microsoft.com/office/powerpoint/2010/main" val="400777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NFA to DFA</a:t>
            </a:r>
          </a:p>
        </p:txBody>
      </p:sp>
      <p:grpSp>
        <p:nvGrpSpPr>
          <p:cNvPr id="26630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39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26640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01651" cy="399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sz="2000" b="1" dirty="0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45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26646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47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26648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26631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4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</p:spTree>
    <p:extLst>
      <p:ext uri="{BB962C8B-B14F-4D97-AF65-F5344CB8AC3E}">
        <p14:creationId xmlns:p14="http://schemas.microsoft.com/office/powerpoint/2010/main" val="12965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NFA to DFA</a:t>
            </a:r>
          </a:p>
        </p:txBody>
      </p:sp>
      <p:grpSp>
        <p:nvGrpSpPr>
          <p:cNvPr id="27654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68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27669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01651" cy="399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sz="2000" b="1" dirty="0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74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27675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76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27677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27655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8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27659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0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3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311786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NFA to DFA</a:t>
            </a:r>
          </a:p>
        </p:txBody>
      </p:sp>
      <p:grpSp>
        <p:nvGrpSpPr>
          <p:cNvPr id="28678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8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28699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01651" cy="399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sz="2000" b="1" dirty="0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4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28705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06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28707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28679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2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28683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4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7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2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28693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274357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2133600" y="2971800"/>
            <a:ext cx="4572000" cy="2003425"/>
            <a:chOff x="4267200" y="4495800"/>
            <a:chExt cx="4495800" cy="1919359"/>
          </a:xfrm>
        </p:grpSpPr>
        <p:sp>
          <p:nvSpPr>
            <p:cNvPr id="8" name="Oval 7"/>
            <p:cNvSpPr/>
            <p:nvPr/>
          </p:nvSpPr>
          <p:spPr>
            <a:xfrm>
              <a:off x="4571604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009951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8229124" y="5257765"/>
              <a:ext cx="533876" cy="533831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790777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132" name="TextBox 14"/>
            <p:cNvSpPr txBox="1">
              <a:spLocks noChangeArrowheads="1"/>
            </p:cNvSpPr>
            <p:nvPr/>
          </p:nvSpPr>
          <p:spPr bwMode="auto">
            <a:xfrm>
              <a:off x="7543800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5133" name="TextBox 15"/>
            <p:cNvSpPr txBox="1">
              <a:spLocks noChangeArrowheads="1"/>
            </p:cNvSpPr>
            <p:nvPr/>
          </p:nvSpPr>
          <p:spPr bwMode="auto">
            <a:xfrm>
              <a:off x="6400799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cxnSp>
          <p:nvCxnSpPr>
            <p:cNvPr id="14" name="Straight Arrow Connector 13"/>
            <p:cNvCxnSpPr>
              <a:stCxn id="8" idx="6"/>
              <a:endCxn id="11" idx="2"/>
            </p:cNvCxnSpPr>
            <p:nvPr/>
          </p:nvCxnSpPr>
          <p:spPr>
            <a:xfrm>
              <a:off x="5105480" y="5523919"/>
              <a:ext cx="6852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5" name="TextBox 18"/>
            <p:cNvSpPr txBox="1">
              <a:spLocks noChangeArrowheads="1"/>
            </p:cNvSpPr>
            <p:nvPr/>
          </p:nvSpPr>
          <p:spPr bwMode="auto">
            <a:xfrm>
              <a:off x="5105400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5136" name="TextBox 23"/>
            <p:cNvSpPr txBox="1">
              <a:spLocks noChangeArrowheads="1"/>
            </p:cNvSpPr>
            <p:nvPr/>
          </p:nvSpPr>
          <p:spPr bwMode="auto">
            <a:xfrm>
              <a:off x="8229600" y="6096000"/>
              <a:ext cx="5334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sp>
          <p:nvSpPr>
            <p:cNvPr id="5137" name="TextBox 24"/>
            <p:cNvSpPr txBox="1">
              <a:spLocks noChangeArrowheads="1"/>
            </p:cNvSpPr>
            <p:nvPr/>
          </p:nvSpPr>
          <p:spPr bwMode="auto">
            <a:xfrm>
              <a:off x="7086600" y="45720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5138" name="TextBox 27"/>
            <p:cNvSpPr txBox="1">
              <a:spLocks noChangeArrowheads="1"/>
            </p:cNvSpPr>
            <p:nvPr/>
          </p:nvSpPr>
          <p:spPr bwMode="auto">
            <a:xfrm>
              <a:off x="4724400" y="60960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5139" name="TextBox 28"/>
            <p:cNvSpPr txBox="1">
              <a:spLocks noChangeArrowheads="1"/>
            </p:cNvSpPr>
            <p:nvPr/>
          </p:nvSpPr>
          <p:spPr bwMode="auto">
            <a:xfrm>
              <a:off x="5791199" y="47244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20" name="Arc 19"/>
            <p:cNvSpPr/>
            <p:nvPr/>
          </p:nvSpPr>
          <p:spPr>
            <a:xfrm>
              <a:off x="4952498" y="4909481"/>
              <a:ext cx="1067753" cy="652461"/>
            </a:xfrm>
            <a:prstGeom prst="arc">
              <a:avLst>
                <a:gd name="adj1" fmla="val 10855616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1" name="Arc 20"/>
            <p:cNvSpPr/>
            <p:nvPr/>
          </p:nvSpPr>
          <p:spPr>
            <a:xfrm>
              <a:off x="4724586" y="4495800"/>
              <a:ext cx="2591329" cy="1447884"/>
            </a:xfrm>
            <a:prstGeom prst="arc">
              <a:avLst>
                <a:gd name="adj1" fmla="val 10677123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324653" y="5485898"/>
              <a:ext cx="6852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7543827" y="5485898"/>
              <a:ext cx="6852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4988361">
              <a:off x="4669524" y="5813313"/>
              <a:ext cx="381743" cy="380894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5" name="Arc 24"/>
            <p:cNvSpPr/>
            <p:nvPr/>
          </p:nvSpPr>
          <p:spPr>
            <a:xfrm rot="14988361">
              <a:off x="8283337" y="5769207"/>
              <a:ext cx="381742" cy="380894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4267200" y="5485898"/>
              <a:ext cx="304404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685800" y="1365954"/>
            <a:ext cx="7931150" cy="1200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Lemma:  The language recognized by a DFA is the set of</a:t>
            </a: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strings x that label some path from its start state to one</a:t>
            </a: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of its final states</a:t>
            </a:r>
          </a:p>
        </p:txBody>
      </p:sp>
    </p:spTree>
    <p:extLst>
      <p:ext uri="{BB962C8B-B14F-4D97-AF65-F5344CB8AC3E}">
        <p14:creationId xmlns:p14="http://schemas.microsoft.com/office/powerpoint/2010/main" val="40003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NFA to DFA</a:t>
            </a:r>
          </a:p>
        </p:txBody>
      </p:sp>
      <p:grpSp>
        <p:nvGrpSpPr>
          <p:cNvPr id="29702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27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29728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01651" cy="399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sz="2000" b="1" dirty="0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33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29734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5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29736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29703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6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29707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8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1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6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29717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56" name="Oval 55"/>
          <p:cNvSpPr/>
          <p:nvPr/>
        </p:nvSpPr>
        <p:spPr bwMode="auto">
          <a:xfrm>
            <a:off x="6797675" y="1862138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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39" idx="0"/>
            <a:endCxn id="56" idx="4"/>
          </p:cNvCxnSpPr>
          <p:nvPr/>
        </p:nvCxnSpPr>
        <p:spPr>
          <a:xfrm flipV="1">
            <a:off x="7072313" y="2419350"/>
            <a:ext cx="0" cy="855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0" name="TextBox 42"/>
          <p:cNvSpPr txBox="1">
            <a:spLocks noChangeArrowheads="1"/>
          </p:cNvSpPr>
          <p:nvPr/>
        </p:nvSpPr>
        <p:spPr bwMode="auto">
          <a:xfrm>
            <a:off x="7070725" y="260667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cxnSp>
        <p:nvCxnSpPr>
          <p:cNvPr id="64" name="Straight Arrow Connector 63"/>
          <p:cNvCxnSpPr>
            <a:stCxn id="39" idx="1"/>
            <a:endCxn id="70" idx="5"/>
          </p:cNvCxnSpPr>
          <p:nvPr/>
        </p:nvCxnSpPr>
        <p:spPr>
          <a:xfrm flipH="1" flipV="1">
            <a:off x="5576888" y="2401888"/>
            <a:ext cx="1300162" cy="954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2" name="TextBox 42"/>
          <p:cNvSpPr txBox="1">
            <a:spLocks noChangeArrowheads="1"/>
          </p:cNvSpPr>
          <p:nvPr/>
        </p:nvSpPr>
        <p:spPr bwMode="auto">
          <a:xfrm>
            <a:off x="6221413" y="2646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38501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NFA to DFA</a:t>
            </a:r>
          </a:p>
        </p:txBody>
      </p:sp>
      <p:grpSp>
        <p:nvGrpSpPr>
          <p:cNvPr id="30726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53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30754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01651" cy="399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sz="2000" b="1" dirty="0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59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30760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61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30762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30727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0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30731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2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5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0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0741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56" name="Oval 55"/>
          <p:cNvSpPr/>
          <p:nvPr/>
        </p:nvSpPr>
        <p:spPr bwMode="auto">
          <a:xfrm>
            <a:off x="6797675" y="1862138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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39" idx="0"/>
            <a:endCxn id="56" idx="4"/>
          </p:cNvCxnSpPr>
          <p:nvPr/>
        </p:nvCxnSpPr>
        <p:spPr>
          <a:xfrm flipV="1">
            <a:off x="7072313" y="2419350"/>
            <a:ext cx="0" cy="855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4" name="TextBox 42"/>
          <p:cNvSpPr txBox="1">
            <a:spLocks noChangeArrowheads="1"/>
          </p:cNvSpPr>
          <p:nvPr/>
        </p:nvSpPr>
        <p:spPr bwMode="auto">
          <a:xfrm>
            <a:off x="7070725" y="260667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0745" name="TextBox 42"/>
          <p:cNvSpPr txBox="1">
            <a:spLocks noChangeArrowheads="1"/>
          </p:cNvSpPr>
          <p:nvPr/>
        </p:nvSpPr>
        <p:spPr bwMode="auto">
          <a:xfrm>
            <a:off x="6823075" y="1279525"/>
            <a:ext cx="54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0,1</a:t>
            </a:r>
            <a:endParaRPr lang="en-US" sz="2000" b="1"/>
          </a:p>
        </p:txBody>
      </p:sp>
      <p:cxnSp>
        <p:nvCxnSpPr>
          <p:cNvPr id="30746" name="AutoShape 1083"/>
          <p:cNvCxnSpPr>
            <a:cxnSpLocks noChangeShapeType="1"/>
            <a:stCxn id="56" idx="1"/>
            <a:endCxn id="56" idx="7"/>
          </p:cNvCxnSpPr>
          <p:nvPr/>
        </p:nvCxnSpPr>
        <p:spPr bwMode="auto">
          <a:xfrm rot="5400000" flipH="1" flipV="1">
            <a:off x="7072313" y="1747837"/>
            <a:ext cx="12700" cy="390525"/>
          </a:xfrm>
          <a:prstGeom prst="curvedConnector3">
            <a:avLst>
              <a:gd name="adj1" fmla="val 244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stCxn id="39" idx="1"/>
            <a:endCxn id="70" idx="5"/>
          </p:cNvCxnSpPr>
          <p:nvPr/>
        </p:nvCxnSpPr>
        <p:spPr>
          <a:xfrm flipH="1" flipV="1">
            <a:off x="5576888" y="2401888"/>
            <a:ext cx="1300162" cy="954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8" name="TextBox 42"/>
          <p:cNvSpPr txBox="1">
            <a:spLocks noChangeArrowheads="1"/>
          </p:cNvSpPr>
          <p:nvPr/>
        </p:nvSpPr>
        <p:spPr bwMode="auto">
          <a:xfrm>
            <a:off x="6221413" y="2646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5481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NFA to DFA</a:t>
            </a:r>
          </a:p>
        </p:txBody>
      </p:sp>
      <p:grpSp>
        <p:nvGrpSpPr>
          <p:cNvPr id="31750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82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31783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01651" cy="399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sz="2000" b="1" dirty="0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88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31789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90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31791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31751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4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31755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6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9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4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1765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49" name="Oval 48"/>
          <p:cNvSpPr/>
          <p:nvPr/>
        </p:nvSpPr>
        <p:spPr bwMode="auto">
          <a:xfrm>
            <a:off x="6426200" y="4724400"/>
            <a:ext cx="1293813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9" idx="2"/>
            <a:endCxn id="41" idx="6"/>
          </p:cNvCxnSpPr>
          <p:nvPr/>
        </p:nvCxnSpPr>
        <p:spPr>
          <a:xfrm flipH="1" flipV="1">
            <a:off x="5715000" y="4994275"/>
            <a:ext cx="711200" cy="952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 bwMode="auto">
          <a:xfrm>
            <a:off x="6797675" y="1862138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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39" idx="0"/>
            <a:endCxn id="56" idx="4"/>
          </p:cNvCxnSpPr>
          <p:nvPr/>
        </p:nvCxnSpPr>
        <p:spPr>
          <a:xfrm flipV="1">
            <a:off x="7072313" y="2419350"/>
            <a:ext cx="0" cy="855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70" name="TextBox 42"/>
          <p:cNvSpPr txBox="1">
            <a:spLocks noChangeArrowheads="1"/>
          </p:cNvSpPr>
          <p:nvPr/>
        </p:nvSpPr>
        <p:spPr bwMode="auto">
          <a:xfrm>
            <a:off x="7070725" y="260667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1771" name="TextBox 42"/>
          <p:cNvSpPr txBox="1">
            <a:spLocks noChangeArrowheads="1"/>
          </p:cNvSpPr>
          <p:nvPr/>
        </p:nvSpPr>
        <p:spPr bwMode="auto">
          <a:xfrm>
            <a:off x="6823075" y="1279525"/>
            <a:ext cx="54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0,1</a:t>
            </a:r>
            <a:endParaRPr lang="en-US" sz="2000" b="1"/>
          </a:p>
        </p:txBody>
      </p:sp>
      <p:cxnSp>
        <p:nvCxnSpPr>
          <p:cNvPr id="31772" name="AutoShape 1083"/>
          <p:cNvCxnSpPr>
            <a:cxnSpLocks noChangeShapeType="1"/>
            <a:stCxn id="56" idx="1"/>
            <a:endCxn id="56" idx="7"/>
          </p:cNvCxnSpPr>
          <p:nvPr/>
        </p:nvCxnSpPr>
        <p:spPr bwMode="auto">
          <a:xfrm rot="5400000" flipH="1" flipV="1">
            <a:off x="7072313" y="1747837"/>
            <a:ext cx="12700" cy="390525"/>
          </a:xfrm>
          <a:prstGeom prst="curvedConnector3">
            <a:avLst>
              <a:gd name="adj1" fmla="val 244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stCxn id="39" idx="1"/>
            <a:endCxn id="70" idx="5"/>
          </p:cNvCxnSpPr>
          <p:nvPr/>
        </p:nvCxnSpPr>
        <p:spPr>
          <a:xfrm flipH="1" flipV="1">
            <a:off x="5576888" y="2401888"/>
            <a:ext cx="1300162" cy="954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74" name="TextBox 42"/>
          <p:cNvSpPr txBox="1">
            <a:spLocks noChangeArrowheads="1"/>
          </p:cNvSpPr>
          <p:nvPr/>
        </p:nvSpPr>
        <p:spPr bwMode="auto">
          <a:xfrm>
            <a:off x="6221413" y="2646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1775" name="TextBox 42"/>
          <p:cNvSpPr txBox="1">
            <a:spLocks noChangeArrowheads="1"/>
          </p:cNvSpPr>
          <p:nvPr/>
        </p:nvSpPr>
        <p:spPr bwMode="auto">
          <a:xfrm>
            <a:off x="5907088" y="50038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cxnSp>
        <p:nvCxnSpPr>
          <p:cNvPr id="80" name="Straight Arrow Connector 79"/>
          <p:cNvCxnSpPr>
            <a:endCxn id="39" idx="3"/>
          </p:cNvCxnSpPr>
          <p:nvPr/>
        </p:nvCxnSpPr>
        <p:spPr>
          <a:xfrm flipV="1">
            <a:off x="5410200" y="3749675"/>
            <a:ext cx="1466850" cy="9747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77" name="TextBox 42"/>
          <p:cNvSpPr txBox="1">
            <a:spLocks noChangeArrowheads="1"/>
          </p:cNvSpPr>
          <p:nvPr/>
        </p:nvSpPr>
        <p:spPr bwMode="auto">
          <a:xfrm>
            <a:off x="5835650" y="3948113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78790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NFA to DFA</a:t>
            </a:r>
          </a:p>
        </p:txBody>
      </p:sp>
      <p:grpSp>
        <p:nvGrpSpPr>
          <p:cNvPr id="32774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10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32811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01651" cy="399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 dirty="0">
                  <a:latin typeface="Cambria Math" panose="02040503050406030204" pitchFamily="18" charset="0"/>
                  <a:ea typeface="Cambria Math" panose="02040503050406030204" pitchFamily="18" charset="0"/>
                  <a:sym typeface="Symbol" pitchFamily="18" charset="2"/>
                </a:rPr>
                <a:t>ɛ</a:t>
              </a:r>
              <a:endParaRPr lang="en-US" sz="2000" b="1" dirty="0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16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32817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18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32819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32775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8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32779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0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3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8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2789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49" name="Oval 48"/>
          <p:cNvSpPr/>
          <p:nvPr/>
        </p:nvSpPr>
        <p:spPr bwMode="auto">
          <a:xfrm>
            <a:off x="6426200" y="4724400"/>
            <a:ext cx="1293813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9" idx="2"/>
            <a:endCxn id="41" idx="6"/>
          </p:cNvCxnSpPr>
          <p:nvPr/>
        </p:nvCxnSpPr>
        <p:spPr>
          <a:xfrm flipH="1" flipV="1">
            <a:off x="5715000" y="4994275"/>
            <a:ext cx="711200" cy="952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 bwMode="auto">
          <a:xfrm>
            <a:off x="6797675" y="1862138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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39" idx="0"/>
            <a:endCxn id="56" idx="4"/>
          </p:cNvCxnSpPr>
          <p:nvPr/>
        </p:nvCxnSpPr>
        <p:spPr>
          <a:xfrm flipV="1">
            <a:off x="7072313" y="2419350"/>
            <a:ext cx="0" cy="855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4" name="TextBox 42"/>
          <p:cNvSpPr txBox="1">
            <a:spLocks noChangeArrowheads="1"/>
          </p:cNvSpPr>
          <p:nvPr/>
        </p:nvSpPr>
        <p:spPr bwMode="auto">
          <a:xfrm>
            <a:off x="7070725" y="260667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32795" name="TextBox 42"/>
          <p:cNvSpPr txBox="1">
            <a:spLocks noChangeArrowheads="1"/>
          </p:cNvSpPr>
          <p:nvPr/>
        </p:nvSpPr>
        <p:spPr bwMode="auto">
          <a:xfrm>
            <a:off x="6823075" y="1279525"/>
            <a:ext cx="54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0,1</a:t>
            </a:r>
            <a:endParaRPr lang="en-US" sz="2000" b="1"/>
          </a:p>
        </p:txBody>
      </p:sp>
      <p:cxnSp>
        <p:nvCxnSpPr>
          <p:cNvPr id="32796" name="AutoShape 1083"/>
          <p:cNvCxnSpPr>
            <a:cxnSpLocks noChangeShapeType="1"/>
            <a:stCxn id="56" idx="1"/>
            <a:endCxn id="56" idx="7"/>
          </p:cNvCxnSpPr>
          <p:nvPr/>
        </p:nvCxnSpPr>
        <p:spPr bwMode="auto">
          <a:xfrm rot="5400000" flipH="1" flipV="1">
            <a:off x="7072313" y="1747837"/>
            <a:ext cx="12700" cy="390525"/>
          </a:xfrm>
          <a:prstGeom prst="curvedConnector3">
            <a:avLst>
              <a:gd name="adj1" fmla="val 244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stCxn id="39" idx="1"/>
            <a:endCxn id="70" idx="5"/>
          </p:cNvCxnSpPr>
          <p:nvPr/>
        </p:nvCxnSpPr>
        <p:spPr>
          <a:xfrm flipH="1" flipV="1">
            <a:off x="5576888" y="2401888"/>
            <a:ext cx="1300162" cy="954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8" name="TextBox 42"/>
          <p:cNvSpPr txBox="1">
            <a:spLocks noChangeArrowheads="1"/>
          </p:cNvSpPr>
          <p:nvPr/>
        </p:nvSpPr>
        <p:spPr bwMode="auto">
          <a:xfrm>
            <a:off x="6221413" y="2646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cxnSp>
        <p:nvCxnSpPr>
          <p:cNvPr id="75" name="Straight Arrow Connector 74"/>
          <p:cNvCxnSpPr>
            <a:stCxn id="49" idx="1"/>
            <a:endCxn id="41" idx="7"/>
          </p:cNvCxnSpPr>
          <p:nvPr/>
        </p:nvCxnSpPr>
        <p:spPr>
          <a:xfrm flipH="1" flipV="1">
            <a:off x="5576888" y="4797425"/>
            <a:ext cx="1038225" cy="9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00" name="TextBox 42"/>
          <p:cNvSpPr txBox="1">
            <a:spLocks noChangeArrowheads="1"/>
          </p:cNvSpPr>
          <p:nvPr/>
        </p:nvSpPr>
        <p:spPr bwMode="auto">
          <a:xfrm>
            <a:off x="5907088" y="50038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32801" name="TextBox 42"/>
          <p:cNvSpPr txBox="1">
            <a:spLocks noChangeArrowheads="1"/>
          </p:cNvSpPr>
          <p:nvPr/>
        </p:nvSpPr>
        <p:spPr bwMode="auto">
          <a:xfrm>
            <a:off x="5932488" y="4424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cxnSp>
        <p:nvCxnSpPr>
          <p:cNvPr id="80" name="Straight Arrow Connector 79"/>
          <p:cNvCxnSpPr>
            <a:endCxn id="39" idx="3"/>
          </p:cNvCxnSpPr>
          <p:nvPr/>
        </p:nvCxnSpPr>
        <p:spPr>
          <a:xfrm flipV="1">
            <a:off x="5410200" y="3749675"/>
            <a:ext cx="1466850" cy="9747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03" name="TextBox 42"/>
          <p:cNvSpPr txBox="1">
            <a:spLocks noChangeArrowheads="1"/>
          </p:cNvSpPr>
          <p:nvPr/>
        </p:nvSpPr>
        <p:spPr bwMode="auto">
          <a:xfrm>
            <a:off x="5835650" y="3948113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cxnSp>
        <p:nvCxnSpPr>
          <p:cNvPr id="32804" name="AutoShape 1083"/>
          <p:cNvCxnSpPr>
            <a:cxnSpLocks noChangeShapeType="1"/>
          </p:cNvCxnSpPr>
          <p:nvPr/>
        </p:nvCxnSpPr>
        <p:spPr bwMode="auto">
          <a:xfrm rot="5400000" flipH="1" flipV="1">
            <a:off x="7030244" y="4521994"/>
            <a:ext cx="12700" cy="388938"/>
          </a:xfrm>
          <a:prstGeom prst="curvedConnector3">
            <a:avLst>
              <a:gd name="adj1" fmla="val 244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05" name="TextBox 42"/>
          <p:cNvSpPr txBox="1">
            <a:spLocks noChangeArrowheads="1"/>
          </p:cNvSpPr>
          <p:nvPr/>
        </p:nvSpPr>
        <p:spPr bwMode="auto">
          <a:xfrm>
            <a:off x="7094538" y="41608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52467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E</a:t>
            </a:r>
            <a:r>
              <a:rPr lang="en-US" sz="2800" dirty="0" smtClean="0"/>
              <a:t>xponential </a:t>
            </a:r>
            <a:r>
              <a:rPr lang="en-US" sz="2800" dirty="0"/>
              <a:t>B</a:t>
            </a:r>
            <a:r>
              <a:rPr lang="en-US" sz="2800" dirty="0" smtClean="0"/>
              <a:t>low-up in Simulating </a:t>
            </a:r>
            <a:r>
              <a:rPr lang="en-US" sz="2800" dirty="0" err="1"/>
              <a:t>N</a:t>
            </a:r>
            <a:r>
              <a:rPr lang="en-US" sz="2800" dirty="0" err="1" smtClean="0"/>
              <a:t>ondeterminism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In general the DFA might need a state for every subset of states of the NFA</a:t>
            </a:r>
          </a:p>
          <a:p>
            <a:pPr lvl="1">
              <a:defRPr/>
            </a:pPr>
            <a:r>
              <a:rPr lang="en-US" dirty="0" smtClean="0"/>
              <a:t>Power set of the set of states of the NFA</a:t>
            </a:r>
          </a:p>
          <a:p>
            <a:pPr lvl="1">
              <a:defRPr/>
            </a:pPr>
            <a:r>
              <a:rPr lang="en-US" dirty="0" smtClean="0"/>
              <a:t>n-state NFA yields DFA with at most 2</a:t>
            </a:r>
            <a:r>
              <a:rPr lang="en-US" baseline="30000" dirty="0" smtClean="0"/>
              <a:t>n</a:t>
            </a:r>
            <a:r>
              <a:rPr lang="en-US" dirty="0" smtClean="0"/>
              <a:t> states</a:t>
            </a:r>
          </a:p>
          <a:p>
            <a:pPr lvl="1">
              <a:defRPr/>
            </a:pPr>
            <a:r>
              <a:rPr lang="en-US" dirty="0" smtClean="0"/>
              <a:t>We saw an example where roughly 2</a:t>
            </a:r>
            <a:r>
              <a:rPr lang="en-US" baseline="30000" dirty="0" smtClean="0"/>
              <a:t>n</a:t>
            </a:r>
            <a:r>
              <a:rPr lang="en-US" dirty="0" smtClean="0"/>
              <a:t> is necessary</a:t>
            </a:r>
          </a:p>
          <a:p>
            <a:pPr lvl="2">
              <a:defRPr/>
            </a:pPr>
            <a:r>
              <a:rPr lang="en-US" sz="2600" dirty="0" smtClean="0"/>
              <a:t>Is the n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char from the end a 1?</a:t>
            </a:r>
          </a:p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The famous “P=NP?” question asks whether a similar blow-up is always necessary to get rid of </a:t>
            </a:r>
            <a:r>
              <a:rPr lang="en-US" dirty="0" err="1" smtClean="0">
                <a:solidFill>
                  <a:srgbClr val="C00000"/>
                </a:solidFill>
              </a:rPr>
              <a:t>nondeterminism</a:t>
            </a:r>
            <a:r>
              <a:rPr lang="en-US" dirty="0" smtClean="0">
                <a:solidFill>
                  <a:srgbClr val="C00000"/>
                </a:solidFill>
              </a:rPr>
              <a:t> for polynomial-time algorithms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0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758" y="274638"/>
            <a:ext cx="8839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Nondeterministic </a:t>
            </a:r>
            <a:r>
              <a:rPr lang="en-US" dirty="0"/>
              <a:t>F</a:t>
            </a:r>
            <a:r>
              <a:rPr lang="en-US" dirty="0" smtClean="0"/>
              <a:t>inite </a:t>
            </a:r>
            <a:r>
              <a:rPr lang="en-US" dirty="0"/>
              <a:t>A</a:t>
            </a:r>
            <a:r>
              <a:rPr lang="en-US" dirty="0" smtClean="0"/>
              <a:t>utomaton (NFA)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089375"/>
            <a:ext cx="8229600" cy="4525963"/>
          </a:xfrm>
        </p:spPr>
        <p:txBody>
          <a:bodyPr/>
          <a:lstStyle/>
          <a:p>
            <a:r>
              <a:rPr lang="en-US" sz="2800" dirty="0" smtClean="0"/>
              <a:t>Graph with start state, final states, edges labeled by symbols (like DFA) but</a:t>
            </a:r>
          </a:p>
          <a:p>
            <a:pPr lvl="1"/>
            <a:r>
              <a:rPr lang="en-US" sz="2400" dirty="0" smtClean="0"/>
              <a:t>Not required to have exactly 1 edge out of each state labeled by each symbol--- can have 0 or &gt;1</a:t>
            </a:r>
          </a:p>
          <a:p>
            <a:pPr lvl="1"/>
            <a:r>
              <a:rPr lang="en-US" sz="2400" dirty="0" smtClean="0"/>
              <a:t>Also can have edges labeled by empty string </a:t>
            </a:r>
            <a:r>
              <a:rPr lang="en-US" sz="24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  <a:sym typeface="Symbol" pitchFamily="18" charset="2"/>
              </a:rPr>
              <a:t>ɛ</a:t>
            </a:r>
            <a:endParaRPr lang="en-US" sz="2400" b="1" dirty="0" smtClean="0">
              <a:sym typeface="Symbol" pitchFamily="18" charset="2"/>
            </a:endParaRPr>
          </a:p>
          <a:p>
            <a:r>
              <a:rPr lang="en-US" sz="2800" b="1" dirty="0" smtClean="0"/>
              <a:t>Definition:  </a:t>
            </a:r>
            <a:r>
              <a:rPr lang="en-US" sz="2800" dirty="0" smtClean="0"/>
              <a:t>x is in the language recognized by an NFA if and only if x labels a path from the start state to some final state</a:t>
            </a:r>
          </a:p>
          <a:p>
            <a:endParaRPr lang="en-US" b="1" dirty="0" smtClean="0"/>
          </a:p>
        </p:txBody>
      </p:sp>
      <p:grpSp>
        <p:nvGrpSpPr>
          <p:cNvPr id="22535" name="Group 26"/>
          <p:cNvGrpSpPr>
            <a:grpSpLocks/>
          </p:cNvGrpSpPr>
          <p:nvPr/>
        </p:nvGrpSpPr>
        <p:grpSpPr bwMode="auto">
          <a:xfrm>
            <a:off x="2362200" y="4953000"/>
            <a:ext cx="4572000" cy="1344613"/>
            <a:chOff x="2362200" y="5059196"/>
            <a:chExt cx="4572000" cy="1344581"/>
          </a:xfrm>
        </p:grpSpPr>
        <p:sp>
          <p:nvSpPr>
            <p:cNvPr id="8" name="Oval 7"/>
            <p:cNvSpPr/>
            <p:nvPr/>
          </p:nvSpPr>
          <p:spPr>
            <a:xfrm>
              <a:off x="2671763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151438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391275" y="5138569"/>
              <a:ext cx="542925" cy="5572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911600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540" name="TextBox 14"/>
            <p:cNvSpPr txBox="1">
              <a:spLocks noChangeArrowheads="1"/>
            </p:cNvSpPr>
            <p:nvPr/>
          </p:nvSpPr>
          <p:spPr bwMode="auto">
            <a:xfrm>
              <a:off x="5694336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2541" name="TextBox 15"/>
            <p:cNvSpPr txBox="1">
              <a:spLocks noChangeArrowheads="1"/>
            </p:cNvSpPr>
            <p:nvPr/>
          </p:nvSpPr>
          <p:spPr bwMode="auto">
            <a:xfrm>
              <a:off x="4531962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cxnSp>
          <p:nvCxnSpPr>
            <p:cNvPr id="14" name="Straight Arrow Connector 13"/>
            <p:cNvCxnSpPr>
              <a:stCxn id="8" idx="6"/>
              <a:endCxn id="11" idx="2"/>
            </p:cNvCxnSpPr>
            <p:nvPr/>
          </p:nvCxnSpPr>
          <p:spPr>
            <a:xfrm>
              <a:off x="3214688" y="5416375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3" name="TextBox 18"/>
            <p:cNvSpPr txBox="1">
              <a:spLocks noChangeArrowheads="1"/>
            </p:cNvSpPr>
            <p:nvPr/>
          </p:nvSpPr>
          <p:spPr bwMode="auto">
            <a:xfrm>
              <a:off x="3214607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2544" name="TextBox 23"/>
            <p:cNvSpPr txBox="1">
              <a:spLocks noChangeArrowheads="1"/>
            </p:cNvSpPr>
            <p:nvPr/>
          </p:nvSpPr>
          <p:spPr bwMode="auto">
            <a:xfrm>
              <a:off x="6391759" y="6013590"/>
              <a:ext cx="542441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sp>
          <p:nvSpPr>
            <p:cNvPr id="22545" name="TextBox 27"/>
            <p:cNvSpPr txBox="1">
              <a:spLocks noChangeArrowheads="1"/>
            </p:cNvSpPr>
            <p:nvPr/>
          </p:nvSpPr>
          <p:spPr bwMode="auto">
            <a:xfrm>
              <a:off x="2819400" y="6096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454525" y="5376688"/>
              <a:ext cx="696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94363" y="5376688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4988361">
              <a:off x="2766224" y="5723545"/>
              <a:ext cx="398453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5" name="Arc 24"/>
            <p:cNvSpPr/>
            <p:nvPr/>
          </p:nvSpPr>
          <p:spPr>
            <a:xfrm rot="14988361">
              <a:off x="6441286" y="5677509"/>
              <a:ext cx="398454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362200" y="5376688"/>
              <a:ext cx="309563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31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hree ways of thinking about NFAs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300605"/>
            <a:ext cx="8229600" cy="5140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600" dirty="0" smtClean="0"/>
              <a:t>Outside observer:  Is there a path labeled by x from the start state to some final state?  </a:t>
            </a:r>
          </a:p>
          <a:p>
            <a:pPr lvl="3">
              <a:defRPr/>
            </a:pPr>
            <a:endParaRPr lang="en-US" sz="2600" dirty="0"/>
          </a:p>
          <a:p>
            <a:pPr>
              <a:defRPr/>
            </a:pPr>
            <a:r>
              <a:rPr lang="en-US" sz="2600" dirty="0" smtClean="0"/>
              <a:t>Perfect guesser: The NFA has input x and whenever there is a choice of what to do it magically guesses a good one (if one exists)</a:t>
            </a:r>
          </a:p>
          <a:p>
            <a:pPr lvl="3">
              <a:defRPr/>
            </a:pPr>
            <a:endParaRPr lang="en-US" sz="2600" dirty="0"/>
          </a:p>
          <a:p>
            <a:pPr>
              <a:defRPr/>
            </a:pPr>
            <a:r>
              <a:rPr lang="en-US" sz="2600" dirty="0" smtClean="0"/>
              <a:t>Parallel exploration:  The NFA computation runs all possible computations on x step-by-step at the same time in parallel</a:t>
            </a:r>
            <a:endParaRPr lang="en-US" sz="2600" dirty="0"/>
          </a:p>
          <a:p>
            <a:pPr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2361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28982" y="25206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G</a:t>
            </a:r>
            <a:r>
              <a:rPr lang="en-US" dirty="0" smtClean="0"/>
              <a:t>oal: NFA to recognize...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5370" y="1006100"/>
            <a:ext cx="89105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</a:rPr>
              <a:t>binary </a:t>
            </a:r>
            <a:r>
              <a:rPr lang="en-US" sz="2600" dirty="0">
                <a:solidFill>
                  <a:srgbClr val="C00000"/>
                </a:solidFill>
              </a:rPr>
              <a:t>strings </a:t>
            </a:r>
            <a:r>
              <a:rPr lang="en-US" sz="2600" dirty="0" smtClean="0">
                <a:solidFill>
                  <a:srgbClr val="C00000"/>
                </a:solidFill>
              </a:rPr>
              <a:t>that have an even </a:t>
            </a:r>
            <a:r>
              <a:rPr lang="en-US" sz="2600" dirty="0">
                <a:solidFill>
                  <a:srgbClr val="C00000"/>
                </a:solidFill>
              </a:rPr>
              <a:t># of 1’s </a:t>
            </a:r>
            <a:r>
              <a:rPr lang="en-US" sz="2600" dirty="0" smtClean="0">
                <a:solidFill>
                  <a:srgbClr val="C00000"/>
                </a:solidFill>
              </a:rPr>
              <a:t>or </a:t>
            </a:r>
            <a:r>
              <a:rPr lang="en-US" sz="2600" dirty="0" smtClean="0">
                <a:solidFill>
                  <a:srgbClr val="C00000"/>
                </a:solidFill>
              </a:rPr>
              <a:t>contain the substring </a:t>
            </a:r>
            <a:r>
              <a:rPr lang="en-US" sz="2600" dirty="0">
                <a:solidFill>
                  <a:srgbClr val="C00000"/>
                </a:solidFill>
              </a:rPr>
              <a:t>111</a:t>
            </a:r>
          </a:p>
        </p:txBody>
      </p:sp>
    </p:spTree>
    <p:extLst>
      <p:ext uri="{BB962C8B-B14F-4D97-AF65-F5344CB8AC3E}">
        <p14:creationId xmlns:p14="http://schemas.microsoft.com/office/powerpoint/2010/main" val="271528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36129"/>
            <a:ext cx="8001000" cy="1600200"/>
          </a:xfrm>
          <a:prstGeom prst="rect">
            <a:avLst/>
          </a:prstGeom>
          <a:solidFill>
            <a:srgbClr val="C6D9F1">
              <a:alpha val="85098"/>
            </a:srgbClr>
          </a:solidFill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36129"/>
                <a:ext cx="8229600" cy="4525963"/>
              </a:xfrm>
            </p:spPr>
            <p:txBody>
              <a:bodyPr/>
              <a:lstStyle/>
              <a:p>
                <a:pPr marL="0" indent="0">
                  <a:buFont typeface="Arial" charset="0"/>
                  <a:buNone/>
                </a:pPr>
                <a:r>
                  <a:rPr lang="en-US" b="1" dirty="0" smtClean="0"/>
                  <a:t>Theorem:</a:t>
                </a:r>
                <a:r>
                  <a:rPr lang="en-US" dirty="0" smtClean="0"/>
                  <a:t>   For any set of strings (language)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>
                    <a:latin typeface="Symbol" pitchFamily="18" charset="2"/>
                    <a:sym typeface="Symbol" pitchFamily="18" charset="2"/>
                  </a:rPr>
                  <a:t> </a:t>
                </a:r>
                <a:r>
                  <a:rPr lang="en-US" dirty="0" smtClean="0"/>
                  <a:t>described by a regular expression, there is an NFA that recognizes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.  </a:t>
                </a:r>
              </a:p>
              <a:p>
                <a:pPr lvl="1"/>
                <a:endParaRPr lang="en-US" dirty="0" smtClean="0"/>
              </a:p>
              <a:p>
                <a:pPr marL="0" indent="0">
                  <a:buFont typeface="Arial" charset="0"/>
                  <a:buNone/>
                </a:pPr>
                <a:r>
                  <a:rPr lang="en-US" dirty="0" smtClean="0"/>
                  <a:t>Proof idea:   Structural induction based on the recursive definition of regular expressions...</a:t>
                </a:r>
                <a:endParaRPr lang="en-US" sz="2400" dirty="0" smtClean="0"/>
              </a:p>
            </p:txBody>
          </p:sp>
        </mc:Choice>
        <mc:Fallback xmlns="">
          <p:sp>
            <p:nvSpPr>
              <p:cNvPr id="92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36129"/>
                <a:ext cx="8229600" cy="4525963"/>
              </a:xfrm>
              <a:blipFill rotWithShape="0">
                <a:blip r:embed="rId2"/>
                <a:stretch>
                  <a:fillRect l="-1852" t="-1617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NFAs and regular expressions</a:t>
            </a:r>
          </a:p>
        </p:txBody>
      </p:sp>
    </p:spTree>
    <p:extLst>
      <p:ext uri="{BB962C8B-B14F-4D97-AF65-F5344CB8AC3E}">
        <p14:creationId xmlns:p14="http://schemas.microsoft.com/office/powerpoint/2010/main" val="16055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egular expressions over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38952"/>
            <a:ext cx="8534400" cy="46482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Basis:</a:t>
            </a:r>
          </a:p>
          <a:p>
            <a:pPr lvl="1"/>
            <a:r>
              <a:rPr lang="en-US" b="1" dirty="0" smtClean="0">
                <a:sym typeface="Symbol" pitchFamily="18" charset="2"/>
              </a:rPr>
              <a:t>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r>
              <a:rPr lang="en-US" dirty="0" smtClean="0">
                <a:sym typeface="Symbol" pitchFamily="18" charset="2"/>
              </a:rPr>
              <a:t> are regular expressions</a:t>
            </a:r>
          </a:p>
          <a:p>
            <a:pPr lvl="1"/>
            <a:r>
              <a:rPr lang="en-US" b="1" i="1" dirty="0" smtClean="0"/>
              <a:t>a</a:t>
            </a:r>
            <a:r>
              <a:rPr lang="en-US" dirty="0" smtClean="0"/>
              <a:t> is a regular expression </a:t>
            </a:r>
            <a:r>
              <a:rPr lang="en-US" dirty="0" smtClean="0">
                <a:sym typeface="Symbol" pitchFamily="18" charset="2"/>
              </a:rPr>
              <a:t>for any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</a:p>
          <a:p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Recursive step:</a:t>
            </a:r>
          </a:p>
          <a:p>
            <a:pPr lvl="1"/>
            <a:r>
              <a:rPr lang="en-US" dirty="0" smtClean="0">
                <a:sym typeface="Symbol" pitchFamily="18" charset="2"/>
              </a:rPr>
              <a:t>If </a:t>
            </a:r>
            <a:r>
              <a:rPr lang="en-US" b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b="1" dirty="0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are regular expressions then so are:</a:t>
            </a:r>
          </a:p>
          <a:p>
            <a:pPr lvl="2"/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sz="2800" b="1" dirty="0" smtClean="0"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</a:t>
            </a:r>
            <a:r>
              <a:rPr lang="en-US" sz="2800" b="1" dirty="0" smtClean="0">
                <a:sym typeface="Symbol" pitchFamily="18" charset="2"/>
              </a:rPr>
              <a:t> B</a:t>
            </a:r>
            <a:r>
              <a:rPr lang="en-US" sz="2800" dirty="0" smtClean="0">
                <a:sym typeface="Symbol" pitchFamily="18" charset="2"/>
              </a:rPr>
              <a:t>)</a:t>
            </a:r>
          </a:p>
          <a:p>
            <a:pPr lvl="2"/>
            <a:r>
              <a:rPr lang="en-US" sz="2800" dirty="0" smtClean="0">
                <a:sym typeface="Symbol" pitchFamily="18" charset="2"/>
              </a:rPr>
              <a:t> (</a:t>
            </a:r>
            <a:r>
              <a:rPr lang="en-US" sz="2800" b="1" dirty="0" smtClean="0">
                <a:sym typeface="Symbol" pitchFamily="18" charset="2"/>
              </a:rPr>
              <a:t>AB</a:t>
            </a:r>
            <a:r>
              <a:rPr lang="en-US" sz="2800" dirty="0" smtClean="0">
                <a:sym typeface="Symbol" pitchFamily="18" charset="2"/>
              </a:rPr>
              <a:t>)</a:t>
            </a:r>
          </a:p>
          <a:p>
            <a:pPr lvl="2"/>
            <a:r>
              <a:rPr lang="en-US" sz="2800" b="1" dirty="0" smtClean="0">
                <a:sym typeface="Symbol" pitchFamily="18" charset="2"/>
              </a:rPr>
              <a:t>A*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44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Case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r>
              <a:rPr lang="en-US" b="1" dirty="0" smtClean="0">
                <a:sym typeface="Symbol" pitchFamily="18" charset="2"/>
              </a:rPr>
              <a:t></a:t>
            </a:r>
            <a:r>
              <a:rPr lang="en-US" dirty="0" smtClean="0">
                <a:sym typeface="Symbol" pitchFamily="18" charset="2"/>
              </a:rPr>
              <a:t>:</a:t>
            </a:r>
          </a:p>
          <a:p>
            <a:endParaRPr lang="en-US" dirty="0" smtClean="0">
              <a:sym typeface="Symbol" pitchFamily="18" charset="2"/>
            </a:endParaRPr>
          </a:p>
          <a:p>
            <a:endParaRPr lang="en-US" sz="24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Case 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ɛ</a:t>
            </a:r>
            <a:r>
              <a:rPr lang="en-US" dirty="0" smtClean="0">
                <a:sym typeface="Symbol" pitchFamily="18" charset="2"/>
              </a:rPr>
              <a:t>:</a:t>
            </a:r>
          </a:p>
          <a:p>
            <a:endParaRPr lang="en-US" dirty="0" smtClean="0">
              <a:sym typeface="Symbol" pitchFamily="18" charset="2"/>
            </a:endParaRPr>
          </a:p>
          <a:p>
            <a:endParaRPr lang="en-US" sz="18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Case </a:t>
            </a:r>
            <a:r>
              <a:rPr lang="en-US" b="1" i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:</a:t>
            </a:r>
            <a:endParaRPr lang="en-US" b="1" i="1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91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11746</TotalTime>
  <Words>1116</Words>
  <Application>Microsoft Office PowerPoint</Application>
  <PresentationFormat>On-screen Show (4:3)</PresentationFormat>
  <Paragraphs>408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CSE 311: Foundations of Computing</vt:lpstr>
      <vt:lpstr>highlights</vt:lpstr>
      <vt:lpstr>highlights</vt:lpstr>
      <vt:lpstr>Nondeterministic Finite Automaton (NFA)</vt:lpstr>
      <vt:lpstr>Three ways of thinking about NFAs</vt:lpstr>
      <vt:lpstr>Goal: NFA to recognize...</vt:lpstr>
      <vt:lpstr>NFAs and regular expressions</vt:lpstr>
      <vt:lpstr>regular expressions over </vt:lpstr>
      <vt:lpstr>Base Case</vt:lpstr>
      <vt:lpstr>Base Case</vt:lpstr>
      <vt:lpstr>Inductive Hypothesis</vt:lpstr>
      <vt:lpstr>Inductive Step</vt:lpstr>
      <vt:lpstr>Inductive Step</vt:lpstr>
      <vt:lpstr>Inductive Step</vt:lpstr>
      <vt:lpstr>Inductive Step</vt:lpstr>
      <vt:lpstr>Inductive Step</vt:lpstr>
      <vt:lpstr>Inductive Step</vt:lpstr>
      <vt:lpstr>Build an NFA for (01 1)*0</vt:lpstr>
      <vt:lpstr>Solution</vt:lpstr>
      <vt:lpstr>NFAs and DFAs</vt:lpstr>
      <vt:lpstr>NFAs and DFAs</vt:lpstr>
      <vt:lpstr>Conversion of NFAs to a DFAs</vt:lpstr>
      <vt:lpstr>Conversion of NFAs to a DFAs</vt:lpstr>
      <vt:lpstr>Conversion of NFAs to a DFAs</vt:lpstr>
      <vt:lpstr>Conversion of NFAs to a DFAs</vt:lpstr>
      <vt:lpstr>Example: NFA to DFA</vt:lpstr>
      <vt:lpstr>Example: NFA to DFA</vt:lpstr>
      <vt:lpstr>Example: NFA to DFA</vt:lpstr>
      <vt:lpstr>Example: NFA to DFA</vt:lpstr>
      <vt:lpstr>Example: NFA to DFA</vt:lpstr>
      <vt:lpstr>Example: NFA to DFA</vt:lpstr>
      <vt:lpstr>Example: NFA to DFA</vt:lpstr>
      <vt:lpstr>Example: NFA to DFA</vt:lpstr>
      <vt:lpstr>Exponential Blow-up in Simulating Nondeterminism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475</cp:revision>
  <cp:lastPrinted>2013-10-03T23:44:12Z</cp:lastPrinted>
  <dcterms:created xsi:type="dcterms:W3CDTF">2013-01-07T07:20:47Z</dcterms:created>
  <dcterms:modified xsi:type="dcterms:W3CDTF">2014-11-19T14:10:06Z</dcterms:modified>
</cp:coreProperties>
</file>