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593" r:id="rId3"/>
    <p:sldId id="594" r:id="rId4"/>
    <p:sldId id="595" r:id="rId5"/>
    <p:sldId id="596" r:id="rId6"/>
    <p:sldId id="597" r:id="rId7"/>
    <p:sldId id="598" r:id="rId8"/>
    <p:sldId id="599" r:id="rId9"/>
    <p:sldId id="600" r:id="rId10"/>
    <p:sldId id="601" r:id="rId11"/>
    <p:sldId id="602" r:id="rId12"/>
    <p:sldId id="603" r:id="rId13"/>
    <p:sldId id="604" r:id="rId14"/>
    <p:sldId id="605" r:id="rId15"/>
    <p:sldId id="606" r:id="rId1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60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75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23:  State Minimization, NFAs</a:t>
            </a:r>
          </a:p>
        </p:txBody>
      </p:sp>
      <p:pic>
        <p:nvPicPr>
          <p:cNvPr id="1026" name="Picture 2" descr="http://www.bbman.com/assets/images/pepsi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76" y="2364846"/>
            <a:ext cx="2982736" cy="41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844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844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850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850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1510" y="1447800"/>
            <a:ext cx="3581400" cy="4495800"/>
            <a:chOff x="801510" y="1447800"/>
            <a:chExt cx="3581400" cy="4495800"/>
          </a:xfrm>
        </p:grpSpPr>
        <p:sp>
          <p:nvSpPr>
            <p:cNvPr id="68" name="Oval 67"/>
            <p:cNvSpPr/>
            <p:nvPr/>
          </p:nvSpPr>
          <p:spPr>
            <a:xfrm>
              <a:off x="801510" y="1447800"/>
              <a:ext cx="1752600" cy="449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182510" y="2667000"/>
              <a:ext cx="2133600" cy="228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258710" y="3048000"/>
              <a:ext cx="990600" cy="14478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858910" y="1600200"/>
              <a:ext cx="1143000" cy="1143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630310" y="3200400"/>
              <a:ext cx="1752600" cy="2667000"/>
            </a:xfrm>
            <a:prstGeom prst="ellipse">
              <a:avLst/>
            </a:prstGeom>
            <a:solidFill>
              <a:srgbClr val="92D050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445" name="Group 1035"/>
            <p:cNvGrpSpPr>
              <a:grpSpLocks/>
            </p:cNvGrpSpPr>
            <p:nvPr/>
          </p:nvGrpSpPr>
          <p:grpSpPr bwMode="auto">
            <a:xfrm>
              <a:off x="1087260" y="1752600"/>
              <a:ext cx="2901950" cy="3987800"/>
              <a:chOff x="407" y="1528"/>
              <a:chExt cx="1379" cy="1951"/>
            </a:xfrm>
          </p:grpSpPr>
          <p:sp>
            <p:nvSpPr>
              <p:cNvPr id="18448" name="Rectangle 1036"/>
              <p:cNvSpPr>
                <a:spLocks noChangeArrowheads="1"/>
              </p:cNvSpPr>
              <p:nvPr/>
            </p:nvSpPr>
            <p:spPr bwMode="auto">
              <a:xfrm>
                <a:off x="619" y="19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8449" name="Rectangle 1037"/>
              <p:cNvSpPr>
                <a:spLocks noChangeArrowheads="1"/>
              </p:cNvSpPr>
              <p:nvPr/>
            </p:nvSpPr>
            <p:spPr bwMode="auto">
              <a:xfrm>
                <a:off x="957" y="1832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8450" name="Rectangle 1038"/>
              <p:cNvSpPr>
                <a:spLocks noChangeArrowheads="1"/>
              </p:cNvSpPr>
              <p:nvPr/>
            </p:nvSpPr>
            <p:spPr bwMode="auto">
              <a:xfrm>
                <a:off x="910" y="20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51" name="Rectangle 1039"/>
              <p:cNvSpPr>
                <a:spLocks noChangeArrowheads="1"/>
              </p:cNvSpPr>
              <p:nvPr/>
            </p:nvSpPr>
            <p:spPr bwMode="auto">
              <a:xfrm>
                <a:off x="830" y="1528"/>
                <a:ext cx="61" cy="9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0</a:t>
                </a:r>
              </a:p>
            </p:txBody>
          </p:sp>
          <p:sp>
            <p:nvSpPr>
              <p:cNvPr id="18452" name="Rectangle 1040"/>
              <p:cNvSpPr>
                <a:spLocks noChangeArrowheads="1"/>
              </p:cNvSpPr>
              <p:nvPr/>
            </p:nvSpPr>
            <p:spPr bwMode="auto">
              <a:xfrm>
                <a:off x="810" y="2268"/>
                <a:ext cx="61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0</a:t>
                </a:r>
              </a:p>
            </p:txBody>
          </p:sp>
          <p:sp>
            <p:nvSpPr>
              <p:cNvPr id="18453" name="Rectangle 1041"/>
              <p:cNvSpPr>
                <a:spLocks noChangeArrowheads="1"/>
              </p:cNvSpPr>
              <p:nvPr/>
            </p:nvSpPr>
            <p:spPr bwMode="auto">
              <a:xfrm>
                <a:off x="911" y="250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8454" name="Rectangle 1042"/>
              <p:cNvSpPr>
                <a:spLocks noChangeArrowheads="1"/>
              </p:cNvSpPr>
              <p:nvPr/>
            </p:nvSpPr>
            <p:spPr bwMode="auto">
              <a:xfrm>
                <a:off x="798" y="26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55" name="Rectangle 1043"/>
              <p:cNvSpPr>
                <a:spLocks noChangeArrowheads="1"/>
              </p:cNvSpPr>
              <p:nvPr/>
            </p:nvSpPr>
            <p:spPr bwMode="auto">
              <a:xfrm>
                <a:off x="467" y="266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8456" name="Rectangle 1044"/>
              <p:cNvSpPr>
                <a:spLocks noChangeArrowheads="1"/>
              </p:cNvSpPr>
              <p:nvPr/>
            </p:nvSpPr>
            <p:spPr bwMode="auto">
              <a:xfrm>
                <a:off x="581" y="2940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8457" name="Rectangle 1045"/>
              <p:cNvSpPr>
                <a:spLocks noChangeArrowheads="1"/>
              </p:cNvSpPr>
              <p:nvPr/>
            </p:nvSpPr>
            <p:spPr bwMode="auto">
              <a:xfrm>
                <a:off x="978" y="277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8458" name="Rectangle 1046"/>
              <p:cNvSpPr>
                <a:spLocks noChangeArrowheads="1"/>
              </p:cNvSpPr>
              <p:nvPr/>
            </p:nvSpPr>
            <p:spPr bwMode="auto">
              <a:xfrm flipH="1">
                <a:off x="1000" y="3070"/>
                <a:ext cx="2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59" name="Rectangle 1047"/>
              <p:cNvSpPr>
                <a:spLocks noChangeArrowheads="1"/>
              </p:cNvSpPr>
              <p:nvPr/>
            </p:nvSpPr>
            <p:spPr bwMode="auto">
              <a:xfrm>
                <a:off x="407" y="3143"/>
                <a:ext cx="61" cy="9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0</a:t>
                </a:r>
              </a:p>
            </p:txBody>
          </p:sp>
          <p:sp>
            <p:nvSpPr>
              <p:cNvPr id="18460" name="Rectangle 1048"/>
              <p:cNvSpPr>
                <a:spLocks noChangeArrowheads="1"/>
              </p:cNvSpPr>
              <p:nvPr/>
            </p:nvSpPr>
            <p:spPr bwMode="auto">
              <a:xfrm flipH="1">
                <a:off x="1635" y="1529"/>
                <a:ext cx="29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600" b="1"/>
                  <a:t>2</a:t>
                </a:r>
              </a:p>
            </p:txBody>
          </p:sp>
          <p:sp>
            <p:nvSpPr>
              <p:cNvPr id="18461" name="Rectangle 1049"/>
              <p:cNvSpPr>
                <a:spLocks noChangeArrowheads="1"/>
              </p:cNvSpPr>
              <p:nvPr/>
            </p:nvSpPr>
            <p:spPr bwMode="auto">
              <a:xfrm>
                <a:off x="1213" y="1655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8462" name="Rectangle 1050"/>
              <p:cNvSpPr>
                <a:spLocks noChangeArrowheads="1"/>
              </p:cNvSpPr>
              <p:nvPr/>
            </p:nvSpPr>
            <p:spPr bwMode="auto">
              <a:xfrm>
                <a:off x="1647" y="1975"/>
                <a:ext cx="2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63" name="Rectangle 1051"/>
              <p:cNvSpPr>
                <a:spLocks noChangeArrowheads="1"/>
              </p:cNvSpPr>
              <p:nvPr/>
            </p:nvSpPr>
            <p:spPr bwMode="auto">
              <a:xfrm>
                <a:off x="1415" y="2119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8464" name="Rectangle 1052"/>
              <p:cNvSpPr>
                <a:spLocks noChangeArrowheads="1"/>
              </p:cNvSpPr>
              <p:nvPr/>
            </p:nvSpPr>
            <p:spPr bwMode="auto">
              <a:xfrm>
                <a:off x="1510" y="268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65" name="Rectangle 1053"/>
              <p:cNvSpPr>
                <a:spLocks noChangeArrowheads="1"/>
              </p:cNvSpPr>
              <p:nvPr/>
            </p:nvSpPr>
            <p:spPr bwMode="auto">
              <a:xfrm>
                <a:off x="1219" y="2627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8466" name="Rectangle 1054"/>
              <p:cNvSpPr>
                <a:spLocks noChangeArrowheads="1"/>
              </p:cNvSpPr>
              <p:nvPr/>
            </p:nvSpPr>
            <p:spPr bwMode="auto">
              <a:xfrm>
                <a:off x="1325" y="2210"/>
                <a:ext cx="33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8467" name="Rectangle 1055"/>
              <p:cNvSpPr>
                <a:spLocks noChangeArrowheads="1"/>
              </p:cNvSpPr>
              <p:nvPr/>
            </p:nvSpPr>
            <p:spPr bwMode="auto">
              <a:xfrm>
                <a:off x="1211" y="2945"/>
                <a:ext cx="74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8468" name="Rectangle 1056"/>
              <p:cNvSpPr>
                <a:spLocks noChangeArrowheads="1"/>
              </p:cNvSpPr>
              <p:nvPr/>
            </p:nvSpPr>
            <p:spPr bwMode="auto">
              <a:xfrm>
                <a:off x="1605" y="33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8469" name="Rectangle 1057"/>
              <p:cNvSpPr>
                <a:spLocks noChangeArrowheads="1"/>
              </p:cNvSpPr>
              <p:nvPr/>
            </p:nvSpPr>
            <p:spPr bwMode="auto">
              <a:xfrm>
                <a:off x="1223" y="3277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8470" name="Rectangle 1058"/>
              <p:cNvSpPr>
                <a:spLocks noChangeArrowheads="1"/>
              </p:cNvSpPr>
              <p:nvPr/>
            </p:nvSpPr>
            <p:spPr bwMode="auto">
              <a:xfrm>
                <a:off x="1739" y="312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8471" name="Oval 1059"/>
              <p:cNvSpPr>
                <a:spLocks noChangeArrowheads="1"/>
              </p:cNvSpPr>
              <p:nvPr/>
            </p:nvSpPr>
            <p:spPr bwMode="auto">
              <a:xfrm>
                <a:off x="588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S0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8472" name="Oval 1060"/>
              <p:cNvSpPr>
                <a:spLocks noChangeArrowheads="1"/>
              </p:cNvSpPr>
              <p:nvPr/>
            </p:nvSpPr>
            <p:spPr bwMode="auto">
              <a:xfrm>
                <a:off x="588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S2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8473" name="Oval 1061"/>
              <p:cNvSpPr>
                <a:spLocks noChangeArrowheads="1"/>
              </p:cNvSpPr>
              <p:nvPr/>
            </p:nvSpPr>
            <p:spPr bwMode="auto">
              <a:xfrm>
                <a:off x="588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S4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8474" name="Oval 1062"/>
              <p:cNvSpPr>
                <a:spLocks noChangeArrowheads="1"/>
              </p:cNvSpPr>
              <p:nvPr/>
            </p:nvSpPr>
            <p:spPr bwMode="auto">
              <a:xfrm>
                <a:off x="1356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S1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8475" name="Oval 1063"/>
              <p:cNvSpPr>
                <a:spLocks noChangeArrowheads="1"/>
              </p:cNvSpPr>
              <p:nvPr/>
            </p:nvSpPr>
            <p:spPr bwMode="auto">
              <a:xfrm>
                <a:off x="1356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S3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8476" name="Oval 1064"/>
              <p:cNvSpPr>
                <a:spLocks noChangeArrowheads="1"/>
              </p:cNvSpPr>
              <p:nvPr/>
            </p:nvSpPr>
            <p:spPr bwMode="auto">
              <a:xfrm>
                <a:off x="1356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S5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8477" name="Line 1065"/>
              <p:cNvSpPr>
                <a:spLocks noChangeShapeType="1"/>
              </p:cNvSpPr>
              <p:nvPr/>
            </p:nvSpPr>
            <p:spPr bwMode="auto">
              <a:xfrm>
                <a:off x="150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Line 1066"/>
              <p:cNvSpPr>
                <a:spLocks noChangeShapeType="1"/>
              </p:cNvSpPr>
              <p:nvPr/>
            </p:nvSpPr>
            <p:spPr bwMode="auto">
              <a:xfrm>
                <a:off x="78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1067"/>
              <p:cNvSpPr>
                <a:spLocks noChangeShapeType="1"/>
              </p:cNvSpPr>
              <p:nvPr/>
            </p:nvSpPr>
            <p:spPr bwMode="auto">
              <a:xfrm flipV="1">
                <a:off x="684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1068"/>
              <p:cNvSpPr>
                <a:spLocks noChangeShapeType="1"/>
              </p:cNvSpPr>
              <p:nvPr/>
            </p:nvSpPr>
            <p:spPr bwMode="auto">
              <a:xfrm>
                <a:off x="876" y="318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Line 1069"/>
              <p:cNvSpPr>
                <a:spLocks noChangeShapeType="1"/>
              </p:cNvSpPr>
              <p:nvPr/>
            </p:nvSpPr>
            <p:spPr bwMode="auto">
              <a:xfrm flipH="1">
                <a:off x="876" y="328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Line 1070"/>
              <p:cNvSpPr>
                <a:spLocks noChangeShapeType="1"/>
              </p:cNvSpPr>
              <p:nvPr/>
            </p:nvSpPr>
            <p:spPr bwMode="auto">
              <a:xfrm flipV="1">
                <a:off x="1486" y="1933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3" name="Line 1071"/>
              <p:cNvSpPr>
                <a:spLocks noChangeShapeType="1"/>
              </p:cNvSpPr>
              <p:nvPr/>
            </p:nvSpPr>
            <p:spPr bwMode="auto">
              <a:xfrm>
                <a:off x="1548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Line 1072"/>
              <p:cNvSpPr>
                <a:spLocks noChangeShapeType="1"/>
              </p:cNvSpPr>
              <p:nvPr/>
            </p:nvSpPr>
            <p:spPr bwMode="auto">
              <a:xfrm>
                <a:off x="876" y="25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Line 1073"/>
              <p:cNvSpPr>
                <a:spLocks noChangeShapeType="1"/>
              </p:cNvSpPr>
              <p:nvPr/>
            </p:nvSpPr>
            <p:spPr bwMode="auto">
              <a:xfrm flipV="1">
                <a:off x="828" y="1890"/>
                <a:ext cx="57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Line 1074"/>
              <p:cNvSpPr>
                <a:spLocks noChangeShapeType="1"/>
              </p:cNvSpPr>
              <p:nvPr/>
            </p:nvSpPr>
            <p:spPr bwMode="auto">
              <a:xfrm flipH="1">
                <a:off x="828" y="2610"/>
                <a:ext cx="576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1075"/>
              <p:cNvSpPr>
                <a:spLocks noChangeShapeType="1"/>
              </p:cNvSpPr>
              <p:nvPr/>
            </p:nvSpPr>
            <p:spPr bwMode="auto">
              <a:xfrm flipV="1">
                <a:off x="798" y="1920"/>
                <a:ext cx="630" cy="1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076"/>
              <p:cNvSpPr>
                <a:spLocks noChangeShapeType="1"/>
              </p:cNvSpPr>
              <p:nvPr/>
            </p:nvSpPr>
            <p:spPr bwMode="auto">
              <a:xfrm>
                <a:off x="876" y="184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077"/>
              <p:cNvSpPr>
                <a:spLocks noChangeShapeType="1"/>
              </p:cNvSpPr>
              <p:nvPr/>
            </p:nvSpPr>
            <p:spPr bwMode="auto">
              <a:xfrm flipH="1">
                <a:off x="876" y="174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Line 1078"/>
              <p:cNvSpPr>
                <a:spLocks noChangeShapeType="1"/>
              </p:cNvSpPr>
              <p:nvPr/>
            </p:nvSpPr>
            <p:spPr bwMode="auto">
              <a:xfrm>
                <a:off x="732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079"/>
              <p:cNvSpPr>
                <a:spLocks noChangeShapeType="1"/>
              </p:cNvSpPr>
              <p:nvPr/>
            </p:nvSpPr>
            <p:spPr bwMode="auto">
              <a:xfrm flipH="1" flipV="1">
                <a:off x="768" y="1938"/>
                <a:ext cx="636" cy="1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080"/>
              <p:cNvSpPr>
                <a:spLocks noChangeShapeType="1"/>
              </p:cNvSpPr>
              <p:nvPr/>
            </p:nvSpPr>
            <p:spPr bwMode="auto">
              <a:xfrm>
                <a:off x="798" y="1914"/>
                <a:ext cx="570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1081"/>
              <p:cNvSpPr>
                <a:spLocks noChangeShapeType="1"/>
              </p:cNvSpPr>
              <p:nvPr/>
            </p:nvSpPr>
            <p:spPr bwMode="auto">
              <a:xfrm flipH="1" flipV="1">
                <a:off x="846" y="1878"/>
                <a:ext cx="558" cy="5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94" name="AutoShape 1082"/>
              <p:cNvCxnSpPr>
                <a:cxnSpLocks noChangeShapeType="1"/>
                <a:stCxn id="18476" idx="5"/>
                <a:endCxn id="18476" idx="3"/>
              </p:cNvCxnSpPr>
              <p:nvPr/>
            </p:nvCxnSpPr>
            <p:spPr bwMode="auto">
              <a:xfrm rot="5400000">
                <a:off x="1499" y="3235"/>
                <a:ext cx="1" cy="204"/>
              </a:xfrm>
              <a:prstGeom prst="curvedConnector3">
                <a:avLst>
                  <a:gd name="adj1" fmla="val 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95" name="AutoShape 1083"/>
              <p:cNvCxnSpPr>
                <a:cxnSpLocks noChangeShapeType="1"/>
                <a:stCxn id="18474" idx="7"/>
                <a:endCxn id="18474" idx="1"/>
              </p:cNvCxnSpPr>
              <p:nvPr/>
            </p:nvCxnSpPr>
            <p:spPr bwMode="auto">
              <a:xfrm rot="-5400000" flipH="1" flipV="1">
                <a:off x="1499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96" name="AutoShape 1084"/>
              <p:cNvCxnSpPr>
                <a:cxnSpLocks noChangeShapeType="1"/>
                <a:stCxn id="18471" idx="7"/>
                <a:endCxn id="18471" idx="1"/>
              </p:cNvCxnSpPr>
              <p:nvPr/>
            </p:nvCxnSpPr>
            <p:spPr bwMode="auto">
              <a:xfrm rot="-5400000" flipH="1" flipV="1">
                <a:off x="731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97" name="AutoShape 1085"/>
              <p:cNvCxnSpPr>
                <a:cxnSpLocks noChangeShapeType="1"/>
                <a:stCxn id="18473" idx="2"/>
                <a:endCxn id="18471" idx="2"/>
              </p:cNvCxnSpPr>
              <p:nvPr/>
            </p:nvCxnSpPr>
            <p:spPr bwMode="auto">
              <a:xfrm rot="10800000" flipH="1">
                <a:off x="588" y="1794"/>
                <a:ext cx="1" cy="1440"/>
              </a:xfrm>
              <a:prstGeom prst="curvedConnector3">
                <a:avLst>
                  <a:gd name="adj1" fmla="val -23400009"/>
                </a:avLst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98" name="AutoShape 1086"/>
              <p:cNvCxnSpPr>
                <a:cxnSpLocks noChangeShapeType="1"/>
                <a:stCxn id="18472" idx="3"/>
                <a:endCxn id="18472" idx="1"/>
              </p:cNvCxnSpPr>
              <p:nvPr/>
            </p:nvCxnSpPr>
            <p:spPr bwMode="auto">
              <a:xfrm rot="5400000" flipH="1" flipV="1">
                <a:off x="529" y="2513"/>
                <a:ext cx="204" cy="1"/>
              </a:xfrm>
              <a:prstGeom prst="curvedConnector5">
                <a:avLst>
                  <a:gd name="adj1" fmla="val -29412"/>
                  <a:gd name="adj2" fmla="val -15600005"/>
                  <a:gd name="adj3" fmla="val 12303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99" name="AutoShape 1087"/>
              <p:cNvCxnSpPr>
                <a:cxnSpLocks noChangeShapeType="1"/>
                <a:stCxn id="18474" idx="6"/>
                <a:endCxn id="18476" idx="6"/>
              </p:cNvCxnSpPr>
              <p:nvPr/>
            </p:nvCxnSpPr>
            <p:spPr bwMode="auto">
              <a:xfrm>
                <a:off x="1644" y="1794"/>
                <a:ext cx="1" cy="1440"/>
              </a:xfrm>
              <a:prstGeom prst="curvedConnector3">
                <a:avLst>
                  <a:gd name="adj1" fmla="val 1200000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00" name="AutoShape 1088"/>
              <p:cNvCxnSpPr>
                <a:cxnSpLocks noChangeShapeType="1"/>
                <a:stCxn id="18476" idx="6"/>
                <a:endCxn id="18474" idx="6"/>
              </p:cNvCxnSpPr>
              <p:nvPr/>
            </p:nvCxnSpPr>
            <p:spPr bwMode="auto">
              <a:xfrm flipV="1">
                <a:off x="1644" y="1794"/>
                <a:ext cx="1" cy="1440"/>
              </a:xfrm>
              <a:prstGeom prst="curvedConnector3">
                <a:avLst>
                  <a:gd name="adj1" fmla="val 245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501" name="Rectangle 1089"/>
              <p:cNvSpPr>
                <a:spLocks noChangeArrowheads="1"/>
              </p:cNvSpPr>
              <p:nvPr/>
            </p:nvSpPr>
            <p:spPr bwMode="auto">
              <a:xfrm>
                <a:off x="1559" y="21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</p:grpSp>
      </p:grpSp>
      <p:sp>
        <p:nvSpPr>
          <p:cNvPr id="1844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8447" name="TextBox 73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464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182510" y="2667000"/>
            <a:ext cx="2133600" cy="228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5871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630310" y="3200400"/>
            <a:ext cx="1752600" cy="26670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m</a:t>
            </a:r>
            <a:r>
              <a:rPr lang="en-US" dirty="0" smtClean="0"/>
              <a:t>inimization example</a:t>
            </a:r>
          </a:p>
        </p:txBody>
      </p:sp>
      <p:sp>
        <p:nvSpPr>
          <p:cNvPr id="1946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 dirty="0"/>
              <a:t>state </a:t>
            </a:r>
            <a:br>
              <a:rPr lang="en-US" dirty="0"/>
            </a:br>
            <a:r>
              <a:rPr lang="en-US" dirty="0"/>
              <a:t>transition table</a:t>
            </a:r>
          </a:p>
        </p:txBody>
      </p:sp>
      <p:grpSp>
        <p:nvGrpSpPr>
          <p:cNvPr id="1946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9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9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9471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2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3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4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5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6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7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8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9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0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81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2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5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9483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9484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5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6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7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8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9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0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91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92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3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94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5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6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7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8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9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500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17" name="AutoShape 1082"/>
            <p:cNvCxnSpPr>
              <a:cxnSpLocks noChangeShapeType="1"/>
              <a:stCxn id="19499" idx="5"/>
              <a:endCxn id="19499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8" name="AutoShape 1083"/>
            <p:cNvCxnSpPr>
              <a:cxnSpLocks noChangeShapeType="1"/>
              <a:stCxn id="19497" idx="7"/>
              <a:endCxn id="19497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9" name="AutoShape 1084"/>
            <p:cNvCxnSpPr>
              <a:cxnSpLocks noChangeShapeType="1"/>
              <a:stCxn id="19494" idx="7"/>
              <a:endCxn id="19494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0" name="AutoShape 1085"/>
            <p:cNvCxnSpPr>
              <a:cxnSpLocks noChangeShapeType="1"/>
              <a:stCxn id="19496" idx="2"/>
              <a:endCxn id="19494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1" name="AutoShape 1086"/>
            <p:cNvCxnSpPr>
              <a:cxnSpLocks noChangeShapeType="1"/>
              <a:stCxn id="19495" idx="3"/>
              <a:endCxn id="19495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2" name="AutoShape 1087"/>
            <p:cNvCxnSpPr>
              <a:cxnSpLocks noChangeShapeType="1"/>
              <a:stCxn id="19497" idx="6"/>
              <a:endCxn id="19499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3" name="AutoShape 1088"/>
            <p:cNvCxnSpPr>
              <a:cxnSpLocks noChangeShapeType="1"/>
              <a:stCxn id="19499" idx="6"/>
              <a:endCxn id="19497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4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9470" name="TextBox 72"/>
          <p:cNvSpPr txBox="1">
            <a:spLocks noChangeArrowheads="1"/>
          </p:cNvSpPr>
          <p:nvPr/>
        </p:nvSpPr>
        <p:spPr bwMode="auto">
          <a:xfrm>
            <a:off x="5105400" y="4191000"/>
            <a:ext cx="337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Can combine states S0-S4 and</a:t>
            </a:r>
          </a:p>
          <a:p>
            <a:pPr eaLnBrk="1" hangingPunct="1"/>
            <a:r>
              <a:rPr lang="en-US"/>
              <a:t>S3-S5.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 table replace all S4 with S0 </a:t>
            </a:r>
          </a:p>
          <a:p>
            <a:pPr eaLnBrk="1" hangingPunct="1"/>
            <a:r>
              <a:rPr lang="en-US"/>
              <a:t>and all S5 with S3</a:t>
            </a:r>
          </a:p>
        </p:txBody>
      </p:sp>
    </p:spTree>
    <p:extLst>
      <p:ext uri="{BB962C8B-B14F-4D97-AF65-F5344CB8AC3E}">
        <p14:creationId xmlns:p14="http://schemas.microsoft.com/office/powerpoint/2010/main" val="1291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1258710" y="1447800"/>
            <a:ext cx="1066800" cy="1447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5871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58910" y="3276600"/>
            <a:ext cx="1066800" cy="12192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inimized machine</a:t>
            </a:r>
          </a:p>
        </p:txBody>
      </p:sp>
      <p:sp>
        <p:nvSpPr>
          <p:cNvPr id="2049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2049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</a:t>
              </a:r>
            </a:p>
          </p:txBody>
        </p:sp>
        <p:sp>
          <p:nvSpPr>
            <p:cNvPr id="20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1533348" y="264318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2244548" y="2373313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4" name="Rectangle 1038"/>
          <p:cNvSpPr>
            <a:spLocks noChangeArrowheads="1"/>
          </p:cNvSpPr>
          <p:nvPr/>
        </p:nvSpPr>
        <p:spPr bwMode="auto">
          <a:xfrm>
            <a:off x="2146123" y="2847975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5" name="Rectangle 1039"/>
          <p:cNvSpPr>
            <a:spLocks noChangeArrowheads="1"/>
          </p:cNvSpPr>
          <p:nvPr/>
        </p:nvSpPr>
        <p:spPr bwMode="auto">
          <a:xfrm>
            <a:off x="1977848" y="1752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6" name="Rectangle 1040"/>
          <p:cNvSpPr>
            <a:spLocks noChangeArrowheads="1"/>
          </p:cNvSpPr>
          <p:nvPr/>
        </p:nvSpPr>
        <p:spPr bwMode="auto">
          <a:xfrm>
            <a:off x="2325510" y="3276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7" name="Rectangle 1041"/>
          <p:cNvSpPr>
            <a:spLocks noChangeArrowheads="1"/>
          </p:cNvSpPr>
          <p:nvPr/>
        </p:nvSpPr>
        <p:spPr bwMode="auto">
          <a:xfrm>
            <a:off x="2147710" y="374808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8" name="Rectangle 1042"/>
          <p:cNvSpPr>
            <a:spLocks noChangeArrowheads="1"/>
          </p:cNvSpPr>
          <p:nvPr/>
        </p:nvSpPr>
        <p:spPr bwMode="auto">
          <a:xfrm flipH="1">
            <a:off x="2009598" y="3124200"/>
            <a:ext cx="444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9" name="Rectangle 1043"/>
          <p:cNvSpPr>
            <a:spLocks noChangeArrowheads="1"/>
          </p:cNvSpPr>
          <p:nvPr/>
        </p:nvSpPr>
        <p:spPr bwMode="auto">
          <a:xfrm>
            <a:off x="1214260" y="407193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500" name="Rectangle 1048"/>
          <p:cNvSpPr>
            <a:spLocks noChangeArrowheads="1"/>
          </p:cNvSpPr>
          <p:nvPr/>
        </p:nvSpPr>
        <p:spPr bwMode="auto">
          <a:xfrm flipH="1">
            <a:off x="3671710" y="1754188"/>
            <a:ext cx="603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600" b="1"/>
              <a:t>2</a:t>
            </a:r>
          </a:p>
        </p:txBody>
      </p:sp>
      <p:sp>
        <p:nvSpPr>
          <p:cNvPr id="20501" name="Rectangle 1049"/>
          <p:cNvSpPr>
            <a:spLocks noChangeArrowheads="1"/>
          </p:cNvSpPr>
          <p:nvPr/>
        </p:nvSpPr>
        <p:spPr bwMode="auto">
          <a:xfrm>
            <a:off x="2782710" y="2012950"/>
            <a:ext cx="1000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2" name="Rectangle 1050"/>
          <p:cNvSpPr>
            <a:spLocks noChangeArrowheads="1"/>
          </p:cNvSpPr>
          <p:nvPr/>
        </p:nvSpPr>
        <p:spPr bwMode="auto">
          <a:xfrm flipH="1">
            <a:off x="3749498" y="2667000"/>
            <a:ext cx="4603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endParaRPr lang="en-US" sz="1400" b="1"/>
          </a:p>
        </p:txBody>
      </p:sp>
      <p:sp>
        <p:nvSpPr>
          <p:cNvPr id="20503" name="Rectangle 1051"/>
          <p:cNvSpPr>
            <a:spLocks noChangeArrowheads="1"/>
          </p:cNvSpPr>
          <p:nvPr/>
        </p:nvSpPr>
        <p:spPr bwMode="auto">
          <a:xfrm>
            <a:off x="3208160" y="2895600"/>
            <a:ext cx="1079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4" name="Rectangle 1052"/>
          <p:cNvSpPr>
            <a:spLocks noChangeArrowheads="1"/>
          </p:cNvSpPr>
          <p:nvPr/>
        </p:nvSpPr>
        <p:spPr bwMode="auto">
          <a:xfrm>
            <a:off x="3408185" y="411003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505" name="Rectangle 1054"/>
          <p:cNvSpPr>
            <a:spLocks noChangeArrowheads="1"/>
          </p:cNvSpPr>
          <p:nvPr/>
        </p:nvSpPr>
        <p:spPr bwMode="auto">
          <a:xfrm>
            <a:off x="3019248" y="3146425"/>
            <a:ext cx="2968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1,2</a:t>
            </a:r>
          </a:p>
        </p:txBody>
      </p:sp>
      <p:sp>
        <p:nvSpPr>
          <p:cNvPr id="20506" name="Oval 1059"/>
          <p:cNvSpPr>
            <a:spLocks noChangeArrowheads="1"/>
          </p:cNvSpPr>
          <p:nvPr/>
        </p:nvSpPr>
        <p:spPr bwMode="auto">
          <a:xfrm>
            <a:off x="1468260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S0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7" name="Oval 1060"/>
          <p:cNvSpPr>
            <a:spLocks noChangeArrowheads="1"/>
          </p:cNvSpPr>
          <p:nvPr/>
        </p:nvSpPr>
        <p:spPr bwMode="auto">
          <a:xfrm>
            <a:off x="1468260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S2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8" name="Oval 1062"/>
          <p:cNvSpPr>
            <a:spLocks noChangeArrowheads="1"/>
          </p:cNvSpPr>
          <p:nvPr/>
        </p:nvSpPr>
        <p:spPr bwMode="auto">
          <a:xfrm>
            <a:off x="3084335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S1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09" name="Oval 1063"/>
          <p:cNvSpPr>
            <a:spLocks noChangeArrowheads="1"/>
          </p:cNvSpPr>
          <p:nvPr/>
        </p:nvSpPr>
        <p:spPr bwMode="auto">
          <a:xfrm>
            <a:off x="3084335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S3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10" name="Line 1066"/>
          <p:cNvSpPr>
            <a:spLocks noChangeShapeType="1"/>
          </p:cNvSpPr>
          <p:nvPr/>
        </p:nvSpPr>
        <p:spPr bwMode="auto">
          <a:xfrm flipV="1">
            <a:off x="1944510" y="2590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1070"/>
          <p:cNvSpPr>
            <a:spLocks noChangeShapeType="1"/>
          </p:cNvSpPr>
          <p:nvPr/>
        </p:nvSpPr>
        <p:spPr bwMode="auto">
          <a:xfrm flipV="1">
            <a:off x="3357385" y="2581275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1071"/>
          <p:cNvSpPr>
            <a:spLocks noChangeShapeType="1"/>
          </p:cNvSpPr>
          <p:nvPr/>
        </p:nvSpPr>
        <p:spPr bwMode="auto">
          <a:xfrm>
            <a:off x="3489148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1072"/>
          <p:cNvSpPr>
            <a:spLocks noChangeShapeType="1"/>
          </p:cNvSpPr>
          <p:nvPr/>
        </p:nvSpPr>
        <p:spPr bwMode="auto">
          <a:xfrm>
            <a:off x="2074685" y="3768725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1073"/>
          <p:cNvSpPr>
            <a:spLocks noChangeShapeType="1"/>
          </p:cNvSpPr>
          <p:nvPr/>
        </p:nvSpPr>
        <p:spPr bwMode="auto">
          <a:xfrm flipV="1">
            <a:off x="1973085" y="2492375"/>
            <a:ext cx="121285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1076"/>
          <p:cNvSpPr>
            <a:spLocks noChangeShapeType="1"/>
          </p:cNvSpPr>
          <p:nvPr/>
        </p:nvSpPr>
        <p:spPr bwMode="auto">
          <a:xfrm>
            <a:off x="2074685" y="23939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1077"/>
          <p:cNvSpPr>
            <a:spLocks noChangeShapeType="1"/>
          </p:cNvSpPr>
          <p:nvPr/>
        </p:nvSpPr>
        <p:spPr bwMode="auto">
          <a:xfrm flipH="1">
            <a:off x="2074685" y="2198688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1078"/>
          <p:cNvSpPr>
            <a:spLocks noChangeShapeType="1"/>
          </p:cNvSpPr>
          <p:nvPr/>
        </p:nvSpPr>
        <p:spPr bwMode="auto">
          <a:xfrm>
            <a:off x="1771473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1080"/>
          <p:cNvSpPr>
            <a:spLocks noChangeShapeType="1"/>
          </p:cNvSpPr>
          <p:nvPr/>
        </p:nvSpPr>
        <p:spPr bwMode="auto">
          <a:xfrm>
            <a:off x="1909585" y="2541588"/>
            <a:ext cx="1200150" cy="109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1081"/>
          <p:cNvSpPr>
            <a:spLocks noChangeShapeType="1"/>
          </p:cNvSpPr>
          <p:nvPr/>
        </p:nvSpPr>
        <p:spPr bwMode="auto">
          <a:xfrm flipH="1" flipV="1">
            <a:off x="2011185" y="2468563"/>
            <a:ext cx="11747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20" name="AutoShape 1082"/>
          <p:cNvCxnSpPr>
            <a:cxnSpLocks noChangeShapeType="1"/>
          </p:cNvCxnSpPr>
          <p:nvPr/>
        </p:nvCxnSpPr>
        <p:spPr bwMode="auto">
          <a:xfrm rot="5400000">
            <a:off x="3377229" y="3750469"/>
            <a:ext cx="1587" cy="428625"/>
          </a:xfrm>
          <a:prstGeom prst="curvedConnector3">
            <a:avLst>
              <a:gd name="adj1" fmla="val 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AutoShape 1083"/>
          <p:cNvCxnSpPr>
            <a:cxnSpLocks noChangeShapeType="1"/>
            <a:stCxn id="20508" idx="7"/>
            <a:endCxn id="20508" idx="1"/>
          </p:cNvCxnSpPr>
          <p:nvPr/>
        </p:nvCxnSpPr>
        <p:spPr bwMode="auto">
          <a:xfrm rot="-5400000" flipH="1" flipV="1">
            <a:off x="3385167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2" name="AutoShape 1084"/>
          <p:cNvCxnSpPr>
            <a:cxnSpLocks noChangeShapeType="1"/>
            <a:stCxn id="20506" idx="7"/>
            <a:endCxn id="20506" idx="1"/>
          </p:cNvCxnSpPr>
          <p:nvPr/>
        </p:nvCxnSpPr>
        <p:spPr bwMode="auto">
          <a:xfrm rot="-5400000" flipH="1" flipV="1">
            <a:off x="1769092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3" name="AutoShape 1086"/>
          <p:cNvCxnSpPr>
            <a:cxnSpLocks noChangeShapeType="1"/>
            <a:stCxn id="20507" idx="3"/>
            <a:endCxn id="20507" idx="1"/>
          </p:cNvCxnSpPr>
          <p:nvPr/>
        </p:nvCxnSpPr>
        <p:spPr bwMode="auto">
          <a:xfrm rot="5400000" flipH="1" flipV="1">
            <a:off x="1350785" y="3765550"/>
            <a:ext cx="415925" cy="3175"/>
          </a:xfrm>
          <a:prstGeom prst="curvedConnector5">
            <a:avLst>
              <a:gd name="adj1" fmla="val -29412"/>
              <a:gd name="adj2" fmla="val -15600005"/>
              <a:gd name="adj3" fmla="val 12303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4" name="Rectangle 1089"/>
          <p:cNvSpPr>
            <a:spLocks noChangeArrowheads="1"/>
          </p:cNvSpPr>
          <p:nvPr/>
        </p:nvSpPr>
        <p:spPr bwMode="auto">
          <a:xfrm>
            <a:off x="3511373" y="2979738"/>
            <a:ext cx="24923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1,3</a:t>
            </a:r>
          </a:p>
        </p:txBody>
      </p:sp>
    </p:spTree>
    <p:extLst>
      <p:ext uri="{BB962C8B-B14F-4D97-AF65-F5344CB8AC3E}">
        <p14:creationId xmlns:p14="http://schemas.microsoft.com/office/powerpoint/2010/main" val="21631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nother way to look at DFAs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42662" y="3810515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1517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18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21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1522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3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4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38199" y="2354263"/>
            <a:ext cx="7451725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x is in the language recognized by a DFA </a:t>
            </a:r>
            <a:r>
              <a:rPr lang="en-US" sz="2400" dirty="0" err="1">
                <a:ea typeface="ＭＳ Ｐゴシック" pitchFamily="34" charset="-128"/>
              </a:rPr>
              <a:t>iff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x labels a path from the start state to some final state</a:t>
            </a:r>
          </a:p>
        </p:txBody>
      </p:sp>
      <p:sp>
        <p:nvSpPr>
          <p:cNvPr id="21512" name="TextBox 28"/>
          <p:cNvSpPr txBox="1">
            <a:spLocks noChangeArrowheads="1"/>
          </p:cNvSpPr>
          <p:nvPr/>
        </p:nvSpPr>
        <p:spPr bwMode="auto">
          <a:xfrm>
            <a:off x="838199" y="1287463"/>
            <a:ext cx="7119938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/>
              <a:t>Definition: The label of a path in a DFA is the </a:t>
            </a:r>
          </a:p>
          <a:p>
            <a:pPr eaLnBrk="1" hangingPunct="1"/>
            <a:r>
              <a:rPr lang="en-US" sz="2400"/>
              <a:t>concatenation of all the labels on its edges in order</a:t>
            </a:r>
          </a:p>
        </p:txBody>
      </p:sp>
    </p:spTree>
    <p:extLst>
      <p:ext uri="{BB962C8B-B14F-4D97-AF65-F5344CB8AC3E}">
        <p14:creationId xmlns:p14="http://schemas.microsoft.com/office/powerpoint/2010/main" val="7138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58" y="274638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en-US" dirty="0" smtClean="0"/>
              <a:t>ondeterministic finite automaton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89375"/>
            <a:ext cx="8229600" cy="4525963"/>
          </a:xfrm>
        </p:spPr>
        <p:txBody>
          <a:bodyPr/>
          <a:lstStyle/>
          <a:p>
            <a:r>
              <a:rPr lang="en-US" sz="2800" dirty="0" smtClean="0"/>
              <a:t>Graph with start state, final states, edges labeled by symbols (like DFA) but</a:t>
            </a:r>
          </a:p>
          <a:p>
            <a:pPr lvl="1"/>
            <a:r>
              <a:rPr lang="en-US" sz="2400" dirty="0" smtClean="0"/>
              <a:t>Not required to have exactly 1 edge out of each state labeled by each symbol--- can have 0 or &gt;1</a:t>
            </a:r>
          </a:p>
          <a:p>
            <a:pPr lvl="1"/>
            <a:r>
              <a:rPr lang="en-US" sz="2400" dirty="0" smtClean="0"/>
              <a:t>Also can have edges labeled by empty string </a:t>
            </a:r>
            <a:r>
              <a:rPr lang="en-US" b="1" dirty="0" smtClean="0">
                <a:sym typeface="Symbol"/>
              </a:rPr>
              <a:t></a:t>
            </a:r>
            <a:endParaRPr lang="en-US" sz="2400" b="1" dirty="0" smtClean="0">
              <a:sym typeface="Symbol" pitchFamily="18" charset="2"/>
            </a:endParaRPr>
          </a:p>
          <a:p>
            <a:r>
              <a:rPr lang="en-US" sz="2800" b="1" dirty="0" smtClean="0"/>
              <a:t>Definition:  </a:t>
            </a:r>
            <a:r>
              <a:rPr lang="en-US" sz="2800" dirty="0" smtClean="0"/>
              <a:t>x is in the language recognized by an NFA if and only if x labels a path from the start state to some final state</a:t>
            </a:r>
          </a:p>
          <a:p>
            <a:endParaRPr lang="en-US" b="1" dirty="0" smtClean="0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68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982" y="2520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goal: NFA to recognize...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0442" y="1006100"/>
            <a:ext cx="85400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binary </a:t>
            </a:r>
            <a:r>
              <a:rPr lang="en-US" sz="2600" dirty="0">
                <a:solidFill>
                  <a:srgbClr val="C00000"/>
                </a:solidFill>
              </a:rPr>
              <a:t>strings </a:t>
            </a:r>
            <a:r>
              <a:rPr lang="en-US" sz="2600" dirty="0" smtClean="0">
                <a:solidFill>
                  <a:srgbClr val="C00000"/>
                </a:solidFill>
              </a:rPr>
              <a:t>that have </a:t>
            </a:r>
            <a:r>
              <a:rPr lang="en-US" sz="2600" dirty="0">
                <a:solidFill>
                  <a:srgbClr val="C00000"/>
                </a:solidFill>
              </a:rPr>
              <a:t>even # of 1’s </a:t>
            </a:r>
            <a:r>
              <a:rPr lang="en-US" sz="2600" dirty="0" smtClean="0">
                <a:solidFill>
                  <a:srgbClr val="C00000"/>
                </a:solidFill>
              </a:rPr>
              <a:t>or </a:t>
            </a:r>
            <a:r>
              <a:rPr lang="en-US" sz="2600" dirty="0" smtClean="0">
                <a:solidFill>
                  <a:srgbClr val="C00000"/>
                </a:solidFill>
              </a:rPr>
              <a:t>contain the substring </a:t>
            </a:r>
            <a:r>
              <a:rPr lang="en-US" sz="2600" dirty="0">
                <a:solidFill>
                  <a:srgbClr val="C00000"/>
                </a:solidFill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6104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different FSMs (DFAs) for the same problem</a:t>
            </a:r>
          </a:p>
          <a:p>
            <a:r>
              <a:rPr lang="en-US" smtClean="0"/>
              <a:t>Take a given FSM and try to reduce its state set by combining states</a:t>
            </a:r>
          </a:p>
          <a:p>
            <a:pPr lvl="1"/>
            <a:r>
              <a:rPr lang="en-US" smtClean="0"/>
              <a:t>Algorithm will always produce the unique minimal equivalent machine (up to renaming of states) but we won’t prove this</a:t>
            </a:r>
          </a:p>
        </p:txBody>
      </p:sp>
    </p:spTree>
    <p:extLst>
      <p:ext uri="{BB962C8B-B14F-4D97-AF65-F5344CB8AC3E}">
        <p14:creationId xmlns:p14="http://schemas.microsoft.com/office/powerpoint/2010/main" val="32563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929"/>
            <a:ext cx="8229600" cy="3429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/>
              <a:t>Put states into groups based on their outputs (or whether they are final states or not)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/>
              <a:t>Repeat the following until no change happens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400" dirty="0" smtClean="0"/>
              <a:t>If there is a symbol </a:t>
            </a:r>
            <a:r>
              <a:rPr lang="en-US" sz="2400" b="1" i="1" dirty="0" smtClean="0"/>
              <a:t>s</a:t>
            </a:r>
            <a:r>
              <a:rPr lang="en-US" sz="2400" dirty="0" smtClean="0"/>
              <a:t> so that not all states in a group G agree on which group </a:t>
            </a:r>
            <a:r>
              <a:rPr lang="en-US" sz="2400" b="1" i="1" dirty="0" smtClean="0"/>
              <a:t>s</a:t>
            </a:r>
            <a:r>
              <a:rPr lang="en-US" sz="2400" dirty="0" smtClean="0"/>
              <a:t> leads to, split G into smaller groups based on which group the states go to on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s</a:t>
            </a:r>
          </a:p>
          <a:p>
            <a:pPr marL="914400" lvl="1" indent="-514350">
              <a:buFont typeface="+mj-lt"/>
              <a:buAutoNum type="alphaLcPeriod"/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</p:txBody>
      </p:sp>
      <p:sp>
        <p:nvSpPr>
          <p:cNvPr id="7" name="Oval 6"/>
          <p:cNvSpPr/>
          <p:nvPr/>
        </p:nvSpPr>
        <p:spPr>
          <a:xfrm>
            <a:off x="3581403" y="42982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3" y="4831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3" y="58984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3" y="53650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3" y="3993441"/>
            <a:ext cx="1066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3" y="4069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3" y="46030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3" y="54412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05403" y="5974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3" y="3993441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3" y="5365041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2" name="TextBox 17"/>
          <p:cNvSpPr txBox="1">
            <a:spLocks noChangeArrowheads="1"/>
          </p:cNvSpPr>
          <p:nvPr/>
        </p:nvSpPr>
        <p:spPr bwMode="auto">
          <a:xfrm>
            <a:off x="3200403" y="5060241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1</a:t>
            </a:r>
          </a:p>
        </p:txBody>
      </p:sp>
      <p:sp>
        <p:nvSpPr>
          <p:cNvPr id="11283" name="TextBox 18"/>
          <p:cNvSpPr txBox="1">
            <a:spLocks noChangeArrowheads="1"/>
          </p:cNvSpPr>
          <p:nvPr/>
        </p:nvSpPr>
        <p:spPr bwMode="auto">
          <a:xfrm>
            <a:off x="5372985" y="4351863"/>
            <a:ext cx="449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G</a:t>
            </a:r>
            <a:r>
              <a:rPr lang="en-US" baseline="-25000" dirty="0"/>
              <a:t>2</a:t>
            </a:r>
          </a:p>
        </p:txBody>
      </p:sp>
      <p:sp>
        <p:nvSpPr>
          <p:cNvPr id="11284" name="TextBox 19"/>
          <p:cNvSpPr txBox="1">
            <a:spLocks noChangeArrowheads="1"/>
          </p:cNvSpPr>
          <p:nvPr/>
        </p:nvSpPr>
        <p:spPr bwMode="auto">
          <a:xfrm>
            <a:off x="5334003" y="5669841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3</a:t>
            </a:r>
          </a:p>
        </p:txBody>
      </p:sp>
      <p:cxnSp>
        <p:nvCxnSpPr>
          <p:cNvPr id="22" name="Straight Arrow Connector 21"/>
          <p:cNvCxnSpPr>
            <a:stCxn id="7" idx="6"/>
            <a:endCxn id="12" idx="2"/>
          </p:cNvCxnSpPr>
          <p:nvPr/>
        </p:nvCxnSpPr>
        <p:spPr>
          <a:xfrm flipV="1">
            <a:off x="3962403" y="4260141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6"/>
            <a:endCxn id="13" idx="2"/>
          </p:cNvCxnSpPr>
          <p:nvPr/>
        </p:nvCxnSpPr>
        <p:spPr>
          <a:xfrm flipV="1">
            <a:off x="3962403" y="4793541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6"/>
            <a:endCxn id="14" idx="2"/>
          </p:cNvCxnSpPr>
          <p:nvPr/>
        </p:nvCxnSpPr>
        <p:spPr>
          <a:xfrm>
            <a:off x="3962403" y="5555541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6"/>
            <a:endCxn id="15" idx="2"/>
          </p:cNvCxnSpPr>
          <p:nvPr/>
        </p:nvCxnSpPr>
        <p:spPr>
          <a:xfrm>
            <a:off x="3962403" y="6088941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36561" y="401296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839" y="449861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33742" y="514043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09775" y="573192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338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229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2295" name="Group 1027"/>
          <p:cNvGrpSpPr>
            <a:grpSpLocks/>
          </p:cNvGrpSpPr>
          <p:nvPr/>
        </p:nvGrpSpPr>
        <p:grpSpPr bwMode="auto">
          <a:xfrm>
            <a:off x="4800600" y="1241140"/>
            <a:ext cx="4235450" cy="2081213"/>
            <a:chOff x="2856" y="2038"/>
            <a:chExt cx="2705" cy="1328"/>
          </a:xfrm>
        </p:grpSpPr>
        <p:sp>
          <p:nvSpPr>
            <p:cNvPr id="12352" name="Rectangle 1028"/>
            <p:cNvSpPr>
              <a:spLocks noChangeArrowheads="1"/>
            </p:cNvSpPr>
            <p:nvPr/>
          </p:nvSpPr>
          <p:spPr bwMode="auto">
            <a:xfrm>
              <a:off x="2905" y="2038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 dirty="0"/>
                <a:t>present	    </a:t>
              </a:r>
              <a:r>
                <a:rPr lang="en-US" dirty="0" smtClean="0"/>
                <a:t> </a:t>
              </a:r>
              <a:r>
                <a:rPr lang="en-US" dirty="0"/>
                <a:t>next state       </a:t>
              </a:r>
              <a:r>
                <a:rPr lang="en-US" dirty="0" smtClean="0"/>
                <a:t>    </a:t>
              </a:r>
              <a:r>
                <a:rPr lang="en-US" dirty="0"/>
                <a:t>output</a:t>
              </a:r>
              <a:br>
                <a:rPr lang="en-US" dirty="0"/>
              </a:br>
              <a:r>
                <a:rPr lang="en-US" dirty="0"/>
                <a:t>  state	0	1	2	3	</a:t>
              </a:r>
              <a:br>
                <a:rPr lang="en-US" dirty="0"/>
              </a:br>
              <a:r>
                <a:rPr lang="en-US" dirty="0"/>
                <a:t>    S0	S0	S1	S2	S3	1</a:t>
              </a:r>
              <a:br>
                <a:rPr lang="en-US" dirty="0"/>
              </a:br>
              <a:r>
                <a:rPr lang="en-US" dirty="0"/>
                <a:t>    S1	S0	S3	S1	S5	0</a:t>
              </a:r>
              <a:br>
                <a:rPr lang="en-US" dirty="0"/>
              </a:br>
              <a:r>
                <a:rPr lang="en-US" dirty="0"/>
                <a:t>    S2	S1	S3	S2	S4	1</a:t>
              </a:r>
              <a:br>
                <a:rPr lang="en-US" dirty="0"/>
              </a:br>
              <a:r>
                <a:rPr lang="en-US" dirty="0"/>
                <a:t>    S3	S1	S0	S4	S5	0</a:t>
              </a:r>
              <a:br>
                <a:rPr lang="en-US" dirty="0"/>
              </a:br>
              <a:r>
                <a:rPr lang="en-US" dirty="0"/>
                <a:t>    S4	S0	S1	S2	S5	1</a:t>
              </a:r>
              <a:br>
                <a:rPr lang="en-US" dirty="0"/>
              </a:br>
              <a:r>
                <a:rPr lang="en-US" dirty="0"/>
                <a:t>    S5	S1	S4	S0	S5	0</a:t>
              </a:r>
            </a:p>
          </p:txBody>
        </p:sp>
        <p:sp>
          <p:nvSpPr>
            <p:cNvPr id="123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1035"/>
          <p:cNvGrpSpPr>
            <a:grpSpLocks/>
          </p:cNvGrpSpPr>
          <p:nvPr/>
        </p:nvGrpSpPr>
        <p:grpSpPr bwMode="auto">
          <a:xfrm>
            <a:off x="1053393" y="1583265"/>
            <a:ext cx="2901950" cy="3987800"/>
            <a:chOff x="407" y="1528"/>
            <a:chExt cx="1379" cy="1951"/>
          </a:xfrm>
        </p:grpSpPr>
        <p:sp>
          <p:nvSpPr>
            <p:cNvPr id="1229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29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17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2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2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44" name="AutoShape 1082"/>
            <p:cNvCxnSpPr>
              <a:cxnSpLocks noChangeShapeType="1"/>
              <a:stCxn id="12326" idx="5"/>
              <a:endCxn id="1232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5" name="AutoShape 1083"/>
            <p:cNvCxnSpPr>
              <a:cxnSpLocks noChangeShapeType="1"/>
              <a:stCxn id="12324" idx="7"/>
              <a:endCxn id="1232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6" name="AutoShape 1084"/>
            <p:cNvCxnSpPr>
              <a:cxnSpLocks noChangeShapeType="1"/>
              <a:stCxn id="12321" idx="7"/>
              <a:endCxn id="1232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7" name="AutoShape 1085"/>
            <p:cNvCxnSpPr>
              <a:cxnSpLocks noChangeShapeType="1"/>
              <a:stCxn id="12323" idx="2"/>
              <a:endCxn id="1232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8" name="AutoShape 1086"/>
            <p:cNvCxnSpPr>
              <a:cxnSpLocks noChangeShapeType="1"/>
              <a:stCxn id="12322" idx="3"/>
              <a:endCxn id="1232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9" name="AutoShape 1087"/>
            <p:cNvCxnSpPr>
              <a:cxnSpLocks noChangeShapeType="1"/>
              <a:stCxn id="12324" idx="6"/>
              <a:endCxn id="1232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0" name="AutoShape 1088"/>
            <p:cNvCxnSpPr>
              <a:cxnSpLocks noChangeShapeType="1"/>
              <a:stCxn id="12326" idx="6"/>
              <a:endCxn id="1232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229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237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Put states into groups based on their</a:t>
            </a:r>
          </a:p>
          <a:p>
            <a:pPr eaLnBrk="1" hangingPunct="1"/>
            <a:r>
              <a:rPr lang="en-US" dirty="0"/>
              <a:t>outputs (or whether they are final states</a:t>
            </a:r>
          </a:p>
          <a:p>
            <a:pPr eaLnBrk="1" hangingPunct="1"/>
            <a:r>
              <a:rPr lang="en-US" dirty="0"/>
              <a:t>or not)</a:t>
            </a:r>
          </a:p>
        </p:txBody>
      </p:sp>
    </p:spTree>
    <p:extLst>
      <p:ext uri="{BB962C8B-B14F-4D97-AF65-F5344CB8AC3E}">
        <p14:creationId xmlns:p14="http://schemas.microsoft.com/office/powerpoint/2010/main" val="24119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706510" y="1371600"/>
            <a:ext cx="1752600" cy="44958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/>
              <a:t>m</a:t>
            </a:r>
            <a:r>
              <a:rPr lang="en-US" dirty="0" smtClean="0"/>
              <a:t>inimization example</a:t>
            </a:r>
          </a:p>
        </p:txBody>
      </p:sp>
      <p:sp>
        <p:nvSpPr>
          <p:cNvPr id="1332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332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337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3379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2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3324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25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26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27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8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9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0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1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2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3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4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5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6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7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8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9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0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1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2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3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4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5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6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7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8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9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50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1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2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3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70" name="AutoShape 1082"/>
            <p:cNvCxnSpPr>
              <a:cxnSpLocks noChangeShapeType="1"/>
              <a:stCxn id="13352" idx="5"/>
              <a:endCxn id="13352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1" name="AutoShape 1083"/>
            <p:cNvCxnSpPr>
              <a:cxnSpLocks noChangeShapeType="1"/>
              <a:stCxn id="13350" idx="7"/>
              <a:endCxn id="13350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2" name="AutoShape 1084"/>
            <p:cNvCxnSpPr>
              <a:cxnSpLocks noChangeShapeType="1"/>
              <a:stCxn id="13347" idx="7"/>
              <a:endCxn id="13347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3" name="AutoShape 1085"/>
            <p:cNvCxnSpPr>
              <a:cxnSpLocks noChangeShapeType="1"/>
              <a:stCxn id="13349" idx="2"/>
              <a:endCxn id="13347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4" name="AutoShape 1086"/>
            <p:cNvCxnSpPr>
              <a:cxnSpLocks noChangeShapeType="1"/>
              <a:stCxn id="13348" idx="3"/>
              <a:endCxn id="13348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5" name="AutoShape 1087"/>
            <p:cNvCxnSpPr>
              <a:cxnSpLocks noChangeShapeType="1"/>
              <a:stCxn id="13350" idx="6"/>
              <a:endCxn id="13352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6" name="AutoShape 1088"/>
            <p:cNvCxnSpPr>
              <a:cxnSpLocks noChangeShapeType="1"/>
              <a:stCxn id="13352" idx="6"/>
              <a:endCxn id="13350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77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3323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</p:spTree>
    <p:extLst>
      <p:ext uri="{BB962C8B-B14F-4D97-AF65-F5344CB8AC3E}">
        <p14:creationId xmlns:p14="http://schemas.microsoft.com/office/powerpoint/2010/main" val="4484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706510" y="1371600"/>
            <a:ext cx="1752600" cy="44958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 example</a:t>
            </a:r>
          </a:p>
        </p:txBody>
      </p:sp>
      <p:sp>
        <p:nvSpPr>
          <p:cNvPr id="1434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4345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4403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4404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6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434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6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7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7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7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5" name="AutoShape 1082"/>
            <p:cNvCxnSpPr>
              <a:cxnSpLocks noChangeShapeType="1"/>
              <a:stCxn id="14377" idx="5"/>
              <a:endCxn id="1437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6" name="AutoShape 1083"/>
            <p:cNvCxnSpPr>
              <a:cxnSpLocks noChangeShapeType="1"/>
              <a:stCxn id="14375" idx="7"/>
              <a:endCxn id="1437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7" name="AutoShape 1084"/>
            <p:cNvCxnSpPr>
              <a:cxnSpLocks noChangeShapeType="1"/>
              <a:stCxn id="14372" idx="7"/>
              <a:endCxn id="1437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8" name="AutoShape 1085"/>
            <p:cNvCxnSpPr>
              <a:cxnSpLocks noChangeShapeType="1"/>
              <a:stCxn id="14374" idx="2"/>
              <a:endCxn id="1437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9" name="AutoShape 1086"/>
            <p:cNvCxnSpPr>
              <a:cxnSpLocks noChangeShapeType="1"/>
              <a:stCxn id="14373" idx="3"/>
              <a:endCxn id="1437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0" name="AutoShape 1087"/>
            <p:cNvCxnSpPr>
              <a:cxnSpLocks noChangeShapeType="1"/>
              <a:stCxn id="14375" idx="6"/>
              <a:endCxn id="1437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1" name="AutoShape 1088"/>
            <p:cNvCxnSpPr>
              <a:cxnSpLocks noChangeShapeType="1"/>
              <a:stCxn id="14377" idx="6"/>
              <a:endCxn id="1437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0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434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4348" name="TextBox 66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573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5368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5369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5427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5428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1510" y="1371600"/>
            <a:ext cx="3657600" cy="4572000"/>
            <a:chOff x="801510" y="1371600"/>
            <a:chExt cx="3657600" cy="4572000"/>
          </a:xfrm>
        </p:grpSpPr>
        <p:sp>
          <p:nvSpPr>
            <p:cNvPr id="69" name="Oval 68"/>
            <p:cNvSpPr/>
            <p:nvPr/>
          </p:nvSpPr>
          <p:spPr>
            <a:xfrm>
              <a:off x="2706510" y="1371600"/>
              <a:ext cx="1752600" cy="4495800"/>
            </a:xfrm>
            <a:prstGeom prst="ellipse">
              <a:avLst/>
            </a:prstGeom>
            <a:solidFill>
              <a:srgbClr val="92D050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801510" y="1447800"/>
              <a:ext cx="1752600" cy="449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5370" name="Group 1035"/>
            <p:cNvGrpSpPr>
              <a:grpSpLocks/>
            </p:cNvGrpSpPr>
            <p:nvPr/>
          </p:nvGrpSpPr>
          <p:grpSpPr bwMode="auto">
            <a:xfrm>
              <a:off x="1087260" y="1752600"/>
              <a:ext cx="2901950" cy="3987800"/>
              <a:chOff x="407" y="1528"/>
              <a:chExt cx="1379" cy="1951"/>
            </a:xfrm>
          </p:grpSpPr>
          <p:sp>
            <p:nvSpPr>
              <p:cNvPr id="15373" name="Rectangle 1036"/>
              <p:cNvSpPr>
                <a:spLocks noChangeArrowheads="1"/>
              </p:cNvSpPr>
              <p:nvPr/>
            </p:nvSpPr>
            <p:spPr bwMode="auto">
              <a:xfrm>
                <a:off x="619" y="19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5374" name="Rectangle 1037"/>
              <p:cNvSpPr>
                <a:spLocks noChangeArrowheads="1"/>
              </p:cNvSpPr>
              <p:nvPr/>
            </p:nvSpPr>
            <p:spPr bwMode="auto">
              <a:xfrm>
                <a:off x="957" y="1832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5375" name="Rectangle 1038"/>
              <p:cNvSpPr>
                <a:spLocks noChangeArrowheads="1"/>
              </p:cNvSpPr>
              <p:nvPr/>
            </p:nvSpPr>
            <p:spPr bwMode="auto">
              <a:xfrm>
                <a:off x="910" y="20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76" name="Rectangle 1039"/>
              <p:cNvSpPr>
                <a:spLocks noChangeArrowheads="1"/>
              </p:cNvSpPr>
              <p:nvPr/>
            </p:nvSpPr>
            <p:spPr bwMode="auto">
              <a:xfrm>
                <a:off x="830" y="15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77" name="Rectangle 1040"/>
              <p:cNvSpPr>
                <a:spLocks noChangeArrowheads="1"/>
              </p:cNvSpPr>
              <p:nvPr/>
            </p:nvSpPr>
            <p:spPr bwMode="auto">
              <a:xfrm>
                <a:off x="810" y="226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78" name="Rectangle 1041"/>
              <p:cNvSpPr>
                <a:spLocks noChangeArrowheads="1"/>
              </p:cNvSpPr>
              <p:nvPr/>
            </p:nvSpPr>
            <p:spPr bwMode="auto">
              <a:xfrm>
                <a:off x="911" y="250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5379" name="Rectangle 1042"/>
              <p:cNvSpPr>
                <a:spLocks noChangeArrowheads="1"/>
              </p:cNvSpPr>
              <p:nvPr/>
            </p:nvSpPr>
            <p:spPr bwMode="auto">
              <a:xfrm>
                <a:off x="798" y="26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80" name="Rectangle 1043"/>
              <p:cNvSpPr>
                <a:spLocks noChangeArrowheads="1"/>
              </p:cNvSpPr>
              <p:nvPr/>
            </p:nvSpPr>
            <p:spPr bwMode="auto">
              <a:xfrm>
                <a:off x="467" y="266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5381" name="Rectangle 1044"/>
              <p:cNvSpPr>
                <a:spLocks noChangeArrowheads="1"/>
              </p:cNvSpPr>
              <p:nvPr/>
            </p:nvSpPr>
            <p:spPr bwMode="auto">
              <a:xfrm>
                <a:off x="581" y="2940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5382" name="Rectangle 1045"/>
              <p:cNvSpPr>
                <a:spLocks noChangeArrowheads="1"/>
              </p:cNvSpPr>
              <p:nvPr/>
            </p:nvSpPr>
            <p:spPr bwMode="auto">
              <a:xfrm>
                <a:off x="978" y="277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5383" name="Rectangle 1046"/>
              <p:cNvSpPr>
                <a:spLocks noChangeArrowheads="1"/>
              </p:cNvSpPr>
              <p:nvPr/>
            </p:nvSpPr>
            <p:spPr bwMode="auto">
              <a:xfrm flipH="1">
                <a:off x="1000" y="3070"/>
                <a:ext cx="2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84" name="Rectangle 1047"/>
              <p:cNvSpPr>
                <a:spLocks noChangeArrowheads="1"/>
              </p:cNvSpPr>
              <p:nvPr/>
            </p:nvSpPr>
            <p:spPr bwMode="auto">
              <a:xfrm>
                <a:off x="407" y="314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85" name="Rectangle 1048"/>
              <p:cNvSpPr>
                <a:spLocks noChangeArrowheads="1"/>
              </p:cNvSpPr>
              <p:nvPr/>
            </p:nvSpPr>
            <p:spPr bwMode="auto">
              <a:xfrm flipH="1">
                <a:off x="1635" y="1529"/>
                <a:ext cx="2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386" name="Rectangle 1049"/>
              <p:cNvSpPr>
                <a:spLocks noChangeArrowheads="1"/>
              </p:cNvSpPr>
              <p:nvPr/>
            </p:nvSpPr>
            <p:spPr bwMode="auto">
              <a:xfrm>
                <a:off x="1213" y="1655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87" name="Rectangle 1050"/>
              <p:cNvSpPr>
                <a:spLocks noChangeArrowheads="1"/>
              </p:cNvSpPr>
              <p:nvPr/>
            </p:nvSpPr>
            <p:spPr bwMode="auto">
              <a:xfrm>
                <a:off x="1647" y="1975"/>
                <a:ext cx="2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88" name="Rectangle 1051"/>
              <p:cNvSpPr>
                <a:spLocks noChangeArrowheads="1"/>
              </p:cNvSpPr>
              <p:nvPr/>
            </p:nvSpPr>
            <p:spPr bwMode="auto">
              <a:xfrm>
                <a:off x="1415" y="2119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89" name="Rectangle 1052"/>
              <p:cNvSpPr>
                <a:spLocks noChangeArrowheads="1"/>
              </p:cNvSpPr>
              <p:nvPr/>
            </p:nvSpPr>
            <p:spPr bwMode="auto">
              <a:xfrm>
                <a:off x="1510" y="268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90" name="Rectangle 1053"/>
              <p:cNvSpPr>
                <a:spLocks noChangeArrowheads="1"/>
              </p:cNvSpPr>
              <p:nvPr/>
            </p:nvSpPr>
            <p:spPr bwMode="auto">
              <a:xfrm>
                <a:off x="1219" y="2627"/>
                <a:ext cx="6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391" name="Rectangle 1054"/>
              <p:cNvSpPr>
                <a:spLocks noChangeArrowheads="1"/>
              </p:cNvSpPr>
              <p:nvPr/>
            </p:nvSpPr>
            <p:spPr bwMode="auto">
              <a:xfrm>
                <a:off x="1325" y="2210"/>
                <a:ext cx="33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5392" name="Rectangle 1055"/>
              <p:cNvSpPr>
                <a:spLocks noChangeArrowheads="1"/>
              </p:cNvSpPr>
              <p:nvPr/>
            </p:nvSpPr>
            <p:spPr bwMode="auto">
              <a:xfrm>
                <a:off x="1211" y="2912"/>
                <a:ext cx="6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393" name="Rectangle 1056"/>
              <p:cNvSpPr>
                <a:spLocks noChangeArrowheads="1"/>
              </p:cNvSpPr>
              <p:nvPr/>
            </p:nvSpPr>
            <p:spPr bwMode="auto">
              <a:xfrm>
                <a:off x="1605" y="33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5394" name="Rectangle 1057"/>
              <p:cNvSpPr>
                <a:spLocks noChangeArrowheads="1"/>
              </p:cNvSpPr>
              <p:nvPr/>
            </p:nvSpPr>
            <p:spPr bwMode="auto">
              <a:xfrm>
                <a:off x="1223" y="3277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5395" name="Rectangle 1058"/>
              <p:cNvSpPr>
                <a:spLocks noChangeArrowheads="1"/>
              </p:cNvSpPr>
              <p:nvPr/>
            </p:nvSpPr>
            <p:spPr bwMode="auto">
              <a:xfrm>
                <a:off x="1739" y="312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5396" name="Oval 1059"/>
              <p:cNvSpPr>
                <a:spLocks noChangeArrowheads="1"/>
              </p:cNvSpPr>
              <p:nvPr/>
            </p:nvSpPr>
            <p:spPr bwMode="auto">
              <a:xfrm>
                <a:off x="588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S0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5397" name="Oval 1060"/>
              <p:cNvSpPr>
                <a:spLocks noChangeArrowheads="1"/>
              </p:cNvSpPr>
              <p:nvPr/>
            </p:nvSpPr>
            <p:spPr bwMode="auto">
              <a:xfrm>
                <a:off x="588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S2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5398" name="Oval 1061"/>
              <p:cNvSpPr>
                <a:spLocks noChangeArrowheads="1"/>
              </p:cNvSpPr>
              <p:nvPr/>
            </p:nvSpPr>
            <p:spPr bwMode="auto">
              <a:xfrm>
                <a:off x="588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S4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5399" name="Oval 1062"/>
              <p:cNvSpPr>
                <a:spLocks noChangeArrowheads="1"/>
              </p:cNvSpPr>
              <p:nvPr/>
            </p:nvSpPr>
            <p:spPr bwMode="auto">
              <a:xfrm>
                <a:off x="1356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 dirty="0"/>
                  <a:t>S1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 dirty="0"/>
                  <a:t>[0]</a:t>
                </a:r>
              </a:p>
            </p:txBody>
          </p:sp>
          <p:sp>
            <p:nvSpPr>
              <p:cNvPr id="15400" name="Oval 1063"/>
              <p:cNvSpPr>
                <a:spLocks noChangeArrowheads="1"/>
              </p:cNvSpPr>
              <p:nvPr/>
            </p:nvSpPr>
            <p:spPr bwMode="auto">
              <a:xfrm>
                <a:off x="1356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S3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5401" name="Oval 1064"/>
              <p:cNvSpPr>
                <a:spLocks noChangeArrowheads="1"/>
              </p:cNvSpPr>
              <p:nvPr/>
            </p:nvSpPr>
            <p:spPr bwMode="auto">
              <a:xfrm>
                <a:off x="1356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S5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5402" name="Line 1065"/>
              <p:cNvSpPr>
                <a:spLocks noChangeShapeType="1"/>
              </p:cNvSpPr>
              <p:nvPr/>
            </p:nvSpPr>
            <p:spPr bwMode="auto">
              <a:xfrm>
                <a:off x="150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Line 1066"/>
              <p:cNvSpPr>
                <a:spLocks noChangeShapeType="1"/>
              </p:cNvSpPr>
              <p:nvPr/>
            </p:nvSpPr>
            <p:spPr bwMode="auto">
              <a:xfrm>
                <a:off x="78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4" name="Line 1067"/>
              <p:cNvSpPr>
                <a:spLocks noChangeShapeType="1"/>
              </p:cNvSpPr>
              <p:nvPr/>
            </p:nvSpPr>
            <p:spPr bwMode="auto">
              <a:xfrm flipV="1">
                <a:off x="684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Line 1068"/>
              <p:cNvSpPr>
                <a:spLocks noChangeShapeType="1"/>
              </p:cNvSpPr>
              <p:nvPr/>
            </p:nvSpPr>
            <p:spPr bwMode="auto">
              <a:xfrm>
                <a:off x="876" y="318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Line 1069"/>
              <p:cNvSpPr>
                <a:spLocks noChangeShapeType="1"/>
              </p:cNvSpPr>
              <p:nvPr/>
            </p:nvSpPr>
            <p:spPr bwMode="auto">
              <a:xfrm flipH="1">
                <a:off x="876" y="328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Line 1070"/>
              <p:cNvSpPr>
                <a:spLocks noChangeShapeType="1"/>
              </p:cNvSpPr>
              <p:nvPr/>
            </p:nvSpPr>
            <p:spPr bwMode="auto">
              <a:xfrm flipV="1">
                <a:off x="1486" y="1933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Line 1071"/>
              <p:cNvSpPr>
                <a:spLocks noChangeShapeType="1"/>
              </p:cNvSpPr>
              <p:nvPr/>
            </p:nvSpPr>
            <p:spPr bwMode="auto">
              <a:xfrm>
                <a:off x="1548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Line 1072"/>
              <p:cNvSpPr>
                <a:spLocks noChangeShapeType="1"/>
              </p:cNvSpPr>
              <p:nvPr/>
            </p:nvSpPr>
            <p:spPr bwMode="auto">
              <a:xfrm>
                <a:off x="876" y="25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Line 1073"/>
              <p:cNvSpPr>
                <a:spLocks noChangeShapeType="1"/>
              </p:cNvSpPr>
              <p:nvPr/>
            </p:nvSpPr>
            <p:spPr bwMode="auto">
              <a:xfrm flipV="1">
                <a:off x="828" y="1890"/>
                <a:ext cx="576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Line 1074"/>
              <p:cNvSpPr>
                <a:spLocks noChangeShapeType="1"/>
              </p:cNvSpPr>
              <p:nvPr/>
            </p:nvSpPr>
            <p:spPr bwMode="auto">
              <a:xfrm flipH="1">
                <a:off x="828" y="2610"/>
                <a:ext cx="576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2" name="Line 1075"/>
              <p:cNvSpPr>
                <a:spLocks noChangeShapeType="1"/>
              </p:cNvSpPr>
              <p:nvPr/>
            </p:nvSpPr>
            <p:spPr bwMode="auto">
              <a:xfrm flipV="1">
                <a:off x="798" y="1920"/>
                <a:ext cx="630" cy="1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Line 1076"/>
              <p:cNvSpPr>
                <a:spLocks noChangeShapeType="1"/>
              </p:cNvSpPr>
              <p:nvPr/>
            </p:nvSpPr>
            <p:spPr bwMode="auto">
              <a:xfrm>
                <a:off x="876" y="184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1077"/>
              <p:cNvSpPr>
                <a:spLocks noChangeShapeType="1"/>
              </p:cNvSpPr>
              <p:nvPr/>
            </p:nvSpPr>
            <p:spPr bwMode="auto">
              <a:xfrm flipH="1">
                <a:off x="876" y="174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Line 1078"/>
              <p:cNvSpPr>
                <a:spLocks noChangeShapeType="1"/>
              </p:cNvSpPr>
              <p:nvPr/>
            </p:nvSpPr>
            <p:spPr bwMode="auto">
              <a:xfrm>
                <a:off x="732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6" name="Line 1079"/>
              <p:cNvSpPr>
                <a:spLocks noChangeShapeType="1"/>
              </p:cNvSpPr>
              <p:nvPr/>
            </p:nvSpPr>
            <p:spPr bwMode="auto">
              <a:xfrm flipH="1" flipV="1">
                <a:off x="768" y="1938"/>
                <a:ext cx="636" cy="120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Line 1080"/>
              <p:cNvSpPr>
                <a:spLocks noChangeShapeType="1"/>
              </p:cNvSpPr>
              <p:nvPr/>
            </p:nvSpPr>
            <p:spPr bwMode="auto">
              <a:xfrm>
                <a:off x="798" y="1914"/>
                <a:ext cx="570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8" name="Line 1081"/>
              <p:cNvSpPr>
                <a:spLocks noChangeShapeType="1"/>
              </p:cNvSpPr>
              <p:nvPr/>
            </p:nvSpPr>
            <p:spPr bwMode="auto">
              <a:xfrm flipH="1" flipV="1">
                <a:off x="846" y="1878"/>
                <a:ext cx="558" cy="5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419" name="AutoShape 1082"/>
              <p:cNvCxnSpPr>
                <a:cxnSpLocks noChangeShapeType="1"/>
                <a:stCxn id="15401" idx="5"/>
                <a:endCxn id="15401" idx="3"/>
              </p:cNvCxnSpPr>
              <p:nvPr/>
            </p:nvCxnSpPr>
            <p:spPr bwMode="auto">
              <a:xfrm rot="5400000">
                <a:off x="1499" y="3235"/>
                <a:ext cx="1" cy="204"/>
              </a:xfrm>
              <a:prstGeom prst="curvedConnector3">
                <a:avLst>
                  <a:gd name="adj1" fmla="val 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0" name="AutoShape 1083"/>
              <p:cNvCxnSpPr>
                <a:cxnSpLocks noChangeShapeType="1"/>
                <a:stCxn id="15399" idx="7"/>
                <a:endCxn id="15399" idx="1"/>
              </p:cNvCxnSpPr>
              <p:nvPr/>
            </p:nvCxnSpPr>
            <p:spPr bwMode="auto">
              <a:xfrm rot="-5400000" flipH="1" flipV="1">
                <a:off x="1499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1" name="AutoShape 1084"/>
              <p:cNvCxnSpPr>
                <a:cxnSpLocks noChangeShapeType="1"/>
                <a:stCxn id="15396" idx="7"/>
                <a:endCxn id="15396" idx="1"/>
              </p:cNvCxnSpPr>
              <p:nvPr/>
            </p:nvCxnSpPr>
            <p:spPr bwMode="auto">
              <a:xfrm rot="-5400000" flipH="1" flipV="1">
                <a:off x="731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2" name="AutoShape 1085"/>
              <p:cNvCxnSpPr>
                <a:cxnSpLocks noChangeShapeType="1"/>
                <a:stCxn id="15398" idx="2"/>
                <a:endCxn id="15396" idx="2"/>
              </p:cNvCxnSpPr>
              <p:nvPr/>
            </p:nvCxnSpPr>
            <p:spPr bwMode="auto">
              <a:xfrm rot="10800000" flipH="1">
                <a:off x="588" y="1794"/>
                <a:ext cx="1" cy="1440"/>
              </a:xfrm>
              <a:prstGeom prst="curvedConnector3">
                <a:avLst>
                  <a:gd name="adj1" fmla="val -234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3" name="AutoShape 1086"/>
              <p:cNvCxnSpPr>
                <a:cxnSpLocks noChangeShapeType="1"/>
                <a:stCxn id="15397" idx="3"/>
                <a:endCxn id="15397" idx="1"/>
              </p:cNvCxnSpPr>
              <p:nvPr/>
            </p:nvCxnSpPr>
            <p:spPr bwMode="auto">
              <a:xfrm rot="5400000" flipH="1" flipV="1">
                <a:off x="529" y="2513"/>
                <a:ext cx="204" cy="1"/>
              </a:xfrm>
              <a:prstGeom prst="curvedConnector5">
                <a:avLst>
                  <a:gd name="adj1" fmla="val -29412"/>
                  <a:gd name="adj2" fmla="val -15600005"/>
                  <a:gd name="adj3" fmla="val 12303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4" name="AutoShape 1087"/>
              <p:cNvCxnSpPr>
                <a:cxnSpLocks noChangeShapeType="1"/>
                <a:stCxn id="15399" idx="6"/>
                <a:endCxn id="15401" idx="6"/>
              </p:cNvCxnSpPr>
              <p:nvPr/>
            </p:nvCxnSpPr>
            <p:spPr bwMode="auto">
              <a:xfrm>
                <a:off x="1644" y="1794"/>
                <a:ext cx="1" cy="1440"/>
              </a:xfrm>
              <a:prstGeom prst="curvedConnector3">
                <a:avLst>
                  <a:gd name="adj1" fmla="val 1200000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5" name="AutoShape 1088"/>
              <p:cNvCxnSpPr>
                <a:cxnSpLocks noChangeShapeType="1"/>
                <a:stCxn id="15401" idx="6"/>
                <a:endCxn id="15399" idx="6"/>
              </p:cNvCxnSpPr>
              <p:nvPr/>
            </p:nvCxnSpPr>
            <p:spPr bwMode="auto">
              <a:xfrm flipV="1">
                <a:off x="1644" y="1794"/>
                <a:ext cx="1" cy="1440"/>
              </a:xfrm>
              <a:prstGeom prst="curvedConnector3">
                <a:avLst>
                  <a:gd name="adj1" fmla="val 245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26" name="Rectangle 1089"/>
              <p:cNvSpPr>
                <a:spLocks noChangeArrowheads="1"/>
              </p:cNvSpPr>
              <p:nvPr/>
            </p:nvSpPr>
            <p:spPr bwMode="auto">
              <a:xfrm>
                <a:off x="1559" y="21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</p:grpSp>
      </p:grpSp>
      <p:sp>
        <p:nvSpPr>
          <p:cNvPr id="15371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5372" name="TextBox 70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798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639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639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645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64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4672" y="1447800"/>
            <a:ext cx="3581400" cy="4495800"/>
            <a:chOff x="914400" y="1447800"/>
            <a:chExt cx="3581400" cy="4495800"/>
          </a:xfrm>
        </p:grpSpPr>
        <p:sp>
          <p:nvSpPr>
            <p:cNvPr id="70" name="Oval 69"/>
            <p:cNvSpPr/>
            <p:nvPr/>
          </p:nvSpPr>
          <p:spPr>
            <a:xfrm>
              <a:off x="2971800" y="1600200"/>
              <a:ext cx="1143000" cy="1143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743200" y="3200400"/>
              <a:ext cx="1752600" cy="2667000"/>
            </a:xfrm>
            <a:prstGeom prst="ellipse">
              <a:avLst/>
            </a:prstGeom>
            <a:solidFill>
              <a:srgbClr val="92D050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914400" y="1447800"/>
              <a:ext cx="1752600" cy="449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6395" name="Group 1035"/>
            <p:cNvGrpSpPr>
              <a:grpSpLocks/>
            </p:cNvGrpSpPr>
            <p:nvPr/>
          </p:nvGrpSpPr>
          <p:grpSpPr bwMode="auto">
            <a:xfrm>
              <a:off x="1200150" y="1752600"/>
              <a:ext cx="2901950" cy="3987800"/>
              <a:chOff x="407" y="1528"/>
              <a:chExt cx="1379" cy="1951"/>
            </a:xfrm>
          </p:grpSpPr>
          <p:sp>
            <p:nvSpPr>
              <p:cNvPr id="16398" name="Rectangle 1036"/>
              <p:cNvSpPr>
                <a:spLocks noChangeArrowheads="1"/>
              </p:cNvSpPr>
              <p:nvPr/>
            </p:nvSpPr>
            <p:spPr bwMode="auto">
              <a:xfrm>
                <a:off x="619" y="19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6399" name="Rectangle 1037"/>
              <p:cNvSpPr>
                <a:spLocks noChangeArrowheads="1"/>
              </p:cNvSpPr>
              <p:nvPr/>
            </p:nvSpPr>
            <p:spPr bwMode="auto">
              <a:xfrm>
                <a:off x="957" y="1832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6400" name="Rectangle 1038"/>
              <p:cNvSpPr>
                <a:spLocks noChangeArrowheads="1"/>
              </p:cNvSpPr>
              <p:nvPr/>
            </p:nvSpPr>
            <p:spPr bwMode="auto">
              <a:xfrm>
                <a:off x="910" y="20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01" name="Rectangle 1039"/>
              <p:cNvSpPr>
                <a:spLocks noChangeArrowheads="1"/>
              </p:cNvSpPr>
              <p:nvPr/>
            </p:nvSpPr>
            <p:spPr bwMode="auto">
              <a:xfrm>
                <a:off x="830" y="15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02" name="Rectangle 1040"/>
              <p:cNvSpPr>
                <a:spLocks noChangeArrowheads="1"/>
              </p:cNvSpPr>
              <p:nvPr/>
            </p:nvSpPr>
            <p:spPr bwMode="auto">
              <a:xfrm>
                <a:off x="810" y="226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03" name="Rectangle 1041"/>
              <p:cNvSpPr>
                <a:spLocks noChangeArrowheads="1"/>
              </p:cNvSpPr>
              <p:nvPr/>
            </p:nvSpPr>
            <p:spPr bwMode="auto">
              <a:xfrm>
                <a:off x="911" y="250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6404" name="Rectangle 1042"/>
              <p:cNvSpPr>
                <a:spLocks noChangeArrowheads="1"/>
              </p:cNvSpPr>
              <p:nvPr/>
            </p:nvSpPr>
            <p:spPr bwMode="auto">
              <a:xfrm>
                <a:off x="798" y="26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05" name="Rectangle 1043"/>
              <p:cNvSpPr>
                <a:spLocks noChangeArrowheads="1"/>
              </p:cNvSpPr>
              <p:nvPr/>
            </p:nvSpPr>
            <p:spPr bwMode="auto">
              <a:xfrm>
                <a:off x="467" y="266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6406" name="Rectangle 1044"/>
              <p:cNvSpPr>
                <a:spLocks noChangeArrowheads="1"/>
              </p:cNvSpPr>
              <p:nvPr/>
            </p:nvSpPr>
            <p:spPr bwMode="auto">
              <a:xfrm>
                <a:off x="581" y="2940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6407" name="Rectangle 1045"/>
              <p:cNvSpPr>
                <a:spLocks noChangeArrowheads="1"/>
              </p:cNvSpPr>
              <p:nvPr/>
            </p:nvSpPr>
            <p:spPr bwMode="auto">
              <a:xfrm>
                <a:off x="978" y="277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6408" name="Rectangle 1046"/>
              <p:cNvSpPr>
                <a:spLocks noChangeArrowheads="1"/>
              </p:cNvSpPr>
              <p:nvPr/>
            </p:nvSpPr>
            <p:spPr bwMode="auto">
              <a:xfrm flipH="1">
                <a:off x="1000" y="3070"/>
                <a:ext cx="2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09" name="Rectangle 1047"/>
              <p:cNvSpPr>
                <a:spLocks noChangeArrowheads="1"/>
              </p:cNvSpPr>
              <p:nvPr/>
            </p:nvSpPr>
            <p:spPr bwMode="auto">
              <a:xfrm>
                <a:off x="407" y="314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10" name="Rectangle 1048"/>
              <p:cNvSpPr>
                <a:spLocks noChangeArrowheads="1"/>
              </p:cNvSpPr>
              <p:nvPr/>
            </p:nvSpPr>
            <p:spPr bwMode="auto">
              <a:xfrm flipH="1">
                <a:off x="1635" y="1529"/>
                <a:ext cx="29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6411" name="Rectangle 1049"/>
              <p:cNvSpPr>
                <a:spLocks noChangeArrowheads="1"/>
              </p:cNvSpPr>
              <p:nvPr/>
            </p:nvSpPr>
            <p:spPr bwMode="auto">
              <a:xfrm>
                <a:off x="1213" y="1655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12" name="Rectangle 1050"/>
              <p:cNvSpPr>
                <a:spLocks noChangeArrowheads="1"/>
              </p:cNvSpPr>
              <p:nvPr/>
            </p:nvSpPr>
            <p:spPr bwMode="auto">
              <a:xfrm>
                <a:off x="1647" y="1975"/>
                <a:ext cx="2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13" name="Rectangle 1051"/>
              <p:cNvSpPr>
                <a:spLocks noChangeArrowheads="1"/>
              </p:cNvSpPr>
              <p:nvPr/>
            </p:nvSpPr>
            <p:spPr bwMode="auto">
              <a:xfrm>
                <a:off x="1415" y="2119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14" name="Rectangle 1052"/>
              <p:cNvSpPr>
                <a:spLocks noChangeArrowheads="1"/>
              </p:cNvSpPr>
              <p:nvPr/>
            </p:nvSpPr>
            <p:spPr bwMode="auto">
              <a:xfrm>
                <a:off x="1510" y="268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15" name="Rectangle 1053"/>
              <p:cNvSpPr>
                <a:spLocks noChangeArrowheads="1"/>
              </p:cNvSpPr>
              <p:nvPr/>
            </p:nvSpPr>
            <p:spPr bwMode="auto">
              <a:xfrm>
                <a:off x="1219" y="2627"/>
                <a:ext cx="61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6416" name="Rectangle 1054"/>
              <p:cNvSpPr>
                <a:spLocks noChangeArrowheads="1"/>
              </p:cNvSpPr>
              <p:nvPr/>
            </p:nvSpPr>
            <p:spPr bwMode="auto">
              <a:xfrm>
                <a:off x="1325" y="2210"/>
                <a:ext cx="33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6417" name="Rectangle 1055"/>
              <p:cNvSpPr>
                <a:spLocks noChangeArrowheads="1"/>
              </p:cNvSpPr>
              <p:nvPr/>
            </p:nvSpPr>
            <p:spPr bwMode="auto">
              <a:xfrm>
                <a:off x="1211" y="2945"/>
                <a:ext cx="74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6418" name="Rectangle 1056"/>
              <p:cNvSpPr>
                <a:spLocks noChangeArrowheads="1"/>
              </p:cNvSpPr>
              <p:nvPr/>
            </p:nvSpPr>
            <p:spPr bwMode="auto">
              <a:xfrm>
                <a:off x="1605" y="33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6419" name="Rectangle 1057"/>
              <p:cNvSpPr>
                <a:spLocks noChangeArrowheads="1"/>
              </p:cNvSpPr>
              <p:nvPr/>
            </p:nvSpPr>
            <p:spPr bwMode="auto">
              <a:xfrm>
                <a:off x="1223" y="3277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6420" name="Rectangle 1058"/>
              <p:cNvSpPr>
                <a:spLocks noChangeArrowheads="1"/>
              </p:cNvSpPr>
              <p:nvPr/>
            </p:nvSpPr>
            <p:spPr bwMode="auto">
              <a:xfrm>
                <a:off x="1739" y="312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6421" name="Oval 1059"/>
              <p:cNvSpPr>
                <a:spLocks noChangeArrowheads="1"/>
              </p:cNvSpPr>
              <p:nvPr/>
            </p:nvSpPr>
            <p:spPr bwMode="auto">
              <a:xfrm>
                <a:off x="588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S0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6422" name="Oval 1060"/>
              <p:cNvSpPr>
                <a:spLocks noChangeArrowheads="1"/>
              </p:cNvSpPr>
              <p:nvPr/>
            </p:nvSpPr>
            <p:spPr bwMode="auto">
              <a:xfrm>
                <a:off x="588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S2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6423" name="Oval 1061"/>
              <p:cNvSpPr>
                <a:spLocks noChangeArrowheads="1"/>
              </p:cNvSpPr>
              <p:nvPr/>
            </p:nvSpPr>
            <p:spPr bwMode="auto">
              <a:xfrm>
                <a:off x="588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S4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6424" name="Oval 1062"/>
              <p:cNvSpPr>
                <a:spLocks noChangeArrowheads="1"/>
              </p:cNvSpPr>
              <p:nvPr/>
            </p:nvSpPr>
            <p:spPr bwMode="auto">
              <a:xfrm>
                <a:off x="1356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S1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6425" name="Oval 1063"/>
              <p:cNvSpPr>
                <a:spLocks noChangeArrowheads="1"/>
              </p:cNvSpPr>
              <p:nvPr/>
            </p:nvSpPr>
            <p:spPr bwMode="auto">
              <a:xfrm>
                <a:off x="1356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S3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6426" name="Oval 1064"/>
              <p:cNvSpPr>
                <a:spLocks noChangeArrowheads="1"/>
              </p:cNvSpPr>
              <p:nvPr/>
            </p:nvSpPr>
            <p:spPr bwMode="auto">
              <a:xfrm>
                <a:off x="1356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S5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6427" name="Line 1065"/>
              <p:cNvSpPr>
                <a:spLocks noChangeShapeType="1"/>
              </p:cNvSpPr>
              <p:nvPr/>
            </p:nvSpPr>
            <p:spPr bwMode="auto">
              <a:xfrm>
                <a:off x="150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8" name="Line 1066"/>
              <p:cNvSpPr>
                <a:spLocks noChangeShapeType="1"/>
              </p:cNvSpPr>
              <p:nvPr/>
            </p:nvSpPr>
            <p:spPr bwMode="auto">
              <a:xfrm>
                <a:off x="78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9" name="Line 1067"/>
              <p:cNvSpPr>
                <a:spLocks noChangeShapeType="1"/>
              </p:cNvSpPr>
              <p:nvPr/>
            </p:nvSpPr>
            <p:spPr bwMode="auto">
              <a:xfrm flipV="1">
                <a:off x="684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0" name="Line 1068"/>
              <p:cNvSpPr>
                <a:spLocks noChangeShapeType="1"/>
              </p:cNvSpPr>
              <p:nvPr/>
            </p:nvSpPr>
            <p:spPr bwMode="auto">
              <a:xfrm>
                <a:off x="876" y="318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1" name="Line 1069"/>
              <p:cNvSpPr>
                <a:spLocks noChangeShapeType="1"/>
              </p:cNvSpPr>
              <p:nvPr/>
            </p:nvSpPr>
            <p:spPr bwMode="auto">
              <a:xfrm flipH="1">
                <a:off x="876" y="328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Line 1070"/>
              <p:cNvSpPr>
                <a:spLocks noChangeShapeType="1"/>
              </p:cNvSpPr>
              <p:nvPr/>
            </p:nvSpPr>
            <p:spPr bwMode="auto">
              <a:xfrm flipV="1">
                <a:off x="1486" y="1933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1071"/>
              <p:cNvSpPr>
                <a:spLocks noChangeShapeType="1"/>
              </p:cNvSpPr>
              <p:nvPr/>
            </p:nvSpPr>
            <p:spPr bwMode="auto">
              <a:xfrm>
                <a:off x="1548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4" name="Line 1072"/>
              <p:cNvSpPr>
                <a:spLocks noChangeShapeType="1"/>
              </p:cNvSpPr>
              <p:nvPr/>
            </p:nvSpPr>
            <p:spPr bwMode="auto">
              <a:xfrm>
                <a:off x="876" y="25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5" name="Line 1073"/>
              <p:cNvSpPr>
                <a:spLocks noChangeShapeType="1"/>
              </p:cNvSpPr>
              <p:nvPr/>
            </p:nvSpPr>
            <p:spPr bwMode="auto">
              <a:xfrm flipV="1">
                <a:off x="828" y="1890"/>
                <a:ext cx="576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6" name="Line 1074"/>
              <p:cNvSpPr>
                <a:spLocks noChangeShapeType="1"/>
              </p:cNvSpPr>
              <p:nvPr/>
            </p:nvSpPr>
            <p:spPr bwMode="auto">
              <a:xfrm flipH="1">
                <a:off x="828" y="2610"/>
                <a:ext cx="57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7" name="Line 1075"/>
              <p:cNvSpPr>
                <a:spLocks noChangeShapeType="1"/>
              </p:cNvSpPr>
              <p:nvPr/>
            </p:nvSpPr>
            <p:spPr bwMode="auto">
              <a:xfrm flipV="1">
                <a:off x="798" y="1920"/>
                <a:ext cx="630" cy="1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8" name="Line 1076"/>
              <p:cNvSpPr>
                <a:spLocks noChangeShapeType="1"/>
              </p:cNvSpPr>
              <p:nvPr/>
            </p:nvSpPr>
            <p:spPr bwMode="auto">
              <a:xfrm>
                <a:off x="876" y="184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Line 1077"/>
              <p:cNvSpPr>
                <a:spLocks noChangeShapeType="1"/>
              </p:cNvSpPr>
              <p:nvPr/>
            </p:nvSpPr>
            <p:spPr bwMode="auto">
              <a:xfrm flipH="1">
                <a:off x="876" y="174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Line 1078"/>
              <p:cNvSpPr>
                <a:spLocks noChangeShapeType="1"/>
              </p:cNvSpPr>
              <p:nvPr/>
            </p:nvSpPr>
            <p:spPr bwMode="auto">
              <a:xfrm>
                <a:off x="732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1" name="Line 1079"/>
              <p:cNvSpPr>
                <a:spLocks noChangeShapeType="1"/>
              </p:cNvSpPr>
              <p:nvPr/>
            </p:nvSpPr>
            <p:spPr bwMode="auto">
              <a:xfrm flipH="1" flipV="1">
                <a:off x="768" y="1938"/>
                <a:ext cx="636" cy="1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1080"/>
              <p:cNvSpPr>
                <a:spLocks noChangeShapeType="1"/>
              </p:cNvSpPr>
              <p:nvPr/>
            </p:nvSpPr>
            <p:spPr bwMode="auto">
              <a:xfrm>
                <a:off x="798" y="1914"/>
                <a:ext cx="570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Line 1081"/>
              <p:cNvSpPr>
                <a:spLocks noChangeShapeType="1"/>
              </p:cNvSpPr>
              <p:nvPr/>
            </p:nvSpPr>
            <p:spPr bwMode="auto">
              <a:xfrm flipH="1" flipV="1">
                <a:off x="846" y="1878"/>
                <a:ext cx="558" cy="5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444" name="AutoShape 1082"/>
              <p:cNvCxnSpPr>
                <a:cxnSpLocks noChangeShapeType="1"/>
                <a:stCxn id="16426" idx="5"/>
                <a:endCxn id="16426" idx="3"/>
              </p:cNvCxnSpPr>
              <p:nvPr/>
            </p:nvCxnSpPr>
            <p:spPr bwMode="auto">
              <a:xfrm rot="5400000">
                <a:off x="1499" y="3235"/>
                <a:ext cx="1" cy="204"/>
              </a:xfrm>
              <a:prstGeom prst="curvedConnector3">
                <a:avLst>
                  <a:gd name="adj1" fmla="val 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45" name="AutoShape 1083"/>
              <p:cNvCxnSpPr>
                <a:cxnSpLocks noChangeShapeType="1"/>
                <a:stCxn id="16424" idx="7"/>
                <a:endCxn id="16424" idx="1"/>
              </p:cNvCxnSpPr>
              <p:nvPr/>
            </p:nvCxnSpPr>
            <p:spPr bwMode="auto">
              <a:xfrm rot="-5400000" flipH="1" flipV="1">
                <a:off x="1499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46" name="AutoShape 1084"/>
              <p:cNvCxnSpPr>
                <a:cxnSpLocks noChangeShapeType="1"/>
                <a:stCxn id="16421" idx="7"/>
                <a:endCxn id="16421" idx="1"/>
              </p:cNvCxnSpPr>
              <p:nvPr/>
            </p:nvCxnSpPr>
            <p:spPr bwMode="auto">
              <a:xfrm rot="-5400000" flipH="1" flipV="1">
                <a:off x="731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47" name="AutoShape 1085"/>
              <p:cNvCxnSpPr>
                <a:cxnSpLocks noChangeShapeType="1"/>
                <a:stCxn id="16423" idx="2"/>
                <a:endCxn id="16421" idx="2"/>
              </p:cNvCxnSpPr>
              <p:nvPr/>
            </p:nvCxnSpPr>
            <p:spPr bwMode="auto">
              <a:xfrm rot="10800000" flipH="1">
                <a:off x="588" y="1794"/>
                <a:ext cx="1" cy="1440"/>
              </a:xfrm>
              <a:prstGeom prst="curvedConnector3">
                <a:avLst>
                  <a:gd name="adj1" fmla="val -234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48" name="AutoShape 1086"/>
              <p:cNvCxnSpPr>
                <a:cxnSpLocks noChangeShapeType="1"/>
                <a:stCxn id="16422" idx="3"/>
                <a:endCxn id="16422" idx="1"/>
              </p:cNvCxnSpPr>
              <p:nvPr/>
            </p:nvCxnSpPr>
            <p:spPr bwMode="auto">
              <a:xfrm rot="5400000" flipH="1" flipV="1">
                <a:off x="529" y="2513"/>
                <a:ext cx="204" cy="1"/>
              </a:xfrm>
              <a:prstGeom prst="curvedConnector5">
                <a:avLst>
                  <a:gd name="adj1" fmla="val -29412"/>
                  <a:gd name="adj2" fmla="val -15600005"/>
                  <a:gd name="adj3" fmla="val 12303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49" name="AutoShape 1087"/>
              <p:cNvCxnSpPr>
                <a:cxnSpLocks noChangeShapeType="1"/>
                <a:stCxn id="16424" idx="6"/>
                <a:endCxn id="16426" idx="6"/>
              </p:cNvCxnSpPr>
              <p:nvPr/>
            </p:nvCxnSpPr>
            <p:spPr bwMode="auto">
              <a:xfrm>
                <a:off x="1644" y="1794"/>
                <a:ext cx="1" cy="1440"/>
              </a:xfrm>
              <a:prstGeom prst="curvedConnector3">
                <a:avLst>
                  <a:gd name="adj1" fmla="val 1200000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50" name="AutoShape 1088"/>
              <p:cNvCxnSpPr>
                <a:cxnSpLocks noChangeShapeType="1"/>
                <a:stCxn id="16426" idx="6"/>
                <a:endCxn id="16424" idx="6"/>
              </p:cNvCxnSpPr>
              <p:nvPr/>
            </p:nvCxnSpPr>
            <p:spPr bwMode="auto">
              <a:xfrm flipV="1">
                <a:off x="1644" y="1794"/>
                <a:ext cx="1" cy="1440"/>
              </a:xfrm>
              <a:prstGeom prst="curvedConnector3">
                <a:avLst>
                  <a:gd name="adj1" fmla="val 245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51" name="Rectangle 1089"/>
              <p:cNvSpPr>
                <a:spLocks noChangeArrowheads="1"/>
              </p:cNvSpPr>
              <p:nvPr/>
            </p:nvSpPr>
            <p:spPr bwMode="auto">
              <a:xfrm>
                <a:off x="1559" y="21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</p:grpSp>
      </p:grpSp>
      <p:sp>
        <p:nvSpPr>
          <p:cNvPr id="1639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6397" name="TextBox 72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046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m</a:t>
            </a:r>
            <a:r>
              <a:rPr lang="en-US" dirty="0" smtClean="0"/>
              <a:t>inimization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1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741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7476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7477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1510" y="1447800"/>
            <a:ext cx="3581400" cy="4495800"/>
            <a:chOff x="801510" y="1447800"/>
            <a:chExt cx="3581400" cy="4495800"/>
          </a:xfrm>
        </p:grpSpPr>
        <p:sp>
          <p:nvSpPr>
            <p:cNvPr id="70" name="Oval 69"/>
            <p:cNvSpPr/>
            <p:nvPr/>
          </p:nvSpPr>
          <p:spPr>
            <a:xfrm>
              <a:off x="2858910" y="1600200"/>
              <a:ext cx="1143000" cy="1143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630310" y="3200400"/>
              <a:ext cx="1752600" cy="2667000"/>
            </a:xfrm>
            <a:prstGeom prst="ellipse">
              <a:avLst/>
            </a:prstGeom>
            <a:solidFill>
              <a:srgbClr val="92D050"/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801510" y="1447800"/>
              <a:ext cx="1752600" cy="449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7419" name="Group 1035"/>
            <p:cNvGrpSpPr>
              <a:grpSpLocks/>
            </p:cNvGrpSpPr>
            <p:nvPr/>
          </p:nvGrpSpPr>
          <p:grpSpPr bwMode="auto">
            <a:xfrm>
              <a:off x="1087260" y="1752600"/>
              <a:ext cx="2901950" cy="3987800"/>
              <a:chOff x="407" y="1528"/>
              <a:chExt cx="1379" cy="1951"/>
            </a:xfrm>
          </p:grpSpPr>
          <p:sp>
            <p:nvSpPr>
              <p:cNvPr id="17422" name="Rectangle 1036"/>
              <p:cNvSpPr>
                <a:spLocks noChangeArrowheads="1"/>
              </p:cNvSpPr>
              <p:nvPr/>
            </p:nvSpPr>
            <p:spPr bwMode="auto">
              <a:xfrm>
                <a:off x="619" y="19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7423" name="Rectangle 1037"/>
              <p:cNvSpPr>
                <a:spLocks noChangeArrowheads="1"/>
              </p:cNvSpPr>
              <p:nvPr/>
            </p:nvSpPr>
            <p:spPr bwMode="auto">
              <a:xfrm>
                <a:off x="957" y="1832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7424" name="Rectangle 1038"/>
              <p:cNvSpPr>
                <a:spLocks noChangeArrowheads="1"/>
              </p:cNvSpPr>
              <p:nvPr/>
            </p:nvSpPr>
            <p:spPr bwMode="auto">
              <a:xfrm>
                <a:off x="910" y="206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25" name="Rectangle 1039"/>
              <p:cNvSpPr>
                <a:spLocks noChangeArrowheads="1"/>
              </p:cNvSpPr>
              <p:nvPr/>
            </p:nvSpPr>
            <p:spPr bwMode="auto">
              <a:xfrm>
                <a:off x="830" y="1528"/>
                <a:ext cx="6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7426" name="Rectangle 1040"/>
              <p:cNvSpPr>
                <a:spLocks noChangeArrowheads="1"/>
              </p:cNvSpPr>
              <p:nvPr/>
            </p:nvSpPr>
            <p:spPr bwMode="auto">
              <a:xfrm>
                <a:off x="810" y="2268"/>
                <a:ext cx="6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7427" name="Rectangle 1041"/>
              <p:cNvSpPr>
                <a:spLocks noChangeArrowheads="1"/>
              </p:cNvSpPr>
              <p:nvPr/>
            </p:nvSpPr>
            <p:spPr bwMode="auto">
              <a:xfrm>
                <a:off x="911" y="250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7428" name="Rectangle 1042"/>
              <p:cNvSpPr>
                <a:spLocks noChangeArrowheads="1"/>
              </p:cNvSpPr>
              <p:nvPr/>
            </p:nvSpPr>
            <p:spPr bwMode="auto">
              <a:xfrm>
                <a:off x="798" y="26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29" name="Rectangle 1043"/>
              <p:cNvSpPr>
                <a:spLocks noChangeArrowheads="1"/>
              </p:cNvSpPr>
              <p:nvPr/>
            </p:nvSpPr>
            <p:spPr bwMode="auto">
              <a:xfrm>
                <a:off x="467" y="2663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7430" name="Rectangle 1044"/>
              <p:cNvSpPr>
                <a:spLocks noChangeArrowheads="1"/>
              </p:cNvSpPr>
              <p:nvPr/>
            </p:nvSpPr>
            <p:spPr bwMode="auto">
              <a:xfrm>
                <a:off x="581" y="2940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7431" name="Rectangle 1045"/>
              <p:cNvSpPr>
                <a:spLocks noChangeArrowheads="1"/>
              </p:cNvSpPr>
              <p:nvPr/>
            </p:nvSpPr>
            <p:spPr bwMode="auto">
              <a:xfrm>
                <a:off x="978" y="277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7432" name="Rectangle 1046"/>
              <p:cNvSpPr>
                <a:spLocks noChangeArrowheads="1"/>
              </p:cNvSpPr>
              <p:nvPr/>
            </p:nvSpPr>
            <p:spPr bwMode="auto">
              <a:xfrm flipH="1">
                <a:off x="1000" y="3070"/>
                <a:ext cx="2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33" name="Rectangle 1047"/>
              <p:cNvSpPr>
                <a:spLocks noChangeArrowheads="1"/>
              </p:cNvSpPr>
              <p:nvPr/>
            </p:nvSpPr>
            <p:spPr bwMode="auto">
              <a:xfrm>
                <a:off x="407" y="3143"/>
                <a:ext cx="6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7434" name="Rectangle 1048"/>
              <p:cNvSpPr>
                <a:spLocks noChangeArrowheads="1"/>
              </p:cNvSpPr>
              <p:nvPr/>
            </p:nvSpPr>
            <p:spPr bwMode="auto">
              <a:xfrm flipH="1">
                <a:off x="1635" y="1529"/>
                <a:ext cx="29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7435" name="Rectangle 1049"/>
              <p:cNvSpPr>
                <a:spLocks noChangeArrowheads="1"/>
              </p:cNvSpPr>
              <p:nvPr/>
            </p:nvSpPr>
            <p:spPr bwMode="auto">
              <a:xfrm>
                <a:off x="1213" y="1655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7436" name="Rectangle 1050"/>
              <p:cNvSpPr>
                <a:spLocks noChangeArrowheads="1"/>
              </p:cNvSpPr>
              <p:nvPr/>
            </p:nvSpPr>
            <p:spPr bwMode="auto">
              <a:xfrm>
                <a:off x="1647" y="1975"/>
                <a:ext cx="2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37" name="Rectangle 1051"/>
              <p:cNvSpPr>
                <a:spLocks noChangeArrowheads="1"/>
              </p:cNvSpPr>
              <p:nvPr/>
            </p:nvSpPr>
            <p:spPr bwMode="auto">
              <a:xfrm>
                <a:off x="1415" y="2119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7438" name="Rectangle 1052"/>
              <p:cNvSpPr>
                <a:spLocks noChangeArrowheads="1"/>
              </p:cNvSpPr>
              <p:nvPr/>
            </p:nvSpPr>
            <p:spPr bwMode="auto">
              <a:xfrm>
                <a:off x="1510" y="268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39" name="Rectangle 1053"/>
              <p:cNvSpPr>
                <a:spLocks noChangeArrowheads="1"/>
              </p:cNvSpPr>
              <p:nvPr/>
            </p:nvSpPr>
            <p:spPr bwMode="auto">
              <a:xfrm>
                <a:off x="1219" y="2627"/>
                <a:ext cx="61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7440" name="Rectangle 1054"/>
              <p:cNvSpPr>
                <a:spLocks noChangeArrowheads="1"/>
              </p:cNvSpPr>
              <p:nvPr/>
            </p:nvSpPr>
            <p:spPr bwMode="auto">
              <a:xfrm>
                <a:off x="1325" y="2210"/>
                <a:ext cx="33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7441" name="Rectangle 1055"/>
              <p:cNvSpPr>
                <a:spLocks noChangeArrowheads="1"/>
              </p:cNvSpPr>
              <p:nvPr/>
            </p:nvSpPr>
            <p:spPr bwMode="auto">
              <a:xfrm>
                <a:off x="1211" y="2945"/>
                <a:ext cx="74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b="1"/>
                  <a:t>2</a:t>
                </a:r>
              </a:p>
            </p:txBody>
          </p:sp>
          <p:sp>
            <p:nvSpPr>
              <p:cNvPr id="17442" name="Rectangle 1056"/>
              <p:cNvSpPr>
                <a:spLocks noChangeArrowheads="1"/>
              </p:cNvSpPr>
              <p:nvPr/>
            </p:nvSpPr>
            <p:spPr bwMode="auto">
              <a:xfrm>
                <a:off x="1605" y="3391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7443" name="Rectangle 1057"/>
              <p:cNvSpPr>
                <a:spLocks noChangeArrowheads="1"/>
              </p:cNvSpPr>
              <p:nvPr/>
            </p:nvSpPr>
            <p:spPr bwMode="auto">
              <a:xfrm>
                <a:off x="1223" y="3277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  <p:sp>
            <p:nvSpPr>
              <p:cNvPr id="17444" name="Rectangle 1058"/>
              <p:cNvSpPr>
                <a:spLocks noChangeArrowheads="1"/>
              </p:cNvSpPr>
              <p:nvPr/>
            </p:nvSpPr>
            <p:spPr bwMode="auto">
              <a:xfrm>
                <a:off x="1739" y="3124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0</a:t>
                </a:r>
              </a:p>
            </p:txBody>
          </p:sp>
          <p:sp>
            <p:nvSpPr>
              <p:cNvPr id="17445" name="Oval 1059"/>
              <p:cNvSpPr>
                <a:spLocks noChangeArrowheads="1"/>
              </p:cNvSpPr>
              <p:nvPr/>
            </p:nvSpPr>
            <p:spPr bwMode="auto">
              <a:xfrm>
                <a:off x="588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S0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7446" name="Oval 1060"/>
              <p:cNvSpPr>
                <a:spLocks noChangeArrowheads="1"/>
              </p:cNvSpPr>
              <p:nvPr/>
            </p:nvSpPr>
            <p:spPr bwMode="auto">
              <a:xfrm>
                <a:off x="588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S2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7447" name="Oval 1061"/>
              <p:cNvSpPr>
                <a:spLocks noChangeArrowheads="1"/>
              </p:cNvSpPr>
              <p:nvPr/>
            </p:nvSpPr>
            <p:spPr bwMode="auto">
              <a:xfrm>
                <a:off x="588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S4</a:t>
                </a:r>
                <a:br>
                  <a:rPr lang="en-US" sz="1400" b="1"/>
                </a:br>
                <a:r>
                  <a:rPr lang="en-US" sz="1400" b="1"/>
                  <a:t>[1]</a:t>
                </a:r>
              </a:p>
            </p:txBody>
          </p:sp>
          <p:sp>
            <p:nvSpPr>
              <p:cNvPr id="17448" name="Oval 1062"/>
              <p:cNvSpPr>
                <a:spLocks noChangeArrowheads="1"/>
              </p:cNvSpPr>
              <p:nvPr/>
            </p:nvSpPr>
            <p:spPr bwMode="auto">
              <a:xfrm>
                <a:off x="1356" y="165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 dirty="0"/>
                  <a:t>S1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 dirty="0"/>
                  <a:t>[0]</a:t>
                </a:r>
              </a:p>
            </p:txBody>
          </p:sp>
          <p:sp>
            <p:nvSpPr>
              <p:cNvPr id="17449" name="Oval 1063"/>
              <p:cNvSpPr>
                <a:spLocks noChangeArrowheads="1"/>
              </p:cNvSpPr>
              <p:nvPr/>
            </p:nvSpPr>
            <p:spPr bwMode="auto">
              <a:xfrm>
                <a:off x="1356" y="237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S3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7450" name="Oval 1064"/>
              <p:cNvSpPr>
                <a:spLocks noChangeArrowheads="1"/>
              </p:cNvSpPr>
              <p:nvPr/>
            </p:nvSpPr>
            <p:spPr bwMode="auto">
              <a:xfrm>
                <a:off x="1356" y="3090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S5</a:t>
                </a:r>
              </a:p>
              <a:p>
                <a:pPr algn="ctr" eaLnBrk="0" hangingPunct="0">
                  <a:lnSpc>
                    <a:spcPts val="1375"/>
                  </a:lnSpc>
                </a:pPr>
                <a:r>
                  <a:rPr lang="en-US" sz="1400" b="1"/>
                  <a:t>[0]</a:t>
                </a:r>
              </a:p>
            </p:txBody>
          </p:sp>
          <p:sp>
            <p:nvSpPr>
              <p:cNvPr id="17451" name="Line 1065"/>
              <p:cNvSpPr>
                <a:spLocks noChangeShapeType="1"/>
              </p:cNvSpPr>
              <p:nvPr/>
            </p:nvSpPr>
            <p:spPr bwMode="auto">
              <a:xfrm>
                <a:off x="150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2" name="Line 1066"/>
              <p:cNvSpPr>
                <a:spLocks noChangeShapeType="1"/>
              </p:cNvSpPr>
              <p:nvPr/>
            </p:nvSpPr>
            <p:spPr bwMode="auto">
              <a:xfrm>
                <a:off x="780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3" name="Line 1067"/>
              <p:cNvSpPr>
                <a:spLocks noChangeShapeType="1"/>
              </p:cNvSpPr>
              <p:nvPr/>
            </p:nvSpPr>
            <p:spPr bwMode="auto">
              <a:xfrm flipV="1">
                <a:off x="684" y="265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4" name="Line 1068"/>
              <p:cNvSpPr>
                <a:spLocks noChangeShapeType="1"/>
              </p:cNvSpPr>
              <p:nvPr/>
            </p:nvSpPr>
            <p:spPr bwMode="auto">
              <a:xfrm>
                <a:off x="876" y="318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5" name="Line 1069"/>
              <p:cNvSpPr>
                <a:spLocks noChangeShapeType="1"/>
              </p:cNvSpPr>
              <p:nvPr/>
            </p:nvSpPr>
            <p:spPr bwMode="auto">
              <a:xfrm flipH="1">
                <a:off x="876" y="328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6" name="Line 1070"/>
              <p:cNvSpPr>
                <a:spLocks noChangeShapeType="1"/>
              </p:cNvSpPr>
              <p:nvPr/>
            </p:nvSpPr>
            <p:spPr bwMode="auto">
              <a:xfrm flipV="1">
                <a:off x="1486" y="1933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7" name="Line 1071"/>
              <p:cNvSpPr>
                <a:spLocks noChangeShapeType="1"/>
              </p:cNvSpPr>
              <p:nvPr/>
            </p:nvSpPr>
            <p:spPr bwMode="auto">
              <a:xfrm>
                <a:off x="1548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8" name="Line 1072"/>
              <p:cNvSpPr>
                <a:spLocks noChangeShapeType="1"/>
              </p:cNvSpPr>
              <p:nvPr/>
            </p:nvSpPr>
            <p:spPr bwMode="auto">
              <a:xfrm>
                <a:off x="876" y="25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9" name="Line 1073"/>
              <p:cNvSpPr>
                <a:spLocks noChangeShapeType="1"/>
              </p:cNvSpPr>
              <p:nvPr/>
            </p:nvSpPr>
            <p:spPr bwMode="auto">
              <a:xfrm flipV="1">
                <a:off x="828" y="1890"/>
                <a:ext cx="576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0" name="Line 1074"/>
              <p:cNvSpPr>
                <a:spLocks noChangeShapeType="1"/>
              </p:cNvSpPr>
              <p:nvPr/>
            </p:nvSpPr>
            <p:spPr bwMode="auto">
              <a:xfrm flipH="1">
                <a:off x="828" y="2610"/>
                <a:ext cx="576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1" name="Line 1075"/>
              <p:cNvSpPr>
                <a:spLocks noChangeShapeType="1"/>
              </p:cNvSpPr>
              <p:nvPr/>
            </p:nvSpPr>
            <p:spPr bwMode="auto">
              <a:xfrm flipV="1">
                <a:off x="798" y="1920"/>
                <a:ext cx="630" cy="1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2" name="Line 1076"/>
              <p:cNvSpPr>
                <a:spLocks noChangeShapeType="1"/>
              </p:cNvSpPr>
              <p:nvPr/>
            </p:nvSpPr>
            <p:spPr bwMode="auto">
              <a:xfrm>
                <a:off x="876" y="184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3" name="Line 1077"/>
              <p:cNvSpPr>
                <a:spLocks noChangeShapeType="1"/>
              </p:cNvSpPr>
              <p:nvPr/>
            </p:nvSpPr>
            <p:spPr bwMode="auto">
              <a:xfrm flipH="1">
                <a:off x="876" y="174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4" name="Line 1078"/>
              <p:cNvSpPr>
                <a:spLocks noChangeShapeType="1"/>
              </p:cNvSpPr>
              <p:nvPr/>
            </p:nvSpPr>
            <p:spPr bwMode="auto">
              <a:xfrm>
                <a:off x="732" y="193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5" name="Line 1079"/>
              <p:cNvSpPr>
                <a:spLocks noChangeShapeType="1"/>
              </p:cNvSpPr>
              <p:nvPr/>
            </p:nvSpPr>
            <p:spPr bwMode="auto">
              <a:xfrm flipH="1" flipV="1">
                <a:off x="768" y="1938"/>
                <a:ext cx="636" cy="1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6" name="Line 1080"/>
              <p:cNvSpPr>
                <a:spLocks noChangeShapeType="1"/>
              </p:cNvSpPr>
              <p:nvPr/>
            </p:nvSpPr>
            <p:spPr bwMode="auto">
              <a:xfrm>
                <a:off x="798" y="1914"/>
                <a:ext cx="570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7" name="Line 1081"/>
              <p:cNvSpPr>
                <a:spLocks noChangeShapeType="1"/>
              </p:cNvSpPr>
              <p:nvPr/>
            </p:nvSpPr>
            <p:spPr bwMode="auto">
              <a:xfrm flipH="1" flipV="1">
                <a:off x="846" y="1878"/>
                <a:ext cx="558" cy="5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7468" name="AutoShape 1082"/>
              <p:cNvCxnSpPr>
                <a:cxnSpLocks noChangeShapeType="1"/>
                <a:stCxn id="17450" idx="5"/>
                <a:endCxn id="17450" idx="3"/>
              </p:cNvCxnSpPr>
              <p:nvPr/>
            </p:nvCxnSpPr>
            <p:spPr bwMode="auto">
              <a:xfrm rot="5400000">
                <a:off x="1499" y="3235"/>
                <a:ext cx="1" cy="204"/>
              </a:xfrm>
              <a:prstGeom prst="curvedConnector3">
                <a:avLst>
                  <a:gd name="adj1" fmla="val 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69" name="AutoShape 1083"/>
              <p:cNvCxnSpPr>
                <a:cxnSpLocks noChangeShapeType="1"/>
                <a:stCxn id="17448" idx="7"/>
                <a:endCxn id="17448" idx="1"/>
              </p:cNvCxnSpPr>
              <p:nvPr/>
            </p:nvCxnSpPr>
            <p:spPr bwMode="auto">
              <a:xfrm rot="-5400000" flipH="1" flipV="1">
                <a:off x="1499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70" name="AutoShape 1084"/>
              <p:cNvCxnSpPr>
                <a:cxnSpLocks noChangeShapeType="1"/>
                <a:stCxn id="17445" idx="7"/>
                <a:endCxn id="17445" idx="1"/>
              </p:cNvCxnSpPr>
              <p:nvPr/>
            </p:nvCxnSpPr>
            <p:spPr bwMode="auto">
              <a:xfrm rot="-5400000" flipH="1" flipV="1">
                <a:off x="731" y="1591"/>
                <a:ext cx="1" cy="204"/>
              </a:xfrm>
              <a:prstGeom prst="curvedConnector3">
                <a:avLst>
                  <a:gd name="adj1" fmla="val -18600009"/>
                </a:avLst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71" name="AutoShape 1085"/>
              <p:cNvCxnSpPr>
                <a:cxnSpLocks noChangeShapeType="1"/>
                <a:stCxn id="17447" idx="2"/>
                <a:endCxn id="17445" idx="2"/>
              </p:cNvCxnSpPr>
              <p:nvPr/>
            </p:nvCxnSpPr>
            <p:spPr bwMode="auto">
              <a:xfrm rot="10800000" flipH="1">
                <a:off x="588" y="1794"/>
                <a:ext cx="1" cy="1440"/>
              </a:xfrm>
              <a:prstGeom prst="curvedConnector3">
                <a:avLst>
                  <a:gd name="adj1" fmla="val -23400009"/>
                </a:avLst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72" name="AutoShape 1086"/>
              <p:cNvCxnSpPr>
                <a:cxnSpLocks noChangeShapeType="1"/>
                <a:stCxn id="17446" idx="3"/>
                <a:endCxn id="17446" idx="1"/>
              </p:cNvCxnSpPr>
              <p:nvPr/>
            </p:nvCxnSpPr>
            <p:spPr bwMode="auto">
              <a:xfrm rot="5400000" flipH="1" flipV="1">
                <a:off x="529" y="2513"/>
                <a:ext cx="204" cy="1"/>
              </a:xfrm>
              <a:prstGeom prst="curvedConnector5">
                <a:avLst>
                  <a:gd name="adj1" fmla="val -29412"/>
                  <a:gd name="adj2" fmla="val -15600005"/>
                  <a:gd name="adj3" fmla="val 12303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73" name="AutoShape 1087"/>
              <p:cNvCxnSpPr>
                <a:cxnSpLocks noChangeShapeType="1"/>
                <a:stCxn id="17448" idx="6"/>
                <a:endCxn id="17450" idx="6"/>
              </p:cNvCxnSpPr>
              <p:nvPr/>
            </p:nvCxnSpPr>
            <p:spPr bwMode="auto">
              <a:xfrm>
                <a:off x="1644" y="1794"/>
                <a:ext cx="1" cy="1440"/>
              </a:xfrm>
              <a:prstGeom prst="curvedConnector3">
                <a:avLst>
                  <a:gd name="adj1" fmla="val 1200000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74" name="AutoShape 1088"/>
              <p:cNvCxnSpPr>
                <a:cxnSpLocks noChangeShapeType="1"/>
                <a:stCxn id="17450" idx="6"/>
                <a:endCxn id="17448" idx="6"/>
              </p:cNvCxnSpPr>
              <p:nvPr/>
            </p:nvCxnSpPr>
            <p:spPr bwMode="auto">
              <a:xfrm flipV="1">
                <a:off x="1644" y="1794"/>
                <a:ext cx="1" cy="1440"/>
              </a:xfrm>
              <a:prstGeom prst="curvedConnector3">
                <a:avLst>
                  <a:gd name="adj1" fmla="val 245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475" name="Rectangle 1089"/>
              <p:cNvSpPr>
                <a:spLocks noChangeArrowheads="1"/>
              </p:cNvSpPr>
              <p:nvPr/>
            </p:nvSpPr>
            <p:spPr bwMode="auto">
              <a:xfrm>
                <a:off x="1559" y="2128"/>
                <a:ext cx="47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ts val="1375"/>
                  </a:lnSpc>
                </a:pPr>
                <a:r>
                  <a:rPr lang="en-US" sz="1400" b="1"/>
                  <a:t>1</a:t>
                </a:r>
              </a:p>
            </p:txBody>
          </p:sp>
        </p:grpSp>
      </p:grpSp>
      <p:sp>
        <p:nvSpPr>
          <p:cNvPr id="17420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7421" name="TextBox 71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63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11762</TotalTime>
  <Words>1007</Words>
  <Application>Microsoft Office PowerPoint</Application>
  <PresentationFormat>On-screen Show (4:3)</PresentationFormat>
  <Paragraphs>407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311: Foundations of Computing</vt:lpstr>
      <vt:lpstr>state minimization</vt:lpstr>
      <vt:lpstr>state minimization algorithm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minimized machine</vt:lpstr>
      <vt:lpstr>another way to look at DFAs</vt:lpstr>
      <vt:lpstr>nondeterministic finite automaton (NFA)</vt:lpstr>
      <vt:lpstr>goal: NFA to recognize...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468</cp:revision>
  <cp:lastPrinted>2013-10-03T23:44:12Z</cp:lastPrinted>
  <dcterms:created xsi:type="dcterms:W3CDTF">2013-01-07T07:20:47Z</dcterms:created>
  <dcterms:modified xsi:type="dcterms:W3CDTF">2014-11-19T14:14:12Z</dcterms:modified>
</cp:coreProperties>
</file>