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8" r:id="rId2"/>
    <p:sldId id="586" r:id="rId3"/>
    <p:sldId id="614" r:id="rId4"/>
    <p:sldId id="617" r:id="rId5"/>
    <p:sldId id="619" r:id="rId6"/>
    <p:sldId id="612" r:id="rId7"/>
    <p:sldId id="613" r:id="rId8"/>
    <p:sldId id="615" r:id="rId9"/>
    <p:sldId id="616" r:id="rId10"/>
    <p:sldId id="620" r:id="rId11"/>
    <p:sldId id="607" r:id="rId12"/>
    <p:sldId id="608" r:id="rId13"/>
    <p:sldId id="609" r:id="rId14"/>
    <p:sldId id="610" r:id="rId15"/>
    <p:sldId id="611" r:id="rId16"/>
  </p:sldIdLst>
  <p:sldSz cx="9144000" cy="6858000" type="screen4x3"/>
  <p:notesSz cx="9601200" cy="7315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A3F5CE"/>
    <a:srgbClr val="33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78" autoAdjust="0"/>
    <p:restoredTop sz="90504" autoAdjust="0"/>
  </p:normalViewPr>
  <p:slideViewPr>
    <p:cSldViewPr snapToGrid="0" snapToObjects="1">
      <p:cViewPr>
        <p:scale>
          <a:sx n="105" d="100"/>
          <a:sy n="105" d="100"/>
        </p:scale>
        <p:origin x="-462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E7665-BAAC-42B1-B972-C861D7B9B2E6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FE06F-56D1-4639-A659-DFBB24ACC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068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63FB922-F127-5E47-9B2E-CA730A74DCAB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FE1A22D-B0DA-7946-9107-1C35E13A8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8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58037"/>
            <a:ext cx="7772400" cy="815815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17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5140800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  <a:lvl2pPr>
              <a:defRPr>
                <a:latin typeface="Franklin Gothic Medium"/>
                <a:cs typeface="Franklin Gothic Medium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5649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158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82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311: Foundations of Computing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1149953"/>
            <a:ext cx="84723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Fall 2014</a:t>
            </a:r>
          </a:p>
          <a:p>
            <a:r>
              <a:rPr lang="en-US" sz="26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Lecture 22:  Finite State </a:t>
            </a:r>
            <a:r>
              <a:rPr lang="en-US" sz="2600" dirty="0">
                <a:solidFill>
                  <a:srgbClr val="C00000"/>
                </a:solidFill>
                <a:latin typeface="Franklin Gothic Medium"/>
                <a:cs typeface="Franklin Gothic Medium"/>
              </a:rPr>
              <a:t>M</a:t>
            </a:r>
            <a:r>
              <a:rPr lang="en-US" sz="26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achines with Output</a:t>
            </a:r>
          </a:p>
        </p:txBody>
      </p:sp>
      <p:pic>
        <p:nvPicPr>
          <p:cNvPr id="1026" name="Picture 2" descr="http://www.bbman.com/assets/images/pepsimachi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3876" y="2364846"/>
            <a:ext cx="2982736" cy="4175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6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beginning versus the end</a:t>
            </a:r>
            <a:endParaRPr lang="en-US" dirty="0" smtClean="0"/>
          </a:p>
        </p:txBody>
      </p:sp>
      <p:grpSp>
        <p:nvGrpSpPr>
          <p:cNvPr id="4103" name="Group 29"/>
          <p:cNvGrpSpPr>
            <a:grpSpLocks/>
          </p:cNvGrpSpPr>
          <p:nvPr/>
        </p:nvGrpSpPr>
        <p:grpSpPr bwMode="auto">
          <a:xfrm>
            <a:off x="1840089" y="4636911"/>
            <a:ext cx="4800600" cy="1570038"/>
            <a:chOff x="1277938" y="3703638"/>
            <a:chExt cx="6945313" cy="2438400"/>
          </a:xfrm>
        </p:grpSpPr>
        <p:grpSp>
          <p:nvGrpSpPr>
            <p:cNvPr id="4124" name="Group 4"/>
            <p:cNvGrpSpPr>
              <a:grpSpLocks/>
            </p:cNvGrpSpPr>
            <p:nvPr/>
          </p:nvGrpSpPr>
          <p:grpSpPr bwMode="auto">
            <a:xfrm>
              <a:off x="1824038" y="3703638"/>
              <a:ext cx="5824538" cy="2438400"/>
              <a:chOff x="1149" y="2333"/>
              <a:chExt cx="3669" cy="1536"/>
            </a:xfrm>
          </p:grpSpPr>
          <p:grpSp>
            <p:nvGrpSpPr>
              <p:cNvPr id="4175" name="Group 5"/>
              <p:cNvGrpSpPr>
                <a:grpSpLocks/>
              </p:cNvGrpSpPr>
              <p:nvPr/>
            </p:nvGrpSpPr>
            <p:grpSpPr bwMode="auto">
              <a:xfrm>
                <a:off x="1725" y="2333"/>
                <a:ext cx="405" cy="384"/>
                <a:chOff x="1725" y="2333"/>
                <a:chExt cx="405" cy="384"/>
              </a:xfrm>
            </p:grpSpPr>
            <p:sp>
              <p:nvSpPr>
                <p:cNvPr id="4197" name="Oval 6"/>
                <p:cNvSpPr>
                  <a:spLocks noChangeArrowheads="1"/>
                </p:cNvSpPr>
                <p:nvPr/>
              </p:nvSpPr>
              <p:spPr bwMode="auto">
                <a:xfrm>
                  <a:off x="1725" y="2333"/>
                  <a:ext cx="384" cy="38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000" b="1"/>
                </a:p>
              </p:txBody>
            </p:sp>
            <p:sp>
              <p:nvSpPr>
                <p:cNvPr id="4198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1763" y="2419"/>
                  <a:ext cx="367" cy="1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900" b="1">
                      <a:latin typeface="Tahoma" pitchFamily="34" charset="0"/>
                    </a:rPr>
                    <a:t>001</a:t>
                  </a:r>
                </a:p>
              </p:txBody>
            </p:sp>
          </p:grpSp>
          <p:grpSp>
            <p:nvGrpSpPr>
              <p:cNvPr id="4176" name="Group 8"/>
              <p:cNvGrpSpPr>
                <a:grpSpLocks/>
              </p:cNvGrpSpPr>
              <p:nvPr/>
            </p:nvGrpSpPr>
            <p:grpSpPr bwMode="auto">
              <a:xfrm>
                <a:off x="3837" y="2333"/>
                <a:ext cx="397" cy="384"/>
                <a:chOff x="3837" y="2333"/>
                <a:chExt cx="397" cy="384"/>
              </a:xfrm>
            </p:grpSpPr>
            <p:sp>
              <p:nvSpPr>
                <p:cNvPr id="4195" name="Oval 9"/>
                <p:cNvSpPr>
                  <a:spLocks noChangeArrowheads="1"/>
                </p:cNvSpPr>
                <p:nvPr/>
              </p:nvSpPr>
              <p:spPr bwMode="auto">
                <a:xfrm>
                  <a:off x="3837" y="2333"/>
                  <a:ext cx="384" cy="38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000" b="1"/>
                </a:p>
              </p:txBody>
            </p:sp>
            <p:sp>
              <p:nvSpPr>
                <p:cNvPr id="4196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3867" y="2409"/>
                  <a:ext cx="367" cy="1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900" b="1">
                      <a:latin typeface="Tahoma" pitchFamily="34" charset="0"/>
                    </a:rPr>
                    <a:t>011</a:t>
                  </a:r>
                </a:p>
              </p:txBody>
            </p:sp>
          </p:grpSp>
          <p:grpSp>
            <p:nvGrpSpPr>
              <p:cNvPr id="4177" name="Group 11"/>
              <p:cNvGrpSpPr>
                <a:grpSpLocks/>
              </p:cNvGrpSpPr>
              <p:nvPr/>
            </p:nvGrpSpPr>
            <p:grpSpPr bwMode="auto">
              <a:xfrm>
                <a:off x="4413" y="2909"/>
                <a:ext cx="405" cy="384"/>
                <a:chOff x="4413" y="2909"/>
                <a:chExt cx="405" cy="384"/>
              </a:xfrm>
            </p:grpSpPr>
            <p:sp>
              <p:nvSpPr>
                <p:cNvPr id="4193" name="Oval 12"/>
                <p:cNvSpPr>
                  <a:spLocks noChangeArrowheads="1"/>
                </p:cNvSpPr>
                <p:nvPr/>
              </p:nvSpPr>
              <p:spPr bwMode="auto">
                <a:xfrm>
                  <a:off x="4413" y="2909"/>
                  <a:ext cx="384" cy="384"/>
                </a:xfrm>
                <a:prstGeom prst="ellipse">
                  <a:avLst/>
                </a:prstGeom>
                <a:noFill/>
                <a:ln w="57150">
                  <a:solidFill>
                    <a:srgbClr val="007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000" b="1"/>
                </a:p>
              </p:txBody>
            </p:sp>
            <p:sp>
              <p:nvSpPr>
                <p:cNvPr id="4194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4451" y="2987"/>
                  <a:ext cx="367" cy="1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900" b="1">
                      <a:latin typeface="Tahoma" pitchFamily="34" charset="0"/>
                    </a:rPr>
                    <a:t>111</a:t>
                  </a:r>
                </a:p>
              </p:txBody>
            </p:sp>
          </p:grpSp>
          <p:grpSp>
            <p:nvGrpSpPr>
              <p:cNvPr id="4178" name="Group 14"/>
              <p:cNvGrpSpPr>
                <a:grpSpLocks/>
              </p:cNvGrpSpPr>
              <p:nvPr/>
            </p:nvGrpSpPr>
            <p:grpSpPr bwMode="auto">
              <a:xfrm>
                <a:off x="3837" y="3485"/>
                <a:ext cx="405" cy="384"/>
                <a:chOff x="3837" y="3485"/>
                <a:chExt cx="405" cy="384"/>
              </a:xfrm>
            </p:grpSpPr>
            <p:sp>
              <p:nvSpPr>
                <p:cNvPr id="4191" name="Oval 15"/>
                <p:cNvSpPr>
                  <a:spLocks noChangeArrowheads="1"/>
                </p:cNvSpPr>
                <p:nvPr/>
              </p:nvSpPr>
              <p:spPr bwMode="auto">
                <a:xfrm>
                  <a:off x="3837" y="3485"/>
                  <a:ext cx="384" cy="384"/>
                </a:xfrm>
                <a:prstGeom prst="ellipse">
                  <a:avLst/>
                </a:prstGeom>
                <a:noFill/>
                <a:ln w="57150">
                  <a:solidFill>
                    <a:srgbClr val="007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000" b="1"/>
                </a:p>
              </p:txBody>
            </p:sp>
            <p:sp>
              <p:nvSpPr>
                <p:cNvPr id="4192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875" y="3563"/>
                  <a:ext cx="367" cy="1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900" b="1">
                      <a:latin typeface="Tahoma" pitchFamily="34" charset="0"/>
                    </a:rPr>
                    <a:t>110</a:t>
                  </a:r>
                </a:p>
              </p:txBody>
            </p:sp>
          </p:grpSp>
          <p:grpSp>
            <p:nvGrpSpPr>
              <p:cNvPr id="4179" name="Group 17"/>
              <p:cNvGrpSpPr>
                <a:grpSpLocks/>
              </p:cNvGrpSpPr>
              <p:nvPr/>
            </p:nvGrpSpPr>
            <p:grpSpPr bwMode="auto">
              <a:xfrm>
                <a:off x="3261" y="2909"/>
                <a:ext cx="395" cy="384"/>
                <a:chOff x="3261" y="2909"/>
                <a:chExt cx="395" cy="384"/>
              </a:xfrm>
            </p:grpSpPr>
            <p:sp>
              <p:nvSpPr>
                <p:cNvPr id="4189" name="Oval 18"/>
                <p:cNvSpPr>
                  <a:spLocks noChangeArrowheads="1"/>
                </p:cNvSpPr>
                <p:nvPr/>
              </p:nvSpPr>
              <p:spPr bwMode="auto">
                <a:xfrm>
                  <a:off x="3261" y="2909"/>
                  <a:ext cx="384" cy="384"/>
                </a:xfrm>
                <a:prstGeom prst="ellipse">
                  <a:avLst/>
                </a:prstGeom>
                <a:noFill/>
                <a:ln w="57150">
                  <a:solidFill>
                    <a:srgbClr val="007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000" b="1"/>
                </a:p>
              </p:txBody>
            </p:sp>
            <p:sp>
              <p:nvSpPr>
                <p:cNvPr id="4190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3289" y="2985"/>
                  <a:ext cx="367" cy="1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900" b="1">
                      <a:latin typeface="Tahoma" pitchFamily="34" charset="0"/>
                    </a:rPr>
                    <a:t>101</a:t>
                  </a:r>
                </a:p>
              </p:txBody>
            </p:sp>
          </p:grpSp>
          <p:grpSp>
            <p:nvGrpSpPr>
              <p:cNvPr id="4180" name="Group 20"/>
              <p:cNvGrpSpPr>
                <a:grpSpLocks/>
              </p:cNvGrpSpPr>
              <p:nvPr/>
            </p:nvGrpSpPr>
            <p:grpSpPr bwMode="auto">
              <a:xfrm>
                <a:off x="2301" y="2909"/>
                <a:ext cx="395" cy="384"/>
                <a:chOff x="2301" y="2909"/>
                <a:chExt cx="395" cy="384"/>
              </a:xfrm>
            </p:grpSpPr>
            <p:sp>
              <p:nvSpPr>
                <p:cNvPr id="4187" name="Oval 21"/>
                <p:cNvSpPr>
                  <a:spLocks noChangeArrowheads="1"/>
                </p:cNvSpPr>
                <p:nvPr/>
              </p:nvSpPr>
              <p:spPr bwMode="auto">
                <a:xfrm>
                  <a:off x="2301" y="2909"/>
                  <a:ext cx="384" cy="38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000" b="1"/>
                </a:p>
              </p:txBody>
            </p:sp>
            <p:sp>
              <p:nvSpPr>
                <p:cNvPr id="4188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329" y="2985"/>
                  <a:ext cx="367" cy="1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900" b="1">
                      <a:latin typeface="Tahoma" pitchFamily="34" charset="0"/>
                    </a:rPr>
                    <a:t>010</a:t>
                  </a:r>
                </a:p>
              </p:txBody>
            </p:sp>
          </p:grpSp>
          <p:grpSp>
            <p:nvGrpSpPr>
              <p:cNvPr id="4181" name="Group 23"/>
              <p:cNvGrpSpPr>
                <a:grpSpLocks/>
              </p:cNvGrpSpPr>
              <p:nvPr/>
            </p:nvGrpSpPr>
            <p:grpSpPr bwMode="auto">
              <a:xfrm>
                <a:off x="1149" y="2909"/>
                <a:ext cx="397" cy="384"/>
                <a:chOff x="1149" y="2909"/>
                <a:chExt cx="397" cy="384"/>
              </a:xfrm>
            </p:grpSpPr>
            <p:sp>
              <p:nvSpPr>
                <p:cNvPr id="4185" name="Oval 24"/>
                <p:cNvSpPr>
                  <a:spLocks noChangeArrowheads="1"/>
                </p:cNvSpPr>
                <p:nvPr/>
              </p:nvSpPr>
              <p:spPr bwMode="auto">
                <a:xfrm>
                  <a:off x="1149" y="2909"/>
                  <a:ext cx="384" cy="38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000" b="1"/>
                </a:p>
              </p:txBody>
            </p:sp>
            <p:sp>
              <p:nvSpPr>
                <p:cNvPr id="4186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1179" y="2997"/>
                  <a:ext cx="367" cy="1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900" b="1">
                      <a:latin typeface="Tahoma" pitchFamily="34" charset="0"/>
                    </a:rPr>
                    <a:t>000</a:t>
                  </a:r>
                </a:p>
              </p:txBody>
            </p:sp>
          </p:grpSp>
          <p:grpSp>
            <p:nvGrpSpPr>
              <p:cNvPr id="4182" name="Group 26"/>
              <p:cNvGrpSpPr>
                <a:grpSpLocks/>
              </p:cNvGrpSpPr>
              <p:nvPr/>
            </p:nvGrpSpPr>
            <p:grpSpPr bwMode="auto">
              <a:xfrm>
                <a:off x="1725" y="3485"/>
                <a:ext cx="405" cy="384"/>
                <a:chOff x="1725" y="3485"/>
                <a:chExt cx="405" cy="384"/>
              </a:xfrm>
            </p:grpSpPr>
            <p:sp>
              <p:nvSpPr>
                <p:cNvPr id="4183" name="Oval 27"/>
                <p:cNvSpPr>
                  <a:spLocks noChangeArrowheads="1"/>
                </p:cNvSpPr>
                <p:nvPr/>
              </p:nvSpPr>
              <p:spPr bwMode="auto">
                <a:xfrm>
                  <a:off x="1725" y="3485"/>
                  <a:ext cx="384" cy="384"/>
                </a:xfrm>
                <a:prstGeom prst="ellipse">
                  <a:avLst/>
                </a:prstGeom>
                <a:noFill/>
                <a:ln w="57150">
                  <a:solidFill>
                    <a:srgbClr val="007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000" b="1"/>
                </a:p>
              </p:txBody>
            </p:sp>
            <p:sp>
              <p:nvSpPr>
                <p:cNvPr id="4184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1763" y="3561"/>
                  <a:ext cx="367" cy="1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900" b="1">
                      <a:latin typeface="Tahoma" pitchFamily="34" charset="0"/>
                    </a:rPr>
                    <a:t>100</a:t>
                  </a:r>
                </a:p>
              </p:txBody>
            </p:sp>
          </p:grpSp>
        </p:grpSp>
        <p:grpSp>
          <p:nvGrpSpPr>
            <p:cNvPr id="4125" name="Group 29"/>
            <p:cNvGrpSpPr>
              <a:grpSpLocks/>
            </p:cNvGrpSpPr>
            <p:nvPr/>
          </p:nvGrpSpPr>
          <p:grpSpPr bwMode="auto">
            <a:xfrm>
              <a:off x="3348038" y="3721100"/>
              <a:ext cx="2743200" cy="288925"/>
              <a:chOff x="2016" y="2603"/>
              <a:chExt cx="1728" cy="182"/>
            </a:xfrm>
          </p:grpSpPr>
          <p:cxnSp>
            <p:nvCxnSpPr>
              <p:cNvPr id="4173" name="AutoShape 30"/>
              <p:cNvCxnSpPr>
                <a:cxnSpLocks noChangeShapeType="1"/>
                <a:stCxn id="4197" idx="6"/>
                <a:endCxn id="4195" idx="2"/>
              </p:cNvCxnSpPr>
              <p:nvPr/>
            </p:nvCxnSpPr>
            <p:spPr bwMode="auto">
              <a:xfrm>
                <a:off x="2016" y="2784"/>
                <a:ext cx="1728" cy="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174" name="Text Box 31"/>
              <p:cNvSpPr txBox="1">
                <a:spLocks noChangeArrowheads="1"/>
              </p:cNvSpPr>
              <p:nvPr/>
            </p:nvSpPr>
            <p:spPr bwMode="auto">
              <a:xfrm>
                <a:off x="2804" y="2603"/>
                <a:ext cx="234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r>
                  <a:rPr lang="en-US" sz="900" b="1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4126" name="Group 32"/>
            <p:cNvGrpSpPr>
              <a:grpSpLocks/>
            </p:cNvGrpSpPr>
            <p:nvPr/>
          </p:nvGrpSpPr>
          <p:grpSpPr bwMode="auto">
            <a:xfrm>
              <a:off x="4173538" y="4349750"/>
              <a:ext cx="1092200" cy="358775"/>
              <a:chOff x="2536" y="2999"/>
              <a:chExt cx="688" cy="226"/>
            </a:xfrm>
          </p:grpSpPr>
          <p:cxnSp>
            <p:nvCxnSpPr>
              <p:cNvPr id="4171" name="AutoShape 33"/>
              <p:cNvCxnSpPr>
                <a:cxnSpLocks noChangeShapeType="1"/>
                <a:stCxn id="4187" idx="7"/>
                <a:endCxn id="4189" idx="1"/>
              </p:cNvCxnSpPr>
              <p:nvPr/>
            </p:nvCxnSpPr>
            <p:spPr bwMode="auto">
              <a:xfrm rot="5400000" flipV="1">
                <a:off x="2879" y="2881"/>
                <a:ext cx="1" cy="688"/>
              </a:xfrm>
              <a:prstGeom prst="curvedConnector3">
                <a:avLst>
                  <a:gd name="adj1" fmla="val -20000009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172" name="Text Box 34"/>
              <p:cNvSpPr txBox="1">
                <a:spLocks noChangeArrowheads="1"/>
              </p:cNvSpPr>
              <p:nvPr/>
            </p:nvSpPr>
            <p:spPr bwMode="auto">
              <a:xfrm>
                <a:off x="2810" y="2999"/>
                <a:ext cx="234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r>
                  <a:rPr lang="en-US" sz="900" b="1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4127" name="Group 38"/>
            <p:cNvGrpSpPr>
              <a:grpSpLocks/>
            </p:cNvGrpSpPr>
            <p:nvPr/>
          </p:nvGrpSpPr>
          <p:grpSpPr bwMode="auto">
            <a:xfrm>
              <a:off x="2344738" y="4219575"/>
              <a:ext cx="482600" cy="487363"/>
              <a:chOff x="1384" y="2917"/>
              <a:chExt cx="304" cy="307"/>
            </a:xfrm>
          </p:grpSpPr>
          <p:cxnSp>
            <p:nvCxnSpPr>
              <p:cNvPr id="4169" name="AutoShape 39"/>
              <p:cNvCxnSpPr>
                <a:cxnSpLocks noChangeShapeType="1"/>
                <a:stCxn id="4185" idx="7"/>
                <a:endCxn id="4197" idx="3"/>
              </p:cNvCxnSpPr>
              <p:nvPr/>
            </p:nvCxnSpPr>
            <p:spPr bwMode="auto">
              <a:xfrm flipV="1">
                <a:off x="1384" y="2920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170" name="Text Box 40"/>
              <p:cNvSpPr txBox="1">
                <a:spLocks noChangeArrowheads="1"/>
              </p:cNvSpPr>
              <p:nvPr/>
            </p:nvSpPr>
            <p:spPr bwMode="auto">
              <a:xfrm>
                <a:off x="1392" y="2917"/>
                <a:ext cx="234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r>
                  <a:rPr lang="en-US" sz="900" b="1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4128" name="Group 44"/>
            <p:cNvGrpSpPr>
              <a:grpSpLocks/>
            </p:cNvGrpSpPr>
            <p:nvPr/>
          </p:nvGrpSpPr>
          <p:grpSpPr bwMode="auto">
            <a:xfrm>
              <a:off x="3259141" y="4186238"/>
              <a:ext cx="534988" cy="520700"/>
              <a:chOff x="1960" y="2896"/>
              <a:chExt cx="337" cy="328"/>
            </a:xfrm>
          </p:grpSpPr>
          <p:cxnSp>
            <p:nvCxnSpPr>
              <p:cNvPr id="4167" name="AutoShape 45"/>
              <p:cNvCxnSpPr>
                <a:cxnSpLocks noChangeShapeType="1"/>
                <a:stCxn id="4197" idx="5"/>
                <a:endCxn id="4187" idx="1"/>
              </p:cNvCxnSpPr>
              <p:nvPr/>
            </p:nvCxnSpPr>
            <p:spPr bwMode="auto">
              <a:xfrm>
                <a:off x="1960" y="2920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168" name="Text Box 46"/>
              <p:cNvSpPr txBox="1">
                <a:spLocks noChangeArrowheads="1"/>
              </p:cNvSpPr>
              <p:nvPr/>
            </p:nvSpPr>
            <p:spPr bwMode="auto">
              <a:xfrm>
                <a:off x="2063" y="2896"/>
                <a:ext cx="234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r>
                  <a:rPr lang="en-US" sz="900" b="1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4129" name="Group 54"/>
            <p:cNvGrpSpPr>
              <a:grpSpLocks/>
            </p:cNvGrpSpPr>
            <p:nvPr/>
          </p:nvGrpSpPr>
          <p:grpSpPr bwMode="auto">
            <a:xfrm>
              <a:off x="5695950" y="4224338"/>
              <a:ext cx="484188" cy="482600"/>
              <a:chOff x="3495" y="2920"/>
              <a:chExt cx="305" cy="304"/>
            </a:xfrm>
          </p:grpSpPr>
          <p:cxnSp>
            <p:nvCxnSpPr>
              <p:cNvPr id="4165" name="AutoShape 55"/>
              <p:cNvCxnSpPr>
                <a:cxnSpLocks noChangeShapeType="1"/>
                <a:stCxn id="4189" idx="7"/>
                <a:endCxn id="4195" idx="3"/>
              </p:cNvCxnSpPr>
              <p:nvPr/>
            </p:nvCxnSpPr>
            <p:spPr bwMode="auto">
              <a:xfrm flipV="1">
                <a:off x="3496" y="2920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166" name="Text Box 56"/>
              <p:cNvSpPr txBox="1">
                <a:spLocks noChangeArrowheads="1"/>
              </p:cNvSpPr>
              <p:nvPr/>
            </p:nvSpPr>
            <p:spPr bwMode="auto">
              <a:xfrm>
                <a:off x="3495" y="2950"/>
                <a:ext cx="234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r>
                  <a:rPr lang="en-US" sz="900" b="1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4130" name="Group 57"/>
            <p:cNvGrpSpPr>
              <a:grpSpLocks/>
            </p:cNvGrpSpPr>
            <p:nvPr/>
          </p:nvGrpSpPr>
          <p:grpSpPr bwMode="auto">
            <a:xfrm>
              <a:off x="7526339" y="4706938"/>
              <a:ext cx="696912" cy="431800"/>
              <a:chOff x="4648" y="3224"/>
              <a:chExt cx="439" cy="272"/>
            </a:xfrm>
          </p:grpSpPr>
          <p:cxnSp>
            <p:nvCxnSpPr>
              <p:cNvPr id="4163" name="AutoShape 58"/>
              <p:cNvCxnSpPr>
                <a:cxnSpLocks noChangeShapeType="1"/>
                <a:stCxn id="4193" idx="5"/>
                <a:endCxn id="4193" idx="7"/>
              </p:cNvCxnSpPr>
              <p:nvPr/>
            </p:nvCxnSpPr>
            <p:spPr bwMode="auto">
              <a:xfrm rot="5400000" flipH="1" flipV="1">
                <a:off x="4513" y="3359"/>
                <a:ext cx="272" cy="1"/>
              </a:xfrm>
              <a:prstGeom prst="curvedConnector5">
                <a:avLst>
                  <a:gd name="adj1" fmla="val -73528"/>
                  <a:gd name="adj2" fmla="val 36399986"/>
                  <a:gd name="adj3" fmla="val 173528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164" name="Text Box 59"/>
              <p:cNvSpPr txBox="1">
                <a:spLocks noChangeArrowheads="1"/>
              </p:cNvSpPr>
              <p:nvPr/>
            </p:nvSpPr>
            <p:spPr bwMode="auto">
              <a:xfrm>
                <a:off x="4853" y="3232"/>
                <a:ext cx="234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r>
                  <a:rPr lang="en-US" sz="900" b="1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4131" name="Group 69"/>
            <p:cNvGrpSpPr>
              <a:grpSpLocks/>
            </p:cNvGrpSpPr>
            <p:nvPr/>
          </p:nvGrpSpPr>
          <p:grpSpPr bwMode="auto">
            <a:xfrm>
              <a:off x="6611939" y="4186238"/>
              <a:ext cx="576262" cy="520700"/>
              <a:chOff x="4072" y="2896"/>
              <a:chExt cx="363" cy="328"/>
            </a:xfrm>
          </p:grpSpPr>
          <p:cxnSp>
            <p:nvCxnSpPr>
              <p:cNvPr id="4161" name="AutoShape 70"/>
              <p:cNvCxnSpPr>
                <a:cxnSpLocks noChangeShapeType="1"/>
                <a:stCxn id="4195" idx="5"/>
                <a:endCxn id="4193" idx="1"/>
              </p:cNvCxnSpPr>
              <p:nvPr/>
            </p:nvCxnSpPr>
            <p:spPr bwMode="auto">
              <a:xfrm>
                <a:off x="4072" y="2920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162" name="Text Box 71"/>
              <p:cNvSpPr txBox="1">
                <a:spLocks noChangeArrowheads="1"/>
              </p:cNvSpPr>
              <p:nvPr/>
            </p:nvSpPr>
            <p:spPr bwMode="auto">
              <a:xfrm>
                <a:off x="4201" y="2896"/>
                <a:ext cx="234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r>
                  <a:rPr lang="en-US" sz="900" b="1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4132" name="Group 126"/>
            <p:cNvGrpSpPr>
              <a:grpSpLocks/>
            </p:cNvGrpSpPr>
            <p:nvPr/>
          </p:nvGrpSpPr>
          <p:grpSpPr bwMode="auto">
            <a:xfrm>
              <a:off x="2344738" y="4313238"/>
              <a:ext cx="4889501" cy="1763712"/>
              <a:chOff x="2344738" y="4313238"/>
              <a:chExt cx="4889501" cy="1763712"/>
            </a:xfrm>
          </p:grpSpPr>
          <p:grpSp>
            <p:nvGrpSpPr>
              <p:cNvPr id="4137" name="Group 35"/>
              <p:cNvGrpSpPr>
                <a:grpSpLocks/>
              </p:cNvGrpSpPr>
              <p:nvPr/>
            </p:nvGrpSpPr>
            <p:grpSpPr bwMode="auto">
              <a:xfrm>
                <a:off x="2797175" y="4313238"/>
                <a:ext cx="371475" cy="1219200"/>
                <a:chOff x="1669" y="2976"/>
                <a:chExt cx="234" cy="768"/>
              </a:xfrm>
            </p:grpSpPr>
            <p:cxnSp>
              <p:nvCxnSpPr>
                <p:cNvPr id="4159" name="AutoShape 36"/>
                <p:cNvCxnSpPr>
                  <a:cxnSpLocks noChangeShapeType="1"/>
                  <a:stCxn id="4183" idx="0"/>
                  <a:endCxn id="4197" idx="4"/>
                </p:cNvCxnSpPr>
                <p:nvPr/>
              </p:nvCxnSpPr>
              <p:spPr bwMode="auto">
                <a:xfrm flipV="1">
                  <a:off x="1824" y="2976"/>
                  <a:ext cx="0" cy="768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4160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1669" y="3255"/>
                  <a:ext cx="234" cy="1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900" b="1">
                      <a:latin typeface="Tahoma" pitchFamily="34" charset="0"/>
                    </a:rPr>
                    <a:t>1</a:t>
                  </a:r>
                </a:p>
              </p:txBody>
            </p:sp>
          </p:grpSp>
          <p:grpSp>
            <p:nvGrpSpPr>
              <p:cNvPr id="4138" name="Group 41"/>
              <p:cNvGrpSpPr>
                <a:grpSpLocks/>
              </p:cNvGrpSpPr>
              <p:nvPr/>
            </p:nvGrpSpPr>
            <p:grpSpPr bwMode="auto">
              <a:xfrm>
                <a:off x="3259141" y="5138744"/>
                <a:ext cx="547688" cy="482600"/>
                <a:chOff x="1960" y="3496"/>
                <a:chExt cx="345" cy="304"/>
              </a:xfrm>
            </p:grpSpPr>
            <p:cxnSp>
              <p:nvCxnSpPr>
                <p:cNvPr id="4157" name="AutoShape 42"/>
                <p:cNvCxnSpPr>
                  <a:cxnSpLocks noChangeShapeType="1"/>
                  <a:stCxn id="4187" idx="3"/>
                  <a:endCxn id="4183" idx="7"/>
                </p:cNvCxnSpPr>
                <p:nvPr/>
              </p:nvCxnSpPr>
              <p:spPr bwMode="auto">
                <a:xfrm flipH="1">
                  <a:off x="1960" y="3496"/>
                  <a:ext cx="304" cy="304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4158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2071" y="3607"/>
                  <a:ext cx="234" cy="1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900" b="1">
                      <a:latin typeface="Tahoma" pitchFamily="34" charset="0"/>
                    </a:rPr>
                    <a:t>0</a:t>
                  </a:r>
                </a:p>
              </p:txBody>
            </p:sp>
          </p:grpSp>
          <p:grpSp>
            <p:nvGrpSpPr>
              <p:cNvPr id="4139" name="Group 47"/>
              <p:cNvGrpSpPr>
                <a:grpSpLocks/>
              </p:cNvGrpSpPr>
              <p:nvPr/>
            </p:nvGrpSpPr>
            <p:grpSpPr bwMode="auto">
              <a:xfrm>
                <a:off x="2344738" y="5138744"/>
                <a:ext cx="482600" cy="482600"/>
                <a:chOff x="1384" y="3496"/>
                <a:chExt cx="304" cy="304"/>
              </a:xfrm>
            </p:grpSpPr>
            <p:cxnSp>
              <p:nvCxnSpPr>
                <p:cNvPr id="4155" name="AutoShape 48"/>
                <p:cNvCxnSpPr>
                  <a:cxnSpLocks noChangeShapeType="1"/>
                  <a:stCxn id="4183" idx="1"/>
                  <a:endCxn id="4185" idx="5"/>
                </p:cNvCxnSpPr>
                <p:nvPr/>
              </p:nvCxnSpPr>
              <p:spPr bwMode="auto">
                <a:xfrm flipH="1" flipV="1">
                  <a:off x="1384" y="3496"/>
                  <a:ext cx="304" cy="304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4156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1393" y="3593"/>
                  <a:ext cx="234" cy="1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900" b="1">
                      <a:latin typeface="Tahoma" pitchFamily="34" charset="0"/>
                    </a:rPr>
                    <a:t>0</a:t>
                  </a:r>
                </a:p>
              </p:txBody>
            </p:sp>
          </p:grpSp>
          <p:grpSp>
            <p:nvGrpSpPr>
              <p:cNvPr id="4140" name="Group 51"/>
              <p:cNvGrpSpPr>
                <a:grpSpLocks/>
              </p:cNvGrpSpPr>
              <p:nvPr/>
            </p:nvGrpSpPr>
            <p:grpSpPr bwMode="auto">
              <a:xfrm>
                <a:off x="4173538" y="5138738"/>
                <a:ext cx="1092200" cy="307975"/>
                <a:chOff x="2536" y="3496"/>
                <a:chExt cx="688" cy="194"/>
              </a:xfrm>
            </p:grpSpPr>
            <p:cxnSp>
              <p:nvCxnSpPr>
                <p:cNvPr id="4153" name="AutoShape 52"/>
                <p:cNvCxnSpPr>
                  <a:cxnSpLocks noChangeShapeType="1"/>
                  <a:stCxn id="4189" idx="3"/>
                  <a:endCxn id="4187" idx="5"/>
                </p:cNvCxnSpPr>
                <p:nvPr/>
              </p:nvCxnSpPr>
              <p:spPr bwMode="auto">
                <a:xfrm rot="5400000">
                  <a:off x="2879" y="3153"/>
                  <a:ext cx="1" cy="688"/>
                </a:xfrm>
                <a:prstGeom prst="curvedConnector3">
                  <a:avLst>
                    <a:gd name="adj1" fmla="val 20000009"/>
                  </a:avLst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4154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2810" y="3508"/>
                  <a:ext cx="234" cy="1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900" b="1">
                      <a:latin typeface="Tahoma" pitchFamily="34" charset="0"/>
                    </a:rPr>
                    <a:t>0</a:t>
                  </a:r>
                </a:p>
              </p:txBody>
            </p:sp>
          </p:grpSp>
          <p:grpSp>
            <p:nvGrpSpPr>
              <p:cNvPr id="4141" name="Group 60"/>
              <p:cNvGrpSpPr>
                <a:grpSpLocks/>
              </p:cNvGrpSpPr>
              <p:nvPr/>
            </p:nvGrpSpPr>
            <p:grpSpPr bwMode="auto">
              <a:xfrm>
                <a:off x="5697538" y="5138738"/>
                <a:ext cx="482600" cy="482600"/>
                <a:chOff x="3496" y="3496"/>
                <a:chExt cx="304" cy="304"/>
              </a:xfrm>
            </p:grpSpPr>
            <p:cxnSp>
              <p:nvCxnSpPr>
                <p:cNvPr id="4151" name="AutoShape 61"/>
                <p:cNvCxnSpPr>
                  <a:cxnSpLocks noChangeShapeType="1"/>
                  <a:stCxn id="4191" idx="1"/>
                  <a:endCxn id="4189" idx="5"/>
                </p:cNvCxnSpPr>
                <p:nvPr/>
              </p:nvCxnSpPr>
              <p:spPr bwMode="auto">
                <a:xfrm flipH="1" flipV="1">
                  <a:off x="3496" y="3496"/>
                  <a:ext cx="304" cy="304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4152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3515" y="3582"/>
                  <a:ext cx="234" cy="1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900" b="1">
                      <a:latin typeface="Tahoma" pitchFamily="34" charset="0"/>
                    </a:rPr>
                    <a:t>1</a:t>
                  </a:r>
                </a:p>
              </p:txBody>
            </p:sp>
          </p:grpSp>
          <p:grpSp>
            <p:nvGrpSpPr>
              <p:cNvPr id="4142" name="Group 63"/>
              <p:cNvGrpSpPr>
                <a:grpSpLocks/>
              </p:cNvGrpSpPr>
              <p:nvPr/>
            </p:nvGrpSpPr>
            <p:grpSpPr bwMode="auto">
              <a:xfrm>
                <a:off x="3348038" y="5788025"/>
                <a:ext cx="2743200" cy="288925"/>
                <a:chOff x="2016" y="3905"/>
                <a:chExt cx="1728" cy="182"/>
              </a:xfrm>
            </p:grpSpPr>
            <p:cxnSp>
              <p:nvCxnSpPr>
                <p:cNvPr id="4149" name="AutoShape 64"/>
                <p:cNvCxnSpPr>
                  <a:cxnSpLocks noChangeShapeType="1"/>
                  <a:stCxn id="4191" idx="2"/>
                  <a:endCxn id="4183" idx="6"/>
                </p:cNvCxnSpPr>
                <p:nvPr/>
              </p:nvCxnSpPr>
              <p:spPr bwMode="auto">
                <a:xfrm flipH="1">
                  <a:off x="2016" y="3936"/>
                  <a:ext cx="1728" cy="0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4150" name="Text Box 65"/>
                <p:cNvSpPr txBox="1">
                  <a:spLocks noChangeArrowheads="1"/>
                </p:cNvSpPr>
                <p:nvPr/>
              </p:nvSpPr>
              <p:spPr bwMode="auto">
                <a:xfrm>
                  <a:off x="2823" y="3905"/>
                  <a:ext cx="234" cy="1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900" b="1">
                      <a:latin typeface="Tahoma" pitchFamily="34" charset="0"/>
                    </a:rPr>
                    <a:t>0</a:t>
                  </a:r>
                </a:p>
              </p:txBody>
            </p:sp>
          </p:grpSp>
          <p:grpSp>
            <p:nvGrpSpPr>
              <p:cNvPr id="4143" name="Group 66"/>
              <p:cNvGrpSpPr>
                <a:grpSpLocks/>
              </p:cNvGrpSpPr>
              <p:nvPr/>
            </p:nvGrpSpPr>
            <p:grpSpPr bwMode="auto">
              <a:xfrm>
                <a:off x="6611939" y="5138738"/>
                <a:ext cx="622300" cy="482600"/>
                <a:chOff x="4072" y="3496"/>
                <a:chExt cx="392" cy="304"/>
              </a:xfrm>
            </p:grpSpPr>
            <p:cxnSp>
              <p:nvCxnSpPr>
                <p:cNvPr id="4147" name="AutoShape 67"/>
                <p:cNvCxnSpPr>
                  <a:cxnSpLocks noChangeShapeType="1"/>
                  <a:stCxn id="4193" idx="3"/>
                  <a:endCxn id="4191" idx="7"/>
                </p:cNvCxnSpPr>
                <p:nvPr/>
              </p:nvCxnSpPr>
              <p:spPr bwMode="auto">
                <a:xfrm flipH="1">
                  <a:off x="4072" y="3496"/>
                  <a:ext cx="304" cy="304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4148" name="Text Box 68"/>
                <p:cNvSpPr txBox="1">
                  <a:spLocks noChangeArrowheads="1"/>
                </p:cNvSpPr>
                <p:nvPr/>
              </p:nvSpPr>
              <p:spPr bwMode="auto">
                <a:xfrm>
                  <a:off x="4230" y="3586"/>
                  <a:ext cx="234" cy="1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900" b="1">
                      <a:latin typeface="Tahoma" pitchFamily="34" charset="0"/>
                    </a:rPr>
                    <a:t>0</a:t>
                  </a:r>
                </a:p>
              </p:txBody>
            </p:sp>
          </p:grpSp>
          <p:grpSp>
            <p:nvGrpSpPr>
              <p:cNvPr id="4144" name="Group 72"/>
              <p:cNvGrpSpPr>
                <a:grpSpLocks/>
              </p:cNvGrpSpPr>
              <p:nvPr/>
            </p:nvGrpSpPr>
            <p:grpSpPr bwMode="auto">
              <a:xfrm>
                <a:off x="6361113" y="4313238"/>
                <a:ext cx="371475" cy="1219200"/>
                <a:chOff x="3914" y="2976"/>
                <a:chExt cx="234" cy="768"/>
              </a:xfrm>
            </p:grpSpPr>
            <p:cxnSp>
              <p:nvCxnSpPr>
                <p:cNvPr id="4145" name="AutoShape 73"/>
                <p:cNvCxnSpPr>
                  <a:cxnSpLocks noChangeShapeType="1"/>
                  <a:stCxn id="4195" idx="4"/>
                  <a:endCxn id="4191" idx="0"/>
                </p:cNvCxnSpPr>
                <p:nvPr/>
              </p:nvCxnSpPr>
              <p:spPr bwMode="auto">
                <a:xfrm>
                  <a:off x="3936" y="2976"/>
                  <a:ext cx="0" cy="768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4146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3914" y="3251"/>
                  <a:ext cx="234" cy="1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900" b="1">
                      <a:latin typeface="Tahoma" pitchFamily="34" charset="0"/>
                    </a:rPr>
                    <a:t>0</a:t>
                  </a:r>
                </a:p>
              </p:txBody>
            </p:sp>
          </p:grpSp>
        </p:grpSp>
        <p:grpSp>
          <p:nvGrpSpPr>
            <p:cNvPr id="4133" name="Group 75"/>
            <p:cNvGrpSpPr>
              <a:grpSpLocks/>
            </p:cNvGrpSpPr>
            <p:nvPr/>
          </p:nvGrpSpPr>
          <p:grpSpPr bwMode="auto">
            <a:xfrm>
              <a:off x="1277938" y="4706938"/>
              <a:ext cx="636587" cy="431800"/>
              <a:chOff x="712" y="3224"/>
              <a:chExt cx="401" cy="272"/>
            </a:xfrm>
          </p:grpSpPr>
          <p:cxnSp>
            <p:nvCxnSpPr>
              <p:cNvPr id="4135" name="AutoShape 76"/>
              <p:cNvCxnSpPr>
                <a:cxnSpLocks noChangeShapeType="1"/>
                <a:stCxn id="4185" idx="3"/>
                <a:endCxn id="4185" idx="1"/>
              </p:cNvCxnSpPr>
              <p:nvPr/>
            </p:nvCxnSpPr>
            <p:spPr bwMode="auto">
              <a:xfrm rot="5400000" flipH="1" flipV="1">
                <a:off x="977" y="3359"/>
                <a:ext cx="272" cy="1"/>
              </a:xfrm>
              <a:prstGeom prst="curvedConnector5">
                <a:avLst>
                  <a:gd name="adj1" fmla="val -73528"/>
                  <a:gd name="adj2" fmla="val -38800014"/>
                  <a:gd name="adj3" fmla="val 173528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136" name="Text Box 77"/>
              <p:cNvSpPr txBox="1">
                <a:spLocks noChangeArrowheads="1"/>
              </p:cNvSpPr>
              <p:nvPr/>
            </p:nvSpPr>
            <p:spPr bwMode="auto">
              <a:xfrm>
                <a:off x="712" y="3265"/>
                <a:ext cx="234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r>
                  <a:rPr lang="en-US" sz="900" b="1">
                    <a:latin typeface="Tahoma" pitchFamily="34" charset="0"/>
                  </a:rPr>
                  <a:t>0</a:t>
                </a:r>
              </a:p>
            </p:txBody>
          </p:sp>
        </p:grpSp>
        <p:cxnSp>
          <p:nvCxnSpPr>
            <p:cNvPr id="4134" name="AutoShape 30"/>
            <p:cNvCxnSpPr>
              <a:cxnSpLocks noChangeShapeType="1"/>
            </p:cNvCxnSpPr>
            <p:nvPr/>
          </p:nvCxnSpPr>
          <p:spPr bwMode="auto">
            <a:xfrm flipH="1">
              <a:off x="2133600" y="4267200"/>
              <a:ext cx="1588" cy="381000"/>
            </a:xfrm>
            <a:prstGeom prst="straightConnector1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22" name="Group 121"/>
          <p:cNvGrpSpPr/>
          <p:nvPr/>
        </p:nvGrpSpPr>
        <p:grpSpPr>
          <a:xfrm>
            <a:off x="2171568" y="1906412"/>
            <a:ext cx="3625312" cy="1757362"/>
            <a:chOff x="76200" y="3424238"/>
            <a:chExt cx="3625312" cy="1757362"/>
          </a:xfrm>
        </p:grpSpPr>
        <p:sp>
          <p:nvSpPr>
            <p:cNvPr id="123" name="Oval 122"/>
            <p:cNvSpPr/>
            <p:nvPr/>
          </p:nvSpPr>
          <p:spPr bwMode="auto">
            <a:xfrm>
              <a:off x="319088" y="4360863"/>
              <a:ext cx="425450" cy="385762"/>
            </a:xfrm>
            <a:prstGeom prst="ellipse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 dirty="0">
                  <a:solidFill>
                    <a:schemeClr val="tx1"/>
                  </a:solidFill>
                </a:rPr>
                <a:t>s</a:t>
              </a:r>
              <a:r>
                <a:rPr lang="en-US" sz="1200" b="1" baseline="-25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124" name="Oval 123"/>
            <p:cNvSpPr/>
            <p:nvPr/>
          </p:nvSpPr>
          <p:spPr bwMode="auto">
            <a:xfrm>
              <a:off x="2262188" y="4360863"/>
              <a:ext cx="423862" cy="385762"/>
            </a:xfrm>
            <a:prstGeom prst="ellipse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 dirty="0">
                  <a:solidFill>
                    <a:schemeClr val="tx1"/>
                  </a:solidFill>
                </a:rPr>
                <a:t>s</a:t>
              </a:r>
              <a:r>
                <a:rPr lang="en-US" sz="1200" b="1" baseline="-25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25" name="Oval 124"/>
            <p:cNvSpPr/>
            <p:nvPr/>
          </p:nvSpPr>
          <p:spPr bwMode="auto">
            <a:xfrm>
              <a:off x="3232150" y="4360863"/>
              <a:ext cx="425450" cy="385762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 dirty="0" smtClean="0">
                  <a:solidFill>
                    <a:schemeClr val="tx1"/>
                  </a:solidFill>
                </a:rPr>
                <a:t>A</a:t>
              </a:r>
              <a:endParaRPr lang="en-US" sz="12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26" name="Oval 125"/>
            <p:cNvSpPr/>
            <p:nvPr/>
          </p:nvSpPr>
          <p:spPr bwMode="auto">
            <a:xfrm>
              <a:off x="1290638" y="4360863"/>
              <a:ext cx="423862" cy="385762"/>
            </a:xfrm>
            <a:prstGeom prst="ellipse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 dirty="0">
                  <a:solidFill>
                    <a:schemeClr val="tx1"/>
                  </a:solidFill>
                </a:rPr>
                <a:t>s</a:t>
              </a:r>
              <a:r>
                <a:rPr lang="en-US" sz="1200" b="1" baseline="-25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27" name="TextBox 14"/>
            <p:cNvSpPr txBox="1">
              <a:spLocks noChangeArrowheads="1"/>
            </p:cNvSpPr>
            <p:nvPr/>
          </p:nvSpPr>
          <p:spPr bwMode="auto">
            <a:xfrm>
              <a:off x="2686373" y="4306080"/>
              <a:ext cx="182105" cy="2140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100" b="1" dirty="0"/>
                <a:t>1</a:t>
              </a:r>
            </a:p>
          </p:txBody>
        </p:sp>
        <p:sp>
          <p:nvSpPr>
            <p:cNvPr id="128" name="TextBox 15"/>
            <p:cNvSpPr txBox="1">
              <a:spLocks noChangeArrowheads="1"/>
            </p:cNvSpPr>
            <p:nvPr/>
          </p:nvSpPr>
          <p:spPr bwMode="auto">
            <a:xfrm>
              <a:off x="1775847" y="4306080"/>
              <a:ext cx="416396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100" b="1" dirty="0" smtClean="0"/>
                <a:t>0,1</a:t>
              </a:r>
              <a:endParaRPr lang="en-US" sz="1100" b="1" dirty="0"/>
            </a:p>
          </p:txBody>
        </p:sp>
        <p:cxnSp>
          <p:nvCxnSpPr>
            <p:cNvPr id="129" name="Straight Arrow Connector 128"/>
            <p:cNvCxnSpPr>
              <a:stCxn id="123" idx="6"/>
              <a:endCxn id="126" idx="2"/>
            </p:cNvCxnSpPr>
            <p:nvPr/>
          </p:nvCxnSpPr>
          <p:spPr bwMode="auto">
            <a:xfrm>
              <a:off x="744538" y="4554538"/>
              <a:ext cx="5461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TextBox 18"/>
            <p:cNvSpPr txBox="1">
              <a:spLocks noChangeArrowheads="1"/>
            </p:cNvSpPr>
            <p:nvPr/>
          </p:nvSpPr>
          <p:spPr bwMode="auto">
            <a:xfrm>
              <a:off x="743919" y="4306080"/>
              <a:ext cx="425662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100" b="1" dirty="0" smtClean="0"/>
                <a:t>0,1</a:t>
              </a:r>
              <a:endParaRPr lang="en-US" sz="1100" b="1" dirty="0"/>
            </a:p>
          </p:txBody>
        </p:sp>
        <p:sp>
          <p:nvSpPr>
            <p:cNvPr id="131" name="TextBox 23"/>
            <p:cNvSpPr txBox="1">
              <a:spLocks noChangeArrowheads="1"/>
            </p:cNvSpPr>
            <p:nvPr/>
          </p:nvSpPr>
          <p:spPr bwMode="auto">
            <a:xfrm>
              <a:off x="3232688" y="4967521"/>
              <a:ext cx="424912" cy="2140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100" b="1" dirty="0"/>
                <a:t>0,1</a:t>
              </a:r>
            </a:p>
          </p:txBody>
        </p:sp>
        <p:cxnSp>
          <p:nvCxnSpPr>
            <p:cNvPr id="132" name="Straight Arrow Connector 131"/>
            <p:cNvCxnSpPr/>
            <p:nvPr/>
          </p:nvCxnSpPr>
          <p:spPr bwMode="auto">
            <a:xfrm>
              <a:off x="1714500" y="4525963"/>
              <a:ext cx="547688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Arrow Connector 132"/>
            <p:cNvCxnSpPr/>
            <p:nvPr/>
          </p:nvCxnSpPr>
          <p:spPr bwMode="auto">
            <a:xfrm>
              <a:off x="2686050" y="4525963"/>
              <a:ext cx="5461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4" name="Arc 133"/>
            <p:cNvSpPr/>
            <p:nvPr/>
          </p:nvSpPr>
          <p:spPr bwMode="auto">
            <a:xfrm rot="14988361">
              <a:off x="3289300" y="4716463"/>
              <a:ext cx="276225" cy="304800"/>
            </a:xfrm>
            <a:prstGeom prst="arc">
              <a:avLst>
                <a:gd name="adj1" fmla="val 1453660"/>
                <a:gd name="adj2" fmla="val 0"/>
              </a:avLst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100" b="1"/>
            </a:p>
          </p:txBody>
        </p:sp>
        <p:cxnSp>
          <p:nvCxnSpPr>
            <p:cNvPr id="135" name="Straight Arrow Connector 134"/>
            <p:cNvCxnSpPr/>
            <p:nvPr/>
          </p:nvCxnSpPr>
          <p:spPr bwMode="auto">
            <a:xfrm>
              <a:off x="76200" y="4525963"/>
              <a:ext cx="242888" cy="0"/>
            </a:xfrm>
            <a:prstGeom prst="straightConnector1">
              <a:avLst/>
            </a:prstGeom>
            <a:ln w="571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Oval 135"/>
            <p:cNvSpPr/>
            <p:nvPr/>
          </p:nvSpPr>
          <p:spPr bwMode="auto">
            <a:xfrm>
              <a:off x="3233738" y="3424238"/>
              <a:ext cx="423862" cy="385762"/>
            </a:xfrm>
            <a:prstGeom prst="ellipse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 dirty="0">
                  <a:solidFill>
                    <a:schemeClr val="tx1"/>
                  </a:solidFill>
                </a:rPr>
                <a:t>R</a:t>
              </a:r>
              <a:endParaRPr lang="en-US" sz="1200" b="1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137" name="Straight Arrow Connector 136"/>
            <p:cNvCxnSpPr>
              <a:endCxn id="136" idx="3"/>
            </p:cNvCxnSpPr>
            <p:nvPr/>
          </p:nvCxnSpPr>
          <p:spPr bwMode="auto">
            <a:xfrm flipV="1">
              <a:off x="2565400" y="3753506"/>
              <a:ext cx="730411" cy="61212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TextBox 14"/>
            <p:cNvSpPr txBox="1">
              <a:spLocks noChangeArrowheads="1"/>
            </p:cNvSpPr>
            <p:nvPr/>
          </p:nvSpPr>
          <p:spPr bwMode="auto">
            <a:xfrm>
              <a:off x="2644365" y="3952526"/>
              <a:ext cx="182105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100" b="1" dirty="0" smtClean="0"/>
                <a:t>0</a:t>
              </a:r>
              <a:endParaRPr lang="en-US" sz="1100" b="1" dirty="0"/>
            </a:p>
          </p:txBody>
        </p:sp>
        <p:sp>
          <p:nvSpPr>
            <p:cNvPr id="139" name="TextBox 23"/>
            <p:cNvSpPr txBox="1">
              <a:spLocks noChangeArrowheads="1"/>
            </p:cNvSpPr>
            <p:nvPr/>
          </p:nvSpPr>
          <p:spPr bwMode="auto">
            <a:xfrm>
              <a:off x="3276600" y="4014690"/>
              <a:ext cx="424912" cy="2140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100" b="1" dirty="0"/>
                <a:t>0,1</a:t>
              </a:r>
            </a:p>
          </p:txBody>
        </p:sp>
        <p:sp>
          <p:nvSpPr>
            <p:cNvPr id="140" name="Arc 139"/>
            <p:cNvSpPr/>
            <p:nvPr/>
          </p:nvSpPr>
          <p:spPr bwMode="auto">
            <a:xfrm rot="14988361">
              <a:off x="3333212" y="3763632"/>
              <a:ext cx="276225" cy="304800"/>
            </a:xfrm>
            <a:prstGeom prst="arc">
              <a:avLst>
                <a:gd name="adj1" fmla="val 1453660"/>
                <a:gd name="adj2" fmla="val 0"/>
              </a:avLst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100" b="1"/>
            </a:p>
          </p:txBody>
        </p:sp>
      </p:grpSp>
    </p:spTree>
    <p:extLst>
      <p:ext uri="{BB962C8B-B14F-4D97-AF65-F5344CB8AC3E}">
        <p14:creationId xmlns:p14="http://schemas.microsoft.com/office/powerpoint/2010/main" val="209752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tate </a:t>
            </a:r>
            <a:r>
              <a:rPr lang="en-US" dirty="0"/>
              <a:t>M</a:t>
            </a:r>
            <a:r>
              <a:rPr lang="en-US" dirty="0" smtClean="0"/>
              <a:t>achines with Output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09600" y="1828800"/>
          <a:ext cx="3581400" cy="22256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5350"/>
                <a:gridCol w="895350"/>
                <a:gridCol w="895350"/>
                <a:gridCol w="895350"/>
              </a:tblGrid>
              <a:tr h="370946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33" marB="45733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Input</a:t>
                      </a:r>
                      <a:endParaRPr lang="en-US" sz="1800" dirty="0"/>
                    </a:p>
                  </a:txBody>
                  <a:tcPr marT="45733" marB="45733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Output</a:t>
                      </a:r>
                      <a:endParaRPr lang="en-US" sz="1800" dirty="0"/>
                    </a:p>
                  </a:txBody>
                  <a:tcPr marT="45733" marB="45733"/>
                </a:tc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State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L 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33" marB="45733"/>
                </a:tc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</a:t>
                      </a:r>
                      <a:r>
                        <a:rPr lang="en-US" sz="1800" baseline="-25000" dirty="0" smtClean="0"/>
                        <a:t>1</a:t>
                      </a:r>
                      <a:endParaRPr lang="en-US" sz="1800" baseline="-25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</a:t>
                      </a:r>
                      <a:r>
                        <a:rPr lang="en-US" sz="1800" baseline="-25000" dirty="0" smtClean="0"/>
                        <a:t>1</a:t>
                      </a:r>
                      <a:endParaRPr lang="en-US" sz="1800" baseline="-25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</a:t>
                      </a:r>
                      <a:r>
                        <a:rPr lang="en-US" sz="1800" baseline="-25000" dirty="0" smtClean="0"/>
                        <a:t>2</a:t>
                      </a:r>
                      <a:endParaRPr lang="en-US" sz="1800" baseline="-25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Beep</a:t>
                      </a:r>
                      <a:endParaRPr lang="en-US" sz="1800" dirty="0"/>
                    </a:p>
                  </a:txBody>
                  <a:tcPr marT="45733" marB="45733"/>
                </a:tc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</a:t>
                      </a:r>
                      <a:r>
                        <a:rPr lang="en-US" sz="1800" baseline="-25000" dirty="0" smtClean="0"/>
                        <a:t>2</a:t>
                      </a:r>
                      <a:endParaRPr lang="en-US" sz="1800" baseline="-25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</a:t>
                      </a:r>
                      <a:r>
                        <a:rPr lang="en-US" sz="1800" baseline="-25000" dirty="0" smtClean="0"/>
                        <a:t>1</a:t>
                      </a:r>
                      <a:endParaRPr lang="en-US" sz="1800" baseline="-25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</a:t>
                      </a:r>
                      <a:r>
                        <a:rPr lang="en-US" sz="1800" baseline="-25000" dirty="0" smtClean="0"/>
                        <a:t>3</a:t>
                      </a:r>
                      <a:endParaRPr lang="en-US" sz="1800" baseline="-25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T="45733" marB="45733"/>
                </a:tc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</a:t>
                      </a:r>
                      <a:r>
                        <a:rPr lang="en-US" sz="1800" baseline="-25000" dirty="0" smtClean="0"/>
                        <a:t>3</a:t>
                      </a:r>
                      <a:endParaRPr lang="en-US" sz="1800" baseline="-25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</a:t>
                      </a:r>
                      <a:r>
                        <a:rPr lang="en-US" sz="1800" baseline="-25000" dirty="0" smtClean="0"/>
                        <a:t>2</a:t>
                      </a:r>
                      <a:endParaRPr lang="en-US" sz="1800" baseline="-25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</a:t>
                      </a:r>
                      <a:r>
                        <a:rPr lang="en-US" sz="1800" baseline="-25000" dirty="0" smtClean="0"/>
                        <a:t>4</a:t>
                      </a:r>
                      <a:endParaRPr lang="en-US" sz="1800" baseline="-25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T="45733" marB="45733"/>
                </a:tc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</a:t>
                      </a:r>
                      <a:r>
                        <a:rPr lang="en-US" sz="1800" baseline="-25000" dirty="0" smtClean="0"/>
                        <a:t>4</a:t>
                      </a:r>
                      <a:endParaRPr lang="en-US" sz="1800" baseline="-25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</a:t>
                      </a:r>
                      <a:r>
                        <a:rPr lang="en-US" sz="1800" baseline="-25000" dirty="0" smtClean="0"/>
                        <a:t>3</a:t>
                      </a:r>
                      <a:endParaRPr lang="en-US" sz="1800" baseline="-25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</a:t>
                      </a:r>
                      <a:r>
                        <a:rPr lang="en-US" sz="1800" baseline="-25000" dirty="0" smtClean="0"/>
                        <a:t>4</a:t>
                      </a:r>
                      <a:endParaRPr lang="en-US" sz="1800" baseline="-25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Beep</a:t>
                      </a:r>
                      <a:endParaRPr lang="en-US" sz="1800" dirty="0"/>
                    </a:p>
                  </a:txBody>
                  <a:tcPr marT="45733" marB="45733"/>
                </a:tc>
              </a:tr>
            </a:tbl>
          </a:graphicData>
        </a:graphic>
      </p:graphicFrame>
      <p:sp>
        <p:nvSpPr>
          <p:cNvPr id="15402" name="Oval 5"/>
          <p:cNvSpPr>
            <a:spLocks noChangeArrowheads="1"/>
          </p:cNvSpPr>
          <p:nvPr/>
        </p:nvSpPr>
        <p:spPr bwMode="auto">
          <a:xfrm>
            <a:off x="6559550" y="4970463"/>
            <a:ext cx="542925" cy="5413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latin typeface="Tahoma" pitchFamily="34" charset="0"/>
              </a:rPr>
              <a:t>S</a:t>
            </a:r>
            <a:r>
              <a:rPr lang="en-US" sz="1400" baseline="-25000">
                <a:latin typeface="Tahoma" pitchFamily="34" charset="0"/>
              </a:rPr>
              <a:t>3</a:t>
            </a:r>
          </a:p>
        </p:txBody>
      </p:sp>
      <p:sp>
        <p:nvSpPr>
          <p:cNvPr id="15403" name="Oval 6"/>
          <p:cNvSpPr>
            <a:spLocks noChangeArrowheads="1"/>
          </p:cNvSpPr>
          <p:nvPr/>
        </p:nvSpPr>
        <p:spPr bwMode="auto">
          <a:xfrm>
            <a:off x="7491413" y="4970463"/>
            <a:ext cx="541337" cy="5413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400" dirty="0" smtClean="0">
                <a:latin typeface="Tahoma" pitchFamily="34" charset="0"/>
              </a:rPr>
              <a:t>S</a:t>
            </a:r>
            <a:r>
              <a:rPr lang="en-US" sz="1400" baseline="-25000" dirty="0" smtClean="0">
                <a:latin typeface="Tahoma" pitchFamily="34" charset="0"/>
              </a:rPr>
              <a:t>4</a:t>
            </a:r>
          </a:p>
          <a:p>
            <a:pPr algn="ctr"/>
            <a:r>
              <a:rPr lang="en-US" sz="1400" baseline="-25000" dirty="0" smtClean="0">
                <a:latin typeface="Tahoma" pitchFamily="34" charset="0"/>
              </a:rPr>
              <a:t>[Beep]</a:t>
            </a:r>
            <a:endParaRPr lang="en-US" sz="1400" baseline="-25000" dirty="0">
              <a:latin typeface="Tahoma" pitchFamily="34" charset="0"/>
            </a:endParaRPr>
          </a:p>
        </p:txBody>
      </p:sp>
      <p:cxnSp>
        <p:nvCxnSpPr>
          <p:cNvPr id="15404" name="AutoShape 7"/>
          <p:cNvCxnSpPr>
            <a:cxnSpLocks noChangeShapeType="1"/>
            <a:stCxn id="15402" idx="7"/>
            <a:endCxn id="15403" idx="1"/>
          </p:cNvCxnSpPr>
          <p:nvPr/>
        </p:nvCxnSpPr>
        <p:spPr bwMode="auto">
          <a:xfrm>
            <a:off x="7024688" y="5049838"/>
            <a:ext cx="5461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05" name="AutoShape 8"/>
          <p:cNvCxnSpPr>
            <a:cxnSpLocks noChangeShapeType="1"/>
            <a:stCxn id="15403" idx="3"/>
            <a:endCxn id="15402" idx="5"/>
          </p:cNvCxnSpPr>
          <p:nvPr/>
        </p:nvCxnSpPr>
        <p:spPr bwMode="auto">
          <a:xfrm flipH="1">
            <a:off x="7024688" y="5432425"/>
            <a:ext cx="5461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406" name="Oval 16"/>
          <p:cNvSpPr>
            <a:spLocks noChangeArrowheads="1"/>
          </p:cNvSpPr>
          <p:nvPr/>
        </p:nvSpPr>
        <p:spPr bwMode="auto">
          <a:xfrm>
            <a:off x="4699000" y="4972050"/>
            <a:ext cx="542925" cy="5413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400" dirty="0" smtClean="0">
                <a:latin typeface="Tahoma" pitchFamily="34" charset="0"/>
              </a:rPr>
              <a:t>S</a:t>
            </a:r>
            <a:r>
              <a:rPr lang="en-US" sz="1400" baseline="-25000" dirty="0" smtClean="0">
                <a:latin typeface="Tahoma" pitchFamily="34" charset="0"/>
              </a:rPr>
              <a:t>1</a:t>
            </a:r>
          </a:p>
          <a:p>
            <a:pPr algn="ctr"/>
            <a:r>
              <a:rPr lang="en-US" sz="1400" baseline="-25000" dirty="0" smtClean="0">
                <a:latin typeface="Tahoma" pitchFamily="34" charset="0"/>
              </a:rPr>
              <a:t>[Beep]</a:t>
            </a:r>
            <a:endParaRPr lang="en-US" sz="1400" baseline="-25000" dirty="0">
              <a:latin typeface="Tahoma" pitchFamily="34" charset="0"/>
            </a:endParaRPr>
          </a:p>
        </p:txBody>
      </p:sp>
      <p:sp>
        <p:nvSpPr>
          <p:cNvPr id="15407" name="Oval 18"/>
          <p:cNvSpPr>
            <a:spLocks noChangeArrowheads="1"/>
          </p:cNvSpPr>
          <p:nvPr/>
        </p:nvSpPr>
        <p:spPr bwMode="auto">
          <a:xfrm>
            <a:off x="5632450" y="4972050"/>
            <a:ext cx="542925" cy="5413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latin typeface="Tahoma" pitchFamily="34" charset="0"/>
              </a:rPr>
              <a:t>S</a:t>
            </a:r>
            <a:r>
              <a:rPr lang="en-US" sz="1400" baseline="-25000">
                <a:latin typeface="Tahoma" pitchFamily="34" charset="0"/>
              </a:rPr>
              <a:t>2</a:t>
            </a:r>
          </a:p>
        </p:txBody>
      </p:sp>
      <p:cxnSp>
        <p:nvCxnSpPr>
          <p:cNvPr id="15408" name="AutoShape 19"/>
          <p:cNvCxnSpPr>
            <a:cxnSpLocks noChangeShapeType="1"/>
            <a:endCxn id="15407" idx="1"/>
          </p:cNvCxnSpPr>
          <p:nvPr/>
        </p:nvCxnSpPr>
        <p:spPr bwMode="auto">
          <a:xfrm>
            <a:off x="5165725" y="5051425"/>
            <a:ext cx="5461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09" name="AutoShape 20"/>
          <p:cNvCxnSpPr>
            <a:cxnSpLocks noChangeShapeType="1"/>
            <a:stCxn id="15407" idx="3"/>
          </p:cNvCxnSpPr>
          <p:nvPr/>
        </p:nvCxnSpPr>
        <p:spPr bwMode="auto">
          <a:xfrm flipH="1">
            <a:off x="5165725" y="5434013"/>
            <a:ext cx="5461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10" name="AutoShape 21"/>
          <p:cNvCxnSpPr>
            <a:cxnSpLocks noChangeShapeType="1"/>
          </p:cNvCxnSpPr>
          <p:nvPr/>
        </p:nvCxnSpPr>
        <p:spPr bwMode="auto">
          <a:xfrm>
            <a:off x="6092825" y="5049838"/>
            <a:ext cx="5461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11" name="AutoShape 22"/>
          <p:cNvCxnSpPr>
            <a:cxnSpLocks noChangeShapeType="1"/>
          </p:cNvCxnSpPr>
          <p:nvPr/>
        </p:nvCxnSpPr>
        <p:spPr bwMode="auto">
          <a:xfrm flipH="1">
            <a:off x="6092825" y="5434013"/>
            <a:ext cx="5461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12" name="AutoShape 23"/>
          <p:cNvCxnSpPr>
            <a:cxnSpLocks noChangeShapeType="1"/>
          </p:cNvCxnSpPr>
          <p:nvPr/>
        </p:nvCxnSpPr>
        <p:spPr bwMode="auto">
          <a:xfrm rot="5400000" flipH="1" flipV="1">
            <a:off x="4588669" y="5209382"/>
            <a:ext cx="384175" cy="1587"/>
          </a:xfrm>
          <a:prstGeom prst="curvedConnector5">
            <a:avLst>
              <a:gd name="adj1" fmla="val -17463"/>
              <a:gd name="adj2" fmla="val -33200009"/>
              <a:gd name="adj3" fmla="val 141028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13" name="AutoShape 24"/>
          <p:cNvCxnSpPr>
            <a:cxnSpLocks noChangeShapeType="1"/>
          </p:cNvCxnSpPr>
          <p:nvPr/>
        </p:nvCxnSpPr>
        <p:spPr bwMode="auto">
          <a:xfrm rot="5400000" flipH="1" flipV="1">
            <a:off x="7789863" y="5270500"/>
            <a:ext cx="382588" cy="1587"/>
          </a:xfrm>
          <a:prstGeom prst="curvedConnector5">
            <a:avLst>
              <a:gd name="adj1" fmla="val -26667"/>
              <a:gd name="adj2" fmla="val 28819574"/>
              <a:gd name="adj3" fmla="val 133764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414" name="Text Box 29"/>
          <p:cNvSpPr txBox="1">
            <a:spLocks noChangeArrowheads="1"/>
          </p:cNvSpPr>
          <p:nvPr/>
        </p:nvSpPr>
        <p:spPr bwMode="auto">
          <a:xfrm>
            <a:off x="7024688" y="4760913"/>
            <a:ext cx="295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400">
                <a:latin typeface="Tahoma" pitchFamily="34" charset="0"/>
              </a:rPr>
              <a:t>R</a:t>
            </a:r>
          </a:p>
        </p:txBody>
      </p:sp>
      <p:sp>
        <p:nvSpPr>
          <p:cNvPr id="15415" name="Text Box 30"/>
          <p:cNvSpPr txBox="1">
            <a:spLocks noChangeArrowheads="1"/>
          </p:cNvSpPr>
          <p:nvPr/>
        </p:nvSpPr>
        <p:spPr bwMode="auto">
          <a:xfrm>
            <a:off x="7283450" y="5402263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400">
                <a:latin typeface="Tahoma" pitchFamily="34" charset="0"/>
              </a:rPr>
              <a:t>L</a:t>
            </a:r>
          </a:p>
        </p:txBody>
      </p:sp>
      <p:sp>
        <p:nvSpPr>
          <p:cNvPr id="15416" name="Text Box 31"/>
          <p:cNvSpPr txBox="1">
            <a:spLocks noChangeArrowheads="1"/>
          </p:cNvSpPr>
          <p:nvPr/>
        </p:nvSpPr>
        <p:spPr bwMode="auto">
          <a:xfrm>
            <a:off x="6092825" y="4760913"/>
            <a:ext cx="295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400">
                <a:latin typeface="Tahoma" pitchFamily="34" charset="0"/>
              </a:rPr>
              <a:t>R</a:t>
            </a:r>
          </a:p>
        </p:txBody>
      </p:sp>
      <p:sp>
        <p:nvSpPr>
          <p:cNvPr id="15417" name="Text Box 32"/>
          <p:cNvSpPr txBox="1">
            <a:spLocks noChangeArrowheads="1"/>
          </p:cNvSpPr>
          <p:nvPr/>
        </p:nvSpPr>
        <p:spPr bwMode="auto">
          <a:xfrm>
            <a:off x="6353175" y="5402263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400">
                <a:latin typeface="Tahoma" pitchFamily="34" charset="0"/>
              </a:rPr>
              <a:t>L</a:t>
            </a:r>
          </a:p>
        </p:txBody>
      </p:sp>
      <p:sp>
        <p:nvSpPr>
          <p:cNvPr id="15418" name="Text Box 33"/>
          <p:cNvSpPr txBox="1">
            <a:spLocks noChangeArrowheads="1"/>
          </p:cNvSpPr>
          <p:nvPr/>
        </p:nvSpPr>
        <p:spPr bwMode="auto">
          <a:xfrm>
            <a:off x="5164138" y="4760913"/>
            <a:ext cx="295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400">
                <a:latin typeface="Tahoma" pitchFamily="34" charset="0"/>
              </a:rPr>
              <a:t>R</a:t>
            </a:r>
          </a:p>
        </p:txBody>
      </p:sp>
      <p:sp>
        <p:nvSpPr>
          <p:cNvPr id="15419" name="Text Box 34"/>
          <p:cNvSpPr txBox="1">
            <a:spLocks noChangeArrowheads="1"/>
          </p:cNvSpPr>
          <p:nvPr/>
        </p:nvSpPr>
        <p:spPr bwMode="auto">
          <a:xfrm>
            <a:off x="3941763" y="5049838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400">
                <a:latin typeface="Tahoma" pitchFamily="34" charset="0"/>
              </a:rPr>
              <a:t>L</a:t>
            </a:r>
          </a:p>
        </p:txBody>
      </p:sp>
      <p:sp>
        <p:nvSpPr>
          <p:cNvPr id="15420" name="Text Box 34"/>
          <p:cNvSpPr txBox="1">
            <a:spLocks noChangeArrowheads="1"/>
          </p:cNvSpPr>
          <p:nvPr/>
        </p:nvSpPr>
        <p:spPr bwMode="auto">
          <a:xfrm>
            <a:off x="5322888" y="5395913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400">
                <a:latin typeface="Tahoma" pitchFamily="34" charset="0"/>
              </a:rPr>
              <a:t>L</a:t>
            </a:r>
          </a:p>
        </p:txBody>
      </p:sp>
      <p:sp>
        <p:nvSpPr>
          <p:cNvPr id="15421" name="Text Box 29"/>
          <p:cNvSpPr txBox="1">
            <a:spLocks noChangeArrowheads="1"/>
          </p:cNvSpPr>
          <p:nvPr/>
        </p:nvSpPr>
        <p:spPr bwMode="auto">
          <a:xfrm>
            <a:off x="8437563" y="5065713"/>
            <a:ext cx="295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400">
                <a:latin typeface="Tahoma" pitchFamily="34" charset="0"/>
              </a:rPr>
              <a:t>R</a:t>
            </a:r>
          </a:p>
        </p:txBody>
      </p:sp>
      <p:sp>
        <p:nvSpPr>
          <p:cNvPr id="15422" name="TextBox 1"/>
          <p:cNvSpPr txBox="1">
            <a:spLocks noChangeArrowheads="1"/>
          </p:cNvSpPr>
          <p:nvPr/>
        </p:nvSpPr>
        <p:spPr bwMode="auto">
          <a:xfrm>
            <a:off x="5562600" y="1676400"/>
            <a:ext cx="1584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/>
              <a:t>“Tug-of-war”</a:t>
            </a:r>
          </a:p>
        </p:txBody>
      </p:sp>
    </p:spTree>
    <p:extLst>
      <p:ext uri="{BB962C8B-B14F-4D97-AF65-F5344CB8AC3E}">
        <p14:creationId xmlns:p14="http://schemas.microsoft.com/office/powerpoint/2010/main" val="404151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0" name="Picture 2" descr="http://www.glamour.com/images/health-fitness/2008/10/1029-snickers_l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266" y="-217311"/>
            <a:ext cx="2085975" cy="148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085042" y="279402"/>
            <a:ext cx="3222972" cy="606642"/>
          </a:xfrm>
        </p:spPr>
        <p:txBody>
          <a:bodyPr/>
          <a:lstStyle/>
          <a:p>
            <a:r>
              <a:rPr lang="en-US" dirty="0"/>
              <a:t>V</a:t>
            </a:r>
            <a:r>
              <a:rPr lang="en-US" dirty="0" smtClean="0"/>
              <a:t>ending </a:t>
            </a:r>
            <a:r>
              <a:rPr lang="en-US" dirty="0"/>
              <a:t>M</a:t>
            </a:r>
            <a:r>
              <a:rPr lang="en-US" dirty="0" smtClean="0"/>
              <a:t>achine</a:t>
            </a:r>
          </a:p>
        </p:txBody>
      </p:sp>
      <p:pic>
        <p:nvPicPr>
          <p:cNvPr id="16391" name="Picture 4" descr="http://1.bp.blogspot.com/_kezuLFIViYo/S7S46lCEjkI/AAAAAAAAAz8/THNy4eGHrtc/s1600/free+Butterfing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4243" y="-300125"/>
            <a:ext cx="1714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2" name="TextBox 5"/>
          <p:cNvSpPr txBox="1">
            <a:spLocks noChangeArrowheads="1"/>
          </p:cNvSpPr>
          <p:nvPr/>
        </p:nvSpPr>
        <p:spPr bwMode="auto">
          <a:xfrm>
            <a:off x="567267" y="1247418"/>
            <a:ext cx="427078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200" dirty="0">
                <a:latin typeface="Franklin Gothic Medium" panose="020B0603020102020204" pitchFamily="34" charset="0"/>
              </a:rPr>
              <a:t>Enter 15 cents in dimes or nickels</a:t>
            </a:r>
          </a:p>
          <a:p>
            <a:pPr eaLnBrk="1" hangingPunct="1"/>
            <a:r>
              <a:rPr lang="en-US" sz="2200" dirty="0">
                <a:latin typeface="Franklin Gothic Medium" panose="020B0603020102020204" pitchFamily="34" charset="0"/>
              </a:rPr>
              <a:t>Press S or B for a candy bar</a:t>
            </a:r>
          </a:p>
        </p:txBody>
      </p:sp>
      <p:pic>
        <p:nvPicPr>
          <p:cNvPr id="16393" name="Picture 8" descr="http://sockhop.files.wordpress.com/2010/10/candy_machine_921kb_cp4d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168" y="2342439"/>
            <a:ext cx="2743200" cy="3657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488244" y="886044"/>
            <a:ext cx="8181622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727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</a:t>
            </a:r>
            <a:r>
              <a:rPr lang="en-US" dirty="0" smtClean="0"/>
              <a:t>ending </a:t>
            </a:r>
            <a:r>
              <a:rPr lang="en-US" dirty="0"/>
              <a:t>M</a:t>
            </a:r>
            <a:r>
              <a:rPr lang="en-US" dirty="0" smtClean="0"/>
              <a:t>achine, v0.1</a:t>
            </a:r>
          </a:p>
        </p:txBody>
      </p:sp>
      <p:sp>
        <p:nvSpPr>
          <p:cNvPr id="6" name="Oval 5"/>
          <p:cNvSpPr/>
          <p:nvPr/>
        </p:nvSpPr>
        <p:spPr>
          <a:xfrm>
            <a:off x="685800" y="31242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0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438400" y="31242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5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267200" y="3141663"/>
            <a:ext cx="731838" cy="7318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10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6019800" y="3141663"/>
            <a:ext cx="731838" cy="7318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15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cxnSp>
        <p:nvCxnSpPr>
          <p:cNvPr id="11" name="Straight Arrow Connector 10"/>
          <p:cNvCxnSpPr>
            <a:stCxn id="6" idx="6"/>
            <a:endCxn id="7" idx="2"/>
          </p:cNvCxnSpPr>
          <p:nvPr/>
        </p:nvCxnSpPr>
        <p:spPr>
          <a:xfrm>
            <a:off x="1417638" y="3489325"/>
            <a:ext cx="1020762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6"/>
            <a:endCxn id="8" idx="2"/>
          </p:cNvCxnSpPr>
          <p:nvPr/>
        </p:nvCxnSpPr>
        <p:spPr>
          <a:xfrm>
            <a:off x="3170238" y="3489325"/>
            <a:ext cx="1096962" cy="1746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" idx="6"/>
            <a:endCxn id="9" idx="2"/>
          </p:cNvCxnSpPr>
          <p:nvPr/>
        </p:nvCxnSpPr>
        <p:spPr>
          <a:xfrm>
            <a:off x="4999038" y="3506788"/>
            <a:ext cx="1020762" cy="0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Arc 21"/>
          <p:cNvSpPr/>
          <p:nvPr/>
        </p:nvSpPr>
        <p:spPr>
          <a:xfrm>
            <a:off x="2801938" y="2316163"/>
            <a:ext cx="3581400" cy="1616075"/>
          </a:xfrm>
          <a:prstGeom prst="arc">
            <a:avLst>
              <a:gd name="adj1" fmla="val 10851369"/>
              <a:gd name="adj2" fmla="val 0"/>
            </a:avLst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Arc 22"/>
          <p:cNvSpPr/>
          <p:nvPr/>
        </p:nvSpPr>
        <p:spPr>
          <a:xfrm rot="10800000">
            <a:off x="1050925" y="2814638"/>
            <a:ext cx="5334000" cy="2071687"/>
          </a:xfrm>
          <a:prstGeom prst="arc">
            <a:avLst>
              <a:gd name="adj1" fmla="val 10816517"/>
              <a:gd name="adj2" fmla="val 0"/>
            </a:avLst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Arc 24"/>
          <p:cNvSpPr/>
          <p:nvPr/>
        </p:nvSpPr>
        <p:spPr>
          <a:xfrm>
            <a:off x="1050925" y="2316163"/>
            <a:ext cx="3581400" cy="1616075"/>
          </a:xfrm>
          <a:prstGeom prst="arc">
            <a:avLst>
              <a:gd name="adj1" fmla="val 10851369"/>
              <a:gd name="adj2" fmla="val 0"/>
            </a:avLst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24" name="TextBox 25"/>
          <p:cNvSpPr txBox="1">
            <a:spLocks noChangeArrowheads="1"/>
          </p:cNvSpPr>
          <p:nvPr/>
        </p:nvSpPr>
        <p:spPr bwMode="auto">
          <a:xfrm>
            <a:off x="2517775" y="1947863"/>
            <a:ext cx="3508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D</a:t>
            </a:r>
          </a:p>
        </p:txBody>
      </p:sp>
      <p:sp>
        <p:nvSpPr>
          <p:cNvPr id="17425" name="TextBox 26"/>
          <p:cNvSpPr txBox="1">
            <a:spLocks noChangeArrowheads="1"/>
          </p:cNvSpPr>
          <p:nvPr/>
        </p:nvSpPr>
        <p:spPr bwMode="auto">
          <a:xfrm>
            <a:off x="4556125" y="1947863"/>
            <a:ext cx="3508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D</a:t>
            </a:r>
          </a:p>
        </p:txBody>
      </p:sp>
      <p:sp>
        <p:nvSpPr>
          <p:cNvPr id="17426" name="TextBox 27"/>
          <p:cNvSpPr txBox="1">
            <a:spLocks noChangeArrowheads="1"/>
          </p:cNvSpPr>
          <p:nvPr/>
        </p:nvSpPr>
        <p:spPr bwMode="auto">
          <a:xfrm>
            <a:off x="1706563" y="3124200"/>
            <a:ext cx="3508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N</a:t>
            </a:r>
          </a:p>
        </p:txBody>
      </p:sp>
      <p:sp>
        <p:nvSpPr>
          <p:cNvPr id="17427" name="TextBox 28"/>
          <p:cNvSpPr txBox="1">
            <a:spLocks noChangeArrowheads="1"/>
          </p:cNvSpPr>
          <p:nvPr/>
        </p:nvSpPr>
        <p:spPr bwMode="auto">
          <a:xfrm>
            <a:off x="3562350" y="3159125"/>
            <a:ext cx="3508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N</a:t>
            </a:r>
          </a:p>
        </p:txBody>
      </p:sp>
      <p:sp>
        <p:nvSpPr>
          <p:cNvPr id="17428" name="TextBox 29"/>
          <p:cNvSpPr txBox="1">
            <a:spLocks noChangeArrowheads="1"/>
          </p:cNvSpPr>
          <p:nvPr/>
        </p:nvSpPr>
        <p:spPr bwMode="auto">
          <a:xfrm>
            <a:off x="5257800" y="3146425"/>
            <a:ext cx="646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N, D</a:t>
            </a:r>
          </a:p>
        </p:txBody>
      </p:sp>
      <p:sp>
        <p:nvSpPr>
          <p:cNvPr id="17429" name="TextBox 30"/>
          <p:cNvSpPr txBox="1">
            <a:spLocks noChangeArrowheads="1"/>
          </p:cNvSpPr>
          <p:nvPr/>
        </p:nvSpPr>
        <p:spPr bwMode="auto">
          <a:xfrm>
            <a:off x="3336925" y="5083175"/>
            <a:ext cx="6207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B, S</a:t>
            </a:r>
          </a:p>
        </p:txBody>
      </p:sp>
      <p:sp>
        <p:nvSpPr>
          <p:cNvPr id="17430" name="TextBox 23"/>
          <p:cNvSpPr txBox="1">
            <a:spLocks noChangeArrowheads="1"/>
          </p:cNvSpPr>
          <p:nvPr/>
        </p:nvSpPr>
        <p:spPr bwMode="auto">
          <a:xfrm>
            <a:off x="381000" y="5871927"/>
            <a:ext cx="7378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dirty="0"/>
              <a:t>Basic transitions on N (nickel),  D (dime),  B (</a:t>
            </a:r>
            <a:r>
              <a:rPr lang="en-US" dirty="0" err="1"/>
              <a:t>butterfinger</a:t>
            </a:r>
            <a:r>
              <a:rPr lang="en-US" dirty="0"/>
              <a:t>), S (snickers)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304800" y="3505200"/>
            <a:ext cx="381000" cy="142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809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</a:t>
            </a:r>
            <a:r>
              <a:rPr lang="en-US" dirty="0" smtClean="0"/>
              <a:t>ending </a:t>
            </a:r>
            <a:r>
              <a:rPr lang="en-US" dirty="0"/>
              <a:t>M</a:t>
            </a:r>
            <a:r>
              <a:rPr lang="en-US" dirty="0" smtClean="0"/>
              <a:t>achine, v0.2</a:t>
            </a:r>
          </a:p>
        </p:txBody>
      </p:sp>
      <p:sp>
        <p:nvSpPr>
          <p:cNvPr id="6" name="Oval 5"/>
          <p:cNvSpPr/>
          <p:nvPr/>
        </p:nvSpPr>
        <p:spPr>
          <a:xfrm>
            <a:off x="685800" y="31242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0’   </a:t>
            </a:r>
            <a:r>
              <a:rPr lang="en-US" sz="2200" dirty="0" smtClean="0">
                <a:solidFill>
                  <a:srgbClr val="FF0000"/>
                </a:solidFill>
              </a:rPr>
              <a:t>[B]</a:t>
            </a:r>
            <a:endParaRPr lang="en-US" sz="2200" baseline="-25000" dirty="0">
              <a:solidFill>
                <a:srgbClr val="FF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438400" y="31242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5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267200" y="3141663"/>
            <a:ext cx="731838" cy="7318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10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6019800" y="23622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15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cxnSp>
        <p:nvCxnSpPr>
          <p:cNvPr id="11" name="Straight Arrow Connector 10"/>
          <p:cNvCxnSpPr>
            <a:stCxn id="6" idx="6"/>
            <a:endCxn id="7" idx="2"/>
          </p:cNvCxnSpPr>
          <p:nvPr/>
        </p:nvCxnSpPr>
        <p:spPr>
          <a:xfrm>
            <a:off x="1417638" y="3489325"/>
            <a:ext cx="1020762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6"/>
            <a:endCxn id="8" idx="2"/>
          </p:cNvCxnSpPr>
          <p:nvPr/>
        </p:nvCxnSpPr>
        <p:spPr>
          <a:xfrm>
            <a:off x="3170238" y="3489325"/>
            <a:ext cx="1096962" cy="1746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" idx="6"/>
            <a:endCxn id="9" idx="2"/>
          </p:cNvCxnSpPr>
          <p:nvPr/>
        </p:nvCxnSpPr>
        <p:spPr>
          <a:xfrm flipV="1">
            <a:off x="4999038" y="2728913"/>
            <a:ext cx="1020762" cy="779462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5" name="TextBox 23"/>
          <p:cNvSpPr txBox="1">
            <a:spLocks noChangeArrowheads="1"/>
          </p:cNvSpPr>
          <p:nvPr/>
        </p:nvSpPr>
        <p:spPr bwMode="auto">
          <a:xfrm>
            <a:off x="571500" y="5991743"/>
            <a:ext cx="69421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dirty="0"/>
              <a:t>Adding output to states:  N – Nickel,  S – Snickers, B – Butterfinger</a:t>
            </a:r>
          </a:p>
        </p:txBody>
      </p:sp>
      <p:sp>
        <p:nvSpPr>
          <p:cNvPr id="27" name="Oval 26"/>
          <p:cNvSpPr/>
          <p:nvPr/>
        </p:nvSpPr>
        <p:spPr>
          <a:xfrm>
            <a:off x="6096000" y="36576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00FF"/>
                </a:solidFill>
              </a:rPr>
              <a:t>15’ </a:t>
            </a:r>
            <a:r>
              <a:rPr lang="en-US" sz="2000" dirty="0" smtClean="0">
                <a:solidFill>
                  <a:srgbClr val="FF0000"/>
                </a:solidFill>
              </a:rPr>
              <a:t>[N]</a:t>
            </a:r>
            <a:endParaRPr lang="en-US" sz="2000" baseline="-25000" dirty="0">
              <a:solidFill>
                <a:srgbClr val="FF0000"/>
              </a:solidFill>
            </a:endParaRPr>
          </a:p>
        </p:txBody>
      </p:sp>
      <p:cxnSp>
        <p:nvCxnSpPr>
          <p:cNvPr id="29" name="Straight Arrow Connector 28"/>
          <p:cNvCxnSpPr>
            <a:stCxn id="8" idx="6"/>
            <a:endCxn id="27" idx="2"/>
          </p:cNvCxnSpPr>
          <p:nvPr/>
        </p:nvCxnSpPr>
        <p:spPr>
          <a:xfrm>
            <a:off x="4999038" y="3508375"/>
            <a:ext cx="1096962" cy="515938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762000" y="16764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0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762000" y="49530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dirty="0" smtClean="0">
                <a:solidFill>
                  <a:srgbClr val="0000FF"/>
                </a:solidFill>
              </a:rPr>
              <a:t> 0</a:t>
            </a:r>
            <a:r>
              <a:rPr lang="en-US" sz="2200" dirty="0">
                <a:solidFill>
                  <a:srgbClr val="0000FF"/>
                </a:solidFill>
              </a:rPr>
              <a:t>”</a:t>
            </a:r>
            <a:r>
              <a:rPr lang="en-US" sz="2400" dirty="0">
                <a:solidFill>
                  <a:srgbClr val="0000FF"/>
                </a:solidFill>
              </a:rPr>
              <a:t>     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[S]</a:t>
            </a:r>
            <a:endParaRPr lang="en-US" sz="2000" baseline="-25000" dirty="0">
              <a:solidFill>
                <a:srgbClr val="FF0000"/>
              </a:solidFill>
            </a:endParaRPr>
          </a:p>
        </p:txBody>
      </p:sp>
      <p:cxnSp>
        <p:nvCxnSpPr>
          <p:cNvPr id="39" name="Straight Arrow Connector 38"/>
          <p:cNvCxnSpPr>
            <a:endCxn id="34" idx="2"/>
          </p:cNvCxnSpPr>
          <p:nvPr/>
        </p:nvCxnSpPr>
        <p:spPr>
          <a:xfrm flipV="1">
            <a:off x="381000" y="2043113"/>
            <a:ext cx="381000" cy="1428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35" idx="7"/>
            <a:endCxn id="7" idx="3"/>
          </p:cNvCxnSpPr>
          <p:nvPr/>
        </p:nvCxnSpPr>
        <p:spPr>
          <a:xfrm flipV="1">
            <a:off x="1385888" y="3748088"/>
            <a:ext cx="1160462" cy="131286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endCxn id="8" idx="1"/>
          </p:cNvCxnSpPr>
          <p:nvPr/>
        </p:nvCxnSpPr>
        <p:spPr>
          <a:xfrm>
            <a:off x="1524000" y="2057400"/>
            <a:ext cx="2851150" cy="119221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endCxn id="8" idx="3"/>
          </p:cNvCxnSpPr>
          <p:nvPr/>
        </p:nvCxnSpPr>
        <p:spPr>
          <a:xfrm flipV="1">
            <a:off x="1447800" y="3765550"/>
            <a:ext cx="2927350" cy="135572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1371600" y="2286000"/>
            <a:ext cx="1143000" cy="914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Freeform 65"/>
          <p:cNvSpPr/>
          <p:nvPr/>
        </p:nvSpPr>
        <p:spPr>
          <a:xfrm>
            <a:off x="1492250" y="4292600"/>
            <a:ext cx="4735513" cy="1466850"/>
          </a:xfrm>
          <a:custGeom>
            <a:avLst/>
            <a:gdLst>
              <a:gd name="connsiteX0" fmla="*/ 4735629 w 4735629"/>
              <a:gd name="connsiteY0" fmla="*/ 0 h 1466249"/>
              <a:gd name="connsiteX1" fmla="*/ 2194560 w 4735629"/>
              <a:gd name="connsiteY1" fmla="*/ 1299411 h 1466249"/>
              <a:gd name="connsiteX2" fmla="*/ 0 w 4735629"/>
              <a:gd name="connsiteY2" fmla="*/ 1001028 h 1466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35629" h="1466249">
                <a:moveTo>
                  <a:pt x="4735629" y="0"/>
                </a:moveTo>
                <a:cubicBezTo>
                  <a:pt x="3859730" y="566286"/>
                  <a:pt x="2983832" y="1132573"/>
                  <a:pt x="2194560" y="1299411"/>
                </a:cubicBezTo>
                <a:cubicBezTo>
                  <a:pt x="1405288" y="1466249"/>
                  <a:pt x="702644" y="1233638"/>
                  <a:pt x="0" y="1001028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67" name="Freeform 66"/>
          <p:cNvSpPr/>
          <p:nvPr/>
        </p:nvSpPr>
        <p:spPr>
          <a:xfrm>
            <a:off x="1463675" y="2971800"/>
            <a:ext cx="4632325" cy="2768600"/>
          </a:xfrm>
          <a:custGeom>
            <a:avLst/>
            <a:gdLst>
              <a:gd name="connsiteX0" fmla="*/ 4783756 w 4783756"/>
              <a:gd name="connsiteY0" fmla="*/ 0 h 2669406"/>
              <a:gd name="connsiteX1" fmla="*/ 2348564 w 4783756"/>
              <a:gd name="connsiteY1" fmla="*/ 2319688 h 2669406"/>
              <a:gd name="connsiteX2" fmla="*/ 0 w 4783756"/>
              <a:gd name="connsiteY2" fmla="*/ 2098307 h 2669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83756" h="2669406">
                <a:moveTo>
                  <a:pt x="4783756" y="0"/>
                </a:moveTo>
                <a:cubicBezTo>
                  <a:pt x="3964806" y="984985"/>
                  <a:pt x="3145857" y="1969970"/>
                  <a:pt x="2348564" y="2319688"/>
                </a:cubicBezTo>
                <a:cubicBezTo>
                  <a:pt x="1551271" y="2669406"/>
                  <a:pt x="775635" y="2383856"/>
                  <a:pt x="0" y="2098307"/>
                </a:cubicBezTo>
              </a:path>
            </a:pathLst>
          </a:custGeom>
          <a:ln w="28575">
            <a:solidFill>
              <a:schemeClr val="accent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68" name="Freeform 67"/>
          <p:cNvSpPr/>
          <p:nvPr/>
        </p:nvSpPr>
        <p:spPr>
          <a:xfrm>
            <a:off x="1203325" y="2935288"/>
            <a:ext cx="4860925" cy="2016125"/>
          </a:xfrm>
          <a:custGeom>
            <a:avLst/>
            <a:gdLst>
              <a:gd name="connsiteX0" fmla="*/ 4860758 w 4860758"/>
              <a:gd name="connsiteY0" fmla="*/ 0 h 2016493"/>
              <a:gd name="connsiteX1" fmla="*/ 2387065 w 4860758"/>
              <a:gd name="connsiteY1" fmla="*/ 1867301 h 2016493"/>
              <a:gd name="connsiteX2" fmla="*/ 0 w 4860758"/>
              <a:gd name="connsiteY2" fmla="*/ 895150 h 2016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60758" h="2016493">
                <a:moveTo>
                  <a:pt x="4860758" y="0"/>
                </a:moveTo>
                <a:cubicBezTo>
                  <a:pt x="4028974" y="859054"/>
                  <a:pt x="3197191" y="1718109"/>
                  <a:pt x="2387065" y="1867301"/>
                </a:cubicBezTo>
                <a:cubicBezTo>
                  <a:pt x="1576939" y="2016493"/>
                  <a:pt x="788469" y="1455821"/>
                  <a:pt x="0" y="895150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18458" name="TextBox 68"/>
          <p:cNvSpPr txBox="1">
            <a:spLocks noChangeArrowheads="1"/>
          </p:cNvSpPr>
          <p:nvPr/>
        </p:nvSpPr>
        <p:spPr bwMode="auto">
          <a:xfrm>
            <a:off x="3124200" y="32766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N</a:t>
            </a:r>
          </a:p>
        </p:txBody>
      </p:sp>
      <p:sp>
        <p:nvSpPr>
          <p:cNvPr id="18459" name="TextBox 69"/>
          <p:cNvSpPr txBox="1">
            <a:spLocks noChangeArrowheads="1"/>
          </p:cNvSpPr>
          <p:nvPr/>
        </p:nvSpPr>
        <p:spPr bwMode="auto">
          <a:xfrm>
            <a:off x="1295400" y="22860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N</a:t>
            </a:r>
          </a:p>
        </p:txBody>
      </p:sp>
      <p:sp>
        <p:nvSpPr>
          <p:cNvPr id="18460" name="TextBox 70"/>
          <p:cNvSpPr txBox="1">
            <a:spLocks noChangeArrowheads="1"/>
          </p:cNvSpPr>
          <p:nvPr/>
        </p:nvSpPr>
        <p:spPr bwMode="auto">
          <a:xfrm>
            <a:off x="1371600" y="32004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N</a:t>
            </a:r>
          </a:p>
        </p:txBody>
      </p:sp>
      <p:sp>
        <p:nvSpPr>
          <p:cNvPr id="18461" name="TextBox 71"/>
          <p:cNvSpPr txBox="1">
            <a:spLocks noChangeArrowheads="1"/>
          </p:cNvSpPr>
          <p:nvPr/>
        </p:nvSpPr>
        <p:spPr bwMode="auto">
          <a:xfrm>
            <a:off x="1219200" y="47244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N</a:t>
            </a:r>
          </a:p>
        </p:txBody>
      </p:sp>
      <p:sp>
        <p:nvSpPr>
          <p:cNvPr id="18462" name="TextBox 72"/>
          <p:cNvSpPr txBox="1">
            <a:spLocks noChangeArrowheads="1"/>
          </p:cNvSpPr>
          <p:nvPr/>
        </p:nvSpPr>
        <p:spPr bwMode="auto">
          <a:xfrm>
            <a:off x="4953000" y="32004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N</a:t>
            </a:r>
          </a:p>
        </p:txBody>
      </p:sp>
      <p:sp>
        <p:nvSpPr>
          <p:cNvPr id="18463" name="TextBox 73"/>
          <p:cNvSpPr txBox="1">
            <a:spLocks noChangeArrowheads="1"/>
          </p:cNvSpPr>
          <p:nvPr/>
        </p:nvSpPr>
        <p:spPr bwMode="auto">
          <a:xfrm>
            <a:off x="5791200" y="39624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B</a:t>
            </a:r>
          </a:p>
        </p:txBody>
      </p:sp>
      <p:sp>
        <p:nvSpPr>
          <p:cNvPr id="18464" name="TextBox 74"/>
          <p:cNvSpPr txBox="1">
            <a:spLocks noChangeArrowheads="1"/>
          </p:cNvSpPr>
          <p:nvPr/>
        </p:nvSpPr>
        <p:spPr bwMode="auto">
          <a:xfrm>
            <a:off x="5029200" y="35052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D</a:t>
            </a:r>
          </a:p>
        </p:txBody>
      </p:sp>
      <p:sp>
        <p:nvSpPr>
          <p:cNvPr id="18465" name="TextBox 75"/>
          <p:cNvSpPr txBox="1">
            <a:spLocks noChangeArrowheads="1"/>
          </p:cNvSpPr>
          <p:nvPr/>
        </p:nvSpPr>
        <p:spPr bwMode="auto">
          <a:xfrm>
            <a:off x="1447800" y="48006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D</a:t>
            </a:r>
          </a:p>
        </p:txBody>
      </p:sp>
      <p:sp>
        <p:nvSpPr>
          <p:cNvPr id="18466" name="TextBox 76"/>
          <p:cNvSpPr txBox="1">
            <a:spLocks noChangeArrowheads="1"/>
          </p:cNvSpPr>
          <p:nvPr/>
        </p:nvSpPr>
        <p:spPr bwMode="auto">
          <a:xfrm>
            <a:off x="1143000" y="28194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D</a:t>
            </a:r>
          </a:p>
        </p:txBody>
      </p:sp>
      <p:sp>
        <p:nvSpPr>
          <p:cNvPr id="18467" name="TextBox 77"/>
          <p:cNvSpPr txBox="1">
            <a:spLocks noChangeArrowheads="1"/>
          </p:cNvSpPr>
          <p:nvPr/>
        </p:nvSpPr>
        <p:spPr bwMode="auto">
          <a:xfrm>
            <a:off x="1524000" y="19050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D</a:t>
            </a:r>
          </a:p>
        </p:txBody>
      </p:sp>
      <p:sp>
        <p:nvSpPr>
          <p:cNvPr id="18468" name="TextBox 78"/>
          <p:cNvSpPr txBox="1">
            <a:spLocks noChangeArrowheads="1"/>
          </p:cNvSpPr>
          <p:nvPr/>
        </p:nvSpPr>
        <p:spPr bwMode="auto">
          <a:xfrm>
            <a:off x="2667000" y="2819400"/>
            <a:ext cx="2952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D</a:t>
            </a:r>
          </a:p>
        </p:txBody>
      </p:sp>
      <p:sp>
        <p:nvSpPr>
          <p:cNvPr id="18469" name="TextBox 80"/>
          <p:cNvSpPr txBox="1">
            <a:spLocks noChangeArrowheads="1"/>
          </p:cNvSpPr>
          <p:nvPr/>
        </p:nvSpPr>
        <p:spPr bwMode="auto">
          <a:xfrm>
            <a:off x="5791200" y="28194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B</a:t>
            </a:r>
          </a:p>
        </p:txBody>
      </p:sp>
      <p:sp>
        <p:nvSpPr>
          <p:cNvPr id="18470" name="TextBox 81"/>
          <p:cNvSpPr txBox="1">
            <a:spLocks noChangeArrowheads="1"/>
          </p:cNvSpPr>
          <p:nvPr/>
        </p:nvSpPr>
        <p:spPr bwMode="auto">
          <a:xfrm>
            <a:off x="6019800" y="4343400"/>
            <a:ext cx="3206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S</a:t>
            </a:r>
          </a:p>
        </p:txBody>
      </p:sp>
      <p:sp>
        <p:nvSpPr>
          <p:cNvPr id="18471" name="TextBox 82"/>
          <p:cNvSpPr txBox="1">
            <a:spLocks noChangeArrowheads="1"/>
          </p:cNvSpPr>
          <p:nvPr/>
        </p:nvSpPr>
        <p:spPr bwMode="auto">
          <a:xfrm>
            <a:off x="5943600" y="3048000"/>
            <a:ext cx="3206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S</a:t>
            </a:r>
          </a:p>
        </p:txBody>
      </p:sp>
      <p:sp>
        <p:nvSpPr>
          <p:cNvPr id="84" name="Freeform 83"/>
          <p:cNvSpPr/>
          <p:nvPr/>
        </p:nvSpPr>
        <p:spPr>
          <a:xfrm>
            <a:off x="1376363" y="3667125"/>
            <a:ext cx="4716462" cy="773113"/>
          </a:xfrm>
          <a:custGeom>
            <a:avLst/>
            <a:gdLst>
              <a:gd name="connsiteX0" fmla="*/ 4716379 w 4716379"/>
              <a:gd name="connsiteY0" fmla="*/ 481263 h 773229"/>
              <a:gd name="connsiteX1" fmla="*/ 2088682 w 4716379"/>
              <a:gd name="connsiteY1" fmla="*/ 693019 h 773229"/>
              <a:gd name="connsiteX2" fmla="*/ 0 w 4716379"/>
              <a:gd name="connsiteY2" fmla="*/ 0 h 773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16379" h="773229">
                <a:moveTo>
                  <a:pt x="4716379" y="481263"/>
                </a:moveTo>
                <a:cubicBezTo>
                  <a:pt x="3795562" y="627246"/>
                  <a:pt x="2874745" y="773229"/>
                  <a:pt x="2088682" y="693019"/>
                </a:cubicBezTo>
                <a:cubicBezTo>
                  <a:pt x="1302619" y="612809"/>
                  <a:pt x="651309" y="306404"/>
                  <a:pt x="0" y="0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85" name="Freeform 84"/>
          <p:cNvSpPr/>
          <p:nvPr/>
        </p:nvSpPr>
        <p:spPr>
          <a:xfrm>
            <a:off x="1212850" y="2336800"/>
            <a:ext cx="3224213" cy="839788"/>
          </a:xfrm>
          <a:custGeom>
            <a:avLst/>
            <a:gdLst>
              <a:gd name="connsiteX0" fmla="*/ 0 w 3224463"/>
              <a:gd name="connsiteY0" fmla="*/ 829377 h 839002"/>
              <a:gd name="connsiteX1" fmla="*/ 1732548 w 3224463"/>
              <a:gd name="connsiteY1" fmla="*/ 1604 h 839002"/>
              <a:gd name="connsiteX2" fmla="*/ 3224463 w 3224463"/>
              <a:gd name="connsiteY2" fmla="*/ 839002 h 839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24463" h="839002">
                <a:moveTo>
                  <a:pt x="0" y="829377"/>
                </a:moveTo>
                <a:cubicBezTo>
                  <a:pt x="597569" y="414688"/>
                  <a:pt x="1195138" y="0"/>
                  <a:pt x="1732548" y="1604"/>
                </a:cubicBezTo>
                <a:cubicBezTo>
                  <a:pt x="2269958" y="3208"/>
                  <a:pt x="2747210" y="421105"/>
                  <a:pt x="3224463" y="839002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86" name="Freeform 85"/>
          <p:cNvSpPr/>
          <p:nvPr/>
        </p:nvSpPr>
        <p:spPr>
          <a:xfrm>
            <a:off x="3013075" y="2441575"/>
            <a:ext cx="3032125" cy="725488"/>
          </a:xfrm>
          <a:custGeom>
            <a:avLst/>
            <a:gdLst>
              <a:gd name="connsiteX0" fmla="*/ 0 w 3031958"/>
              <a:gd name="connsiteY0" fmla="*/ 725104 h 725104"/>
              <a:gd name="connsiteX1" fmla="*/ 1607419 w 3031958"/>
              <a:gd name="connsiteY1" fmla="*/ 89836 h 725104"/>
              <a:gd name="connsiteX2" fmla="*/ 3031958 w 3031958"/>
              <a:gd name="connsiteY2" fmla="*/ 186089 h 725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31958" h="725104">
                <a:moveTo>
                  <a:pt x="0" y="725104"/>
                </a:moveTo>
                <a:cubicBezTo>
                  <a:pt x="551046" y="452388"/>
                  <a:pt x="1102093" y="179672"/>
                  <a:pt x="1607419" y="89836"/>
                </a:cubicBezTo>
                <a:cubicBezTo>
                  <a:pt x="2112745" y="0"/>
                  <a:pt x="2572351" y="93044"/>
                  <a:pt x="3031958" y="186089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79015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</a:t>
            </a:r>
            <a:r>
              <a:rPr lang="en-US" dirty="0" smtClean="0"/>
              <a:t>ending </a:t>
            </a:r>
            <a:r>
              <a:rPr lang="en-US" dirty="0"/>
              <a:t>M</a:t>
            </a:r>
            <a:r>
              <a:rPr lang="en-US" dirty="0" smtClean="0"/>
              <a:t>achine, v1.0</a:t>
            </a:r>
          </a:p>
        </p:txBody>
      </p:sp>
      <p:sp>
        <p:nvSpPr>
          <p:cNvPr id="6" name="Oval 5"/>
          <p:cNvSpPr/>
          <p:nvPr/>
        </p:nvSpPr>
        <p:spPr>
          <a:xfrm>
            <a:off x="685800" y="31242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 smtClean="0">
                <a:solidFill>
                  <a:srgbClr val="0000FF"/>
                </a:solidFill>
              </a:rPr>
              <a:t> 0</a:t>
            </a:r>
            <a:r>
              <a:rPr lang="en-US" sz="2400" dirty="0">
                <a:solidFill>
                  <a:srgbClr val="0000FF"/>
                </a:solidFill>
              </a:rPr>
              <a:t>’  </a:t>
            </a:r>
            <a:r>
              <a:rPr lang="en-US" sz="2000" dirty="0" smtClean="0">
                <a:solidFill>
                  <a:srgbClr val="FF0000"/>
                </a:solidFill>
              </a:rPr>
              <a:t>[B]</a:t>
            </a:r>
            <a:endParaRPr lang="en-US" sz="2000" baseline="-25000" dirty="0">
              <a:solidFill>
                <a:srgbClr val="FF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438400" y="31242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5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267200" y="3141663"/>
            <a:ext cx="731838" cy="7318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10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6019800" y="23622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15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cxnSp>
        <p:nvCxnSpPr>
          <p:cNvPr id="11" name="Straight Arrow Connector 10"/>
          <p:cNvCxnSpPr>
            <a:stCxn id="6" idx="6"/>
            <a:endCxn id="7" idx="2"/>
          </p:cNvCxnSpPr>
          <p:nvPr/>
        </p:nvCxnSpPr>
        <p:spPr>
          <a:xfrm>
            <a:off x="1417638" y="3489325"/>
            <a:ext cx="1020762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6"/>
            <a:endCxn id="8" idx="2"/>
          </p:cNvCxnSpPr>
          <p:nvPr/>
        </p:nvCxnSpPr>
        <p:spPr>
          <a:xfrm>
            <a:off x="3170238" y="3489325"/>
            <a:ext cx="1096962" cy="1746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" idx="6"/>
            <a:endCxn id="9" idx="2"/>
          </p:cNvCxnSpPr>
          <p:nvPr/>
        </p:nvCxnSpPr>
        <p:spPr>
          <a:xfrm flipV="1">
            <a:off x="4999038" y="2728913"/>
            <a:ext cx="1020762" cy="779462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9" name="TextBox 23"/>
          <p:cNvSpPr txBox="1">
            <a:spLocks noChangeArrowheads="1"/>
          </p:cNvSpPr>
          <p:nvPr/>
        </p:nvSpPr>
        <p:spPr bwMode="auto">
          <a:xfrm>
            <a:off x="381000" y="6324600"/>
            <a:ext cx="4486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Adding additional “unexpected” transitions</a:t>
            </a:r>
          </a:p>
        </p:txBody>
      </p:sp>
      <p:sp>
        <p:nvSpPr>
          <p:cNvPr id="27" name="Oval 26"/>
          <p:cNvSpPr/>
          <p:nvPr/>
        </p:nvSpPr>
        <p:spPr>
          <a:xfrm>
            <a:off x="6096000" y="36576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00FF"/>
                </a:solidFill>
              </a:rPr>
              <a:t>15’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[N]</a:t>
            </a:r>
            <a:endParaRPr lang="en-US" sz="2000" baseline="-25000" dirty="0">
              <a:solidFill>
                <a:srgbClr val="FF0000"/>
              </a:solidFill>
            </a:endParaRPr>
          </a:p>
        </p:txBody>
      </p:sp>
      <p:cxnSp>
        <p:nvCxnSpPr>
          <p:cNvPr id="29" name="Straight Arrow Connector 28"/>
          <p:cNvCxnSpPr>
            <a:stCxn id="8" idx="6"/>
            <a:endCxn id="27" idx="2"/>
          </p:cNvCxnSpPr>
          <p:nvPr/>
        </p:nvCxnSpPr>
        <p:spPr>
          <a:xfrm>
            <a:off x="4999038" y="3508375"/>
            <a:ext cx="1096962" cy="515938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762000" y="16764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0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762000" y="49530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200" dirty="0" smtClean="0">
                <a:solidFill>
                  <a:srgbClr val="0000FF"/>
                </a:solidFill>
              </a:rPr>
              <a:t>0</a:t>
            </a:r>
            <a:r>
              <a:rPr lang="en-US" sz="2200" dirty="0">
                <a:solidFill>
                  <a:srgbClr val="0000FF"/>
                </a:solidFill>
              </a:rPr>
              <a:t>” </a:t>
            </a:r>
            <a:r>
              <a:rPr lang="en-US" sz="2400" dirty="0">
                <a:solidFill>
                  <a:srgbClr val="0000FF"/>
                </a:solidFill>
              </a:rPr>
              <a:t>    </a:t>
            </a:r>
            <a:r>
              <a:rPr lang="en-US" sz="2000" dirty="0" smtClean="0">
                <a:solidFill>
                  <a:srgbClr val="FF0000"/>
                </a:solidFill>
              </a:rPr>
              <a:t>[S]</a:t>
            </a:r>
            <a:endParaRPr lang="en-US" sz="2000" baseline="-25000" dirty="0">
              <a:solidFill>
                <a:srgbClr val="FF0000"/>
              </a:solidFill>
            </a:endParaRPr>
          </a:p>
        </p:txBody>
      </p:sp>
      <p:cxnSp>
        <p:nvCxnSpPr>
          <p:cNvPr id="39" name="Straight Arrow Connector 38"/>
          <p:cNvCxnSpPr>
            <a:endCxn id="34" idx="2"/>
          </p:cNvCxnSpPr>
          <p:nvPr/>
        </p:nvCxnSpPr>
        <p:spPr>
          <a:xfrm flipV="1">
            <a:off x="381000" y="2043113"/>
            <a:ext cx="381000" cy="1428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35" idx="7"/>
            <a:endCxn id="7" idx="3"/>
          </p:cNvCxnSpPr>
          <p:nvPr/>
        </p:nvCxnSpPr>
        <p:spPr>
          <a:xfrm flipV="1">
            <a:off x="1385888" y="3748088"/>
            <a:ext cx="1160462" cy="131286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endCxn id="8" idx="1"/>
          </p:cNvCxnSpPr>
          <p:nvPr/>
        </p:nvCxnSpPr>
        <p:spPr>
          <a:xfrm>
            <a:off x="1524000" y="2057400"/>
            <a:ext cx="2851150" cy="119221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endCxn id="8" idx="3"/>
          </p:cNvCxnSpPr>
          <p:nvPr/>
        </p:nvCxnSpPr>
        <p:spPr>
          <a:xfrm flipV="1">
            <a:off x="1447800" y="3765550"/>
            <a:ext cx="2927350" cy="135572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1371600" y="2286000"/>
            <a:ext cx="1143000" cy="914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Freeform 65"/>
          <p:cNvSpPr/>
          <p:nvPr/>
        </p:nvSpPr>
        <p:spPr>
          <a:xfrm>
            <a:off x="1492250" y="4292600"/>
            <a:ext cx="4735513" cy="1466850"/>
          </a:xfrm>
          <a:custGeom>
            <a:avLst/>
            <a:gdLst>
              <a:gd name="connsiteX0" fmla="*/ 4735629 w 4735629"/>
              <a:gd name="connsiteY0" fmla="*/ 0 h 1466249"/>
              <a:gd name="connsiteX1" fmla="*/ 2194560 w 4735629"/>
              <a:gd name="connsiteY1" fmla="*/ 1299411 h 1466249"/>
              <a:gd name="connsiteX2" fmla="*/ 0 w 4735629"/>
              <a:gd name="connsiteY2" fmla="*/ 1001028 h 1466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35629" h="1466249">
                <a:moveTo>
                  <a:pt x="4735629" y="0"/>
                </a:moveTo>
                <a:cubicBezTo>
                  <a:pt x="3859730" y="566286"/>
                  <a:pt x="2983832" y="1132573"/>
                  <a:pt x="2194560" y="1299411"/>
                </a:cubicBezTo>
                <a:cubicBezTo>
                  <a:pt x="1405288" y="1466249"/>
                  <a:pt x="702644" y="1233638"/>
                  <a:pt x="0" y="1001028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67" name="Freeform 66"/>
          <p:cNvSpPr/>
          <p:nvPr/>
        </p:nvSpPr>
        <p:spPr>
          <a:xfrm>
            <a:off x="1463675" y="2971800"/>
            <a:ext cx="4632325" cy="2768600"/>
          </a:xfrm>
          <a:custGeom>
            <a:avLst/>
            <a:gdLst>
              <a:gd name="connsiteX0" fmla="*/ 4783756 w 4783756"/>
              <a:gd name="connsiteY0" fmla="*/ 0 h 2669406"/>
              <a:gd name="connsiteX1" fmla="*/ 2348564 w 4783756"/>
              <a:gd name="connsiteY1" fmla="*/ 2319688 h 2669406"/>
              <a:gd name="connsiteX2" fmla="*/ 0 w 4783756"/>
              <a:gd name="connsiteY2" fmla="*/ 2098307 h 2669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83756" h="2669406">
                <a:moveTo>
                  <a:pt x="4783756" y="0"/>
                </a:moveTo>
                <a:cubicBezTo>
                  <a:pt x="3964806" y="984985"/>
                  <a:pt x="3145857" y="1969970"/>
                  <a:pt x="2348564" y="2319688"/>
                </a:cubicBezTo>
                <a:cubicBezTo>
                  <a:pt x="1551271" y="2669406"/>
                  <a:pt x="775635" y="2383856"/>
                  <a:pt x="0" y="2098307"/>
                </a:cubicBezTo>
              </a:path>
            </a:pathLst>
          </a:custGeom>
          <a:ln w="28575">
            <a:solidFill>
              <a:schemeClr val="accent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19481" name="TextBox 68"/>
          <p:cNvSpPr txBox="1">
            <a:spLocks noChangeArrowheads="1"/>
          </p:cNvSpPr>
          <p:nvPr/>
        </p:nvSpPr>
        <p:spPr bwMode="auto">
          <a:xfrm>
            <a:off x="3124200" y="32766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N</a:t>
            </a:r>
          </a:p>
        </p:txBody>
      </p:sp>
      <p:sp>
        <p:nvSpPr>
          <p:cNvPr id="19482" name="TextBox 69"/>
          <p:cNvSpPr txBox="1">
            <a:spLocks noChangeArrowheads="1"/>
          </p:cNvSpPr>
          <p:nvPr/>
        </p:nvSpPr>
        <p:spPr bwMode="auto">
          <a:xfrm>
            <a:off x="1295400" y="22860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N</a:t>
            </a:r>
          </a:p>
        </p:txBody>
      </p:sp>
      <p:sp>
        <p:nvSpPr>
          <p:cNvPr id="19483" name="TextBox 70"/>
          <p:cNvSpPr txBox="1">
            <a:spLocks noChangeArrowheads="1"/>
          </p:cNvSpPr>
          <p:nvPr/>
        </p:nvSpPr>
        <p:spPr bwMode="auto">
          <a:xfrm>
            <a:off x="1371600" y="32004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N</a:t>
            </a:r>
          </a:p>
        </p:txBody>
      </p:sp>
      <p:sp>
        <p:nvSpPr>
          <p:cNvPr id="19484" name="TextBox 71"/>
          <p:cNvSpPr txBox="1">
            <a:spLocks noChangeArrowheads="1"/>
          </p:cNvSpPr>
          <p:nvPr/>
        </p:nvSpPr>
        <p:spPr bwMode="auto">
          <a:xfrm>
            <a:off x="1219200" y="47244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N</a:t>
            </a:r>
          </a:p>
        </p:txBody>
      </p:sp>
      <p:sp>
        <p:nvSpPr>
          <p:cNvPr id="19485" name="TextBox 72"/>
          <p:cNvSpPr txBox="1">
            <a:spLocks noChangeArrowheads="1"/>
          </p:cNvSpPr>
          <p:nvPr/>
        </p:nvSpPr>
        <p:spPr bwMode="auto">
          <a:xfrm>
            <a:off x="4953000" y="32004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N</a:t>
            </a:r>
          </a:p>
        </p:txBody>
      </p:sp>
      <p:sp>
        <p:nvSpPr>
          <p:cNvPr id="19486" name="TextBox 73"/>
          <p:cNvSpPr txBox="1">
            <a:spLocks noChangeArrowheads="1"/>
          </p:cNvSpPr>
          <p:nvPr/>
        </p:nvSpPr>
        <p:spPr bwMode="auto">
          <a:xfrm>
            <a:off x="5791200" y="39624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B</a:t>
            </a:r>
          </a:p>
        </p:txBody>
      </p:sp>
      <p:sp>
        <p:nvSpPr>
          <p:cNvPr id="19487" name="TextBox 74"/>
          <p:cNvSpPr txBox="1">
            <a:spLocks noChangeArrowheads="1"/>
          </p:cNvSpPr>
          <p:nvPr/>
        </p:nvSpPr>
        <p:spPr bwMode="auto">
          <a:xfrm>
            <a:off x="5029200" y="35052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D</a:t>
            </a:r>
          </a:p>
        </p:txBody>
      </p:sp>
      <p:sp>
        <p:nvSpPr>
          <p:cNvPr id="19488" name="TextBox 75"/>
          <p:cNvSpPr txBox="1">
            <a:spLocks noChangeArrowheads="1"/>
          </p:cNvSpPr>
          <p:nvPr/>
        </p:nvSpPr>
        <p:spPr bwMode="auto">
          <a:xfrm>
            <a:off x="1447800" y="48006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D</a:t>
            </a:r>
          </a:p>
        </p:txBody>
      </p:sp>
      <p:sp>
        <p:nvSpPr>
          <p:cNvPr id="19489" name="TextBox 76"/>
          <p:cNvSpPr txBox="1">
            <a:spLocks noChangeArrowheads="1"/>
          </p:cNvSpPr>
          <p:nvPr/>
        </p:nvSpPr>
        <p:spPr bwMode="auto">
          <a:xfrm>
            <a:off x="1143000" y="28194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D</a:t>
            </a:r>
          </a:p>
        </p:txBody>
      </p:sp>
      <p:sp>
        <p:nvSpPr>
          <p:cNvPr id="19490" name="TextBox 77"/>
          <p:cNvSpPr txBox="1">
            <a:spLocks noChangeArrowheads="1"/>
          </p:cNvSpPr>
          <p:nvPr/>
        </p:nvSpPr>
        <p:spPr bwMode="auto">
          <a:xfrm>
            <a:off x="1524000" y="19050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D</a:t>
            </a:r>
          </a:p>
        </p:txBody>
      </p:sp>
      <p:sp>
        <p:nvSpPr>
          <p:cNvPr id="19491" name="TextBox 78"/>
          <p:cNvSpPr txBox="1">
            <a:spLocks noChangeArrowheads="1"/>
          </p:cNvSpPr>
          <p:nvPr/>
        </p:nvSpPr>
        <p:spPr bwMode="auto">
          <a:xfrm>
            <a:off x="3048000" y="2895600"/>
            <a:ext cx="2952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D</a:t>
            </a:r>
          </a:p>
        </p:txBody>
      </p:sp>
      <p:sp>
        <p:nvSpPr>
          <p:cNvPr id="19492" name="TextBox 80"/>
          <p:cNvSpPr txBox="1">
            <a:spLocks noChangeArrowheads="1"/>
          </p:cNvSpPr>
          <p:nvPr/>
        </p:nvSpPr>
        <p:spPr bwMode="auto">
          <a:xfrm>
            <a:off x="5791200" y="28194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B</a:t>
            </a:r>
          </a:p>
        </p:txBody>
      </p:sp>
      <p:sp>
        <p:nvSpPr>
          <p:cNvPr id="19493" name="TextBox 81"/>
          <p:cNvSpPr txBox="1">
            <a:spLocks noChangeArrowheads="1"/>
          </p:cNvSpPr>
          <p:nvPr/>
        </p:nvSpPr>
        <p:spPr bwMode="auto">
          <a:xfrm>
            <a:off x="6019800" y="4343400"/>
            <a:ext cx="3206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S</a:t>
            </a:r>
          </a:p>
        </p:txBody>
      </p:sp>
      <p:sp>
        <p:nvSpPr>
          <p:cNvPr id="19494" name="TextBox 82"/>
          <p:cNvSpPr txBox="1">
            <a:spLocks noChangeArrowheads="1"/>
          </p:cNvSpPr>
          <p:nvPr/>
        </p:nvSpPr>
        <p:spPr bwMode="auto">
          <a:xfrm>
            <a:off x="5943600" y="3048000"/>
            <a:ext cx="3206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S</a:t>
            </a:r>
          </a:p>
        </p:txBody>
      </p:sp>
      <p:sp>
        <p:nvSpPr>
          <p:cNvPr id="84" name="Freeform 83"/>
          <p:cNvSpPr/>
          <p:nvPr/>
        </p:nvSpPr>
        <p:spPr>
          <a:xfrm>
            <a:off x="1376363" y="3667125"/>
            <a:ext cx="4716462" cy="773113"/>
          </a:xfrm>
          <a:custGeom>
            <a:avLst/>
            <a:gdLst>
              <a:gd name="connsiteX0" fmla="*/ 4716379 w 4716379"/>
              <a:gd name="connsiteY0" fmla="*/ 481263 h 773229"/>
              <a:gd name="connsiteX1" fmla="*/ 2088682 w 4716379"/>
              <a:gd name="connsiteY1" fmla="*/ 693019 h 773229"/>
              <a:gd name="connsiteX2" fmla="*/ 0 w 4716379"/>
              <a:gd name="connsiteY2" fmla="*/ 0 h 773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16379" h="773229">
                <a:moveTo>
                  <a:pt x="4716379" y="481263"/>
                </a:moveTo>
                <a:cubicBezTo>
                  <a:pt x="3795562" y="627246"/>
                  <a:pt x="2874745" y="773229"/>
                  <a:pt x="2088682" y="693019"/>
                </a:cubicBezTo>
                <a:cubicBezTo>
                  <a:pt x="1302619" y="612809"/>
                  <a:pt x="651309" y="306404"/>
                  <a:pt x="0" y="0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85" name="Freeform 84"/>
          <p:cNvSpPr/>
          <p:nvPr/>
        </p:nvSpPr>
        <p:spPr>
          <a:xfrm>
            <a:off x="1212850" y="2336800"/>
            <a:ext cx="3224213" cy="839788"/>
          </a:xfrm>
          <a:custGeom>
            <a:avLst/>
            <a:gdLst>
              <a:gd name="connsiteX0" fmla="*/ 0 w 3224463"/>
              <a:gd name="connsiteY0" fmla="*/ 829377 h 839002"/>
              <a:gd name="connsiteX1" fmla="*/ 1732548 w 3224463"/>
              <a:gd name="connsiteY1" fmla="*/ 1604 h 839002"/>
              <a:gd name="connsiteX2" fmla="*/ 3224463 w 3224463"/>
              <a:gd name="connsiteY2" fmla="*/ 839002 h 839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24463" h="839002">
                <a:moveTo>
                  <a:pt x="0" y="829377"/>
                </a:moveTo>
                <a:cubicBezTo>
                  <a:pt x="597569" y="414688"/>
                  <a:pt x="1195138" y="0"/>
                  <a:pt x="1732548" y="1604"/>
                </a:cubicBezTo>
                <a:cubicBezTo>
                  <a:pt x="2269958" y="3208"/>
                  <a:pt x="2747210" y="421105"/>
                  <a:pt x="3224463" y="839002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86" name="Freeform 85"/>
          <p:cNvSpPr/>
          <p:nvPr/>
        </p:nvSpPr>
        <p:spPr>
          <a:xfrm>
            <a:off x="3013075" y="2441575"/>
            <a:ext cx="3032125" cy="725488"/>
          </a:xfrm>
          <a:custGeom>
            <a:avLst/>
            <a:gdLst>
              <a:gd name="connsiteX0" fmla="*/ 0 w 3031958"/>
              <a:gd name="connsiteY0" fmla="*/ 725104 h 725104"/>
              <a:gd name="connsiteX1" fmla="*/ 1607419 w 3031958"/>
              <a:gd name="connsiteY1" fmla="*/ 89836 h 725104"/>
              <a:gd name="connsiteX2" fmla="*/ 3031958 w 3031958"/>
              <a:gd name="connsiteY2" fmla="*/ 186089 h 725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31958" h="725104">
                <a:moveTo>
                  <a:pt x="0" y="725104"/>
                </a:moveTo>
                <a:cubicBezTo>
                  <a:pt x="551046" y="452388"/>
                  <a:pt x="1102093" y="179672"/>
                  <a:pt x="1607419" y="89836"/>
                </a:cubicBezTo>
                <a:cubicBezTo>
                  <a:pt x="2112745" y="0"/>
                  <a:pt x="2572351" y="93044"/>
                  <a:pt x="3031958" y="186089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43" name="Arc 42"/>
          <p:cNvSpPr/>
          <p:nvPr/>
        </p:nvSpPr>
        <p:spPr>
          <a:xfrm>
            <a:off x="762000" y="1295400"/>
            <a:ext cx="457200" cy="457200"/>
          </a:xfrm>
          <a:prstGeom prst="arc">
            <a:avLst>
              <a:gd name="adj1" fmla="val 6630067"/>
              <a:gd name="adj2" fmla="val 2269630"/>
            </a:avLst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46" name="Oval 45"/>
          <p:cNvSpPr/>
          <p:nvPr/>
        </p:nvSpPr>
        <p:spPr>
          <a:xfrm>
            <a:off x="6172200" y="51054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00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15</a:t>
            </a:r>
            <a:r>
              <a:rPr lang="en-US" dirty="0">
                <a:solidFill>
                  <a:srgbClr val="0000FF"/>
                </a:solidFill>
              </a:rPr>
              <a:t>” </a:t>
            </a:r>
            <a:r>
              <a:rPr lang="en-US" sz="2000" dirty="0" smtClean="0">
                <a:solidFill>
                  <a:srgbClr val="FF0000"/>
                </a:solidFill>
              </a:rPr>
              <a:t>[D]</a:t>
            </a:r>
            <a:endParaRPr lang="en-US" sz="2000" baseline="-25000" dirty="0">
              <a:solidFill>
                <a:srgbClr val="FF0000"/>
              </a:solidFill>
            </a:endParaRPr>
          </a:p>
        </p:txBody>
      </p:sp>
      <p:sp>
        <p:nvSpPr>
          <p:cNvPr id="47" name="Freeform 46"/>
          <p:cNvSpPr/>
          <p:nvPr/>
        </p:nvSpPr>
        <p:spPr>
          <a:xfrm>
            <a:off x="1454150" y="2935288"/>
            <a:ext cx="4591050" cy="1331912"/>
          </a:xfrm>
          <a:custGeom>
            <a:avLst/>
            <a:gdLst>
              <a:gd name="connsiteX0" fmla="*/ 4591250 w 4591250"/>
              <a:gd name="connsiteY0" fmla="*/ 0 h 1426143"/>
              <a:gd name="connsiteX1" fmla="*/ 3118585 w 4591250"/>
              <a:gd name="connsiteY1" fmla="*/ 1232034 h 1426143"/>
              <a:gd name="connsiteX2" fmla="*/ 1405288 w 4591250"/>
              <a:gd name="connsiteY2" fmla="*/ 1164657 h 1426143"/>
              <a:gd name="connsiteX3" fmla="*/ 0 w 4591250"/>
              <a:gd name="connsiteY3" fmla="*/ 654518 h 1426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91250" h="1426143">
                <a:moveTo>
                  <a:pt x="4591250" y="0"/>
                </a:moveTo>
                <a:cubicBezTo>
                  <a:pt x="4120414" y="518962"/>
                  <a:pt x="3649579" y="1037925"/>
                  <a:pt x="3118585" y="1232034"/>
                </a:cubicBezTo>
                <a:cubicBezTo>
                  <a:pt x="2587591" y="1426143"/>
                  <a:pt x="1925052" y="1260910"/>
                  <a:pt x="1405288" y="1164657"/>
                </a:cubicBezTo>
                <a:cubicBezTo>
                  <a:pt x="885524" y="1068404"/>
                  <a:pt x="442762" y="861461"/>
                  <a:pt x="0" y="654518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48" name="Freeform 47"/>
          <p:cNvSpPr/>
          <p:nvPr/>
        </p:nvSpPr>
        <p:spPr>
          <a:xfrm>
            <a:off x="1289050" y="3773488"/>
            <a:ext cx="4879975" cy="1597025"/>
          </a:xfrm>
          <a:custGeom>
            <a:avLst/>
            <a:gdLst>
              <a:gd name="connsiteX0" fmla="*/ 4880009 w 4880009"/>
              <a:gd name="connsiteY0" fmla="*/ 1597794 h 1597794"/>
              <a:gd name="connsiteX1" fmla="*/ 1549668 w 4880009"/>
              <a:gd name="connsiteY1" fmla="*/ 837398 h 1597794"/>
              <a:gd name="connsiteX2" fmla="*/ 0 w 4880009"/>
              <a:gd name="connsiteY2" fmla="*/ 0 h 1597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80009" h="1597794">
                <a:moveTo>
                  <a:pt x="4880009" y="1597794"/>
                </a:moveTo>
                <a:cubicBezTo>
                  <a:pt x="3621506" y="1350745"/>
                  <a:pt x="2363003" y="1103697"/>
                  <a:pt x="1549668" y="837398"/>
                </a:cubicBezTo>
                <a:cubicBezTo>
                  <a:pt x="736333" y="571099"/>
                  <a:pt x="368166" y="285549"/>
                  <a:pt x="0" y="0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49" name="Freeform 48"/>
          <p:cNvSpPr/>
          <p:nvPr/>
        </p:nvSpPr>
        <p:spPr>
          <a:xfrm>
            <a:off x="1463675" y="5476875"/>
            <a:ext cx="4705350" cy="388938"/>
          </a:xfrm>
          <a:custGeom>
            <a:avLst/>
            <a:gdLst>
              <a:gd name="connsiteX0" fmla="*/ 4706754 w 4706754"/>
              <a:gd name="connsiteY0" fmla="*/ 28876 h 389823"/>
              <a:gd name="connsiteX1" fmla="*/ 1540042 w 4706754"/>
              <a:gd name="connsiteY1" fmla="*/ 385010 h 389823"/>
              <a:gd name="connsiteX2" fmla="*/ 0 w 4706754"/>
              <a:gd name="connsiteY2" fmla="*/ 0 h 389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06754" h="389823">
                <a:moveTo>
                  <a:pt x="4706754" y="28876"/>
                </a:moveTo>
                <a:cubicBezTo>
                  <a:pt x="3515627" y="209349"/>
                  <a:pt x="2324501" y="389823"/>
                  <a:pt x="1540042" y="385010"/>
                </a:cubicBezTo>
                <a:cubicBezTo>
                  <a:pt x="755583" y="380197"/>
                  <a:pt x="377791" y="190098"/>
                  <a:pt x="0" y="0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19503" name="TextBox 50"/>
          <p:cNvSpPr txBox="1">
            <a:spLocks noChangeArrowheads="1"/>
          </p:cNvSpPr>
          <p:nvPr/>
        </p:nvSpPr>
        <p:spPr bwMode="auto">
          <a:xfrm>
            <a:off x="5867400" y="5486400"/>
            <a:ext cx="3206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S</a:t>
            </a:r>
          </a:p>
        </p:txBody>
      </p:sp>
      <p:sp>
        <p:nvSpPr>
          <p:cNvPr id="19504" name="TextBox 52"/>
          <p:cNvSpPr txBox="1">
            <a:spLocks noChangeArrowheads="1"/>
          </p:cNvSpPr>
          <p:nvPr/>
        </p:nvSpPr>
        <p:spPr bwMode="auto">
          <a:xfrm>
            <a:off x="5791200" y="51054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B</a:t>
            </a:r>
          </a:p>
        </p:txBody>
      </p:sp>
      <p:sp>
        <p:nvSpPr>
          <p:cNvPr id="19505" name="TextBox 53"/>
          <p:cNvSpPr txBox="1">
            <a:spLocks noChangeArrowheads="1"/>
          </p:cNvSpPr>
          <p:nvPr/>
        </p:nvSpPr>
        <p:spPr bwMode="auto">
          <a:xfrm>
            <a:off x="530225" y="2635250"/>
            <a:ext cx="5254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B,S</a:t>
            </a:r>
          </a:p>
        </p:txBody>
      </p:sp>
      <p:sp>
        <p:nvSpPr>
          <p:cNvPr id="19506" name="TextBox 54"/>
          <p:cNvSpPr txBox="1">
            <a:spLocks noChangeArrowheads="1"/>
          </p:cNvSpPr>
          <p:nvPr/>
        </p:nvSpPr>
        <p:spPr bwMode="auto">
          <a:xfrm>
            <a:off x="609600" y="1143000"/>
            <a:ext cx="5254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B,S</a:t>
            </a:r>
          </a:p>
        </p:txBody>
      </p:sp>
      <p:sp>
        <p:nvSpPr>
          <p:cNvPr id="19507" name="TextBox 56"/>
          <p:cNvSpPr txBox="1">
            <a:spLocks noChangeArrowheads="1"/>
          </p:cNvSpPr>
          <p:nvPr/>
        </p:nvSpPr>
        <p:spPr bwMode="auto">
          <a:xfrm>
            <a:off x="268288" y="4405313"/>
            <a:ext cx="7842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B,S</a:t>
            </a:r>
          </a:p>
        </p:txBody>
      </p:sp>
      <p:sp>
        <p:nvSpPr>
          <p:cNvPr id="59" name="Arc 58"/>
          <p:cNvSpPr/>
          <p:nvPr/>
        </p:nvSpPr>
        <p:spPr>
          <a:xfrm rot="589181">
            <a:off x="2555875" y="2701925"/>
            <a:ext cx="457200" cy="457200"/>
          </a:xfrm>
          <a:prstGeom prst="arc">
            <a:avLst>
              <a:gd name="adj1" fmla="val 6630067"/>
              <a:gd name="adj2" fmla="val 2269630"/>
            </a:avLst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60" name="Arc 59"/>
          <p:cNvSpPr/>
          <p:nvPr/>
        </p:nvSpPr>
        <p:spPr>
          <a:xfrm rot="1751183">
            <a:off x="4613275" y="2813050"/>
            <a:ext cx="457200" cy="457200"/>
          </a:xfrm>
          <a:prstGeom prst="arc">
            <a:avLst>
              <a:gd name="adj1" fmla="val 6630067"/>
              <a:gd name="adj2" fmla="val 2269630"/>
            </a:avLst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19510" name="TextBox 60"/>
          <p:cNvSpPr txBox="1">
            <a:spLocks noChangeArrowheads="1"/>
          </p:cNvSpPr>
          <p:nvPr/>
        </p:nvSpPr>
        <p:spPr bwMode="auto">
          <a:xfrm>
            <a:off x="2454275" y="2543175"/>
            <a:ext cx="5254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B,S</a:t>
            </a:r>
          </a:p>
        </p:txBody>
      </p:sp>
      <p:sp>
        <p:nvSpPr>
          <p:cNvPr id="19511" name="TextBox 61"/>
          <p:cNvSpPr txBox="1">
            <a:spLocks noChangeArrowheads="1"/>
          </p:cNvSpPr>
          <p:nvPr/>
        </p:nvSpPr>
        <p:spPr bwMode="auto">
          <a:xfrm>
            <a:off x="4648200" y="2619375"/>
            <a:ext cx="5254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B,S</a:t>
            </a:r>
          </a:p>
        </p:txBody>
      </p:sp>
      <p:cxnSp>
        <p:nvCxnSpPr>
          <p:cNvPr id="64" name="Straight Arrow Connector 63"/>
          <p:cNvCxnSpPr>
            <a:stCxn id="9" idx="4"/>
            <a:endCxn id="27" idx="0"/>
          </p:cNvCxnSpPr>
          <p:nvPr/>
        </p:nvCxnSpPr>
        <p:spPr>
          <a:xfrm>
            <a:off x="6386513" y="3094038"/>
            <a:ext cx="76200" cy="56356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27" idx="4"/>
            <a:endCxn id="46" idx="0"/>
          </p:cNvCxnSpPr>
          <p:nvPr/>
        </p:nvCxnSpPr>
        <p:spPr>
          <a:xfrm>
            <a:off x="6462713" y="4389438"/>
            <a:ext cx="76200" cy="71596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Arc 88"/>
          <p:cNvSpPr/>
          <p:nvPr/>
        </p:nvSpPr>
        <p:spPr>
          <a:xfrm rot="5400000">
            <a:off x="6781800" y="3657600"/>
            <a:ext cx="457200" cy="457200"/>
          </a:xfrm>
          <a:prstGeom prst="arc">
            <a:avLst>
              <a:gd name="adj1" fmla="val 6630067"/>
              <a:gd name="adj2" fmla="val 2269630"/>
            </a:avLst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90" name="Arc 89"/>
          <p:cNvSpPr/>
          <p:nvPr/>
        </p:nvSpPr>
        <p:spPr>
          <a:xfrm rot="5400000">
            <a:off x="6858000" y="5181600"/>
            <a:ext cx="457200" cy="457200"/>
          </a:xfrm>
          <a:prstGeom prst="arc">
            <a:avLst>
              <a:gd name="adj1" fmla="val 6630067"/>
              <a:gd name="adj2" fmla="val 2269630"/>
            </a:avLst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92" name="Freeform 91"/>
          <p:cNvSpPr/>
          <p:nvPr/>
        </p:nvSpPr>
        <p:spPr>
          <a:xfrm>
            <a:off x="6564313" y="4379913"/>
            <a:ext cx="193675" cy="750887"/>
          </a:xfrm>
          <a:custGeom>
            <a:avLst/>
            <a:gdLst>
              <a:gd name="connsiteX0" fmla="*/ 125129 w 194110"/>
              <a:gd name="connsiteY0" fmla="*/ 750770 h 750770"/>
              <a:gd name="connsiteX1" fmla="*/ 173255 w 194110"/>
              <a:gd name="connsiteY1" fmla="*/ 327259 h 750770"/>
              <a:gd name="connsiteX2" fmla="*/ 0 w 194110"/>
              <a:gd name="connsiteY2" fmla="*/ 0 h 750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110" h="750770">
                <a:moveTo>
                  <a:pt x="125129" y="750770"/>
                </a:moveTo>
                <a:cubicBezTo>
                  <a:pt x="159619" y="601578"/>
                  <a:pt x="194110" y="452387"/>
                  <a:pt x="173255" y="327259"/>
                </a:cubicBezTo>
                <a:cubicBezTo>
                  <a:pt x="152400" y="202131"/>
                  <a:pt x="76200" y="101065"/>
                  <a:pt x="0" y="0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93" name="Freeform 92"/>
          <p:cNvSpPr/>
          <p:nvPr/>
        </p:nvSpPr>
        <p:spPr>
          <a:xfrm>
            <a:off x="6765925" y="2859088"/>
            <a:ext cx="714375" cy="2328862"/>
          </a:xfrm>
          <a:custGeom>
            <a:avLst/>
            <a:gdLst>
              <a:gd name="connsiteX0" fmla="*/ 0 w 713873"/>
              <a:gd name="connsiteY0" fmla="*/ 0 h 2329314"/>
              <a:gd name="connsiteX1" fmla="*/ 712269 w 713873"/>
              <a:gd name="connsiteY1" fmla="*/ 1039529 h 2329314"/>
              <a:gd name="connsiteX2" fmla="*/ 9625 w 713873"/>
              <a:gd name="connsiteY2" fmla="*/ 2329314 h 2329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13873" h="2329314">
                <a:moveTo>
                  <a:pt x="0" y="0"/>
                </a:moveTo>
                <a:cubicBezTo>
                  <a:pt x="355332" y="325655"/>
                  <a:pt x="710665" y="651310"/>
                  <a:pt x="712269" y="1039529"/>
                </a:cubicBezTo>
                <a:cubicBezTo>
                  <a:pt x="713873" y="1427748"/>
                  <a:pt x="361749" y="1878531"/>
                  <a:pt x="9625" y="2329314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19518" name="TextBox 93"/>
          <p:cNvSpPr txBox="1">
            <a:spLocks noChangeArrowheads="1"/>
          </p:cNvSpPr>
          <p:nvPr/>
        </p:nvSpPr>
        <p:spPr bwMode="auto">
          <a:xfrm>
            <a:off x="6562725" y="48768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N</a:t>
            </a:r>
          </a:p>
        </p:txBody>
      </p:sp>
      <p:sp>
        <p:nvSpPr>
          <p:cNvPr id="19519" name="TextBox 94"/>
          <p:cNvSpPr txBox="1">
            <a:spLocks noChangeArrowheads="1"/>
          </p:cNvSpPr>
          <p:nvPr/>
        </p:nvSpPr>
        <p:spPr bwMode="auto">
          <a:xfrm>
            <a:off x="6867525" y="40386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N</a:t>
            </a:r>
          </a:p>
        </p:txBody>
      </p:sp>
      <p:sp>
        <p:nvSpPr>
          <p:cNvPr id="19520" name="TextBox 95"/>
          <p:cNvSpPr txBox="1">
            <a:spLocks noChangeArrowheads="1"/>
          </p:cNvSpPr>
          <p:nvPr/>
        </p:nvSpPr>
        <p:spPr bwMode="auto">
          <a:xfrm>
            <a:off x="6324600" y="3076575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N</a:t>
            </a:r>
          </a:p>
        </p:txBody>
      </p:sp>
      <p:sp>
        <p:nvSpPr>
          <p:cNvPr id="19521" name="TextBox 96"/>
          <p:cNvSpPr txBox="1">
            <a:spLocks noChangeArrowheads="1"/>
          </p:cNvSpPr>
          <p:nvPr/>
        </p:nvSpPr>
        <p:spPr bwMode="auto">
          <a:xfrm>
            <a:off x="6858000" y="55626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D</a:t>
            </a:r>
          </a:p>
        </p:txBody>
      </p:sp>
      <p:sp>
        <p:nvSpPr>
          <p:cNvPr id="19522" name="TextBox 97"/>
          <p:cNvSpPr txBox="1">
            <a:spLocks noChangeArrowheads="1"/>
          </p:cNvSpPr>
          <p:nvPr/>
        </p:nvSpPr>
        <p:spPr bwMode="auto">
          <a:xfrm>
            <a:off x="6705600" y="2771775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D</a:t>
            </a:r>
          </a:p>
        </p:txBody>
      </p:sp>
      <p:sp>
        <p:nvSpPr>
          <p:cNvPr id="19523" name="TextBox 98"/>
          <p:cNvSpPr txBox="1">
            <a:spLocks noChangeArrowheads="1"/>
          </p:cNvSpPr>
          <p:nvPr/>
        </p:nvSpPr>
        <p:spPr bwMode="auto">
          <a:xfrm>
            <a:off x="6410325" y="4371975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D</a:t>
            </a:r>
          </a:p>
        </p:txBody>
      </p:sp>
      <p:cxnSp>
        <p:nvCxnSpPr>
          <p:cNvPr id="71" name="Straight Arrow Connector 70"/>
          <p:cNvCxnSpPr>
            <a:stCxn id="6" idx="0"/>
            <a:endCxn id="34" idx="4"/>
          </p:cNvCxnSpPr>
          <p:nvPr/>
        </p:nvCxnSpPr>
        <p:spPr>
          <a:xfrm flipV="1">
            <a:off x="1052513" y="2408238"/>
            <a:ext cx="76200" cy="71596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Freeform 87"/>
          <p:cNvSpPr/>
          <p:nvPr/>
        </p:nvSpPr>
        <p:spPr>
          <a:xfrm rot="16200000" flipH="1" flipV="1">
            <a:off x="-719138" y="3455988"/>
            <a:ext cx="2709863" cy="471488"/>
          </a:xfrm>
          <a:custGeom>
            <a:avLst/>
            <a:gdLst>
              <a:gd name="connsiteX0" fmla="*/ 4706754 w 4706754"/>
              <a:gd name="connsiteY0" fmla="*/ 28876 h 389823"/>
              <a:gd name="connsiteX1" fmla="*/ 1540042 w 4706754"/>
              <a:gd name="connsiteY1" fmla="*/ 385010 h 389823"/>
              <a:gd name="connsiteX2" fmla="*/ 0 w 4706754"/>
              <a:gd name="connsiteY2" fmla="*/ 0 h 389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06754" h="389823">
                <a:moveTo>
                  <a:pt x="4706754" y="28876"/>
                </a:moveTo>
                <a:cubicBezTo>
                  <a:pt x="3515627" y="209349"/>
                  <a:pt x="2324501" y="389823"/>
                  <a:pt x="1540042" y="385010"/>
                </a:cubicBezTo>
                <a:cubicBezTo>
                  <a:pt x="755583" y="380197"/>
                  <a:pt x="377791" y="190098"/>
                  <a:pt x="0" y="0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85408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FSM highlights</a:t>
            </a:r>
          </a:p>
        </p:txBody>
      </p:sp>
      <p:sp>
        <p:nvSpPr>
          <p:cNvPr id="4099" name="Content Placeholder 5"/>
          <p:cNvSpPr>
            <a:spLocks noGrp="1"/>
          </p:cNvSpPr>
          <p:nvPr>
            <p:ph idx="1"/>
          </p:nvPr>
        </p:nvSpPr>
        <p:spPr>
          <a:xfrm>
            <a:off x="598311" y="1024464"/>
            <a:ext cx="8229600" cy="2971800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sz="2600" dirty="0" smtClean="0">
                <a:solidFill>
                  <a:srgbClr val="C00000"/>
                </a:solidFill>
              </a:rPr>
              <a:t>Finite state machines</a:t>
            </a:r>
          </a:p>
          <a:p>
            <a:pPr lvl="1">
              <a:defRPr/>
            </a:pPr>
            <a:r>
              <a:rPr lang="en-US" sz="2600" dirty="0" smtClean="0">
                <a:solidFill>
                  <a:srgbClr val="C00000"/>
                </a:solidFill>
              </a:rPr>
              <a:t>States, transitions, start state, final states</a:t>
            </a:r>
          </a:p>
          <a:p>
            <a:pPr lvl="1">
              <a:defRPr/>
            </a:pPr>
            <a:r>
              <a:rPr lang="en-US" sz="2600" dirty="0" smtClean="0">
                <a:solidFill>
                  <a:srgbClr val="C00000"/>
                </a:solidFill>
              </a:rPr>
              <a:t>Languages recognized by FSMs</a:t>
            </a:r>
          </a:p>
          <a:p>
            <a:pPr lvl="1">
              <a:defRPr/>
            </a:pPr>
            <a:endParaRPr lang="en-US" sz="2600" dirty="0" smtClean="0">
              <a:solidFill>
                <a:srgbClr val="C00000"/>
              </a:solidFill>
            </a:endParaRPr>
          </a:p>
          <a:p>
            <a:pPr lvl="1">
              <a:defRPr/>
            </a:pPr>
            <a:endParaRPr lang="en-US" sz="2600" dirty="0" smtClean="0">
              <a:solidFill>
                <a:srgbClr val="C00000"/>
              </a:solidFill>
            </a:endParaRPr>
          </a:p>
          <a:p>
            <a:pPr lvl="1">
              <a:defRPr/>
            </a:pPr>
            <a:endParaRPr lang="en-US" sz="2600" dirty="0" smtClean="0">
              <a:solidFill>
                <a:srgbClr val="C00000"/>
              </a:solidFill>
            </a:endParaRPr>
          </a:p>
          <a:p>
            <a:pPr lvl="1">
              <a:defRPr/>
            </a:pPr>
            <a:endParaRPr lang="en-US" sz="2600" dirty="0" smtClean="0">
              <a:solidFill>
                <a:srgbClr val="C00000"/>
              </a:solidFill>
            </a:endParaRPr>
          </a:p>
          <a:p>
            <a:pPr marL="457200" lvl="1" indent="0">
              <a:buFont typeface="Arial" charset="0"/>
              <a:buNone/>
              <a:defRPr/>
            </a:pPr>
            <a:endParaRPr lang="en-US" sz="2600" dirty="0" smtClean="0">
              <a:solidFill>
                <a:srgbClr val="C00000"/>
              </a:solidFill>
            </a:endParaRPr>
          </a:p>
        </p:txBody>
      </p:sp>
      <p:grpSp>
        <p:nvGrpSpPr>
          <p:cNvPr id="4104" name="Group 82"/>
          <p:cNvGrpSpPr>
            <a:grpSpLocks/>
          </p:cNvGrpSpPr>
          <p:nvPr/>
        </p:nvGrpSpPr>
        <p:grpSpPr bwMode="auto">
          <a:xfrm>
            <a:off x="520600" y="3030440"/>
            <a:ext cx="3581400" cy="1371600"/>
            <a:chOff x="4267200" y="4495800"/>
            <a:chExt cx="4495800" cy="1896151"/>
          </a:xfrm>
        </p:grpSpPr>
        <p:sp>
          <p:nvSpPr>
            <p:cNvPr id="84" name="Oval 83"/>
            <p:cNvSpPr/>
            <p:nvPr/>
          </p:nvSpPr>
          <p:spPr>
            <a:xfrm>
              <a:off x="4572102" y="5257334"/>
              <a:ext cx="534076" cy="533292"/>
            </a:xfrm>
            <a:prstGeom prst="ellipse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 dirty="0">
                  <a:solidFill>
                    <a:schemeClr val="tx1"/>
                  </a:solidFill>
                </a:rPr>
                <a:t>s</a:t>
              </a:r>
              <a:r>
                <a:rPr lang="en-US" sz="1200" b="1" baseline="-25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85" name="Oval 84"/>
            <p:cNvSpPr/>
            <p:nvPr/>
          </p:nvSpPr>
          <p:spPr>
            <a:xfrm>
              <a:off x="7011313" y="5257334"/>
              <a:ext cx="532082" cy="533292"/>
            </a:xfrm>
            <a:prstGeom prst="ellipse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 dirty="0">
                  <a:solidFill>
                    <a:schemeClr val="tx1"/>
                  </a:solidFill>
                </a:rPr>
                <a:t>s</a:t>
              </a:r>
              <a:r>
                <a:rPr lang="en-US" sz="1200" b="1" baseline="-25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86" name="Oval 85"/>
            <p:cNvSpPr/>
            <p:nvPr/>
          </p:nvSpPr>
          <p:spPr>
            <a:xfrm>
              <a:off x="8228924" y="5257334"/>
              <a:ext cx="534076" cy="533292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 dirty="0">
                  <a:solidFill>
                    <a:schemeClr val="tx1"/>
                  </a:solidFill>
                </a:rPr>
                <a:t>s</a:t>
              </a:r>
              <a:r>
                <a:rPr lang="en-US" sz="1200" b="1" baseline="-250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87" name="Oval 86"/>
            <p:cNvSpPr/>
            <p:nvPr/>
          </p:nvSpPr>
          <p:spPr>
            <a:xfrm>
              <a:off x="5791707" y="5257334"/>
              <a:ext cx="532082" cy="533292"/>
            </a:xfrm>
            <a:prstGeom prst="ellipse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 dirty="0">
                  <a:solidFill>
                    <a:schemeClr val="tx1"/>
                  </a:solidFill>
                </a:rPr>
                <a:t>s</a:t>
              </a:r>
              <a:r>
                <a:rPr lang="en-US" sz="1200" b="1" baseline="-25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4109" name="TextBox 14"/>
            <p:cNvSpPr txBox="1">
              <a:spLocks noChangeArrowheads="1"/>
            </p:cNvSpPr>
            <p:nvPr/>
          </p:nvSpPr>
          <p:spPr bwMode="auto">
            <a:xfrm>
              <a:off x="7543800" y="5181600"/>
              <a:ext cx="228600" cy="2959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100" b="1"/>
                <a:t>1</a:t>
              </a:r>
            </a:p>
          </p:txBody>
        </p:sp>
        <p:sp>
          <p:nvSpPr>
            <p:cNvPr id="4110" name="TextBox 15"/>
            <p:cNvSpPr txBox="1">
              <a:spLocks noChangeArrowheads="1"/>
            </p:cNvSpPr>
            <p:nvPr/>
          </p:nvSpPr>
          <p:spPr bwMode="auto">
            <a:xfrm>
              <a:off x="6400799" y="5181600"/>
              <a:ext cx="228600" cy="2959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100" b="1"/>
                <a:t>1</a:t>
              </a:r>
            </a:p>
          </p:txBody>
        </p:sp>
        <p:cxnSp>
          <p:nvCxnSpPr>
            <p:cNvPr id="90" name="Straight Arrow Connector 89"/>
            <p:cNvCxnSpPr>
              <a:stCxn id="84" idx="6"/>
              <a:endCxn id="87" idx="2"/>
            </p:cNvCxnSpPr>
            <p:nvPr/>
          </p:nvCxnSpPr>
          <p:spPr>
            <a:xfrm>
              <a:off x="5106177" y="5525077"/>
              <a:ext cx="68553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12" name="TextBox 18"/>
            <p:cNvSpPr txBox="1">
              <a:spLocks noChangeArrowheads="1"/>
            </p:cNvSpPr>
            <p:nvPr/>
          </p:nvSpPr>
          <p:spPr bwMode="auto">
            <a:xfrm>
              <a:off x="5105400" y="5181600"/>
              <a:ext cx="228600" cy="2959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100" b="1"/>
                <a:t>1</a:t>
              </a:r>
            </a:p>
          </p:txBody>
        </p:sp>
        <p:sp>
          <p:nvSpPr>
            <p:cNvPr id="4113" name="TextBox 23"/>
            <p:cNvSpPr txBox="1">
              <a:spLocks noChangeArrowheads="1"/>
            </p:cNvSpPr>
            <p:nvPr/>
          </p:nvSpPr>
          <p:spPr bwMode="auto">
            <a:xfrm>
              <a:off x="8229600" y="6096000"/>
              <a:ext cx="533400" cy="2959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100" b="1"/>
                <a:t>0,1</a:t>
              </a:r>
            </a:p>
          </p:txBody>
        </p:sp>
        <p:sp>
          <p:nvSpPr>
            <p:cNvPr id="4114" name="TextBox 24"/>
            <p:cNvSpPr txBox="1">
              <a:spLocks noChangeArrowheads="1"/>
            </p:cNvSpPr>
            <p:nvPr/>
          </p:nvSpPr>
          <p:spPr bwMode="auto">
            <a:xfrm>
              <a:off x="7086600" y="4572000"/>
              <a:ext cx="228600" cy="2959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100" b="1"/>
                <a:t>0</a:t>
              </a:r>
            </a:p>
          </p:txBody>
        </p:sp>
        <p:sp>
          <p:nvSpPr>
            <p:cNvPr id="4115" name="TextBox 27"/>
            <p:cNvSpPr txBox="1">
              <a:spLocks noChangeArrowheads="1"/>
            </p:cNvSpPr>
            <p:nvPr/>
          </p:nvSpPr>
          <p:spPr bwMode="auto">
            <a:xfrm>
              <a:off x="4724400" y="6096000"/>
              <a:ext cx="228600" cy="2959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100" b="1"/>
                <a:t>0</a:t>
              </a:r>
            </a:p>
          </p:txBody>
        </p:sp>
        <p:sp>
          <p:nvSpPr>
            <p:cNvPr id="4116" name="TextBox 28"/>
            <p:cNvSpPr txBox="1">
              <a:spLocks noChangeArrowheads="1"/>
            </p:cNvSpPr>
            <p:nvPr/>
          </p:nvSpPr>
          <p:spPr bwMode="auto">
            <a:xfrm>
              <a:off x="5791200" y="4724400"/>
              <a:ext cx="228600" cy="2959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100" b="1"/>
                <a:t>0</a:t>
              </a:r>
            </a:p>
          </p:txBody>
        </p:sp>
        <p:sp>
          <p:nvSpPr>
            <p:cNvPr id="96" name="Arc 95"/>
            <p:cNvSpPr/>
            <p:nvPr/>
          </p:nvSpPr>
          <p:spPr>
            <a:xfrm>
              <a:off x="4952730" y="4910584"/>
              <a:ext cx="1066159" cy="651801"/>
            </a:xfrm>
            <a:prstGeom prst="arc">
              <a:avLst>
                <a:gd name="adj1" fmla="val 10855616"/>
                <a:gd name="adj2" fmla="val 0"/>
              </a:avLst>
            </a:prstGeom>
            <a:ln w="1905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100" b="1"/>
            </a:p>
          </p:txBody>
        </p:sp>
        <p:sp>
          <p:nvSpPr>
            <p:cNvPr id="97" name="Arc 96"/>
            <p:cNvSpPr/>
            <p:nvPr/>
          </p:nvSpPr>
          <p:spPr>
            <a:xfrm>
              <a:off x="4723556" y="4495800"/>
              <a:ext cx="2590665" cy="1448449"/>
            </a:xfrm>
            <a:prstGeom prst="arc">
              <a:avLst>
                <a:gd name="adj1" fmla="val 10677123"/>
                <a:gd name="adj2" fmla="val 0"/>
              </a:avLst>
            </a:prstGeom>
            <a:ln w="1905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100" b="1"/>
            </a:p>
          </p:txBody>
        </p:sp>
        <p:cxnSp>
          <p:nvCxnSpPr>
            <p:cNvPr id="98" name="Straight Arrow Connector 97"/>
            <p:cNvCxnSpPr/>
            <p:nvPr/>
          </p:nvCxnSpPr>
          <p:spPr>
            <a:xfrm>
              <a:off x="6323789" y="5485574"/>
              <a:ext cx="687523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98"/>
            <p:cNvCxnSpPr/>
            <p:nvPr/>
          </p:nvCxnSpPr>
          <p:spPr>
            <a:xfrm>
              <a:off x="7543395" y="5485574"/>
              <a:ext cx="68553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Arc 99"/>
            <p:cNvSpPr/>
            <p:nvPr/>
          </p:nvSpPr>
          <p:spPr>
            <a:xfrm rot="14988361">
              <a:off x="4670128" y="5812193"/>
              <a:ext cx="381864" cy="382621"/>
            </a:xfrm>
            <a:prstGeom prst="arc">
              <a:avLst>
                <a:gd name="adj1" fmla="val 1453660"/>
                <a:gd name="adj2" fmla="val 0"/>
              </a:avLst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100" b="1"/>
            </a:p>
          </p:txBody>
        </p:sp>
        <p:sp>
          <p:nvSpPr>
            <p:cNvPr id="101" name="Arc 100"/>
            <p:cNvSpPr/>
            <p:nvPr/>
          </p:nvSpPr>
          <p:spPr>
            <a:xfrm rot="14988361">
              <a:off x="8283109" y="5768301"/>
              <a:ext cx="381864" cy="382621"/>
            </a:xfrm>
            <a:prstGeom prst="arc">
              <a:avLst>
                <a:gd name="adj1" fmla="val 1453660"/>
                <a:gd name="adj2" fmla="val 0"/>
              </a:avLst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100" b="1"/>
            </a:p>
          </p:txBody>
        </p:sp>
        <p:cxnSp>
          <p:nvCxnSpPr>
            <p:cNvPr id="102" name="Straight Arrow Connector 101"/>
            <p:cNvCxnSpPr/>
            <p:nvPr/>
          </p:nvCxnSpPr>
          <p:spPr>
            <a:xfrm>
              <a:off x="4267200" y="5485574"/>
              <a:ext cx="304902" cy="0"/>
            </a:xfrm>
            <a:prstGeom prst="straightConnector1">
              <a:avLst/>
            </a:prstGeom>
            <a:ln w="571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6155" y="2947103"/>
            <a:ext cx="2408222" cy="2472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752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20513" y="364950"/>
            <a:ext cx="8686800" cy="470429"/>
          </a:xfrm>
        </p:spPr>
        <p:txBody>
          <a:bodyPr>
            <a:normAutofit/>
          </a:bodyPr>
          <a:lstStyle/>
          <a:p>
            <a:r>
              <a:rPr lang="en-US" sz="2200" dirty="0" smtClean="0"/>
              <a:t>FSM </a:t>
            </a:r>
            <a:r>
              <a:rPr lang="en-US" sz="2200" dirty="0" smtClean="0"/>
              <a:t>that accepts strings of a’s, b’s, c’s with no more than 3 a’s</a:t>
            </a:r>
          </a:p>
        </p:txBody>
      </p:sp>
    </p:spTree>
    <p:extLst>
      <p:ext uri="{BB962C8B-B14F-4D97-AF65-F5344CB8AC3E}">
        <p14:creationId xmlns:p14="http://schemas.microsoft.com/office/powerpoint/2010/main" val="388135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20513" y="364950"/>
            <a:ext cx="8686800" cy="470429"/>
          </a:xfrm>
        </p:spPr>
        <p:txBody>
          <a:bodyPr>
            <a:normAutofit/>
          </a:bodyPr>
          <a:lstStyle/>
          <a:p>
            <a:r>
              <a:rPr lang="en-US" sz="2200" dirty="0" smtClean="0"/>
              <a:t>FSM that accepts binary strings with a 1 three positions from the </a:t>
            </a:r>
            <a:r>
              <a:rPr lang="en-US" sz="2200" dirty="0" smtClean="0"/>
              <a:t>start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249176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20513" y="364950"/>
            <a:ext cx="8686800" cy="470429"/>
          </a:xfrm>
        </p:spPr>
        <p:txBody>
          <a:bodyPr>
            <a:normAutofit/>
          </a:bodyPr>
          <a:lstStyle/>
          <a:p>
            <a:r>
              <a:rPr lang="en-US" sz="2200" dirty="0" smtClean="0"/>
              <a:t>FSM that accepts binary strings with a 1 three positions from the end</a:t>
            </a:r>
          </a:p>
        </p:txBody>
      </p:sp>
    </p:spTree>
    <p:extLst>
      <p:ext uri="{BB962C8B-B14F-4D97-AF65-F5344CB8AC3E}">
        <p14:creationId xmlns:p14="http://schemas.microsoft.com/office/powerpoint/2010/main" val="188639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trings over {0, 1, 2}*</a:t>
            </a:r>
          </a:p>
        </p:txBody>
      </p:sp>
      <p:sp>
        <p:nvSpPr>
          <p:cNvPr id="13315" name="Content Placeholder 5"/>
          <p:cNvSpPr>
            <a:spLocks noGrp="1"/>
          </p:cNvSpPr>
          <p:nvPr>
            <p:ph idx="1"/>
          </p:nvPr>
        </p:nvSpPr>
        <p:spPr>
          <a:xfrm>
            <a:off x="479778" y="1040958"/>
            <a:ext cx="8229600" cy="51408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M</a:t>
            </a:r>
            <a:r>
              <a:rPr lang="en-US" sz="2800" baseline="-25000" dirty="0" smtClean="0">
                <a:solidFill>
                  <a:srgbClr val="C00000"/>
                </a:solidFill>
              </a:rPr>
              <a:t>1</a:t>
            </a:r>
            <a:r>
              <a:rPr lang="en-US" sz="2800" dirty="0" smtClean="0">
                <a:solidFill>
                  <a:srgbClr val="C00000"/>
                </a:solidFill>
              </a:rPr>
              <a:t>: Strings with an even number of 2’s</a:t>
            </a:r>
          </a:p>
          <a:p>
            <a:pPr marL="0" indent="0">
              <a:buFont typeface="Arial" charset="0"/>
              <a:buNone/>
            </a:pPr>
            <a:endParaRPr lang="en-US" dirty="0" smtClean="0"/>
          </a:p>
          <a:p>
            <a:pPr marL="0" indent="0">
              <a:buFont typeface="Arial" charset="0"/>
              <a:buNone/>
            </a:pPr>
            <a:endParaRPr lang="en-US" dirty="0" smtClean="0"/>
          </a:p>
          <a:p>
            <a:pPr marL="0" indent="0">
              <a:buFont typeface="Arial" charset="0"/>
              <a:buNone/>
            </a:pPr>
            <a:endParaRPr lang="en-US" dirty="0" smtClean="0"/>
          </a:p>
          <a:p>
            <a:pPr marL="0" indent="0">
              <a:buFont typeface="Arial" charset="0"/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M</a:t>
            </a:r>
            <a:r>
              <a:rPr lang="en-US" sz="2800" baseline="-25000" dirty="0" smtClean="0">
                <a:solidFill>
                  <a:srgbClr val="C00000"/>
                </a:solidFill>
              </a:rPr>
              <a:t>2</a:t>
            </a:r>
            <a:r>
              <a:rPr lang="en-US" sz="2800" dirty="0" smtClean="0">
                <a:solidFill>
                  <a:srgbClr val="C00000"/>
                </a:solidFill>
              </a:rPr>
              <a:t>: Strings where the sum of digits mod 3 is 0</a:t>
            </a:r>
          </a:p>
        </p:txBody>
      </p:sp>
      <p:sp>
        <p:nvSpPr>
          <p:cNvPr id="7" name="Oval 6"/>
          <p:cNvSpPr/>
          <p:nvPr/>
        </p:nvSpPr>
        <p:spPr>
          <a:xfrm>
            <a:off x="2946402" y="2359374"/>
            <a:ext cx="533400" cy="533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00FF"/>
                </a:solidFill>
              </a:rPr>
              <a:t>s</a:t>
            </a:r>
            <a:r>
              <a:rPr lang="en-US" sz="2000" baseline="-25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8" name="Oval 7"/>
          <p:cNvSpPr/>
          <p:nvPr/>
        </p:nvSpPr>
        <p:spPr>
          <a:xfrm>
            <a:off x="5080002" y="2367312"/>
            <a:ext cx="533400" cy="533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00FF"/>
                </a:solidFill>
              </a:rPr>
              <a:t>s</a:t>
            </a:r>
            <a:r>
              <a:rPr lang="en-US" sz="2000" baseline="-25000" dirty="0">
                <a:solidFill>
                  <a:srgbClr val="0000FF"/>
                </a:solidFill>
              </a:rPr>
              <a:t>1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520246" y="2638068"/>
            <a:ext cx="381000" cy="0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3168831" y="5587998"/>
            <a:ext cx="533400" cy="533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00FF"/>
                </a:solidFill>
              </a:rPr>
              <a:t>t</a:t>
            </a:r>
            <a:r>
              <a:rPr lang="en-US" sz="2000" baseline="-25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4" name="Oval 13"/>
          <p:cNvSpPr/>
          <p:nvPr/>
        </p:nvSpPr>
        <p:spPr>
          <a:xfrm>
            <a:off x="5302431" y="5595936"/>
            <a:ext cx="533400" cy="533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00FF"/>
                </a:solidFill>
              </a:rPr>
              <a:t>t</a:t>
            </a:r>
            <a:r>
              <a:rPr lang="en-US" sz="2000" baseline="-25000" dirty="0">
                <a:solidFill>
                  <a:srgbClr val="0000FF"/>
                </a:solidFill>
              </a:rPr>
              <a:t>2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742675" y="5877981"/>
            <a:ext cx="381000" cy="0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4151493" y="4444998"/>
            <a:ext cx="533400" cy="533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00FF"/>
                </a:solidFill>
              </a:rPr>
              <a:t>t</a:t>
            </a:r>
            <a:r>
              <a:rPr lang="en-US" sz="2000" baseline="-25000" dirty="0">
                <a:solidFill>
                  <a:srgbClr val="0000FF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22629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34622" y="319794"/>
            <a:ext cx="8382000" cy="481718"/>
          </a:xfrm>
        </p:spPr>
        <p:txBody>
          <a:bodyPr>
            <a:noAutofit/>
          </a:bodyPr>
          <a:lstStyle/>
          <a:p>
            <a:r>
              <a:rPr lang="en-US" sz="2600" dirty="0"/>
              <a:t>S</a:t>
            </a:r>
            <a:r>
              <a:rPr lang="en-US" sz="2600" dirty="0" smtClean="0"/>
              <a:t>trings with an even number of 2’s and a mod 3 sum of 0</a:t>
            </a:r>
          </a:p>
        </p:txBody>
      </p:sp>
      <p:sp>
        <p:nvSpPr>
          <p:cNvPr id="7" name="Oval 6"/>
          <p:cNvSpPr/>
          <p:nvPr/>
        </p:nvSpPr>
        <p:spPr>
          <a:xfrm>
            <a:off x="1524000" y="3739443"/>
            <a:ext cx="842786" cy="83255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00FF"/>
                </a:solidFill>
              </a:rPr>
              <a:t>s</a:t>
            </a:r>
            <a:r>
              <a:rPr lang="en-US" sz="2000" baseline="-25000" dirty="0">
                <a:solidFill>
                  <a:srgbClr val="0000FF"/>
                </a:solidFill>
              </a:rPr>
              <a:t>0</a:t>
            </a:r>
            <a:r>
              <a:rPr lang="en-US" sz="2000" dirty="0">
                <a:solidFill>
                  <a:srgbClr val="0000FF"/>
                </a:solidFill>
              </a:rPr>
              <a:t>t</a:t>
            </a:r>
            <a:r>
              <a:rPr lang="en-US" sz="2000" baseline="-25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8" name="Oval 7"/>
          <p:cNvSpPr/>
          <p:nvPr/>
        </p:nvSpPr>
        <p:spPr>
          <a:xfrm>
            <a:off x="2819400" y="2139242"/>
            <a:ext cx="842786" cy="84519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00FF"/>
                </a:solidFill>
              </a:rPr>
              <a:t>s</a:t>
            </a:r>
            <a:r>
              <a:rPr lang="en-US" sz="2000" baseline="-25000" dirty="0">
                <a:solidFill>
                  <a:srgbClr val="0000FF"/>
                </a:solidFill>
              </a:rPr>
              <a:t>1</a:t>
            </a:r>
            <a:r>
              <a:rPr lang="en-US" sz="2000" dirty="0">
                <a:solidFill>
                  <a:srgbClr val="0000FF"/>
                </a:solidFill>
              </a:rPr>
              <a:t>t</a:t>
            </a:r>
            <a:r>
              <a:rPr lang="en-US" sz="2000" baseline="-25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9" name="Oval 8"/>
          <p:cNvSpPr/>
          <p:nvPr/>
        </p:nvSpPr>
        <p:spPr>
          <a:xfrm>
            <a:off x="2819400" y="5415843"/>
            <a:ext cx="842786" cy="83255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00FF"/>
                </a:solidFill>
              </a:rPr>
              <a:t>s</a:t>
            </a:r>
            <a:r>
              <a:rPr lang="en-US" sz="2000" baseline="-25000" dirty="0">
                <a:solidFill>
                  <a:srgbClr val="0000FF"/>
                </a:solidFill>
              </a:rPr>
              <a:t>1</a:t>
            </a:r>
            <a:r>
              <a:rPr lang="en-US" sz="2000" dirty="0">
                <a:solidFill>
                  <a:srgbClr val="0000FF"/>
                </a:solidFill>
              </a:rPr>
              <a:t>t</a:t>
            </a:r>
            <a:r>
              <a:rPr lang="en-US" sz="2000" baseline="-25000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10" name="Oval 9"/>
          <p:cNvSpPr/>
          <p:nvPr/>
        </p:nvSpPr>
        <p:spPr>
          <a:xfrm>
            <a:off x="5105400" y="2151942"/>
            <a:ext cx="842786" cy="83074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00FF"/>
                </a:solidFill>
              </a:rPr>
              <a:t>s</a:t>
            </a:r>
            <a:r>
              <a:rPr lang="en-US" sz="2000" baseline="-25000" dirty="0">
                <a:solidFill>
                  <a:srgbClr val="0000FF"/>
                </a:solidFill>
              </a:rPr>
              <a:t>0</a:t>
            </a:r>
            <a:r>
              <a:rPr lang="en-US" sz="2000" dirty="0">
                <a:solidFill>
                  <a:srgbClr val="0000FF"/>
                </a:solidFill>
              </a:rPr>
              <a:t>t</a:t>
            </a:r>
            <a:r>
              <a:rPr lang="en-US" sz="2000" baseline="-250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1" name="Oval 10"/>
          <p:cNvSpPr/>
          <p:nvPr/>
        </p:nvSpPr>
        <p:spPr>
          <a:xfrm>
            <a:off x="5105400" y="5428542"/>
            <a:ext cx="842786" cy="83074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00FF"/>
                </a:solidFill>
              </a:rPr>
              <a:t>s</a:t>
            </a:r>
            <a:r>
              <a:rPr lang="en-US" sz="2000" baseline="-25000" dirty="0">
                <a:solidFill>
                  <a:srgbClr val="0000FF"/>
                </a:solidFill>
              </a:rPr>
              <a:t>0</a:t>
            </a:r>
            <a:r>
              <a:rPr lang="en-US" sz="2000" dirty="0">
                <a:solidFill>
                  <a:srgbClr val="0000FF"/>
                </a:solidFill>
              </a:rPr>
              <a:t>t</a:t>
            </a:r>
            <a:r>
              <a:rPr lang="en-US" sz="2000" baseline="-25000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12" name="Oval 11"/>
          <p:cNvSpPr/>
          <p:nvPr/>
        </p:nvSpPr>
        <p:spPr>
          <a:xfrm>
            <a:off x="6664325" y="3739443"/>
            <a:ext cx="842786" cy="83255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00FF"/>
                </a:solidFill>
              </a:rPr>
              <a:t>s</a:t>
            </a:r>
            <a:r>
              <a:rPr lang="en-US" sz="2000" baseline="-25000" dirty="0">
                <a:solidFill>
                  <a:srgbClr val="0000FF"/>
                </a:solidFill>
              </a:rPr>
              <a:t>1</a:t>
            </a:r>
            <a:r>
              <a:rPr lang="en-US" sz="2000" dirty="0">
                <a:solidFill>
                  <a:srgbClr val="0000FF"/>
                </a:solidFill>
              </a:rPr>
              <a:t>t</a:t>
            </a:r>
            <a:r>
              <a:rPr lang="en-US" sz="2000" baseline="-25000" dirty="0">
                <a:solidFill>
                  <a:srgbClr val="0000FF"/>
                </a:solidFill>
              </a:rPr>
              <a:t>1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984954" y="4120443"/>
            <a:ext cx="438760" cy="0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900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bit shift register</a:t>
            </a:r>
          </a:p>
        </p:txBody>
      </p:sp>
      <p:grpSp>
        <p:nvGrpSpPr>
          <p:cNvPr id="9222" name="Group 4"/>
          <p:cNvGrpSpPr>
            <a:grpSpLocks/>
          </p:cNvGrpSpPr>
          <p:nvPr/>
        </p:nvGrpSpPr>
        <p:grpSpPr bwMode="auto">
          <a:xfrm>
            <a:off x="1824038" y="3703638"/>
            <a:ext cx="5791200" cy="2438400"/>
            <a:chOff x="1149" y="2333"/>
            <a:chExt cx="3648" cy="1536"/>
          </a:xfrm>
        </p:grpSpPr>
        <p:grpSp>
          <p:nvGrpSpPr>
            <p:cNvPr id="9272" name="Group 5"/>
            <p:cNvGrpSpPr>
              <a:grpSpLocks/>
            </p:cNvGrpSpPr>
            <p:nvPr/>
          </p:nvGrpSpPr>
          <p:grpSpPr bwMode="auto">
            <a:xfrm>
              <a:off x="1725" y="2333"/>
              <a:ext cx="384" cy="384"/>
              <a:chOff x="1725" y="2333"/>
              <a:chExt cx="384" cy="384"/>
            </a:xfrm>
          </p:grpSpPr>
          <p:sp>
            <p:nvSpPr>
              <p:cNvPr id="9294" name="Oval 6"/>
              <p:cNvSpPr>
                <a:spLocks noChangeArrowheads="1"/>
              </p:cNvSpPr>
              <p:nvPr/>
            </p:nvSpPr>
            <p:spPr bwMode="auto">
              <a:xfrm>
                <a:off x="1725" y="2333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5" name="Text Box 7"/>
              <p:cNvSpPr txBox="1">
                <a:spLocks noChangeArrowheads="1"/>
              </p:cNvSpPr>
              <p:nvPr/>
            </p:nvSpPr>
            <p:spPr bwMode="auto">
              <a:xfrm>
                <a:off x="1763" y="2419"/>
                <a:ext cx="328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001</a:t>
                </a:r>
              </a:p>
            </p:txBody>
          </p:sp>
        </p:grpSp>
        <p:grpSp>
          <p:nvGrpSpPr>
            <p:cNvPr id="9273" name="Group 8"/>
            <p:cNvGrpSpPr>
              <a:grpSpLocks/>
            </p:cNvGrpSpPr>
            <p:nvPr/>
          </p:nvGrpSpPr>
          <p:grpSpPr bwMode="auto">
            <a:xfrm>
              <a:off x="3837" y="2333"/>
              <a:ext cx="384" cy="384"/>
              <a:chOff x="3837" y="2333"/>
              <a:chExt cx="384" cy="384"/>
            </a:xfrm>
          </p:grpSpPr>
          <p:sp>
            <p:nvSpPr>
              <p:cNvPr id="9292" name="Oval 9"/>
              <p:cNvSpPr>
                <a:spLocks noChangeArrowheads="1"/>
              </p:cNvSpPr>
              <p:nvPr/>
            </p:nvSpPr>
            <p:spPr bwMode="auto">
              <a:xfrm>
                <a:off x="3837" y="2333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3" name="Text Box 10"/>
              <p:cNvSpPr txBox="1">
                <a:spLocks noChangeArrowheads="1"/>
              </p:cNvSpPr>
              <p:nvPr/>
            </p:nvSpPr>
            <p:spPr bwMode="auto">
              <a:xfrm>
                <a:off x="3867" y="2409"/>
                <a:ext cx="328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011</a:t>
                </a:r>
              </a:p>
            </p:txBody>
          </p:sp>
        </p:grpSp>
        <p:grpSp>
          <p:nvGrpSpPr>
            <p:cNvPr id="9274" name="Group 11"/>
            <p:cNvGrpSpPr>
              <a:grpSpLocks/>
            </p:cNvGrpSpPr>
            <p:nvPr/>
          </p:nvGrpSpPr>
          <p:grpSpPr bwMode="auto">
            <a:xfrm>
              <a:off x="4413" y="2909"/>
              <a:ext cx="384" cy="384"/>
              <a:chOff x="4413" y="2909"/>
              <a:chExt cx="384" cy="384"/>
            </a:xfrm>
          </p:grpSpPr>
          <p:sp>
            <p:nvSpPr>
              <p:cNvPr id="9290" name="Oval 12"/>
              <p:cNvSpPr>
                <a:spLocks noChangeArrowheads="1"/>
              </p:cNvSpPr>
              <p:nvPr/>
            </p:nvSpPr>
            <p:spPr bwMode="auto">
              <a:xfrm>
                <a:off x="4413" y="2909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1" name="Text Box 13"/>
              <p:cNvSpPr txBox="1">
                <a:spLocks noChangeArrowheads="1"/>
              </p:cNvSpPr>
              <p:nvPr/>
            </p:nvSpPr>
            <p:spPr bwMode="auto">
              <a:xfrm>
                <a:off x="4451" y="2987"/>
                <a:ext cx="32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111</a:t>
                </a:r>
              </a:p>
            </p:txBody>
          </p:sp>
        </p:grpSp>
        <p:grpSp>
          <p:nvGrpSpPr>
            <p:cNvPr id="9275" name="Group 14"/>
            <p:cNvGrpSpPr>
              <a:grpSpLocks/>
            </p:cNvGrpSpPr>
            <p:nvPr/>
          </p:nvGrpSpPr>
          <p:grpSpPr bwMode="auto">
            <a:xfrm>
              <a:off x="3837" y="3485"/>
              <a:ext cx="384" cy="384"/>
              <a:chOff x="3837" y="3485"/>
              <a:chExt cx="384" cy="384"/>
            </a:xfrm>
          </p:grpSpPr>
          <p:sp>
            <p:nvSpPr>
              <p:cNvPr id="9288" name="Oval 15"/>
              <p:cNvSpPr>
                <a:spLocks noChangeArrowheads="1"/>
              </p:cNvSpPr>
              <p:nvPr/>
            </p:nvSpPr>
            <p:spPr bwMode="auto">
              <a:xfrm>
                <a:off x="3837" y="3485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9" name="Text Box 16"/>
              <p:cNvSpPr txBox="1">
                <a:spLocks noChangeArrowheads="1"/>
              </p:cNvSpPr>
              <p:nvPr/>
            </p:nvSpPr>
            <p:spPr bwMode="auto">
              <a:xfrm>
                <a:off x="3875" y="3563"/>
                <a:ext cx="328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110</a:t>
                </a:r>
              </a:p>
            </p:txBody>
          </p:sp>
        </p:grpSp>
        <p:grpSp>
          <p:nvGrpSpPr>
            <p:cNvPr id="9276" name="Group 17"/>
            <p:cNvGrpSpPr>
              <a:grpSpLocks/>
            </p:cNvGrpSpPr>
            <p:nvPr/>
          </p:nvGrpSpPr>
          <p:grpSpPr bwMode="auto">
            <a:xfrm>
              <a:off x="3261" y="2909"/>
              <a:ext cx="384" cy="384"/>
              <a:chOff x="3261" y="2909"/>
              <a:chExt cx="384" cy="384"/>
            </a:xfrm>
          </p:grpSpPr>
          <p:sp>
            <p:nvSpPr>
              <p:cNvPr id="9286" name="Oval 18"/>
              <p:cNvSpPr>
                <a:spLocks noChangeArrowheads="1"/>
              </p:cNvSpPr>
              <p:nvPr/>
            </p:nvSpPr>
            <p:spPr bwMode="auto">
              <a:xfrm>
                <a:off x="3261" y="2909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7" name="Text Box 19"/>
              <p:cNvSpPr txBox="1">
                <a:spLocks noChangeArrowheads="1"/>
              </p:cNvSpPr>
              <p:nvPr/>
            </p:nvSpPr>
            <p:spPr bwMode="auto">
              <a:xfrm>
                <a:off x="3289" y="2985"/>
                <a:ext cx="32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101</a:t>
                </a:r>
              </a:p>
            </p:txBody>
          </p:sp>
        </p:grpSp>
        <p:grpSp>
          <p:nvGrpSpPr>
            <p:cNvPr id="9277" name="Group 20"/>
            <p:cNvGrpSpPr>
              <a:grpSpLocks/>
            </p:cNvGrpSpPr>
            <p:nvPr/>
          </p:nvGrpSpPr>
          <p:grpSpPr bwMode="auto">
            <a:xfrm>
              <a:off x="2301" y="2909"/>
              <a:ext cx="384" cy="384"/>
              <a:chOff x="2301" y="2909"/>
              <a:chExt cx="384" cy="384"/>
            </a:xfrm>
          </p:grpSpPr>
          <p:sp>
            <p:nvSpPr>
              <p:cNvPr id="9284" name="Oval 21"/>
              <p:cNvSpPr>
                <a:spLocks noChangeArrowheads="1"/>
              </p:cNvSpPr>
              <p:nvPr/>
            </p:nvSpPr>
            <p:spPr bwMode="auto">
              <a:xfrm>
                <a:off x="2301" y="2909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5" name="Text Box 22"/>
              <p:cNvSpPr txBox="1">
                <a:spLocks noChangeArrowheads="1"/>
              </p:cNvSpPr>
              <p:nvPr/>
            </p:nvSpPr>
            <p:spPr bwMode="auto">
              <a:xfrm>
                <a:off x="2329" y="2985"/>
                <a:ext cx="32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010</a:t>
                </a:r>
              </a:p>
            </p:txBody>
          </p:sp>
        </p:grpSp>
        <p:grpSp>
          <p:nvGrpSpPr>
            <p:cNvPr id="9278" name="Group 23"/>
            <p:cNvGrpSpPr>
              <a:grpSpLocks/>
            </p:cNvGrpSpPr>
            <p:nvPr/>
          </p:nvGrpSpPr>
          <p:grpSpPr bwMode="auto">
            <a:xfrm>
              <a:off x="1149" y="2909"/>
              <a:ext cx="384" cy="384"/>
              <a:chOff x="1149" y="2909"/>
              <a:chExt cx="384" cy="384"/>
            </a:xfrm>
          </p:grpSpPr>
          <p:sp>
            <p:nvSpPr>
              <p:cNvPr id="9282" name="Oval 24"/>
              <p:cNvSpPr>
                <a:spLocks noChangeArrowheads="1"/>
              </p:cNvSpPr>
              <p:nvPr/>
            </p:nvSpPr>
            <p:spPr bwMode="auto">
              <a:xfrm>
                <a:off x="1149" y="2909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3" name="Text Box 25"/>
              <p:cNvSpPr txBox="1">
                <a:spLocks noChangeArrowheads="1"/>
              </p:cNvSpPr>
              <p:nvPr/>
            </p:nvSpPr>
            <p:spPr bwMode="auto">
              <a:xfrm>
                <a:off x="1179" y="2997"/>
                <a:ext cx="32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000</a:t>
                </a:r>
              </a:p>
            </p:txBody>
          </p:sp>
        </p:grpSp>
        <p:grpSp>
          <p:nvGrpSpPr>
            <p:cNvPr id="9279" name="Group 26"/>
            <p:cNvGrpSpPr>
              <a:grpSpLocks/>
            </p:cNvGrpSpPr>
            <p:nvPr/>
          </p:nvGrpSpPr>
          <p:grpSpPr bwMode="auto">
            <a:xfrm>
              <a:off x="1725" y="3485"/>
              <a:ext cx="384" cy="384"/>
              <a:chOff x="1725" y="3485"/>
              <a:chExt cx="384" cy="384"/>
            </a:xfrm>
          </p:grpSpPr>
          <p:sp>
            <p:nvSpPr>
              <p:cNvPr id="9280" name="Oval 27"/>
              <p:cNvSpPr>
                <a:spLocks noChangeArrowheads="1"/>
              </p:cNvSpPr>
              <p:nvPr/>
            </p:nvSpPr>
            <p:spPr bwMode="auto">
              <a:xfrm>
                <a:off x="1725" y="3485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1" name="Text Box 28"/>
              <p:cNvSpPr txBox="1">
                <a:spLocks noChangeArrowheads="1"/>
              </p:cNvSpPr>
              <p:nvPr/>
            </p:nvSpPr>
            <p:spPr bwMode="auto">
              <a:xfrm>
                <a:off x="1763" y="3561"/>
                <a:ext cx="328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100</a:t>
                </a:r>
              </a:p>
            </p:txBody>
          </p:sp>
        </p:grpSp>
      </p:grpSp>
      <p:grpSp>
        <p:nvGrpSpPr>
          <p:cNvPr id="9223" name="Group 29"/>
          <p:cNvGrpSpPr>
            <a:grpSpLocks/>
          </p:cNvGrpSpPr>
          <p:nvPr/>
        </p:nvGrpSpPr>
        <p:grpSpPr bwMode="auto">
          <a:xfrm>
            <a:off x="3348038" y="3721100"/>
            <a:ext cx="2743200" cy="336550"/>
            <a:chOff x="2016" y="2603"/>
            <a:chExt cx="1728" cy="212"/>
          </a:xfrm>
        </p:grpSpPr>
        <p:cxnSp>
          <p:nvCxnSpPr>
            <p:cNvPr id="9270" name="AutoShape 30"/>
            <p:cNvCxnSpPr>
              <a:cxnSpLocks noChangeShapeType="1"/>
              <a:stCxn id="9294" idx="6"/>
              <a:endCxn id="9292" idx="2"/>
            </p:cNvCxnSpPr>
            <p:nvPr/>
          </p:nvCxnSpPr>
          <p:spPr bwMode="auto">
            <a:xfrm>
              <a:off x="2016" y="2784"/>
              <a:ext cx="1728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71" name="Text Box 31"/>
            <p:cNvSpPr txBox="1">
              <a:spLocks noChangeArrowheads="1"/>
            </p:cNvSpPr>
            <p:nvPr/>
          </p:nvSpPr>
          <p:spPr bwMode="auto">
            <a:xfrm>
              <a:off x="2804" y="2603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9224" name="Group 32"/>
          <p:cNvGrpSpPr>
            <a:grpSpLocks/>
          </p:cNvGrpSpPr>
          <p:nvPr/>
        </p:nvGrpSpPr>
        <p:grpSpPr bwMode="auto">
          <a:xfrm>
            <a:off x="4173538" y="4349750"/>
            <a:ext cx="1092200" cy="358775"/>
            <a:chOff x="2536" y="2999"/>
            <a:chExt cx="688" cy="226"/>
          </a:xfrm>
        </p:grpSpPr>
        <p:cxnSp>
          <p:nvCxnSpPr>
            <p:cNvPr id="9268" name="AutoShape 33"/>
            <p:cNvCxnSpPr>
              <a:cxnSpLocks noChangeShapeType="1"/>
              <a:stCxn id="9284" idx="7"/>
              <a:endCxn id="9286" idx="1"/>
            </p:cNvCxnSpPr>
            <p:nvPr/>
          </p:nvCxnSpPr>
          <p:spPr bwMode="auto">
            <a:xfrm rot="5400000" flipV="1">
              <a:off x="2879" y="2881"/>
              <a:ext cx="1" cy="688"/>
            </a:xfrm>
            <a:prstGeom prst="curvedConnector3">
              <a:avLst>
                <a:gd name="adj1" fmla="val -200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69" name="Text Box 34"/>
            <p:cNvSpPr txBox="1">
              <a:spLocks noChangeArrowheads="1"/>
            </p:cNvSpPr>
            <p:nvPr/>
          </p:nvSpPr>
          <p:spPr bwMode="auto">
            <a:xfrm>
              <a:off x="2810" y="2999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9225" name="Group 38"/>
          <p:cNvGrpSpPr>
            <a:grpSpLocks/>
          </p:cNvGrpSpPr>
          <p:nvPr/>
        </p:nvGrpSpPr>
        <p:grpSpPr bwMode="auto">
          <a:xfrm>
            <a:off x="2344738" y="4219575"/>
            <a:ext cx="482600" cy="487363"/>
            <a:chOff x="1384" y="2917"/>
            <a:chExt cx="304" cy="307"/>
          </a:xfrm>
        </p:grpSpPr>
        <p:cxnSp>
          <p:nvCxnSpPr>
            <p:cNvPr id="9266" name="AutoShape 39"/>
            <p:cNvCxnSpPr>
              <a:cxnSpLocks noChangeShapeType="1"/>
              <a:stCxn id="9282" idx="7"/>
              <a:endCxn id="9294" idx="3"/>
            </p:cNvCxnSpPr>
            <p:nvPr/>
          </p:nvCxnSpPr>
          <p:spPr bwMode="auto">
            <a:xfrm flipV="1">
              <a:off x="1384" y="2920"/>
              <a:ext cx="304" cy="30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67" name="Text Box 40"/>
            <p:cNvSpPr txBox="1">
              <a:spLocks noChangeArrowheads="1"/>
            </p:cNvSpPr>
            <p:nvPr/>
          </p:nvSpPr>
          <p:spPr bwMode="auto">
            <a:xfrm>
              <a:off x="1392" y="2917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9226" name="Group 44"/>
          <p:cNvGrpSpPr>
            <a:grpSpLocks/>
          </p:cNvGrpSpPr>
          <p:nvPr/>
        </p:nvGrpSpPr>
        <p:grpSpPr bwMode="auto">
          <a:xfrm>
            <a:off x="3259138" y="4186238"/>
            <a:ext cx="482600" cy="520700"/>
            <a:chOff x="1960" y="2896"/>
            <a:chExt cx="304" cy="328"/>
          </a:xfrm>
        </p:grpSpPr>
        <p:cxnSp>
          <p:nvCxnSpPr>
            <p:cNvPr id="9264" name="AutoShape 45"/>
            <p:cNvCxnSpPr>
              <a:cxnSpLocks noChangeShapeType="1"/>
              <a:stCxn id="9294" idx="5"/>
              <a:endCxn id="9284" idx="1"/>
            </p:cNvCxnSpPr>
            <p:nvPr/>
          </p:nvCxnSpPr>
          <p:spPr bwMode="auto">
            <a:xfrm>
              <a:off x="1960" y="2920"/>
              <a:ext cx="304" cy="30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65" name="Text Box 46"/>
            <p:cNvSpPr txBox="1">
              <a:spLocks noChangeArrowheads="1"/>
            </p:cNvSpPr>
            <p:nvPr/>
          </p:nvSpPr>
          <p:spPr bwMode="auto">
            <a:xfrm>
              <a:off x="2063" y="2896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0</a:t>
              </a:r>
            </a:p>
          </p:txBody>
        </p:sp>
      </p:grpSp>
      <p:grpSp>
        <p:nvGrpSpPr>
          <p:cNvPr id="9227" name="Group 54"/>
          <p:cNvGrpSpPr>
            <a:grpSpLocks/>
          </p:cNvGrpSpPr>
          <p:nvPr/>
        </p:nvGrpSpPr>
        <p:grpSpPr bwMode="auto">
          <a:xfrm>
            <a:off x="5695950" y="4224338"/>
            <a:ext cx="484188" cy="482600"/>
            <a:chOff x="3495" y="2920"/>
            <a:chExt cx="305" cy="304"/>
          </a:xfrm>
        </p:grpSpPr>
        <p:cxnSp>
          <p:nvCxnSpPr>
            <p:cNvPr id="9262" name="AutoShape 55"/>
            <p:cNvCxnSpPr>
              <a:cxnSpLocks noChangeShapeType="1"/>
              <a:stCxn id="9286" idx="7"/>
              <a:endCxn id="9292" idx="3"/>
            </p:cNvCxnSpPr>
            <p:nvPr/>
          </p:nvCxnSpPr>
          <p:spPr bwMode="auto">
            <a:xfrm flipV="1">
              <a:off x="3496" y="2920"/>
              <a:ext cx="304" cy="30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63" name="Text Box 56"/>
            <p:cNvSpPr txBox="1">
              <a:spLocks noChangeArrowheads="1"/>
            </p:cNvSpPr>
            <p:nvPr/>
          </p:nvSpPr>
          <p:spPr bwMode="auto">
            <a:xfrm>
              <a:off x="3495" y="2950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9228" name="Group 57"/>
          <p:cNvGrpSpPr>
            <a:grpSpLocks/>
          </p:cNvGrpSpPr>
          <p:nvPr/>
        </p:nvGrpSpPr>
        <p:grpSpPr bwMode="auto">
          <a:xfrm>
            <a:off x="7526338" y="4706938"/>
            <a:ext cx="620712" cy="431800"/>
            <a:chOff x="4648" y="3224"/>
            <a:chExt cx="391" cy="272"/>
          </a:xfrm>
        </p:grpSpPr>
        <p:cxnSp>
          <p:nvCxnSpPr>
            <p:cNvPr id="9260" name="AutoShape 58"/>
            <p:cNvCxnSpPr>
              <a:cxnSpLocks noChangeShapeType="1"/>
              <a:stCxn id="9290" idx="5"/>
              <a:endCxn id="9290" idx="7"/>
            </p:cNvCxnSpPr>
            <p:nvPr/>
          </p:nvCxnSpPr>
          <p:spPr bwMode="auto">
            <a:xfrm rot="5400000" flipH="1" flipV="1">
              <a:off x="4513" y="3359"/>
              <a:ext cx="272" cy="1"/>
            </a:xfrm>
            <a:prstGeom prst="curvedConnector5">
              <a:avLst>
                <a:gd name="adj1" fmla="val -73528"/>
                <a:gd name="adj2" fmla="val 36399986"/>
                <a:gd name="adj3" fmla="val 173528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61" name="Text Box 59"/>
            <p:cNvSpPr txBox="1">
              <a:spLocks noChangeArrowheads="1"/>
            </p:cNvSpPr>
            <p:nvPr/>
          </p:nvSpPr>
          <p:spPr bwMode="auto">
            <a:xfrm>
              <a:off x="4853" y="3232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9229" name="Group 69"/>
          <p:cNvGrpSpPr>
            <a:grpSpLocks/>
          </p:cNvGrpSpPr>
          <p:nvPr/>
        </p:nvGrpSpPr>
        <p:grpSpPr bwMode="auto">
          <a:xfrm>
            <a:off x="6611938" y="4186238"/>
            <a:ext cx="500062" cy="520700"/>
            <a:chOff x="4072" y="2896"/>
            <a:chExt cx="315" cy="328"/>
          </a:xfrm>
        </p:grpSpPr>
        <p:cxnSp>
          <p:nvCxnSpPr>
            <p:cNvPr id="9258" name="AutoShape 70"/>
            <p:cNvCxnSpPr>
              <a:cxnSpLocks noChangeShapeType="1"/>
              <a:stCxn id="9292" idx="5"/>
              <a:endCxn id="9290" idx="1"/>
            </p:cNvCxnSpPr>
            <p:nvPr/>
          </p:nvCxnSpPr>
          <p:spPr bwMode="auto">
            <a:xfrm>
              <a:off x="4072" y="2920"/>
              <a:ext cx="304" cy="30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59" name="Text Box 71"/>
            <p:cNvSpPr txBox="1">
              <a:spLocks noChangeArrowheads="1"/>
            </p:cNvSpPr>
            <p:nvPr/>
          </p:nvSpPr>
          <p:spPr bwMode="auto">
            <a:xfrm>
              <a:off x="4201" y="2896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9230" name="Group 126"/>
          <p:cNvGrpSpPr>
            <a:grpSpLocks/>
          </p:cNvGrpSpPr>
          <p:nvPr/>
        </p:nvGrpSpPr>
        <p:grpSpPr bwMode="auto">
          <a:xfrm>
            <a:off x="2344738" y="4313238"/>
            <a:ext cx="4813300" cy="1811337"/>
            <a:chOff x="2344738" y="4313238"/>
            <a:chExt cx="4813300" cy="1811337"/>
          </a:xfrm>
        </p:grpSpPr>
        <p:grpSp>
          <p:nvGrpSpPr>
            <p:cNvPr id="9234" name="Group 35"/>
            <p:cNvGrpSpPr>
              <a:grpSpLocks/>
            </p:cNvGrpSpPr>
            <p:nvPr/>
          </p:nvGrpSpPr>
          <p:grpSpPr bwMode="auto">
            <a:xfrm>
              <a:off x="2797175" y="4313238"/>
              <a:ext cx="295275" cy="1219200"/>
              <a:chOff x="1669" y="2976"/>
              <a:chExt cx="186" cy="768"/>
            </a:xfrm>
          </p:grpSpPr>
          <p:cxnSp>
            <p:nvCxnSpPr>
              <p:cNvPr id="9256" name="AutoShape 36"/>
              <p:cNvCxnSpPr>
                <a:cxnSpLocks noChangeShapeType="1"/>
                <a:stCxn id="9280" idx="0"/>
                <a:endCxn id="9294" idx="4"/>
              </p:cNvCxnSpPr>
              <p:nvPr/>
            </p:nvCxnSpPr>
            <p:spPr bwMode="auto">
              <a:xfrm flipV="1">
                <a:off x="1824" y="2976"/>
                <a:ext cx="0" cy="768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57" name="Text Box 37"/>
              <p:cNvSpPr txBox="1">
                <a:spLocks noChangeArrowheads="1"/>
              </p:cNvSpPr>
              <p:nvPr/>
            </p:nvSpPr>
            <p:spPr bwMode="auto">
              <a:xfrm>
                <a:off x="1669" y="3255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9235" name="Group 41"/>
            <p:cNvGrpSpPr>
              <a:grpSpLocks/>
            </p:cNvGrpSpPr>
            <p:nvPr/>
          </p:nvGrpSpPr>
          <p:grpSpPr bwMode="auto">
            <a:xfrm>
              <a:off x="3259138" y="5138738"/>
              <a:ext cx="482600" cy="512762"/>
              <a:chOff x="1960" y="3496"/>
              <a:chExt cx="304" cy="323"/>
            </a:xfrm>
          </p:grpSpPr>
          <p:cxnSp>
            <p:nvCxnSpPr>
              <p:cNvPr id="9254" name="AutoShape 42"/>
              <p:cNvCxnSpPr>
                <a:cxnSpLocks noChangeShapeType="1"/>
                <a:stCxn id="9284" idx="3"/>
                <a:endCxn id="9280" idx="7"/>
              </p:cNvCxnSpPr>
              <p:nvPr/>
            </p:nvCxnSpPr>
            <p:spPr bwMode="auto">
              <a:xfrm flipH="1">
                <a:off x="1960" y="3496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55" name="Text Box 43"/>
              <p:cNvSpPr txBox="1">
                <a:spLocks noChangeArrowheads="1"/>
              </p:cNvSpPr>
              <p:nvPr/>
            </p:nvSpPr>
            <p:spPr bwMode="auto">
              <a:xfrm>
                <a:off x="2071" y="3607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9236" name="Group 47"/>
            <p:cNvGrpSpPr>
              <a:grpSpLocks/>
            </p:cNvGrpSpPr>
            <p:nvPr/>
          </p:nvGrpSpPr>
          <p:grpSpPr bwMode="auto">
            <a:xfrm>
              <a:off x="2344738" y="5138738"/>
              <a:ext cx="482600" cy="490537"/>
              <a:chOff x="1384" y="3496"/>
              <a:chExt cx="304" cy="309"/>
            </a:xfrm>
          </p:grpSpPr>
          <p:cxnSp>
            <p:nvCxnSpPr>
              <p:cNvPr id="9252" name="AutoShape 48"/>
              <p:cNvCxnSpPr>
                <a:cxnSpLocks noChangeShapeType="1"/>
                <a:stCxn id="9280" idx="1"/>
                <a:endCxn id="9282" idx="5"/>
              </p:cNvCxnSpPr>
              <p:nvPr/>
            </p:nvCxnSpPr>
            <p:spPr bwMode="auto">
              <a:xfrm flipH="1" flipV="1">
                <a:off x="1384" y="3496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53" name="Text Box 49"/>
              <p:cNvSpPr txBox="1">
                <a:spLocks noChangeArrowheads="1"/>
              </p:cNvSpPr>
              <p:nvPr/>
            </p:nvSpPr>
            <p:spPr bwMode="auto">
              <a:xfrm>
                <a:off x="1393" y="3593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9237" name="Group 51"/>
            <p:cNvGrpSpPr>
              <a:grpSpLocks/>
            </p:cNvGrpSpPr>
            <p:nvPr/>
          </p:nvGrpSpPr>
          <p:grpSpPr bwMode="auto">
            <a:xfrm>
              <a:off x="4173538" y="5138738"/>
              <a:ext cx="1092200" cy="355600"/>
              <a:chOff x="2536" y="3496"/>
              <a:chExt cx="688" cy="224"/>
            </a:xfrm>
          </p:grpSpPr>
          <p:cxnSp>
            <p:nvCxnSpPr>
              <p:cNvPr id="9250" name="AutoShape 52"/>
              <p:cNvCxnSpPr>
                <a:cxnSpLocks noChangeShapeType="1"/>
                <a:stCxn id="9286" idx="3"/>
                <a:endCxn id="9284" idx="5"/>
              </p:cNvCxnSpPr>
              <p:nvPr/>
            </p:nvCxnSpPr>
            <p:spPr bwMode="auto">
              <a:xfrm rot="5400000">
                <a:off x="2879" y="3153"/>
                <a:ext cx="1" cy="688"/>
              </a:xfrm>
              <a:prstGeom prst="curvedConnector3">
                <a:avLst>
                  <a:gd name="adj1" fmla="val 20000009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51" name="Text Box 53"/>
              <p:cNvSpPr txBox="1">
                <a:spLocks noChangeArrowheads="1"/>
              </p:cNvSpPr>
              <p:nvPr/>
            </p:nvSpPr>
            <p:spPr bwMode="auto">
              <a:xfrm>
                <a:off x="2810" y="3508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9238" name="Group 60"/>
            <p:cNvGrpSpPr>
              <a:grpSpLocks/>
            </p:cNvGrpSpPr>
            <p:nvPr/>
          </p:nvGrpSpPr>
          <p:grpSpPr bwMode="auto">
            <a:xfrm>
              <a:off x="5697538" y="5138738"/>
              <a:ext cx="482600" cy="482600"/>
              <a:chOff x="3496" y="3496"/>
              <a:chExt cx="304" cy="304"/>
            </a:xfrm>
          </p:grpSpPr>
          <p:cxnSp>
            <p:nvCxnSpPr>
              <p:cNvPr id="9248" name="AutoShape 61"/>
              <p:cNvCxnSpPr>
                <a:cxnSpLocks noChangeShapeType="1"/>
                <a:stCxn id="9288" idx="1"/>
                <a:endCxn id="9286" idx="5"/>
              </p:cNvCxnSpPr>
              <p:nvPr/>
            </p:nvCxnSpPr>
            <p:spPr bwMode="auto">
              <a:xfrm flipH="1" flipV="1">
                <a:off x="3496" y="3496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49" name="Text Box 62"/>
              <p:cNvSpPr txBox="1">
                <a:spLocks noChangeArrowheads="1"/>
              </p:cNvSpPr>
              <p:nvPr/>
            </p:nvSpPr>
            <p:spPr bwMode="auto">
              <a:xfrm>
                <a:off x="3515" y="3582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9239" name="Group 63"/>
            <p:cNvGrpSpPr>
              <a:grpSpLocks/>
            </p:cNvGrpSpPr>
            <p:nvPr/>
          </p:nvGrpSpPr>
          <p:grpSpPr bwMode="auto">
            <a:xfrm>
              <a:off x="3348038" y="5788025"/>
              <a:ext cx="2743200" cy="336550"/>
              <a:chOff x="2016" y="3905"/>
              <a:chExt cx="1728" cy="212"/>
            </a:xfrm>
          </p:grpSpPr>
          <p:cxnSp>
            <p:nvCxnSpPr>
              <p:cNvPr id="9246" name="AutoShape 64"/>
              <p:cNvCxnSpPr>
                <a:cxnSpLocks noChangeShapeType="1"/>
                <a:stCxn id="9288" idx="2"/>
                <a:endCxn id="9280" idx="6"/>
              </p:cNvCxnSpPr>
              <p:nvPr/>
            </p:nvCxnSpPr>
            <p:spPr bwMode="auto">
              <a:xfrm flipH="1">
                <a:off x="2016" y="3936"/>
                <a:ext cx="1728" cy="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47" name="Text Box 65"/>
              <p:cNvSpPr txBox="1">
                <a:spLocks noChangeArrowheads="1"/>
              </p:cNvSpPr>
              <p:nvPr/>
            </p:nvSpPr>
            <p:spPr bwMode="auto">
              <a:xfrm>
                <a:off x="2823" y="3905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9240" name="Group 66"/>
            <p:cNvGrpSpPr>
              <a:grpSpLocks/>
            </p:cNvGrpSpPr>
            <p:nvPr/>
          </p:nvGrpSpPr>
          <p:grpSpPr bwMode="auto">
            <a:xfrm>
              <a:off x="6611938" y="5138738"/>
              <a:ext cx="546100" cy="482600"/>
              <a:chOff x="4072" y="3496"/>
              <a:chExt cx="344" cy="304"/>
            </a:xfrm>
          </p:grpSpPr>
          <p:cxnSp>
            <p:nvCxnSpPr>
              <p:cNvPr id="9244" name="AutoShape 67"/>
              <p:cNvCxnSpPr>
                <a:cxnSpLocks noChangeShapeType="1"/>
                <a:stCxn id="9290" idx="3"/>
                <a:endCxn id="9288" idx="7"/>
              </p:cNvCxnSpPr>
              <p:nvPr/>
            </p:nvCxnSpPr>
            <p:spPr bwMode="auto">
              <a:xfrm flipH="1">
                <a:off x="4072" y="3496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45" name="Text Box 68"/>
              <p:cNvSpPr txBox="1">
                <a:spLocks noChangeArrowheads="1"/>
              </p:cNvSpPr>
              <p:nvPr/>
            </p:nvSpPr>
            <p:spPr bwMode="auto">
              <a:xfrm>
                <a:off x="4230" y="3586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9241" name="Group 72"/>
            <p:cNvGrpSpPr>
              <a:grpSpLocks/>
            </p:cNvGrpSpPr>
            <p:nvPr/>
          </p:nvGrpSpPr>
          <p:grpSpPr bwMode="auto">
            <a:xfrm>
              <a:off x="6361113" y="4313238"/>
              <a:ext cx="295275" cy="1219200"/>
              <a:chOff x="3914" y="2976"/>
              <a:chExt cx="186" cy="768"/>
            </a:xfrm>
          </p:grpSpPr>
          <p:cxnSp>
            <p:nvCxnSpPr>
              <p:cNvPr id="9242" name="AutoShape 73"/>
              <p:cNvCxnSpPr>
                <a:cxnSpLocks noChangeShapeType="1"/>
                <a:stCxn id="9292" idx="4"/>
                <a:endCxn id="9288" idx="0"/>
              </p:cNvCxnSpPr>
              <p:nvPr/>
            </p:nvCxnSpPr>
            <p:spPr bwMode="auto">
              <a:xfrm>
                <a:off x="3936" y="2976"/>
                <a:ext cx="0" cy="768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43" name="Text Box 74"/>
              <p:cNvSpPr txBox="1">
                <a:spLocks noChangeArrowheads="1"/>
              </p:cNvSpPr>
              <p:nvPr/>
            </p:nvSpPr>
            <p:spPr bwMode="auto">
              <a:xfrm>
                <a:off x="3914" y="3251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</p:grpSp>
      <p:grpSp>
        <p:nvGrpSpPr>
          <p:cNvPr id="9231" name="Group 75"/>
          <p:cNvGrpSpPr>
            <a:grpSpLocks/>
          </p:cNvGrpSpPr>
          <p:nvPr/>
        </p:nvGrpSpPr>
        <p:grpSpPr bwMode="auto">
          <a:xfrm>
            <a:off x="1277938" y="4706938"/>
            <a:ext cx="636587" cy="431800"/>
            <a:chOff x="712" y="3224"/>
            <a:chExt cx="401" cy="272"/>
          </a:xfrm>
        </p:grpSpPr>
        <p:cxnSp>
          <p:nvCxnSpPr>
            <p:cNvPr id="9232" name="AutoShape 76"/>
            <p:cNvCxnSpPr>
              <a:cxnSpLocks noChangeShapeType="1"/>
              <a:stCxn id="9282" idx="3"/>
              <a:endCxn id="9282" idx="1"/>
            </p:cNvCxnSpPr>
            <p:nvPr/>
          </p:nvCxnSpPr>
          <p:spPr bwMode="auto">
            <a:xfrm rot="5400000" flipH="1" flipV="1">
              <a:off x="977" y="3359"/>
              <a:ext cx="272" cy="1"/>
            </a:xfrm>
            <a:prstGeom prst="curvedConnector5">
              <a:avLst>
                <a:gd name="adj1" fmla="val -73528"/>
                <a:gd name="adj2" fmla="val -38800014"/>
                <a:gd name="adj3" fmla="val 173528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33" name="Text Box 77"/>
            <p:cNvSpPr txBox="1">
              <a:spLocks noChangeArrowheads="1"/>
            </p:cNvSpPr>
            <p:nvPr/>
          </p:nvSpPr>
          <p:spPr bwMode="auto">
            <a:xfrm>
              <a:off x="712" y="3265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0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262438" y="202210"/>
            <a:ext cx="46313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“Remember the last three bits”</a:t>
            </a:r>
          </a:p>
        </p:txBody>
      </p:sp>
    </p:spTree>
    <p:extLst>
      <p:ext uri="{BB962C8B-B14F-4D97-AF65-F5344CB8AC3E}">
        <p14:creationId xmlns:p14="http://schemas.microsoft.com/office/powerpoint/2010/main" val="38472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3822" y="778933"/>
            <a:ext cx="8376356" cy="21448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2738438" y="3703638"/>
            <a:ext cx="609600" cy="609600"/>
            <a:chOff x="1725" y="2333"/>
            <a:chExt cx="384" cy="384"/>
          </a:xfrm>
        </p:grpSpPr>
        <p:sp>
          <p:nvSpPr>
            <p:cNvPr id="5" name="Oval 6"/>
            <p:cNvSpPr>
              <a:spLocks noChangeArrowheads="1"/>
            </p:cNvSpPr>
            <p:nvPr/>
          </p:nvSpPr>
          <p:spPr bwMode="auto">
            <a:xfrm>
              <a:off x="1725" y="2333"/>
              <a:ext cx="384" cy="3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1763" y="2419"/>
              <a:ext cx="32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001</a:t>
              </a:r>
            </a:p>
          </p:txBody>
        </p:sp>
      </p:grpSp>
      <p:grpSp>
        <p:nvGrpSpPr>
          <p:cNvPr id="7" name="Group 8"/>
          <p:cNvGrpSpPr>
            <a:grpSpLocks/>
          </p:cNvGrpSpPr>
          <p:nvPr/>
        </p:nvGrpSpPr>
        <p:grpSpPr bwMode="auto">
          <a:xfrm>
            <a:off x="6091238" y="3703638"/>
            <a:ext cx="609600" cy="609600"/>
            <a:chOff x="3837" y="2333"/>
            <a:chExt cx="384" cy="384"/>
          </a:xfrm>
        </p:grpSpPr>
        <p:sp>
          <p:nvSpPr>
            <p:cNvPr id="8" name="Oval 9"/>
            <p:cNvSpPr>
              <a:spLocks noChangeArrowheads="1"/>
            </p:cNvSpPr>
            <p:nvPr/>
          </p:nvSpPr>
          <p:spPr bwMode="auto">
            <a:xfrm>
              <a:off x="3837" y="2333"/>
              <a:ext cx="384" cy="3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Text Box 10"/>
            <p:cNvSpPr txBox="1">
              <a:spLocks noChangeArrowheads="1"/>
            </p:cNvSpPr>
            <p:nvPr/>
          </p:nvSpPr>
          <p:spPr bwMode="auto">
            <a:xfrm>
              <a:off x="3867" y="2409"/>
              <a:ext cx="32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011</a:t>
              </a:r>
            </a:p>
          </p:txBody>
        </p:sp>
      </p:grpSp>
      <p:grpSp>
        <p:nvGrpSpPr>
          <p:cNvPr id="10" name="Group 11"/>
          <p:cNvGrpSpPr>
            <a:grpSpLocks/>
          </p:cNvGrpSpPr>
          <p:nvPr/>
        </p:nvGrpSpPr>
        <p:grpSpPr bwMode="auto">
          <a:xfrm>
            <a:off x="7005638" y="4618038"/>
            <a:ext cx="609600" cy="609600"/>
            <a:chOff x="4413" y="2909"/>
            <a:chExt cx="384" cy="384"/>
          </a:xfrm>
        </p:grpSpPr>
        <p:sp>
          <p:nvSpPr>
            <p:cNvPr id="11" name="Oval 12"/>
            <p:cNvSpPr>
              <a:spLocks noChangeArrowheads="1"/>
            </p:cNvSpPr>
            <p:nvPr/>
          </p:nvSpPr>
          <p:spPr bwMode="auto">
            <a:xfrm>
              <a:off x="4413" y="2909"/>
              <a:ext cx="384" cy="3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Text Box 13"/>
            <p:cNvSpPr txBox="1">
              <a:spLocks noChangeArrowheads="1"/>
            </p:cNvSpPr>
            <p:nvPr/>
          </p:nvSpPr>
          <p:spPr bwMode="auto">
            <a:xfrm>
              <a:off x="4451" y="2987"/>
              <a:ext cx="32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111</a:t>
              </a:r>
            </a:p>
          </p:txBody>
        </p:sp>
      </p:grpSp>
      <p:grpSp>
        <p:nvGrpSpPr>
          <p:cNvPr id="13" name="Group 14"/>
          <p:cNvGrpSpPr>
            <a:grpSpLocks/>
          </p:cNvGrpSpPr>
          <p:nvPr/>
        </p:nvGrpSpPr>
        <p:grpSpPr bwMode="auto">
          <a:xfrm>
            <a:off x="6091238" y="5532438"/>
            <a:ext cx="609600" cy="609600"/>
            <a:chOff x="3837" y="3485"/>
            <a:chExt cx="384" cy="384"/>
          </a:xfrm>
        </p:grpSpPr>
        <p:sp>
          <p:nvSpPr>
            <p:cNvPr id="14" name="Oval 15"/>
            <p:cNvSpPr>
              <a:spLocks noChangeArrowheads="1"/>
            </p:cNvSpPr>
            <p:nvPr/>
          </p:nvSpPr>
          <p:spPr bwMode="auto">
            <a:xfrm>
              <a:off x="3837" y="3485"/>
              <a:ext cx="384" cy="3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Text Box 16"/>
            <p:cNvSpPr txBox="1">
              <a:spLocks noChangeArrowheads="1"/>
            </p:cNvSpPr>
            <p:nvPr/>
          </p:nvSpPr>
          <p:spPr bwMode="auto">
            <a:xfrm>
              <a:off x="3875" y="3563"/>
              <a:ext cx="32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110</a:t>
              </a:r>
            </a:p>
          </p:txBody>
        </p:sp>
      </p:grpSp>
      <p:grpSp>
        <p:nvGrpSpPr>
          <p:cNvPr id="16" name="Group 17"/>
          <p:cNvGrpSpPr>
            <a:grpSpLocks/>
          </p:cNvGrpSpPr>
          <p:nvPr/>
        </p:nvGrpSpPr>
        <p:grpSpPr bwMode="auto">
          <a:xfrm>
            <a:off x="5176838" y="4618038"/>
            <a:ext cx="609600" cy="609600"/>
            <a:chOff x="3261" y="2909"/>
            <a:chExt cx="384" cy="384"/>
          </a:xfrm>
        </p:grpSpPr>
        <p:sp>
          <p:nvSpPr>
            <p:cNvPr id="17" name="Oval 18"/>
            <p:cNvSpPr>
              <a:spLocks noChangeArrowheads="1"/>
            </p:cNvSpPr>
            <p:nvPr/>
          </p:nvSpPr>
          <p:spPr bwMode="auto">
            <a:xfrm>
              <a:off x="3261" y="2909"/>
              <a:ext cx="384" cy="3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Text Box 19"/>
            <p:cNvSpPr txBox="1">
              <a:spLocks noChangeArrowheads="1"/>
            </p:cNvSpPr>
            <p:nvPr/>
          </p:nvSpPr>
          <p:spPr bwMode="auto">
            <a:xfrm>
              <a:off x="3289" y="2985"/>
              <a:ext cx="32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101</a:t>
              </a:r>
            </a:p>
          </p:txBody>
        </p:sp>
      </p:grpSp>
      <p:grpSp>
        <p:nvGrpSpPr>
          <p:cNvPr id="19" name="Group 20"/>
          <p:cNvGrpSpPr>
            <a:grpSpLocks/>
          </p:cNvGrpSpPr>
          <p:nvPr/>
        </p:nvGrpSpPr>
        <p:grpSpPr bwMode="auto">
          <a:xfrm>
            <a:off x="3652838" y="4618038"/>
            <a:ext cx="609600" cy="609600"/>
            <a:chOff x="2301" y="2909"/>
            <a:chExt cx="384" cy="384"/>
          </a:xfrm>
        </p:grpSpPr>
        <p:sp>
          <p:nvSpPr>
            <p:cNvPr id="20" name="Oval 21"/>
            <p:cNvSpPr>
              <a:spLocks noChangeArrowheads="1"/>
            </p:cNvSpPr>
            <p:nvPr/>
          </p:nvSpPr>
          <p:spPr bwMode="auto">
            <a:xfrm>
              <a:off x="2301" y="2909"/>
              <a:ext cx="384" cy="3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Text Box 22"/>
            <p:cNvSpPr txBox="1">
              <a:spLocks noChangeArrowheads="1"/>
            </p:cNvSpPr>
            <p:nvPr/>
          </p:nvSpPr>
          <p:spPr bwMode="auto">
            <a:xfrm>
              <a:off x="2329" y="2985"/>
              <a:ext cx="32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010</a:t>
              </a:r>
            </a:p>
          </p:txBody>
        </p:sp>
      </p:grpSp>
      <p:grpSp>
        <p:nvGrpSpPr>
          <p:cNvPr id="22" name="Group 23"/>
          <p:cNvGrpSpPr>
            <a:grpSpLocks/>
          </p:cNvGrpSpPr>
          <p:nvPr/>
        </p:nvGrpSpPr>
        <p:grpSpPr bwMode="auto">
          <a:xfrm>
            <a:off x="1824038" y="4618038"/>
            <a:ext cx="609600" cy="609600"/>
            <a:chOff x="1149" y="2909"/>
            <a:chExt cx="384" cy="384"/>
          </a:xfrm>
        </p:grpSpPr>
        <p:sp>
          <p:nvSpPr>
            <p:cNvPr id="23" name="Oval 24"/>
            <p:cNvSpPr>
              <a:spLocks noChangeArrowheads="1"/>
            </p:cNvSpPr>
            <p:nvPr/>
          </p:nvSpPr>
          <p:spPr bwMode="auto">
            <a:xfrm>
              <a:off x="1149" y="2909"/>
              <a:ext cx="384" cy="3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Text Box 25"/>
            <p:cNvSpPr txBox="1">
              <a:spLocks noChangeArrowheads="1"/>
            </p:cNvSpPr>
            <p:nvPr/>
          </p:nvSpPr>
          <p:spPr bwMode="auto">
            <a:xfrm>
              <a:off x="1179" y="2997"/>
              <a:ext cx="32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000</a:t>
              </a:r>
            </a:p>
          </p:txBody>
        </p:sp>
      </p:grpSp>
      <p:grpSp>
        <p:nvGrpSpPr>
          <p:cNvPr id="25" name="Group 26"/>
          <p:cNvGrpSpPr>
            <a:grpSpLocks/>
          </p:cNvGrpSpPr>
          <p:nvPr/>
        </p:nvGrpSpPr>
        <p:grpSpPr bwMode="auto">
          <a:xfrm>
            <a:off x="2738438" y="5532438"/>
            <a:ext cx="609600" cy="609600"/>
            <a:chOff x="1725" y="3485"/>
            <a:chExt cx="384" cy="384"/>
          </a:xfrm>
        </p:grpSpPr>
        <p:sp>
          <p:nvSpPr>
            <p:cNvPr id="26" name="Oval 27"/>
            <p:cNvSpPr>
              <a:spLocks noChangeArrowheads="1"/>
            </p:cNvSpPr>
            <p:nvPr/>
          </p:nvSpPr>
          <p:spPr bwMode="auto">
            <a:xfrm>
              <a:off x="1725" y="3485"/>
              <a:ext cx="384" cy="3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Text Box 28"/>
            <p:cNvSpPr txBox="1">
              <a:spLocks noChangeArrowheads="1"/>
            </p:cNvSpPr>
            <p:nvPr/>
          </p:nvSpPr>
          <p:spPr bwMode="auto">
            <a:xfrm>
              <a:off x="1763" y="3561"/>
              <a:ext cx="32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100</a:t>
              </a:r>
            </a:p>
          </p:txBody>
        </p:sp>
      </p:grpSp>
      <p:grpSp>
        <p:nvGrpSpPr>
          <p:cNvPr id="28" name="Group 29"/>
          <p:cNvGrpSpPr>
            <a:grpSpLocks/>
          </p:cNvGrpSpPr>
          <p:nvPr/>
        </p:nvGrpSpPr>
        <p:grpSpPr bwMode="auto">
          <a:xfrm>
            <a:off x="3348038" y="3721100"/>
            <a:ext cx="2743200" cy="336550"/>
            <a:chOff x="2016" y="2603"/>
            <a:chExt cx="1728" cy="212"/>
          </a:xfrm>
        </p:grpSpPr>
        <p:cxnSp>
          <p:nvCxnSpPr>
            <p:cNvPr id="29" name="AutoShape 30"/>
            <p:cNvCxnSpPr>
              <a:cxnSpLocks noChangeShapeType="1"/>
              <a:stCxn id="5" idx="6"/>
              <a:endCxn id="8" idx="2"/>
            </p:cNvCxnSpPr>
            <p:nvPr/>
          </p:nvCxnSpPr>
          <p:spPr bwMode="auto">
            <a:xfrm>
              <a:off x="2016" y="2784"/>
              <a:ext cx="1728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" name="Text Box 31"/>
            <p:cNvSpPr txBox="1">
              <a:spLocks noChangeArrowheads="1"/>
            </p:cNvSpPr>
            <p:nvPr/>
          </p:nvSpPr>
          <p:spPr bwMode="auto">
            <a:xfrm>
              <a:off x="2804" y="2603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31" name="Group 32"/>
          <p:cNvGrpSpPr>
            <a:grpSpLocks/>
          </p:cNvGrpSpPr>
          <p:nvPr/>
        </p:nvGrpSpPr>
        <p:grpSpPr bwMode="auto">
          <a:xfrm>
            <a:off x="4173538" y="4349750"/>
            <a:ext cx="1092200" cy="358775"/>
            <a:chOff x="2536" y="2999"/>
            <a:chExt cx="688" cy="226"/>
          </a:xfrm>
        </p:grpSpPr>
        <p:cxnSp>
          <p:nvCxnSpPr>
            <p:cNvPr id="32" name="AutoShape 33"/>
            <p:cNvCxnSpPr>
              <a:cxnSpLocks noChangeShapeType="1"/>
              <a:stCxn id="20" idx="7"/>
              <a:endCxn id="17" idx="1"/>
            </p:cNvCxnSpPr>
            <p:nvPr/>
          </p:nvCxnSpPr>
          <p:spPr bwMode="auto">
            <a:xfrm rot="5400000" flipV="1">
              <a:off x="2879" y="2881"/>
              <a:ext cx="1" cy="688"/>
            </a:xfrm>
            <a:prstGeom prst="curvedConnector3">
              <a:avLst>
                <a:gd name="adj1" fmla="val -200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3" name="Text Box 34"/>
            <p:cNvSpPr txBox="1">
              <a:spLocks noChangeArrowheads="1"/>
            </p:cNvSpPr>
            <p:nvPr/>
          </p:nvSpPr>
          <p:spPr bwMode="auto">
            <a:xfrm>
              <a:off x="2810" y="2999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34" name="Group 38"/>
          <p:cNvGrpSpPr>
            <a:grpSpLocks/>
          </p:cNvGrpSpPr>
          <p:nvPr/>
        </p:nvGrpSpPr>
        <p:grpSpPr bwMode="auto">
          <a:xfrm>
            <a:off x="2344738" y="4219575"/>
            <a:ext cx="482600" cy="487363"/>
            <a:chOff x="1384" y="2917"/>
            <a:chExt cx="304" cy="307"/>
          </a:xfrm>
        </p:grpSpPr>
        <p:cxnSp>
          <p:nvCxnSpPr>
            <p:cNvPr id="35" name="AutoShape 39"/>
            <p:cNvCxnSpPr>
              <a:cxnSpLocks noChangeShapeType="1"/>
              <a:stCxn id="23" idx="7"/>
              <a:endCxn id="5" idx="3"/>
            </p:cNvCxnSpPr>
            <p:nvPr/>
          </p:nvCxnSpPr>
          <p:spPr bwMode="auto">
            <a:xfrm flipV="1">
              <a:off x="1384" y="2920"/>
              <a:ext cx="304" cy="30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6" name="Text Box 40"/>
            <p:cNvSpPr txBox="1">
              <a:spLocks noChangeArrowheads="1"/>
            </p:cNvSpPr>
            <p:nvPr/>
          </p:nvSpPr>
          <p:spPr bwMode="auto">
            <a:xfrm>
              <a:off x="1392" y="2917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37" name="Group 44"/>
          <p:cNvGrpSpPr>
            <a:grpSpLocks/>
          </p:cNvGrpSpPr>
          <p:nvPr/>
        </p:nvGrpSpPr>
        <p:grpSpPr bwMode="auto">
          <a:xfrm>
            <a:off x="3259138" y="4186238"/>
            <a:ext cx="482600" cy="520700"/>
            <a:chOff x="1960" y="2896"/>
            <a:chExt cx="304" cy="328"/>
          </a:xfrm>
        </p:grpSpPr>
        <p:cxnSp>
          <p:nvCxnSpPr>
            <p:cNvPr id="38" name="AutoShape 45"/>
            <p:cNvCxnSpPr>
              <a:cxnSpLocks noChangeShapeType="1"/>
              <a:stCxn id="5" idx="5"/>
              <a:endCxn id="20" idx="1"/>
            </p:cNvCxnSpPr>
            <p:nvPr/>
          </p:nvCxnSpPr>
          <p:spPr bwMode="auto">
            <a:xfrm>
              <a:off x="1960" y="2920"/>
              <a:ext cx="304" cy="30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9" name="Text Box 46"/>
            <p:cNvSpPr txBox="1">
              <a:spLocks noChangeArrowheads="1"/>
            </p:cNvSpPr>
            <p:nvPr/>
          </p:nvSpPr>
          <p:spPr bwMode="auto">
            <a:xfrm>
              <a:off x="2063" y="2896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0</a:t>
              </a:r>
            </a:p>
          </p:txBody>
        </p:sp>
      </p:grpSp>
      <p:grpSp>
        <p:nvGrpSpPr>
          <p:cNvPr id="40" name="Group 54"/>
          <p:cNvGrpSpPr>
            <a:grpSpLocks/>
          </p:cNvGrpSpPr>
          <p:nvPr/>
        </p:nvGrpSpPr>
        <p:grpSpPr bwMode="auto">
          <a:xfrm>
            <a:off x="5695950" y="4224338"/>
            <a:ext cx="484188" cy="482600"/>
            <a:chOff x="3495" y="2920"/>
            <a:chExt cx="305" cy="304"/>
          </a:xfrm>
        </p:grpSpPr>
        <p:cxnSp>
          <p:nvCxnSpPr>
            <p:cNvPr id="41" name="AutoShape 55"/>
            <p:cNvCxnSpPr>
              <a:cxnSpLocks noChangeShapeType="1"/>
              <a:stCxn id="17" idx="7"/>
              <a:endCxn id="8" idx="3"/>
            </p:cNvCxnSpPr>
            <p:nvPr/>
          </p:nvCxnSpPr>
          <p:spPr bwMode="auto">
            <a:xfrm flipV="1">
              <a:off x="3496" y="2920"/>
              <a:ext cx="304" cy="30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2" name="Text Box 56"/>
            <p:cNvSpPr txBox="1">
              <a:spLocks noChangeArrowheads="1"/>
            </p:cNvSpPr>
            <p:nvPr/>
          </p:nvSpPr>
          <p:spPr bwMode="auto">
            <a:xfrm>
              <a:off x="3495" y="2950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43" name="Group 57"/>
          <p:cNvGrpSpPr>
            <a:grpSpLocks/>
          </p:cNvGrpSpPr>
          <p:nvPr/>
        </p:nvGrpSpPr>
        <p:grpSpPr bwMode="auto">
          <a:xfrm>
            <a:off x="7526338" y="4706938"/>
            <a:ext cx="620712" cy="431800"/>
            <a:chOff x="4648" y="3224"/>
            <a:chExt cx="391" cy="272"/>
          </a:xfrm>
        </p:grpSpPr>
        <p:cxnSp>
          <p:nvCxnSpPr>
            <p:cNvPr id="44" name="AutoShape 58"/>
            <p:cNvCxnSpPr>
              <a:cxnSpLocks noChangeShapeType="1"/>
              <a:stCxn id="11" idx="5"/>
              <a:endCxn id="11" idx="7"/>
            </p:cNvCxnSpPr>
            <p:nvPr/>
          </p:nvCxnSpPr>
          <p:spPr bwMode="auto">
            <a:xfrm rot="5400000" flipH="1" flipV="1">
              <a:off x="4513" y="3359"/>
              <a:ext cx="272" cy="1"/>
            </a:xfrm>
            <a:prstGeom prst="curvedConnector5">
              <a:avLst>
                <a:gd name="adj1" fmla="val -73528"/>
                <a:gd name="adj2" fmla="val 36399986"/>
                <a:gd name="adj3" fmla="val 173528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5" name="Text Box 59"/>
            <p:cNvSpPr txBox="1">
              <a:spLocks noChangeArrowheads="1"/>
            </p:cNvSpPr>
            <p:nvPr/>
          </p:nvSpPr>
          <p:spPr bwMode="auto">
            <a:xfrm>
              <a:off x="4853" y="3232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46" name="Group 69"/>
          <p:cNvGrpSpPr>
            <a:grpSpLocks/>
          </p:cNvGrpSpPr>
          <p:nvPr/>
        </p:nvGrpSpPr>
        <p:grpSpPr bwMode="auto">
          <a:xfrm>
            <a:off x="6611938" y="4186238"/>
            <a:ext cx="500062" cy="520700"/>
            <a:chOff x="4072" y="2896"/>
            <a:chExt cx="315" cy="328"/>
          </a:xfrm>
        </p:grpSpPr>
        <p:cxnSp>
          <p:nvCxnSpPr>
            <p:cNvPr id="47" name="AutoShape 70"/>
            <p:cNvCxnSpPr>
              <a:cxnSpLocks noChangeShapeType="1"/>
              <a:stCxn id="8" idx="5"/>
              <a:endCxn id="11" idx="1"/>
            </p:cNvCxnSpPr>
            <p:nvPr/>
          </p:nvCxnSpPr>
          <p:spPr bwMode="auto">
            <a:xfrm>
              <a:off x="4072" y="2920"/>
              <a:ext cx="304" cy="30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8" name="Text Box 71"/>
            <p:cNvSpPr txBox="1">
              <a:spLocks noChangeArrowheads="1"/>
            </p:cNvSpPr>
            <p:nvPr/>
          </p:nvSpPr>
          <p:spPr bwMode="auto">
            <a:xfrm>
              <a:off x="4201" y="2896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49" name="Group 126"/>
          <p:cNvGrpSpPr>
            <a:grpSpLocks/>
          </p:cNvGrpSpPr>
          <p:nvPr/>
        </p:nvGrpSpPr>
        <p:grpSpPr bwMode="auto">
          <a:xfrm>
            <a:off x="2344738" y="4313238"/>
            <a:ext cx="4813300" cy="1811337"/>
            <a:chOff x="2344738" y="4313238"/>
            <a:chExt cx="4813300" cy="1811337"/>
          </a:xfrm>
        </p:grpSpPr>
        <p:grpSp>
          <p:nvGrpSpPr>
            <p:cNvPr id="50" name="Group 35"/>
            <p:cNvGrpSpPr>
              <a:grpSpLocks/>
            </p:cNvGrpSpPr>
            <p:nvPr/>
          </p:nvGrpSpPr>
          <p:grpSpPr bwMode="auto">
            <a:xfrm>
              <a:off x="2797175" y="4313238"/>
              <a:ext cx="295275" cy="1219200"/>
              <a:chOff x="1669" y="2976"/>
              <a:chExt cx="186" cy="768"/>
            </a:xfrm>
          </p:grpSpPr>
          <p:cxnSp>
            <p:nvCxnSpPr>
              <p:cNvPr id="72" name="AutoShape 36"/>
              <p:cNvCxnSpPr>
                <a:cxnSpLocks noChangeShapeType="1"/>
                <a:stCxn id="26" idx="0"/>
                <a:endCxn id="5" idx="4"/>
              </p:cNvCxnSpPr>
              <p:nvPr/>
            </p:nvCxnSpPr>
            <p:spPr bwMode="auto">
              <a:xfrm flipV="1">
                <a:off x="1824" y="2976"/>
                <a:ext cx="0" cy="768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73" name="Text Box 37"/>
              <p:cNvSpPr txBox="1">
                <a:spLocks noChangeArrowheads="1"/>
              </p:cNvSpPr>
              <p:nvPr/>
            </p:nvSpPr>
            <p:spPr bwMode="auto">
              <a:xfrm>
                <a:off x="1669" y="3255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51" name="Group 41"/>
            <p:cNvGrpSpPr>
              <a:grpSpLocks/>
            </p:cNvGrpSpPr>
            <p:nvPr/>
          </p:nvGrpSpPr>
          <p:grpSpPr bwMode="auto">
            <a:xfrm>
              <a:off x="3259138" y="5138738"/>
              <a:ext cx="482600" cy="512762"/>
              <a:chOff x="1960" y="3496"/>
              <a:chExt cx="304" cy="323"/>
            </a:xfrm>
          </p:grpSpPr>
          <p:cxnSp>
            <p:nvCxnSpPr>
              <p:cNvPr id="70" name="AutoShape 42"/>
              <p:cNvCxnSpPr>
                <a:cxnSpLocks noChangeShapeType="1"/>
                <a:stCxn id="20" idx="3"/>
                <a:endCxn id="26" idx="7"/>
              </p:cNvCxnSpPr>
              <p:nvPr/>
            </p:nvCxnSpPr>
            <p:spPr bwMode="auto">
              <a:xfrm flipH="1">
                <a:off x="1960" y="3496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71" name="Text Box 43"/>
              <p:cNvSpPr txBox="1">
                <a:spLocks noChangeArrowheads="1"/>
              </p:cNvSpPr>
              <p:nvPr/>
            </p:nvSpPr>
            <p:spPr bwMode="auto">
              <a:xfrm>
                <a:off x="2071" y="3607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52" name="Group 47"/>
            <p:cNvGrpSpPr>
              <a:grpSpLocks/>
            </p:cNvGrpSpPr>
            <p:nvPr/>
          </p:nvGrpSpPr>
          <p:grpSpPr bwMode="auto">
            <a:xfrm>
              <a:off x="2344738" y="5138738"/>
              <a:ext cx="482600" cy="490537"/>
              <a:chOff x="1384" y="3496"/>
              <a:chExt cx="304" cy="309"/>
            </a:xfrm>
          </p:grpSpPr>
          <p:cxnSp>
            <p:nvCxnSpPr>
              <p:cNvPr id="68" name="AutoShape 48"/>
              <p:cNvCxnSpPr>
                <a:cxnSpLocks noChangeShapeType="1"/>
                <a:stCxn id="26" idx="1"/>
                <a:endCxn id="23" idx="5"/>
              </p:cNvCxnSpPr>
              <p:nvPr/>
            </p:nvCxnSpPr>
            <p:spPr bwMode="auto">
              <a:xfrm flipH="1" flipV="1">
                <a:off x="1384" y="3496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69" name="Text Box 49"/>
              <p:cNvSpPr txBox="1">
                <a:spLocks noChangeArrowheads="1"/>
              </p:cNvSpPr>
              <p:nvPr/>
            </p:nvSpPr>
            <p:spPr bwMode="auto">
              <a:xfrm>
                <a:off x="1393" y="3593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53" name="Group 51"/>
            <p:cNvGrpSpPr>
              <a:grpSpLocks/>
            </p:cNvGrpSpPr>
            <p:nvPr/>
          </p:nvGrpSpPr>
          <p:grpSpPr bwMode="auto">
            <a:xfrm>
              <a:off x="4173538" y="5138738"/>
              <a:ext cx="1092200" cy="355600"/>
              <a:chOff x="2536" y="3496"/>
              <a:chExt cx="688" cy="224"/>
            </a:xfrm>
          </p:grpSpPr>
          <p:cxnSp>
            <p:nvCxnSpPr>
              <p:cNvPr id="66" name="AutoShape 52"/>
              <p:cNvCxnSpPr>
                <a:cxnSpLocks noChangeShapeType="1"/>
                <a:stCxn id="17" idx="3"/>
                <a:endCxn id="20" idx="5"/>
              </p:cNvCxnSpPr>
              <p:nvPr/>
            </p:nvCxnSpPr>
            <p:spPr bwMode="auto">
              <a:xfrm rot="5400000">
                <a:off x="2879" y="3153"/>
                <a:ext cx="1" cy="688"/>
              </a:xfrm>
              <a:prstGeom prst="curvedConnector3">
                <a:avLst>
                  <a:gd name="adj1" fmla="val 20000009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67" name="Text Box 53"/>
              <p:cNvSpPr txBox="1">
                <a:spLocks noChangeArrowheads="1"/>
              </p:cNvSpPr>
              <p:nvPr/>
            </p:nvSpPr>
            <p:spPr bwMode="auto">
              <a:xfrm>
                <a:off x="2810" y="3508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54" name="Group 60"/>
            <p:cNvGrpSpPr>
              <a:grpSpLocks/>
            </p:cNvGrpSpPr>
            <p:nvPr/>
          </p:nvGrpSpPr>
          <p:grpSpPr bwMode="auto">
            <a:xfrm>
              <a:off x="5697538" y="5138738"/>
              <a:ext cx="482600" cy="482600"/>
              <a:chOff x="3496" y="3496"/>
              <a:chExt cx="304" cy="304"/>
            </a:xfrm>
          </p:grpSpPr>
          <p:cxnSp>
            <p:nvCxnSpPr>
              <p:cNvPr id="64" name="AutoShape 61"/>
              <p:cNvCxnSpPr>
                <a:cxnSpLocks noChangeShapeType="1"/>
                <a:stCxn id="14" idx="1"/>
                <a:endCxn id="17" idx="5"/>
              </p:cNvCxnSpPr>
              <p:nvPr/>
            </p:nvCxnSpPr>
            <p:spPr bwMode="auto">
              <a:xfrm flipH="1" flipV="1">
                <a:off x="3496" y="3496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65" name="Text Box 62"/>
              <p:cNvSpPr txBox="1">
                <a:spLocks noChangeArrowheads="1"/>
              </p:cNvSpPr>
              <p:nvPr/>
            </p:nvSpPr>
            <p:spPr bwMode="auto">
              <a:xfrm>
                <a:off x="3515" y="3582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55" name="Group 63"/>
            <p:cNvGrpSpPr>
              <a:grpSpLocks/>
            </p:cNvGrpSpPr>
            <p:nvPr/>
          </p:nvGrpSpPr>
          <p:grpSpPr bwMode="auto">
            <a:xfrm>
              <a:off x="3348038" y="5788025"/>
              <a:ext cx="2743200" cy="336550"/>
              <a:chOff x="2016" y="3905"/>
              <a:chExt cx="1728" cy="212"/>
            </a:xfrm>
          </p:grpSpPr>
          <p:cxnSp>
            <p:nvCxnSpPr>
              <p:cNvPr id="62" name="AutoShape 64"/>
              <p:cNvCxnSpPr>
                <a:cxnSpLocks noChangeShapeType="1"/>
                <a:stCxn id="14" idx="2"/>
                <a:endCxn id="26" idx="6"/>
              </p:cNvCxnSpPr>
              <p:nvPr/>
            </p:nvCxnSpPr>
            <p:spPr bwMode="auto">
              <a:xfrm flipH="1">
                <a:off x="2016" y="3936"/>
                <a:ext cx="1728" cy="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63" name="Text Box 65"/>
              <p:cNvSpPr txBox="1">
                <a:spLocks noChangeArrowheads="1"/>
              </p:cNvSpPr>
              <p:nvPr/>
            </p:nvSpPr>
            <p:spPr bwMode="auto">
              <a:xfrm>
                <a:off x="2823" y="3905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56" name="Group 66"/>
            <p:cNvGrpSpPr>
              <a:grpSpLocks/>
            </p:cNvGrpSpPr>
            <p:nvPr/>
          </p:nvGrpSpPr>
          <p:grpSpPr bwMode="auto">
            <a:xfrm>
              <a:off x="6611938" y="5138738"/>
              <a:ext cx="546100" cy="482600"/>
              <a:chOff x="4072" y="3496"/>
              <a:chExt cx="344" cy="304"/>
            </a:xfrm>
          </p:grpSpPr>
          <p:cxnSp>
            <p:nvCxnSpPr>
              <p:cNvPr id="60" name="AutoShape 67"/>
              <p:cNvCxnSpPr>
                <a:cxnSpLocks noChangeShapeType="1"/>
                <a:stCxn id="11" idx="3"/>
                <a:endCxn id="14" idx="7"/>
              </p:cNvCxnSpPr>
              <p:nvPr/>
            </p:nvCxnSpPr>
            <p:spPr bwMode="auto">
              <a:xfrm flipH="1">
                <a:off x="4072" y="3496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61" name="Text Box 68"/>
              <p:cNvSpPr txBox="1">
                <a:spLocks noChangeArrowheads="1"/>
              </p:cNvSpPr>
              <p:nvPr/>
            </p:nvSpPr>
            <p:spPr bwMode="auto">
              <a:xfrm>
                <a:off x="4230" y="3586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57" name="Group 72"/>
            <p:cNvGrpSpPr>
              <a:grpSpLocks/>
            </p:cNvGrpSpPr>
            <p:nvPr/>
          </p:nvGrpSpPr>
          <p:grpSpPr bwMode="auto">
            <a:xfrm>
              <a:off x="6361113" y="4313238"/>
              <a:ext cx="295275" cy="1219200"/>
              <a:chOff x="3914" y="2976"/>
              <a:chExt cx="186" cy="768"/>
            </a:xfrm>
          </p:grpSpPr>
          <p:cxnSp>
            <p:nvCxnSpPr>
              <p:cNvPr id="58" name="AutoShape 73"/>
              <p:cNvCxnSpPr>
                <a:cxnSpLocks noChangeShapeType="1"/>
                <a:stCxn id="8" idx="4"/>
                <a:endCxn id="14" idx="0"/>
              </p:cNvCxnSpPr>
              <p:nvPr/>
            </p:nvCxnSpPr>
            <p:spPr bwMode="auto">
              <a:xfrm>
                <a:off x="3936" y="2976"/>
                <a:ext cx="0" cy="768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59" name="Text Box 74"/>
              <p:cNvSpPr txBox="1">
                <a:spLocks noChangeArrowheads="1"/>
              </p:cNvSpPr>
              <p:nvPr/>
            </p:nvSpPr>
            <p:spPr bwMode="auto">
              <a:xfrm>
                <a:off x="3914" y="3251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</p:grpSp>
      <p:grpSp>
        <p:nvGrpSpPr>
          <p:cNvPr id="74" name="Group 75"/>
          <p:cNvGrpSpPr>
            <a:grpSpLocks/>
          </p:cNvGrpSpPr>
          <p:nvPr/>
        </p:nvGrpSpPr>
        <p:grpSpPr bwMode="auto">
          <a:xfrm>
            <a:off x="1277938" y="4706938"/>
            <a:ext cx="636587" cy="431800"/>
            <a:chOff x="712" y="3224"/>
            <a:chExt cx="401" cy="272"/>
          </a:xfrm>
        </p:grpSpPr>
        <p:cxnSp>
          <p:nvCxnSpPr>
            <p:cNvPr id="75" name="AutoShape 76"/>
            <p:cNvCxnSpPr>
              <a:cxnSpLocks noChangeShapeType="1"/>
              <a:stCxn id="23" idx="3"/>
              <a:endCxn id="23" idx="1"/>
            </p:cNvCxnSpPr>
            <p:nvPr/>
          </p:nvCxnSpPr>
          <p:spPr bwMode="auto">
            <a:xfrm rot="5400000" flipH="1" flipV="1">
              <a:off x="977" y="3359"/>
              <a:ext cx="272" cy="1"/>
            </a:xfrm>
            <a:prstGeom prst="curvedConnector5">
              <a:avLst>
                <a:gd name="adj1" fmla="val -73528"/>
                <a:gd name="adj2" fmla="val -38800014"/>
                <a:gd name="adj3" fmla="val 173528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6" name="Text Box 77"/>
            <p:cNvSpPr txBox="1">
              <a:spLocks noChangeArrowheads="1"/>
            </p:cNvSpPr>
            <p:nvPr/>
          </p:nvSpPr>
          <p:spPr bwMode="auto">
            <a:xfrm>
              <a:off x="712" y="3265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0</a:t>
              </a:r>
            </a:p>
          </p:txBody>
        </p:sp>
      </p:grpSp>
      <p:sp>
        <p:nvSpPr>
          <p:cNvPr id="77" name="Oval 6"/>
          <p:cNvSpPr>
            <a:spLocks noChangeArrowheads="1"/>
          </p:cNvSpPr>
          <p:nvPr/>
        </p:nvSpPr>
        <p:spPr bwMode="auto">
          <a:xfrm>
            <a:off x="4386263" y="228600"/>
            <a:ext cx="609600" cy="609600"/>
          </a:xfrm>
          <a:prstGeom prst="ellipse">
            <a:avLst/>
          </a:prstGeom>
          <a:noFill/>
          <a:ln w="57150">
            <a:solidFill>
              <a:schemeClr val="accent1">
                <a:lumMod val="75000"/>
              </a:schemeClr>
            </a:solidFill>
            <a:round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>
              <a:ea typeface="ＭＳ Ｐゴシック" pitchFamily="-111" charset="-128"/>
            </a:endParaRPr>
          </a:p>
        </p:txBody>
      </p:sp>
      <p:grpSp>
        <p:nvGrpSpPr>
          <p:cNvPr id="78" name="Group 5"/>
          <p:cNvGrpSpPr>
            <a:grpSpLocks/>
          </p:cNvGrpSpPr>
          <p:nvPr/>
        </p:nvGrpSpPr>
        <p:grpSpPr bwMode="auto">
          <a:xfrm>
            <a:off x="5786438" y="1082675"/>
            <a:ext cx="609600" cy="609600"/>
            <a:chOff x="1725" y="2333"/>
            <a:chExt cx="384" cy="384"/>
          </a:xfrm>
        </p:grpSpPr>
        <p:sp>
          <p:nvSpPr>
            <p:cNvPr id="79" name="Oval 6"/>
            <p:cNvSpPr>
              <a:spLocks noChangeArrowheads="1"/>
            </p:cNvSpPr>
            <p:nvPr/>
          </p:nvSpPr>
          <p:spPr bwMode="auto">
            <a:xfrm>
              <a:off x="1725" y="2333"/>
              <a:ext cx="384" cy="3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Text Box 7"/>
            <p:cNvSpPr txBox="1">
              <a:spLocks noChangeArrowheads="1"/>
            </p:cNvSpPr>
            <p:nvPr/>
          </p:nvSpPr>
          <p:spPr bwMode="auto">
            <a:xfrm>
              <a:off x="1837" y="2419"/>
              <a:ext cx="187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81" name="Group 5"/>
          <p:cNvGrpSpPr>
            <a:grpSpLocks/>
          </p:cNvGrpSpPr>
          <p:nvPr/>
        </p:nvGrpSpPr>
        <p:grpSpPr bwMode="auto">
          <a:xfrm>
            <a:off x="2894013" y="1082675"/>
            <a:ext cx="609600" cy="609600"/>
            <a:chOff x="1725" y="2333"/>
            <a:chExt cx="384" cy="384"/>
          </a:xfrm>
        </p:grpSpPr>
        <p:sp>
          <p:nvSpPr>
            <p:cNvPr id="82" name="Oval 6"/>
            <p:cNvSpPr>
              <a:spLocks noChangeArrowheads="1"/>
            </p:cNvSpPr>
            <p:nvPr/>
          </p:nvSpPr>
          <p:spPr bwMode="auto">
            <a:xfrm>
              <a:off x="1725" y="2333"/>
              <a:ext cx="384" cy="3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Text Box 7"/>
            <p:cNvSpPr txBox="1">
              <a:spLocks noChangeArrowheads="1"/>
            </p:cNvSpPr>
            <p:nvPr/>
          </p:nvSpPr>
          <p:spPr bwMode="auto">
            <a:xfrm>
              <a:off x="1841" y="2419"/>
              <a:ext cx="187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0</a:t>
              </a:r>
            </a:p>
          </p:txBody>
        </p:sp>
      </p:grpSp>
      <p:grpSp>
        <p:nvGrpSpPr>
          <p:cNvPr id="84" name="Group 5"/>
          <p:cNvGrpSpPr>
            <a:grpSpLocks/>
          </p:cNvGrpSpPr>
          <p:nvPr/>
        </p:nvGrpSpPr>
        <p:grpSpPr bwMode="auto">
          <a:xfrm>
            <a:off x="2151063" y="2138363"/>
            <a:ext cx="609600" cy="609600"/>
            <a:chOff x="1725" y="2333"/>
            <a:chExt cx="384" cy="384"/>
          </a:xfrm>
        </p:grpSpPr>
        <p:sp>
          <p:nvSpPr>
            <p:cNvPr id="85" name="Oval 6"/>
            <p:cNvSpPr>
              <a:spLocks noChangeArrowheads="1"/>
            </p:cNvSpPr>
            <p:nvPr/>
          </p:nvSpPr>
          <p:spPr bwMode="auto">
            <a:xfrm>
              <a:off x="1725" y="2333"/>
              <a:ext cx="384" cy="3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Text Box 7"/>
            <p:cNvSpPr txBox="1">
              <a:spLocks noChangeArrowheads="1"/>
            </p:cNvSpPr>
            <p:nvPr/>
          </p:nvSpPr>
          <p:spPr bwMode="auto">
            <a:xfrm>
              <a:off x="1763" y="2419"/>
              <a:ext cx="25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00</a:t>
              </a:r>
            </a:p>
          </p:txBody>
        </p:sp>
      </p:grpSp>
      <p:grpSp>
        <p:nvGrpSpPr>
          <p:cNvPr id="87" name="Group 5"/>
          <p:cNvGrpSpPr>
            <a:grpSpLocks/>
          </p:cNvGrpSpPr>
          <p:nvPr/>
        </p:nvGrpSpPr>
        <p:grpSpPr bwMode="auto">
          <a:xfrm>
            <a:off x="3582988" y="2154238"/>
            <a:ext cx="609600" cy="609600"/>
            <a:chOff x="1725" y="2333"/>
            <a:chExt cx="384" cy="384"/>
          </a:xfrm>
        </p:grpSpPr>
        <p:sp>
          <p:nvSpPr>
            <p:cNvPr id="88" name="Oval 6"/>
            <p:cNvSpPr>
              <a:spLocks noChangeArrowheads="1"/>
            </p:cNvSpPr>
            <p:nvPr/>
          </p:nvSpPr>
          <p:spPr bwMode="auto">
            <a:xfrm>
              <a:off x="1725" y="2333"/>
              <a:ext cx="384" cy="3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Text Box 7"/>
            <p:cNvSpPr txBox="1">
              <a:spLocks noChangeArrowheads="1"/>
            </p:cNvSpPr>
            <p:nvPr/>
          </p:nvSpPr>
          <p:spPr bwMode="auto">
            <a:xfrm>
              <a:off x="1763" y="2419"/>
              <a:ext cx="25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01</a:t>
              </a:r>
            </a:p>
          </p:txBody>
        </p:sp>
      </p:grpSp>
      <p:grpSp>
        <p:nvGrpSpPr>
          <p:cNvPr id="90" name="Group 5"/>
          <p:cNvGrpSpPr>
            <a:grpSpLocks/>
          </p:cNvGrpSpPr>
          <p:nvPr/>
        </p:nvGrpSpPr>
        <p:grpSpPr bwMode="auto">
          <a:xfrm>
            <a:off x="5129213" y="2114550"/>
            <a:ext cx="609600" cy="609600"/>
            <a:chOff x="1725" y="2333"/>
            <a:chExt cx="384" cy="384"/>
          </a:xfrm>
        </p:grpSpPr>
        <p:sp>
          <p:nvSpPr>
            <p:cNvPr id="91" name="Oval 6"/>
            <p:cNvSpPr>
              <a:spLocks noChangeArrowheads="1"/>
            </p:cNvSpPr>
            <p:nvPr/>
          </p:nvSpPr>
          <p:spPr bwMode="auto">
            <a:xfrm>
              <a:off x="1725" y="2333"/>
              <a:ext cx="384" cy="3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" name="Text Box 7"/>
            <p:cNvSpPr txBox="1">
              <a:spLocks noChangeArrowheads="1"/>
            </p:cNvSpPr>
            <p:nvPr/>
          </p:nvSpPr>
          <p:spPr bwMode="auto">
            <a:xfrm>
              <a:off x="1763" y="2419"/>
              <a:ext cx="25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10</a:t>
              </a:r>
            </a:p>
          </p:txBody>
        </p:sp>
      </p:grpSp>
      <p:grpSp>
        <p:nvGrpSpPr>
          <p:cNvPr id="93" name="Group 5"/>
          <p:cNvGrpSpPr>
            <a:grpSpLocks/>
          </p:cNvGrpSpPr>
          <p:nvPr/>
        </p:nvGrpSpPr>
        <p:grpSpPr bwMode="auto">
          <a:xfrm>
            <a:off x="6665913" y="2098675"/>
            <a:ext cx="609600" cy="609600"/>
            <a:chOff x="1725" y="2333"/>
            <a:chExt cx="384" cy="384"/>
          </a:xfrm>
        </p:grpSpPr>
        <p:sp>
          <p:nvSpPr>
            <p:cNvPr id="94" name="Oval 6"/>
            <p:cNvSpPr>
              <a:spLocks noChangeArrowheads="1"/>
            </p:cNvSpPr>
            <p:nvPr/>
          </p:nvSpPr>
          <p:spPr bwMode="auto">
            <a:xfrm>
              <a:off x="1725" y="2333"/>
              <a:ext cx="384" cy="3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Text Box 7"/>
            <p:cNvSpPr txBox="1">
              <a:spLocks noChangeArrowheads="1"/>
            </p:cNvSpPr>
            <p:nvPr/>
          </p:nvSpPr>
          <p:spPr bwMode="auto">
            <a:xfrm>
              <a:off x="1763" y="2419"/>
              <a:ext cx="25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11</a:t>
              </a:r>
            </a:p>
          </p:txBody>
        </p:sp>
      </p:grpSp>
      <p:cxnSp>
        <p:nvCxnSpPr>
          <p:cNvPr id="96" name="AutoShape 70"/>
          <p:cNvCxnSpPr>
            <a:cxnSpLocks noChangeShapeType="1"/>
            <a:endCxn id="79" idx="1"/>
          </p:cNvCxnSpPr>
          <p:nvPr/>
        </p:nvCxnSpPr>
        <p:spPr bwMode="auto">
          <a:xfrm>
            <a:off x="4935538" y="711200"/>
            <a:ext cx="939800" cy="4603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7" name="AutoShape 70"/>
          <p:cNvCxnSpPr>
            <a:cxnSpLocks noChangeShapeType="1"/>
            <a:endCxn id="94" idx="1"/>
          </p:cNvCxnSpPr>
          <p:nvPr/>
        </p:nvCxnSpPr>
        <p:spPr bwMode="auto">
          <a:xfrm>
            <a:off x="6335713" y="1557338"/>
            <a:ext cx="419100" cy="6302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" name="AutoShape 70"/>
          <p:cNvCxnSpPr>
            <a:cxnSpLocks noChangeShapeType="1"/>
            <a:endCxn id="91" idx="7"/>
          </p:cNvCxnSpPr>
          <p:nvPr/>
        </p:nvCxnSpPr>
        <p:spPr bwMode="auto">
          <a:xfrm flipH="1">
            <a:off x="5649913" y="1643063"/>
            <a:ext cx="265112" cy="5603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9" name="AutoShape 70"/>
          <p:cNvCxnSpPr>
            <a:cxnSpLocks noChangeShapeType="1"/>
            <a:endCxn id="82" idx="7"/>
          </p:cNvCxnSpPr>
          <p:nvPr/>
        </p:nvCxnSpPr>
        <p:spPr bwMode="auto">
          <a:xfrm flipH="1">
            <a:off x="3414713" y="669925"/>
            <a:ext cx="1023937" cy="5016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" name="AutoShape 70"/>
          <p:cNvCxnSpPr>
            <a:cxnSpLocks noChangeShapeType="1"/>
            <a:endCxn id="85" idx="0"/>
          </p:cNvCxnSpPr>
          <p:nvPr/>
        </p:nvCxnSpPr>
        <p:spPr bwMode="auto">
          <a:xfrm flipH="1">
            <a:off x="2455863" y="1589088"/>
            <a:ext cx="520700" cy="5492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1" name="AutoShape 70"/>
          <p:cNvCxnSpPr>
            <a:cxnSpLocks noChangeShapeType="1"/>
            <a:endCxn id="88" idx="1"/>
          </p:cNvCxnSpPr>
          <p:nvPr/>
        </p:nvCxnSpPr>
        <p:spPr bwMode="auto">
          <a:xfrm>
            <a:off x="3357563" y="1643063"/>
            <a:ext cx="314325" cy="6000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" name="Text Box 59"/>
          <p:cNvSpPr txBox="1">
            <a:spLocks noChangeArrowheads="1"/>
          </p:cNvSpPr>
          <p:nvPr/>
        </p:nvSpPr>
        <p:spPr bwMode="auto">
          <a:xfrm>
            <a:off x="6440488" y="1573213"/>
            <a:ext cx="295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4" tIns="45711" rIns="91424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>
                <a:latin typeface="Tahoma" pitchFamily="34" charset="0"/>
              </a:rPr>
              <a:t>1</a:t>
            </a:r>
          </a:p>
        </p:txBody>
      </p:sp>
      <p:sp>
        <p:nvSpPr>
          <p:cNvPr id="103" name="Text Box 59"/>
          <p:cNvSpPr txBox="1">
            <a:spLocks noChangeArrowheads="1"/>
          </p:cNvSpPr>
          <p:nvPr/>
        </p:nvSpPr>
        <p:spPr bwMode="auto">
          <a:xfrm>
            <a:off x="3422650" y="1692275"/>
            <a:ext cx="295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4" tIns="45711" rIns="91424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>
                <a:latin typeface="Tahoma" pitchFamily="34" charset="0"/>
              </a:rPr>
              <a:t>1</a:t>
            </a:r>
          </a:p>
        </p:txBody>
      </p:sp>
      <p:sp>
        <p:nvSpPr>
          <p:cNvPr id="104" name="Text Box 59"/>
          <p:cNvSpPr txBox="1">
            <a:spLocks noChangeArrowheads="1"/>
          </p:cNvSpPr>
          <p:nvPr/>
        </p:nvSpPr>
        <p:spPr bwMode="auto">
          <a:xfrm>
            <a:off x="4543425" y="2654300"/>
            <a:ext cx="295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4" tIns="45711" rIns="91424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>
                <a:latin typeface="Tahoma" pitchFamily="34" charset="0"/>
              </a:rPr>
              <a:t>1</a:t>
            </a:r>
          </a:p>
        </p:txBody>
      </p:sp>
      <p:sp>
        <p:nvSpPr>
          <p:cNvPr id="105" name="Text Box 68"/>
          <p:cNvSpPr txBox="1">
            <a:spLocks noChangeArrowheads="1"/>
          </p:cNvSpPr>
          <p:nvPr/>
        </p:nvSpPr>
        <p:spPr bwMode="auto">
          <a:xfrm>
            <a:off x="3686175" y="669925"/>
            <a:ext cx="295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4" tIns="45711" rIns="91424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>
                <a:latin typeface="Tahoma" pitchFamily="34" charset="0"/>
              </a:rPr>
              <a:t>0</a:t>
            </a:r>
          </a:p>
        </p:txBody>
      </p:sp>
      <p:sp>
        <p:nvSpPr>
          <p:cNvPr id="106" name="Text Box 68"/>
          <p:cNvSpPr txBox="1">
            <a:spLocks noChangeArrowheads="1"/>
          </p:cNvSpPr>
          <p:nvPr/>
        </p:nvSpPr>
        <p:spPr bwMode="auto">
          <a:xfrm>
            <a:off x="2473325" y="1573213"/>
            <a:ext cx="295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4" tIns="45711" rIns="91424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>
                <a:latin typeface="Tahoma" pitchFamily="34" charset="0"/>
              </a:rPr>
              <a:t>0</a:t>
            </a:r>
          </a:p>
        </p:txBody>
      </p:sp>
      <p:sp>
        <p:nvSpPr>
          <p:cNvPr id="107" name="Text Box 68"/>
          <p:cNvSpPr txBox="1">
            <a:spLocks noChangeArrowheads="1"/>
          </p:cNvSpPr>
          <p:nvPr/>
        </p:nvSpPr>
        <p:spPr bwMode="auto">
          <a:xfrm>
            <a:off x="5549900" y="1633538"/>
            <a:ext cx="295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4" tIns="45711" rIns="91424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>
                <a:latin typeface="Tahoma" pitchFamily="34" charset="0"/>
              </a:rPr>
              <a:t>0</a:t>
            </a:r>
          </a:p>
        </p:txBody>
      </p:sp>
      <p:cxnSp>
        <p:nvCxnSpPr>
          <p:cNvPr id="108" name="AutoShape 70"/>
          <p:cNvCxnSpPr>
            <a:cxnSpLocks noChangeShapeType="1"/>
            <a:endCxn id="23" idx="0"/>
          </p:cNvCxnSpPr>
          <p:nvPr/>
        </p:nvCxnSpPr>
        <p:spPr bwMode="auto">
          <a:xfrm flipH="1">
            <a:off x="2128838" y="2732088"/>
            <a:ext cx="207962" cy="18859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9" name="AutoShape 70"/>
          <p:cNvCxnSpPr>
            <a:cxnSpLocks noChangeShapeType="1"/>
            <a:endCxn id="5" idx="0"/>
          </p:cNvCxnSpPr>
          <p:nvPr/>
        </p:nvCxnSpPr>
        <p:spPr bwMode="auto">
          <a:xfrm>
            <a:off x="2586038" y="2708275"/>
            <a:ext cx="457200" cy="99536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0" name="Text Box 68"/>
          <p:cNvSpPr txBox="1">
            <a:spLocks noChangeArrowheads="1"/>
          </p:cNvSpPr>
          <p:nvPr/>
        </p:nvSpPr>
        <p:spPr bwMode="auto">
          <a:xfrm>
            <a:off x="1982788" y="3211513"/>
            <a:ext cx="295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4" tIns="45711" rIns="91424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>
                <a:latin typeface="Tahoma" pitchFamily="34" charset="0"/>
              </a:rPr>
              <a:t>0</a:t>
            </a:r>
          </a:p>
        </p:txBody>
      </p:sp>
      <p:cxnSp>
        <p:nvCxnSpPr>
          <p:cNvPr id="111" name="AutoShape 70"/>
          <p:cNvCxnSpPr>
            <a:cxnSpLocks noChangeShapeType="1"/>
            <a:endCxn id="20" idx="0"/>
          </p:cNvCxnSpPr>
          <p:nvPr/>
        </p:nvCxnSpPr>
        <p:spPr bwMode="auto">
          <a:xfrm>
            <a:off x="3808413" y="2747963"/>
            <a:ext cx="149225" cy="18700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" name="AutoShape 70"/>
          <p:cNvCxnSpPr>
            <a:cxnSpLocks noChangeShapeType="1"/>
            <a:endCxn id="8" idx="0"/>
          </p:cNvCxnSpPr>
          <p:nvPr/>
        </p:nvCxnSpPr>
        <p:spPr bwMode="auto">
          <a:xfrm>
            <a:off x="4064000" y="2689225"/>
            <a:ext cx="2332038" cy="101441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3" name="AutoShape 70"/>
          <p:cNvCxnSpPr>
            <a:cxnSpLocks noChangeShapeType="1"/>
            <a:endCxn id="26" idx="0"/>
          </p:cNvCxnSpPr>
          <p:nvPr/>
        </p:nvCxnSpPr>
        <p:spPr bwMode="auto">
          <a:xfrm flipH="1">
            <a:off x="3043238" y="2676525"/>
            <a:ext cx="2208212" cy="285591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4" name="AutoShape 70"/>
          <p:cNvCxnSpPr>
            <a:cxnSpLocks noChangeShapeType="1"/>
            <a:endCxn id="17" idx="0"/>
          </p:cNvCxnSpPr>
          <p:nvPr/>
        </p:nvCxnSpPr>
        <p:spPr bwMode="auto">
          <a:xfrm flipH="1">
            <a:off x="5481638" y="2732088"/>
            <a:ext cx="36512" cy="18859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5" name="AutoShape 70"/>
          <p:cNvCxnSpPr>
            <a:cxnSpLocks noChangeShapeType="1"/>
            <a:endCxn id="14" idx="0"/>
          </p:cNvCxnSpPr>
          <p:nvPr/>
        </p:nvCxnSpPr>
        <p:spPr bwMode="auto">
          <a:xfrm flipH="1">
            <a:off x="6396038" y="2676525"/>
            <a:ext cx="460375" cy="285591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6" name="AutoShape 70"/>
          <p:cNvCxnSpPr>
            <a:cxnSpLocks noChangeShapeType="1"/>
            <a:endCxn id="11" idx="0"/>
          </p:cNvCxnSpPr>
          <p:nvPr/>
        </p:nvCxnSpPr>
        <p:spPr bwMode="auto">
          <a:xfrm>
            <a:off x="7116763" y="2671763"/>
            <a:ext cx="193675" cy="19462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7" name="Text Box 68"/>
          <p:cNvSpPr txBox="1">
            <a:spLocks noChangeArrowheads="1"/>
          </p:cNvSpPr>
          <p:nvPr/>
        </p:nvSpPr>
        <p:spPr bwMode="auto">
          <a:xfrm>
            <a:off x="3624263" y="3211513"/>
            <a:ext cx="295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4" tIns="45711" rIns="91424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>
                <a:latin typeface="Tahoma" pitchFamily="34" charset="0"/>
              </a:rPr>
              <a:t>0</a:t>
            </a:r>
          </a:p>
        </p:txBody>
      </p:sp>
      <p:sp>
        <p:nvSpPr>
          <p:cNvPr id="118" name="Text Box 68"/>
          <p:cNvSpPr txBox="1">
            <a:spLocks noChangeArrowheads="1"/>
          </p:cNvSpPr>
          <p:nvPr/>
        </p:nvSpPr>
        <p:spPr bwMode="auto">
          <a:xfrm>
            <a:off x="4441825" y="3211513"/>
            <a:ext cx="295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4" tIns="45711" rIns="91424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>
                <a:latin typeface="Tahoma" pitchFamily="34" charset="0"/>
              </a:rPr>
              <a:t>0</a:t>
            </a:r>
          </a:p>
        </p:txBody>
      </p:sp>
      <p:sp>
        <p:nvSpPr>
          <p:cNvPr id="119" name="Text Box 68"/>
          <p:cNvSpPr txBox="1">
            <a:spLocks noChangeArrowheads="1"/>
          </p:cNvSpPr>
          <p:nvPr/>
        </p:nvSpPr>
        <p:spPr bwMode="auto">
          <a:xfrm>
            <a:off x="6478588" y="3211513"/>
            <a:ext cx="295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4" tIns="45711" rIns="91424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>
                <a:latin typeface="Tahoma" pitchFamily="34" charset="0"/>
              </a:rPr>
              <a:t>0</a:t>
            </a:r>
          </a:p>
        </p:txBody>
      </p:sp>
      <p:sp>
        <p:nvSpPr>
          <p:cNvPr id="120" name="Text Box 59"/>
          <p:cNvSpPr txBox="1">
            <a:spLocks noChangeArrowheads="1"/>
          </p:cNvSpPr>
          <p:nvPr/>
        </p:nvSpPr>
        <p:spPr bwMode="auto">
          <a:xfrm>
            <a:off x="2814638" y="3048000"/>
            <a:ext cx="295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4" tIns="45711" rIns="91424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>
                <a:latin typeface="Tahoma" pitchFamily="34" charset="0"/>
              </a:rPr>
              <a:t>1</a:t>
            </a:r>
          </a:p>
        </p:txBody>
      </p:sp>
      <p:sp>
        <p:nvSpPr>
          <p:cNvPr id="121" name="Text Box 59"/>
          <p:cNvSpPr txBox="1">
            <a:spLocks noChangeArrowheads="1"/>
          </p:cNvSpPr>
          <p:nvPr/>
        </p:nvSpPr>
        <p:spPr bwMode="auto">
          <a:xfrm>
            <a:off x="5438775" y="828675"/>
            <a:ext cx="295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4" tIns="45711" rIns="91424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>
                <a:latin typeface="Tahoma" pitchFamily="34" charset="0"/>
              </a:rPr>
              <a:t>1</a:t>
            </a:r>
          </a:p>
        </p:txBody>
      </p:sp>
      <p:sp>
        <p:nvSpPr>
          <p:cNvPr id="122" name="Text Box 59"/>
          <p:cNvSpPr txBox="1">
            <a:spLocks noChangeArrowheads="1"/>
          </p:cNvSpPr>
          <p:nvPr/>
        </p:nvSpPr>
        <p:spPr bwMode="auto">
          <a:xfrm>
            <a:off x="5475288" y="2874963"/>
            <a:ext cx="295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4" tIns="45711" rIns="91424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>
                <a:latin typeface="Tahoma" pitchFamily="34" charset="0"/>
              </a:rPr>
              <a:t>1</a:t>
            </a:r>
          </a:p>
        </p:txBody>
      </p:sp>
      <p:sp>
        <p:nvSpPr>
          <p:cNvPr id="123" name="Text Box 59"/>
          <p:cNvSpPr txBox="1">
            <a:spLocks noChangeArrowheads="1"/>
          </p:cNvSpPr>
          <p:nvPr/>
        </p:nvSpPr>
        <p:spPr bwMode="auto">
          <a:xfrm>
            <a:off x="7162800" y="3195638"/>
            <a:ext cx="295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4" tIns="45711" rIns="91424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>
                <a:latin typeface="Tahoma" pitchFamily="34" charset="0"/>
              </a:rPr>
              <a:t>1</a:t>
            </a:r>
          </a:p>
        </p:txBody>
      </p:sp>
      <p:cxnSp>
        <p:nvCxnSpPr>
          <p:cNvPr id="124" name="AutoShape 30"/>
          <p:cNvCxnSpPr>
            <a:cxnSpLocks noChangeShapeType="1"/>
          </p:cNvCxnSpPr>
          <p:nvPr/>
        </p:nvCxnSpPr>
        <p:spPr bwMode="auto">
          <a:xfrm>
            <a:off x="4114800" y="457200"/>
            <a:ext cx="2286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5" name="TextBox 124"/>
          <p:cNvSpPr txBox="1"/>
          <p:nvPr/>
        </p:nvSpPr>
        <p:spPr>
          <a:xfrm>
            <a:off x="4924423" y="-9528"/>
            <a:ext cx="4352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“Remember the last three bits”</a:t>
            </a:r>
          </a:p>
        </p:txBody>
      </p:sp>
    </p:spTree>
    <p:extLst>
      <p:ext uri="{BB962C8B-B14F-4D97-AF65-F5344CB8AC3E}">
        <p14:creationId xmlns:p14="http://schemas.microsoft.com/office/powerpoint/2010/main" val="348341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666666"/>
      </a:dk2>
      <a:lt2>
        <a:srgbClr val="EEECE1"/>
      </a:lt2>
      <a:accent1>
        <a:srgbClr val="FF9933"/>
      </a:accent1>
      <a:accent2>
        <a:srgbClr val="FF6600"/>
      </a:accent2>
      <a:accent3>
        <a:srgbClr val="FF9900"/>
      </a:accent3>
      <a:accent4>
        <a:srgbClr val="9999FF"/>
      </a:accent4>
      <a:accent5>
        <a:srgbClr val="6666CC"/>
      </a:accent5>
      <a:accent6>
        <a:srgbClr val="3333CC"/>
      </a:accent6>
      <a:hlink>
        <a:srgbClr val="666666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>
            <a:latin typeface="Franklin Gothic Medium"/>
            <a:cs typeface="Franklin Gothic Medium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11760</TotalTime>
  <Words>484</Words>
  <Application>Microsoft Office PowerPoint</Application>
  <PresentationFormat>On-screen Show (4:3)</PresentationFormat>
  <Paragraphs>259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CSE 311: Foundations of Computing</vt:lpstr>
      <vt:lpstr>FSM highlights</vt:lpstr>
      <vt:lpstr>FSM that accepts strings of a’s, b’s, c’s with no more than 3 a’s</vt:lpstr>
      <vt:lpstr>FSM that accepts binary strings with a 1 three positions from the start</vt:lpstr>
      <vt:lpstr>FSM that accepts binary strings with a 1 three positions from the end</vt:lpstr>
      <vt:lpstr>Strings over {0, 1, 2}*</vt:lpstr>
      <vt:lpstr>Strings with an even number of 2’s and a mod 3 sum of 0</vt:lpstr>
      <vt:lpstr>3 bit shift register</vt:lpstr>
      <vt:lpstr>PowerPoint Presentation</vt:lpstr>
      <vt:lpstr>The beginning versus the end</vt:lpstr>
      <vt:lpstr>State Machines with Output</vt:lpstr>
      <vt:lpstr>Vending Machine</vt:lpstr>
      <vt:lpstr>Vending Machine, v0.1</vt:lpstr>
      <vt:lpstr>Vending Machine, v0.2</vt:lpstr>
      <vt:lpstr>Vending Machine, v1.0</vt:lpstr>
    </vt:vector>
  </TitlesOfParts>
  <Company>Chinese University of Hong Kong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311 (Fall 13)</dc:title>
  <dc:creator>James;R. Lee</dc:creator>
  <cp:lastModifiedBy>beame</cp:lastModifiedBy>
  <cp:revision>469</cp:revision>
  <cp:lastPrinted>2013-10-03T23:44:12Z</cp:lastPrinted>
  <dcterms:created xsi:type="dcterms:W3CDTF">2013-01-07T07:20:47Z</dcterms:created>
  <dcterms:modified xsi:type="dcterms:W3CDTF">2014-11-14T06:22:59Z</dcterms:modified>
</cp:coreProperties>
</file>