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599" r:id="rId3"/>
    <p:sldId id="591" r:id="rId4"/>
    <p:sldId id="592" r:id="rId5"/>
    <p:sldId id="593" r:id="rId6"/>
    <p:sldId id="562" r:id="rId7"/>
    <p:sldId id="563" r:id="rId8"/>
    <p:sldId id="564" r:id="rId9"/>
    <p:sldId id="565" r:id="rId10"/>
    <p:sldId id="566" r:id="rId11"/>
    <p:sldId id="567" r:id="rId12"/>
    <p:sldId id="568" r:id="rId13"/>
    <p:sldId id="571" r:id="rId14"/>
    <p:sldId id="572" r:id="rId15"/>
    <p:sldId id="573" r:id="rId16"/>
    <p:sldId id="574" r:id="rId17"/>
    <p:sldId id="589" r:id="rId18"/>
    <p:sldId id="577" r:id="rId19"/>
    <p:sldId id="579" r:id="rId20"/>
    <p:sldId id="580" r:id="rId21"/>
    <p:sldId id="590" r:id="rId22"/>
    <p:sldId id="575" r:id="rId23"/>
    <p:sldId id="586" r:id="rId24"/>
  </p:sldIdLst>
  <p:sldSz cx="9144000" cy="6858000" type="screen4x3"/>
  <p:notesSz cx="9601200" cy="73152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0504" autoAdjust="0"/>
  </p:normalViewPr>
  <p:slideViewPr>
    <p:cSldViewPr snapToGrid="0" snapToObjects="1">
      <p:cViewPr varScale="1">
        <p:scale>
          <a:sx n="88" d="100"/>
          <a:sy n="88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</a:rPr>
              <a:t>What</a:t>
            </a:r>
            <a:r>
              <a:rPr lang="en-US" altLang="en-US" smtClean="0">
                <a:latin typeface="Times New Roman" pitchFamily="18" charset="0"/>
              </a:rPr>
              <a:t>’</a:t>
            </a:r>
            <a:r>
              <a:rPr lang="en-US" smtClean="0">
                <a:latin typeface="Times New Roman" pitchFamily="18" charset="0"/>
              </a:rPr>
              <a:t>s wrong: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</a:rPr>
              <a:t>Redundant data: we repeat all the GPAs and all the Office numbers</a:t>
            </a:r>
          </a:p>
          <a:p>
            <a:pPr>
              <a:buFontTx/>
              <a:buChar char="•"/>
            </a:pPr>
            <a:r>
              <a:rPr lang="en-US" smtClean="0">
                <a:latin typeface="Times New Roman" pitchFamily="18" charset="0"/>
              </a:rPr>
              <a:t>Missing data: we lost Einstein</a:t>
            </a:r>
          </a:p>
        </p:txBody>
      </p:sp>
    </p:spTree>
    <p:extLst>
      <p:ext uri="{BB962C8B-B14F-4D97-AF65-F5344CB8AC3E}">
        <p14:creationId xmlns:p14="http://schemas.microsoft.com/office/powerpoint/2010/main" val="3460350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2.xml"/><Relationship Id="rId1" Type="http://schemas.openxmlformats.org/officeDocument/2006/relationships/tags" Target="../tags/tag9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tags" Target="../tags/tag64.xml"/><Relationship Id="rId26" Type="http://schemas.openxmlformats.org/officeDocument/2006/relationships/tags" Target="../tags/tag72.xml"/><Relationship Id="rId3" Type="http://schemas.openxmlformats.org/officeDocument/2006/relationships/tags" Target="../tags/tag49.xml"/><Relationship Id="rId21" Type="http://schemas.openxmlformats.org/officeDocument/2006/relationships/tags" Target="../tags/tag67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5" Type="http://schemas.openxmlformats.org/officeDocument/2006/relationships/tags" Target="../tags/tag71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20" Type="http://schemas.openxmlformats.org/officeDocument/2006/relationships/tags" Target="../tags/tag66.xml"/><Relationship Id="rId29" Type="http://schemas.openxmlformats.org/officeDocument/2006/relationships/slideLayout" Target="../slideLayouts/slideLayout3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24" Type="http://schemas.openxmlformats.org/officeDocument/2006/relationships/tags" Target="../tags/tag70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23" Type="http://schemas.openxmlformats.org/officeDocument/2006/relationships/tags" Target="../tags/tag69.xml"/><Relationship Id="rId28" Type="http://schemas.openxmlformats.org/officeDocument/2006/relationships/tags" Target="../tags/tag74.xml"/><Relationship Id="rId10" Type="http://schemas.openxmlformats.org/officeDocument/2006/relationships/tags" Target="../tags/tag56.xml"/><Relationship Id="rId19" Type="http://schemas.openxmlformats.org/officeDocument/2006/relationships/tags" Target="../tags/tag65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Relationship Id="rId22" Type="http://schemas.openxmlformats.org/officeDocument/2006/relationships/tags" Target="../tags/tag68.xml"/><Relationship Id="rId27" Type="http://schemas.openxmlformats.org/officeDocument/2006/relationships/tags" Target="../tags/tag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image" Target="../media/image43.png"/><Relationship Id="rId4" Type="http://schemas.openxmlformats.org/officeDocument/2006/relationships/tags" Target="../tags/tag7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49953"/>
            <a:ext cx="8472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6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21:  Finite state machines (aka DFAs)</a:t>
            </a:r>
          </a:p>
        </p:txBody>
      </p:sp>
      <p:pic>
        <p:nvPicPr>
          <p:cNvPr id="1026" name="Picture 2" descr="http://www.bbman.com/assets/images/pepsimach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876" y="2364846"/>
            <a:ext cx="2982736" cy="41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O</a:t>
            </a:r>
            <a:r>
              <a:rPr lang="en-US" dirty="0" smtClean="0"/>
              <a:t>perations: Projection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09" name="TextBox 4"/>
              <p:cNvSpPr txBox="1">
                <a:spLocks noChangeArrowheads="1"/>
              </p:cNvSpPr>
              <p:nvPr/>
            </p:nvSpPr>
            <p:spPr bwMode="auto">
              <a:xfrm>
                <a:off x="984955" y="1686398"/>
                <a:ext cx="4104137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dirty="0" smtClean="0"/>
                  <a:t>Find all offices: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Office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STUDENT</m:t>
                        </m:r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1509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4955" y="1686398"/>
                <a:ext cx="4104137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634" t="-6154" b="-29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8301889"/>
              </p:ext>
            </p:extLst>
          </p:nvPr>
        </p:nvGraphicFramePr>
        <p:xfrm>
          <a:off x="6307667" y="1538111"/>
          <a:ext cx="762000" cy="1484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49" marB="45749"/>
                </a:tc>
              </a:tr>
              <a:tr h="3710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49" marB="45749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522" name="TextBox 10"/>
              <p:cNvSpPr txBox="1">
                <a:spLocks noChangeArrowheads="1"/>
              </p:cNvSpPr>
              <p:nvPr/>
            </p:nvSpPr>
            <p:spPr bwMode="auto">
              <a:xfrm>
                <a:off x="457200" y="4193823"/>
                <a:ext cx="5496826" cy="4247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sz="2000" dirty="0" smtClean="0"/>
                  <a:t>Find offices and GPAs: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Office</m:t>
                        </m:r>
                        <m: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GPA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STUDENT</m:t>
                        </m:r>
                      </m:e>
                    </m:d>
                  </m:oMath>
                </a14:m>
                <a:endParaRPr lang="en-US" sz="20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522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193823"/>
                <a:ext cx="5496826" cy="424732"/>
              </a:xfrm>
              <a:prstGeom prst="rect">
                <a:avLst/>
              </a:prstGeom>
              <a:blipFill rotWithShape="1">
                <a:blip r:embed="rId6"/>
                <a:stretch>
                  <a:fillRect l="-1109" t="-7143" b="-1857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69055641"/>
              </p:ext>
            </p:extLst>
          </p:nvPr>
        </p:nvGraphicFramePr>
        <p:xfrm>
          <a:off x="6307667" y="3412066"/>
          <a:ext cx="17907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9525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7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O</a:t>
            </a:r>
            <a:r>
              <a:rPr lang="en-US" dirty="0" smtClean="0"/>
              <a:t>perations: Selection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533400" y="1571625"/>
            <a:ext cx="591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/>
              <a:t>Find students with GPA &gt; 3.9 : σ</a:t>
            </a:r>
            <a:r>
              <a:rPr lang="en-US" sz="2000" baseline="-25000"/>
              <a:t>GPA&gt;3.9</a:t>
            </a:r>
            <a:r>
              <a:rPr lang="en-US" sz="2000"/>
              <a:t>(STUDENT)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7601730"/>
              </p:ext>
            </p:extLst>
          </p:nvPr>
        </p:nvGraphicFramePr>
        <p:xfrm>
          <a:off x="1600200" y="2105025"/>
          <a:ext cx="601980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257300"/>
                <a:gridCol w="11430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22556" name="TextBox 11"/>
          <p:cNvSpPr txBox="1">
            <a:spLocks noChangeArrowheads="1"/>
          </p:cNvSpPr>
          <p:nvPr/>
        </p:nvSpPr>
        <p:spPr bwMode="auto">
          <a:xfrm>
            <a:off x="666044" y="3824111"/>
            <a:ext cx="66690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000" dirty="0"/>
              <a:t>Retrieve the name and GPA for students with GPA &gt; </a:t>
            </a:r>
            <a:r>
              <a:rPr lang="en-US" sz="2000" dirty="0" smtClean="0"/>
              <a:t>3.9: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r>
              <a:rPr lang="en-US" sz="2000" dirty="0" err="1"/>
              <a:t>Π</a:t>
            </a:r>
            <a:r>
              <a:rPr lang="en-US" sz="2000" baseline="-25000" dirty="0" err="1"/>
              <a:t>Student_Name,GPA</a:t>
            </a:r>
            <a:r>
              <a:rPr lang="en-US" sz="2000" dirty="0"/>
              <a:t>(</a:t>
            </a:r>
            <a:r>
              <a:rPr lang="en-US" sz="2000" dirty="0" err="1"/>
              <a:t>σ</a:t>
            </a:r>
            <a:r>
              <a:rPr lang="en-US" sz="2000" baseline="-25000" dirty="0" err="1"/>
              <a:t>GPA</a:t>
            </a:r>
            <a:r>
              <a:rPr lang="en-US" sz="2000" baseline="-25000" dirty="0"/>
              <a:t>&gt;3.9</a:t>
            </a:r>
            <a:r>
              <a:rPr lang="en-US" sz="2000" dirty="0"/>
              <a:t>(STUDENT))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93840883"/>
              </p:ext>
            </p:extLst>
          </p:nvPr>
        </p:nvGraphicFramePr>
        <p:xfrm>
          <a:off x="3141133" y="4951060"/>
          <a:ext cx="2952750" cy="11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143000"/>
              </a:tblGrid>
              <a:tr h="370946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33" marB="45733"/>
                </a:tc>
              </a:tr>
              <a:tr h="3709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33" marB="457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6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atabase </a:t>
            </a:r>
            <a:r>
              <a:rPr lang="en-US" dirty="0"/>
              <a:t>O</a:t>
            </a:r>
            <a:r>
              <a:rPr lang="en-US" dirty="0" smtClean="0"/>
              <a:t>perations: Natural </a:t>
            </a:r>
            <a:r>
              <a:rPr lang="en-US" dirty="0"/>
              <a:t>J</a:t>
            </a:r>
            <a:r>
              <a:rPr lang="en-US" dirty="0" smtClean="0"/>
              <a:t>oin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41155008"/>
              </p:ext>
            </p:extLst>
          </p:nvPr>
        </p:nvGraphicFramePr>
        <p:xfrm>
          <a:off x="750714" y="1645353"/>
          <a:ext cx="7315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245"/>
                <a:gridCol w="1771245"/>
                <a:gridCol w="1230549"/>
                <a:gridCol w="1118681"/>
                <a:gridCol w="1423480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23640" name="TextBox 4"/>
          <p:cNvSpPr txBox="1">
            <a:spLocks noChangeArrowheads="1"/>
          </p:cNvSpPr>
          <p:nvPr/>
        </p:nvSpPr>
        <p:spPr bwMode="auto">
          <a:xfrm>
            <a:off x="826914" y="1111953"/>
            <a:ext cx="1822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Student ⋈ Takes</a:t>
            </a:r>
          </a:p>
        </p:txBody>
      </p:sp>
    </p:spTree>
    <p:extLst>
      <p:ext uri="{BB962C8B-B14F-4D97-AF65-F5344CB8AC3E}">
        <p14:creationId xmlns:p14="http://schemas.microsoft.com/office/powerpoint/2010/main" val="338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</a:t>
            </a:r>
            <a:r>
              <a:rPr lang="en-US" dirty="0"/>
              <a:t>M</a:t>
            </a:r>
            <a:r>
              <a:rPr lang="en-US" dirty="0" smtClean="0"/>
              <a:t>achines</a:t>
            </a:r>
          </a:p>
        </p:txBody>
      </p:sp>
      <p:sp>
        <p:nvSpPr>
          <p:cNvPr id="5123" name="Content Placeholder 5"/>
          <p:cNvSpPr>
            <a:spLocks noGrp="1"/>
          </p:cNvSpPr>
          <p:nvPr>
            <p:ph idx="1"/>
          </p:nvPr>
        </p:nvSpPr>
        <p:spPr>
          <a:xfrm>
            <a:off x="457200" y="1069617"/>
            <a:ext cx="8229600" cy="2971800"/>
          </a:xfrm>
        </p:spPr>
        <p:txBody>
          <a:bodyPr/>
          <a:lstStyle/>
          <a:p>
            <a:r>
              <a:rPr lang="en-US" sz="2800" dirty="0" smtClean="0"/>
              <a:t>States</a:t>
            </a:r>
          </a:p>
          <a:p>
            <a:r>
              <a:rPr lang="en-US" sz="2800" dirty="0" smtClean="0"/>
              <a:t>Transitions on inputs</a:t>
            </a:r>
          </a:p>
          <a:p>
            <a:r>
              <a:rPr lang="en-US" sz="2800" dirty="0" smtClean="0"/>
              <a:t>Start state and final states</a:t>
            </a:r>
          </a:p>
          <a:p>
            <a:r>
              <a:rPr lang="en-US" sz="2800" dirty="0" smtClean="0"/>
              <a:t>The language recognized by a machine is the set of strings that reach a final state</a:t>
            </a:r>
          </a:p>
        </p:txBody>
      </p:sp>
      <p:sp>
        <p:nvSpPr>
          <p:cNvPr id="7" name="Oval 6"/>
          <p:cNvSpPr/>
          <p:nvPr/>
        </p:nvSpPr>
        <p:spPr>
          <a:xfrm>
            <a:off x="45720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70104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82296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791200" y="473850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7555089" y="4628439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5132" name="TextBox 15"/>
          <p:cNvSpPr txBox="1">
            <a:spLocks noChangeArrowheads="1"/>
          </p:cNvSpPr>
          <p:nvPr/>
        </p:nvSpPr>
        <p:spPr bwMode="auto">
          <a:xfrm>
            <a:off x="6400800" y="4617150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15" name="Straight Arrow Connector 14"/>
          <p:cNvCxnSpPr>
            <a:stCxn id="7" idx="6"/>
            <a:endCxn id="10" idx="2"/>
          </p:cNvCxnSpPr>
          <p:nvPr/>
        </p:nvCxnSpPr>
        <p:spPr>
          <a:xfrm>
            <a:off x="5105400" y="50052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5150556" y="4651017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1</a:t>
            </a:r>
          </a:p>
        </p:txBody>
      </p:sp>
      <p:sp>
        <p:nvSpPr>
          <p:cNvPr id="5136" name="TextBox 23"/>
          <p:cNvSpPr txBox="1">
            <a:spLocks noChangeArrowheads="1"/>
          </p:cNvSpPr>
          <p:nvPr/>
        </p:nvSpPr>
        <p:spPr bwMode="auto">
          <a:xfrm>
            <a:off x="8229599" y="5599284"/>
            <a:ext cx="8015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0,1</a:t>
            </a:r>
          </a:p>
        </p:txBody>
      </p:sp>
      <p:sp>
        <p:nvSpPr>
          <p:cNvPr id="5137" name="TextBox 24"/>
          <p:cNvSpPr txBox="1">
            <a:spLocks noChangeArrowheads="1"/>
          </p:cNvSpPr>
          <p:nvPr/>
        </p:nvSpPr>
        <p:spPr bwMode="auto">
          <a:xfrm>
            <a:off x="7086600" y="4030128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0</a:t>
            </a:r>
          </a:p>
        </p:txBody>
      </p:sp>
      <p:sp>
        <p:nvSpPr>
          <p:cNvPr id="5138" name="TextBox 27"/>
          <p:cNvSpPr txBox="1">
            <a:spLocks noChangeArrowheads="1"/>
          </p:cNvSpPr>
          <p:nvPr/>
        </p:nvSpPr>
        <p:spPr bwMode="auto">
          <a:xfrm>
            <a:off x="4690533" y="563315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5791200" y="4159950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 dirty="0"/>
              <a:t>0</a:t>
            </a:r>
          </a:p>
        </p:txBody>
      </p:sp>
      <p:sp>
        <p:nvSpPr>
          <p:cNvPr id="27" name="Arc 26"/>
          <p:cNvSpPr/>
          <p:nvPr/>
        </p:nvSpPr>
        <p:spPr>
          <a:xfrm>
            <a:off x="4953000" y="4390844"/>
            <a:ext cx="1066800" cy="652462"/>
          </a:xfrm>
          <a:prstGeom prst="arc">
            <a:avLst>
              <a:gd name="adj1" fmla="val 10855616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28" name="Arc 27"/>
          <p:cNvSpPr/>
          <p:nvPr/>
        </p:nvSpPr>
        <p:spPr>
          <a:xfrm>
            <a:off x="4724400" y="3976506"/>
            <a:ext cx="2590800" cy="1447800"/>
          </a:xfrm>
          <a:prstGeom prst="arc">
            <a:avLst>
              <a:gd name="adj1" fmla="val 10677123"/>
              <a:gd name="adj2" fmla="val 0"/>
            </a:avLst>
          </a:prstGeom>
          <a:ln w="28575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324600" y="49671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543800" y="4967106"/>
            <a:ext cx="685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4988361">
            <a:off x="4670425" y="5294131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sp>
        <p:nvSpPr>
          <p:cNvPr id="34" name="Arc 33"/>
          <p:cNvSpPr/>
          <p:nvPr/>
        </p:nvSpPr>
        <p:spPr>
          <a:xfrm rot="14988361">
            <a:off x="8283575" y="5249681"/>
            <a:ext cx="381000" cy="381000"/>
          </a:xfrm>
          <a:prstGeom prst="arc">
            <a:avLst>
              <a:gd name="adj1" fmla="val 1453660"/>
              <a:gd name="adj2" fmla="val 0"/>
            </a:avLst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00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506202"/>
              </p:ext>
            </p:extLst>
          </p:nvPr>
        </p:nvGraphicFramePr>
        <p:xfrm>
          <a:off x="824089" y="4237650"/>
          <a:ext cx="28956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5200"/>
                <a:gridCol w="965200"/>
                <a:gridCol w="965200"/>
              </a:tblGrid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State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1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1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2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2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0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</a:t>
                      </a:r>
                      <a:r>
                        <a:rPr lang="en-US" sz="2200" baseline="-25000" dirty="0" smtClean="0"/>
                        <a:t>3</a:t>
                      </a:r>
                      <a:endParaRPr lang="en-US" sz="2200" baseline="-25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267200" y="4967106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47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pplications of FSMs (a.k.a. finite </a:t>
            </a:r>
            <a:r>
              <a:rPr lang="en-US" dirty="0"/>
              <a:t>a</a:t>
            </a:r>
            <a:r>
              <a:rPr lang="en-US" dirty="0" smtClean="0"/>
              <a:t>utomata)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56" y="1162752"/>
            <a:ext cx="82296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Implementation of regular expression matching in programs like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 smtClean="0"/>
              <a:t>Control structures for sequential logic in digital circuits</a:t>
            </a:r>
          </a:p>
          <a:p>
            <a:pPr>
              <a:defRPr/>
            </a:pPr>
            <a:r>
              <a:rPr lang="en-US" sz="2800" dirty="0" smtClean="0"/>
              <a:t>Algorithms for communication and cache-coherence protocols</a:t>
            </a:r>
          </a:p>
          <a:p>
            <a:pPr lvl="1">
              <a:defRPr/>
            </a:pPr>
            <a:r>
              <a:rPr lang="en-US" dirty="0" smtClean="0"/>
              <a:t>Each agent runs its own FSM</a:t>
            </a:r>
          </a:p>
          <a:p>
            <a:pPr>
              <a:defRPr/>
            </a:pPr>
            <a:r>
              <a:rPr lang="en-US" sz="2800" dirty="0" smtClean="0"/>
              <a:t>Design specifications for reactive systems</a:t>
            </a:r>
          </a:p>
          <a:p>
            <a:pPr lvl="1">
              <a:defRPr/>
            </a:pPr>
            <a:r>
              <a:rPr lang="en-US" dirty="0" smtClean="0"/>
              <a:t>Components are communicating FSMs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pplications </a:t>
            </a:r>
            <a:r>
              <a:rPr lang="en-US" dirty="0"/>
              <a:t>of FSMs (a.k.a. finite automata)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16468" y="1061151"/>
            <a:ext cx="8229600" cy="4525963"/>
          </a:xfrm>
        </p:spPr>
        <p:txBody>
          <a:bodyPr/>
          <a:lstStyle/>
          <a:p>
            <a:r>
              <a:rPr lang="en-US" sz="2800" dirty="0" smtClean="0"/>
              <a:t>Formal verification of systems</a:t>
            </a:r>
          </a:p>
          <a:p>
            <a:pPr lvl="1"/>
            <a:r>
              <a:rPr lang="en-US" dirty="0" smtClean="0"/>
              <a:t>Is an unsafe state reachable?</a:t>
            </a:r>
          </a:p>
          <a:p>
            <a:r>
              <a:rPr lang="en-US" sz="2800" dirty="0" smtClean="0"/>
              <a:t>Computer games</a:t>
            </a:r>
          </a:p>
          <a:p>
            <a:pPr lvl="1"/>
            <a:r>
              <a:rPr lang="en-US" dirty="0" smtClean="0"/>
              <a:t>FSMs provide worlds to explore</a:t>
            </a:r>
          </a:p>
          <a:p>
            <a:r>
              <a:rPr lang="en-US" sz="2800" dirty="0" smtClean="0"/>
              <a:t>Minimization algorithms for FSMs can be extended to more general models used in</a:t>
            </a:r>
          </a:p>
          <a:p>
            <a:pPr lvl="1"/>
            <a:r>
              <a:rPr lang="en-US" dirty="0" smtClean="0"/>
              <a:t>Text prediction</a:t>
            </a:r>
          </a:p>
          <a:p>
            <a:pPr lvl="1"/>
            <a:r>
              <a:rPr lang="en-US" dirty="0" smtClean="0"/>
              <a:t>Speech recognition</a:t>
            </a:r>
          </a:p>
        </p:txBody>
      </p:sp>
    </p:spTree>
    <p:extLst>
      <p:ext uri="{BB962C8B-B14F-4D97-AF65-F5344CB8AC3E}">
        <p14:creationId xmlns:p14="http://schemas.microsoft.com/office/powerpoint/2010/main" val="357142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language does this machine recognize?</a:t>
            </a:r>
          </a:p>
        </p:txBody>
      </p:sp>
      <p:sp>
        <p:nvSpPr>
          <p:cNvPr id="7" name="Oval 6"/>
          <p:cNvSpPr/>
          <p:nvPr/>
        </p:nvSpPr>
        <p:spPr>
          <a:xfrm>
            <a:off x="1271411" y="16348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1271411" y="34636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3100211" y="34636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3100211" y="1634861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881011" y="1787261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81011" y="2015861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2033411" y="14062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2719211" y="2092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881011" y="3616061"/>
            <a:ext cx="1219200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881011" y="3844661"/>
            <a:ext cx="1219200" cy="1587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8" name="TextBox 18"/>
          <p:cNvSpPr txBox="1">
            <a:spLocks noChangeArrowheads="1"/>
          </p:cNvSpPr>
          <p:nvPr/>
        </p:nvSpPr>
        <p:spPr bwMode="auto">
          <a:xfrm>
            <a:off x="2033411" y="3235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2795411" y="39208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1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81211" y="2246048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52611" y="2244461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2" name="TextBox 23"/>
          <p:cNvSpPr txBox="1">
            <a:spLocks noChangeArrowheads="1"/>
          </p:cNvSpPr>
          <p:nvPr/>
        </p:nvSpPr>
        <p:spPr bwMode="auto">
          <a:xfrm>
            <a:off x="3557411" y="22444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8213" name="TextBox 24"/>
          <p:cNvSpPr txBox="1">
            <a:spLocks noChangeArrowheads="1"/>
          </p:cNvSpPr>
          <p:nvPr/>
        </p:nvSpPr>
        <p:spPr bwMode="auto">
          <a:xfrm>
            <a:off x="2947811" y="2854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652411" y="2246048"/>
            <a:ext cx="0" cy="11414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423811" y="2244461"/>
            <a:ext cx="0" cy="1141412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6" name="TextBox 27"/>
          <p:cNvSpPr txBox="1">
            <a:spLocks noChangeArrowheads="1"/>
          </p:cNvSpPr>
          <p:nvPr/>
        </p:nvSpPr>
        <p:spPr bwMode="auto">
          <a:xfrm>
            <a:off x="1728611" y="22444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sp>
        <p:nvSpPr>
          <p:cNvPr id="8217" name="TextBox 28"/>
          <p:cNvSpPr txBox="1">
            <a:spLocks noChangeArrowheads="1"/>
          </p:cNvSpPr>
          <p:nvPr/>
        </p:nvSpPr>
        <p:spPr bwMode="auto">
          <a:xfrm>
            <a:off x="1119011" y="2854061"/>
            <a:ext cx="228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000"/>
              <a:t>0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72961" y="1896798"/>
            <a:ext cx="304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recognize these languages with DFAs?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28700" y="1357313"/>
            <a:ext cx="76581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mbria Math"/>
                <a:ea typeface="Cambria Math"/>
                <a:cs typeface="Franklin Gothic Medium"/>
              </a:rPr>
              <a:t>∅</a:t>
            </a:r>
            <a:endParaRPr lang="en-US" sz="3600" dirty="0">
              <a:latin typeface="Franklin Gothic Medium"/>
              <a:cs typeface="Franklin Gothic Medium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Franklin Gothic Medium"/>
              <a:cs typeface="Franklin Gothic Medium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mbria Math" panose="02040503050406030204" pitchFamily="18" charset="0"/>
                <a:ea typeface="Cambria Math" panose="02040503050406030204" pitchFamily="18" charset="0"/>
                <a:cs typeface="Franklin Gothic Medium"/>
              </a:rPr>
              <a:t>∑</a:t>
            </a:r>
            <a:r>
              <a:rPr lang="en-US" sz="3600" b="1" baseline="30000" dirty="0">
                <a:latin typeface="Franklin Gothic Medium"/>
                <a:cs typeface="Franklin Gothic Medium"/>
              </a:rPr>
              <a:t>*</a:t>
            </a:r>
            <a:endParaRPr lang="en-US" sz="3600" b="1" baseline="30000" dirty="0" smtClean="0">
              <a:latin typeface="Franklin Gothic Medium"/>
              <a:cs typeface="Franklin Gothic Medium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Franklin Gothic Medium"/>
              <a:cs typeface="Franklin Gothic Medium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Franklin Gothic Medium"/>
              <a:cs typeface="Franklin Gothic Medium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prstClr val="black"/>
                </a:solidFill>
                <a:ea typeface="Cambria Math"/>
                <a:cs typeface="Franklin Gothic Medium"/>
              </a:rPr>
              <a:t>{ </a:t>
            </a:r>
            <a:r>
              <a:rPr lang="en-US" sz="3600" dirty="0" smtClean="0">
                <a:cs typeface="Franklin Gothic Medium"/>
              </a:rPr>
              <a:t>x </a:t>
            </a:r>
            <a:r>
              <a:rPr lang="en-US" sz="3600" dirty="0" smtClean="0">
                <a:ea typeface="Cambria Math"/>
                <a:cs typeface="Franklin Gothic Medium"/>
              </a:rPr>
              <a:t>∊{0,1}* :  </a:t>
            </a:r>
            <a:r>
              <a:rPr lang="en-US" sz="3600" dirty="0" err="1" smtClean="0">
                <a:ea typeface="Cambria Math"/>
                <a:cs typeface="Franklin Gothic Medium"/>
              </a:rPr>
              <a:t>len</a:t>
            </a:r>
            <a:r>
              <a:rPr lang="en-US" sz="3600" dirty="0" smtClean="0">
                <a:ea typeface="Cambria Math"/>
                <a:cs typeface="Franklin Gothic Medium"/>
              </a:rPr>
              <a:t>(</a:t>
            </a:r>
            <a:r>
              <a:rPr lang="en-US" sz="3600" dirty="0">
                <a:solidFill>
                  <a:prstClr val="black"/>
                </a:solidFill>
                <a:cs typeface="Franklin Gothic Medium"/>
              </a:rPr>
              <a:t>x</a:t>
            </a:r>
            <a:r>
              <a:rPr lang="en-US" sz="3600" dirty="0" smtClean="0">
                <a:ea typeface="Cambria Math"/>
                <a:cs typeface="Franklin Gothic Medium"/>
              </a:rPr>
              <a:t>) &gt; 1} </a:t>
            </a:r>
            <a:endParaRPr lang="en-US" sz="3600" dirty="0" smtClean="0"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075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FSM that accepts binary strings with a 1 three positions from the end</a:t>
            </a:r>
          </a:p>
        </p:txBody>
      </p:sp>
    </p:spTree>
    <p:extLst>
      <p:ext uri="{BB962C8B-B14F-4D97-AF65-F5344CB8AC3E}">
        <p14:creationId xmlns:p14="http://schemas.microsoft.com/office/powerpoint/2010/main" val="249176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trings over {0, 1, 2}*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79778" y="1040958"/>
            <a:ext cx="8229600" cy="51408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: Strings with an even number of 2’s</a:t>
            </a:r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M</a:t>
            </a:r>
            <a:r>
              <a:rPr lang="en-US" sz="2800" baseline="-25000" dirty="0" smtClean="0">
                <a:solidFill>
                  <a:srgbClr val="C00000"/>
                </a:solidFill>
              </a:rPr>
              <a:t>2</a:t>
            </a:r>
            <a:r>
              <a:rPr lang="en-US" sz="2800" dirty="0" smtClean="0">
                <a:solidFill>
                  <a:srgbClr val="C00000"/>
                </a:solidFill>
              </a:rPr>
              <a:t>: Strings where the sum of digits mod 3 is 0</a:t>
            </a:r>
          </a:p>
        </p:txBody>
      </p:sp>
      <p:sp>
        <p:nvSpPr>
          <p:cNvPr id="7" name="Oval 6"/>
          <p:cNvSpPr/>
          <p:nvPr/>
        </p:nvSpPr>
        <p:spPr>
          <a:xfrm>
            <a:off x="2946402" y="2359374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5080002" y="2367312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520246" y="2638068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168831" y="5587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5302431" y="5595936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742675" y="5877981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151493" y="4444998"/>
            <a:ext cx="533400" cy="533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529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Directed </a:t>
            </a:r>
            <a:r>
              <a:rPr lang="en-US" dirty="0">
                <a:latin typeface="Franklin Gothic Medium" panose="020B0603020102020204" pitchFamily="34" charset="0"/>
              </a:rPr>
              <a:t>G</a:t>
            </a:r>
            <a:r>
              <a:rPr lang="en-US" dirty="0" smtClean="0">
                <a:latin typeface="Franklin Gothic Medium" panose="020B0603020102020204" pitchFamily="34" charset="0"/>
              </a:rPr>
              <a:t>raphs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28991" y="3548945"/>
            <a:ext cx="5562600" cy="2590800"/>
            <a:chOff x="914400" y="3810000"/>
            <a:chExt cx="5562600" cy="2590800"/>
          </a:xfrm>
        </p:grpSpPr>
        <p:sp>
          <p:nvSpPr>
            <p:cNvPr id="50" name="Oval 4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219200" y="48768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1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124200" y="5334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2" name="Oval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914400" y="59436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3" name="Oval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343400" y="4572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4" name="Oval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51054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5" name="Oval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752600" y="59436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6" name="Oval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971800" y="6172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7" name="Oval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819400" y="4267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8" name="Oval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81600" y="39624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59" name="Oval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029200" y="5334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0" name="Oval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981200" y="42672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1" name="Oval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648200" y="6096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2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 flipV="1">
              <a:off x="1143000" y="5257800"/>
              <a:ext cx="1066800" cy="7620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3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V="1">
              <a:off x="1981200" y="5334000"/>
              <a:ext cx="3048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4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1143000" y="6096000"/>
              <a:ext cx="6096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5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1066800" y="5105400"/>
              <a:ext cx="228600" cy="838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6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flipV="1">
              <a:off x="1371600" y="44196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7" name="Line 2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47800" y="5029200"/>
              <a:ext cx="7620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8" name="Line 22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4495800"/>
              <a:ext cx="2286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69" name="Line 2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2438400" y="4495800"/>
              <a:ext cx="4572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0" name="Line 2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438400" y="5257800"/>
              <a:ext cx="6858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1981200" y="5486400"/>
              <a:ext cx="11430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1981200" y="5486400"/>
              <a:ext cx="30480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1981200" y="6172200"/>
              <a:ext cx="990600" cy="152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4" name="Line 2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3124200" y="5562600"/>
              <a:ext cx="762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5" name="Line 2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flipV="1">
              <a:off x="3200400" y="6172200"/>
              <a:ext cx="14478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6" name="Line 3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flipV="1">
              <a:off x="4800600" y="5562600"/>
              <a:ext cx="3048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7" name="Line 31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 flipH="1" flipV="1">
              <a:off x="3352800" y="5486400"/>
              <a:ext cx="1295400" cy="6858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8" name="Line 32"/>
            <p:cNvSpPr>
              <a:spLocks noChangeShapeType="1"/>
            </p:cNvSpPr>
            <p:nvPr>
              <p:custDataLst>
                <p:tags r:id="rId29"/>
              </p:custDataLst>
            </p:nvPr>
          </p:nvSpPr>
          <p:spPr bwMode="auto">
            <a:xfrm flipV="1">
              <a:off x="3352800" y="4724400"/>
              <a:ext cx="990600" cy="609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79" name="Line 33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>
              <a:off x="3048000" y="4419600"/>
              <a:ext cx="1295400" cy="2286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0" name="Line 34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 flipH="1">
              <a:off x="4572000" y="4191000"/>
              <a:ext cx="6858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1" name="Oval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248400" y="3810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2" name="Oval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019800" y="4572000"/>
              <a:ext cx="228600" cy="228600"/>
            </a:xfrm>
            <a:prstGeom prst="ellipse">
              <a:avLst/>
            </a:prstGeom>
            <a:solidFill>
              <a:srgbClr val="BBE0E3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3" name="Line 37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>
              <a:off x="5410200" y="41910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4" name="Line 38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 flipV="1">
              <a:off x="5410200" y="3962400"/>
              <a:ext cx="8382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85" name="Line 3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6172200" y="4038600"/>
              <a:ext cx="2286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0" name="Line 63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 flipH="1">
              <a:off x="4495800" y="4114800"/>
              <a:ext cx="6858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1" name="Line 64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 flipH="1">
              <a:off x="6096000" y="4038600"/>
              <a:ext cx="228600" cy="533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2" name="Line 66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3200400" y="6248400"/>
              <a:ext cx="1447800" cy="76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  <p:sp>
          <p:nvSpPr>
            <p:cNvPr id="93" name="Line 68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1447800" y="4495800"/>
              <a:ext cx="609600" cy="4572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0286" name="Rectangle 93"/>
          <p:cNvSpPr>
            <a:spLocks noChangeArrowheads="1"/>
          </p:cNvSpPr>
          <p:nvPr/>
        </p:nvSpPr>
        <p:spPr bwMode="auto">
          <a:xfrm>
            <a:off x="733776" y="2108196"/>
            <a:ext cx="6248400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Path of length k:  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/>
              <a:t>…, </a:t>
            </a:r>
            <a:r>
              <a:rPr lang="en-US" sz="2400" dirty="0" err="1"/>
              <a:t>v</a:t>
            </a:r>
            <a:r>
              <a:rPr lang="en-US" sz="2400" baseline="-25000" dirty="0" err="1"/>
              <a:t>k</a:t>
            </a:r>
            <a:r>
              <a:rPr lang="en-US" sz="2400" dirty="0"/>
              <a:t>, with (v</a:t>
            </a:r>
            <a:r>
              <a:rPr lang="en-US" sz="2400" baseline="-25000" dirty="0"/>
              <a:t>i</a:t>
            </a:r>
            <a:r>
              <a:rPr lang="en-US" sz="2400" dirty="0"/>
              <a:t>, v</a:t>
            </a:r>
            <a:r>
              <a:rPr lang="en-US" sz="2400" baseline="-25000" dirty="0"/>
              <a:t>i+1</a:t>
            </a:r>
            <a:r>
              <a:rPr lang="en-US" sz="2400" dirty="0"/>
              <a:t>) in </a:t>
            </a:r>
            <a:r>
              <a:rPr lang="en-US" sz="2400" dirty="0" smtClean="0"/>
              <a:t>E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  <p:sp>
        <p:nvSpPr>
          <p:cNvPr id="10287" name="Rectangle 94"/>
          <p:cNvSpPr>
            <a:spLocks noChangeArrowheads="1"/>
          </p:cNvSpPr>
          <p:nvPr/>
        </p:nvSpPr>
        <p:spPr bwMode="auto">
          <a:xfrm>
            <a:off x="711198" y="1216377"/>
            <a:ext cx="6096000" cy="39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G = (V, E</a:t>
            </a:r>
            <a:r>
              <a:rPr lang="en-US" sz="24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1696" y="1213473"/>
            <a:ext cx="5503333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dirty="0" smtClean="0"/>
              <a:t>V </a:t>
            </a:r>
            <a:r>
              <a:rPr lang="en-US" sz="2400" dirty="0"/>
              <a:t>– vertices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 – edges</a:t>
            </a:r>
            <a:r>
              <a:rPr lang="en-US" sz="2400"/>
              <a:t>, </a:t>
            </a:r>
            <a:r>
              <a:rPr lang="en-US" sz="2400" smtClean="0"/>
              <a:t>ordered </a:t>
            </a:r>
            <a:r>
              <a:rPr lang="en-US" sz="2400" dirty="0"/>
              <a:t>pairs of vertices </a:t>
            </a:r>
          </a:p>
        </p:txBody>
      </p:sp>
    </p:spTree>
    <p:extLst>
      <p:ext uri="{BB962C8B-B14F-4D97-AF65-F5344CB8AC3E}">
        <p14:creationId xmlns:p14="http://schemas.microsoft.com/office/powerpoint/2010/main" val="17380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34622" y="319794"/>
            <a:ext cx="8382000" cy="481718"/>
          </a:xfrm>
        </p:spPr>
        <p:txBody>
          <a:bodyPr>
            <a:noAutofit/>
          </a:bodyPr>
          <a:lstStyle/>
          <a:p>
            <a:r>
              <a:rPr lang="en-US" sz="2600" dirty="0"/>
              <a:t>S</a:t>
            </a:r>
            <a:r>
              <a:rPr lang="en-US" sz="2600" dirty="0" smtClean="0"/>
              <a:t>trings with an even number of 2’s and a mod 3 sum of 0</a:t>
            </a:r>
          </a:p>
        </p:txBody>
      </p:sp>
      <p:sp>
        <p:nvSpPr>
          <p:cNvPr id="7" name="Oval 6"/>
          <p:cNvSpPr/>
          <p:nvPr/>
        </p:nvSpPr>
        <p:spPr>
          <a:xfrm>
            <a:off x="1524000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8" name="Oval 7"/>
          <p:cNvSpPr/>
          <p:nvPr/>
        </p:nvSpPr>
        <p:spPr>
          <a:xfrm>
            <a:off x="2819400" y="2139242"/>
            <a:ext cx="842786" cy="84519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9" name="Oval 8"/>
          <p:cNvSpPr/>
          <p:nvPr/>
        </p:nvSpPr>
        <p:spPr>
          <a:xfrm>
            <a:off x="2819400" y="54158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05400" y="21519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5105400" y="5428542"/>
            <a:ext cx="842786" cy="8307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0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" name="Oval 11"/>
          <p:cNvSpPr/>
          <p:nvPr/>
        </p:nvSpPr>
        <p:spPr>
          <a:xfrm>
            <a:off x="6664325" y="3739443"/>
            <a:ext cx="842786" cy="8325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solidFill>
                  <a:srgbClr val="0000FF"/>
                </a:solidFill>
              </a:rPr>
              <a:t>s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2000" baseline="-25000" dirty="0">
                <a:solidFill>
                  <a:srgbClr val="0000FF"/>
                </a:solidFill>
              </a:rPr>
              <a:t>1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984954" y="4120443"/>
            <a:ext cx="43876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9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20513" y="364950"/>
            <a:ext cx="8686800" cy="47042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DFA that accepts strings of a’s, b’s, c’s with no more than 3 a’s</a:t>
            </a:r>
          </a:p>
        </p:txBody>
      </p:sp>
    </p:spTree>
    <p:extLst>
      <p:ext uri="{BB962C8B-B14F-4D97-AF65-F5344CB8AC3E}">
        <p14:creationId xmlns:p14="http://schemas.microsoft.com/office/powerpoint/2010/main" val="7226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bit shift register</a:t>
            </a:r>
          </a:p>
        </p:txBody>
      </p:sp>
      <p:grpSp>
        <p:nvGrpSpPr>
          <p:cNvPr id="9222" name="Group 4"/>
          <p:cNvGrpSpPr>
            <a:grpSpLocks/>
          </p:cNvGrpSpPr>
          <p:nvPr/>
        </p:nvGrpSpPr>
        <p:grpSpPr bwMode="auto">
          <a:xfrm>
            <a:off x="1824038" y="3703638"/>
            <a:ext cx="5791200" cy="2438400"/>
            <a:chOff x="1149" y="2333"/>
            <a:chExt cx="3648" cy="1536"/>
          </a:xfrm>
        </p:grpSpPr>
        <p:grpSp>
          <p:nvGrpSpPr>
            <p:cNvPr id="9272" name="Group 5"/>
            <p:cNvGrpSpPr>
              <a:grpSpLocks/>
            </p:cNvGrpSpPr>
            <p:nvPr/>
          </p:nvGrpSpPr>
          <p:grpSpPr bwMode="auto">
            <a:xfrm>
              <a:off x="1725" y="2333"/>
              <a:ext cx="384" cy="384"/>
              <a:chOff x="1725" y="2333"/>
              <a:chExt cx="384" cy="384"/>
            </a:xfrm>
          </p:grpSpPr>
          <p:sp>
            <p:nvSpPr>
              <p:cNvPr id="9294" name="Oval 6"/>
              <p:cNvSpPr>
                <a:spLocks noChangeArrowheads="1"/>
              </p:cNvSpPr>
              <p:nvPr/>
            </p:nvSpPr>
            <p:spPr bwMode="auto">
              <a:xfrm>
                <a:off x="1725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Text Box 7"/>
              <p:cNvSpPr txBox="1">
                <a:spLocks noChangeArrowheads="1"/>
              </p:cNvSpPr>
              <p:nvPr/>
            </p:nvSpPr>
            <p:spPr bwMode="auto">
              <a:xfrm>
                <a:off x="1763" y="241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001</a:t>
                </a:r>
              </a:p>
            </p:txBody>
          </p:sp>
        </p:grpSp>
        <p:grpSp>
          <p:nvGrpSpPr>
            <p:cNvPr id="9273" name="Group 8"/>
            <p:cNvGrpSpPr>
              <a:grpSpLocks/>
            </p:cNvGrpSpPr>
            <p:nvPr/>
          </p:nvGrpSpPr>
          <p:grpSpPr bwMode="auto">
            <a:xfrm>
              <a:off x="3837" y="2333"/>
              <a:ext cx="384" cy="384"/>
              <a:chOff x="3837" y="2333"/>
              <a:chExt cx="384" cy="384"/>
            </a:xfrm>
          </p:grpSpPr>
          <p:sp>
            <p:nvSpPr>
              <p:cNvPr id="9292" name="Oval 9"/>
              <p:cNvSpPr>
                <a:spLocks noChangeArrowheads="1"/>
              </p:cNvSpPr>
              <p:nvPr/>
            </p:nvSpPr>
            <p:spPr bwMode="auto">
              <a:xfrm>
                <a:off x="3837" y="2333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Text Box 10"/>
              <p:cNvSpPr txBox="1">
                <a:spLocks noChangeArrowheads="1"/>
              </p:cNvSpPr>
              <p:nvPr/>
            </p:nvSpPr>
            <p:spPr bwMode="auto">
              <a:xfrm>
                <a:off x="3867" y="2409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011</a:t>
                </a:r>
              </a:p>
            </p:txBody>
          </p:sp>
        </p:grpSp>
        <p:grpSp>
          <p:nvGrpSpPr>
            <p:cNvPr id="9274" name="Group 11"/>
            <p:cNvGrpSpPr>
              <a:grpSpLocks/>
            </p:cNvGrpSpPr>
            <p:nvPr/>
          </p:nvGrpSpPr>
          <p:grpSpPr bwMode="auto">
            <a:xfrm>
              <a:off x="4413" y="2909"/>
              <a:ext cx="384" cy="384"/>
              <a:chOff x="4413" y="2909"/>
              <a:chExt cx="384" cy="384"/>
            </a:xfrm>
          </p:grpSpPr>
          <p:sp>
            <p:nvSpPr>
              <p:cNvPr id="9290" name="Oval 12"/>
              <p:cNvSpPr>
                <a:spLocks noChangeArrowheads="1"/>
              </p:cNvSpPr>
              <p:nvPr/>
            </p:nvSpPr>
            <p:spPr bwMode="auto">
              <a:xfrm>
                <a:off x="4413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Text Box 13"/>
              <p:cNvSpPr txBox="1">
                <a:spLocks noChangeArrowheads="1"/>
              </p:cNvSpPr>
              <p:nvPr/>
            </p:nvSpPr>
            <p:spPr bwMode="auto">
              <a:xfrm>
                <a:off x="4451" y="298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111</a:t>
                </a:r>
              </a:p>
            </p:txBody>
          </p:sp>
        </p:grpSp>
        <p:grpSp>
          <p:nvGrpSpPr>
            <p:cNvPr id="9275" name="Group 14"/>
            <p:cNvGrpSpPr>
              <a:grpSpLocks/>
            </p:cNvGrpSpPr>
            <p:nvPr/>
          </p:nvGrpSpPr>
          <p:grpSpPr bwMode="auto">
            <a:xfrm>
              <a:off x="3837" y="3485"/>
              <a:ext cx="384" cy="384"/>
              <a:chOff x="3837" y="3485"/>
              <a:chExt cx="384" cy="384"/>
            </a:xfrm>
          </p:grpSpPr>
          <p:sp>
            <p:nvSpPr>
              <p:cNvPr id="9288" name="Oval 15"/>
              <p:cNvSpPr>
                <a:spLocks noChangeArrowheads="1"/>
              </p:cNvSpPr>
              <p:nvPr/>
            </p:nvSpPr>
            <p:spPr bwMode="auto">
              <a:xfrm>
                <a:off x="3837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Text Box 16"/>
              <p:cNvSpPr txBox="1">
                <a:spLocks noChangeArrowheads="1"/>
              </p:cNvSpPr>
              <p:nvPr/>
            </p:nvSpPr>
            <p:spPr bwMode="auto">
              <a:xfrm>
                <a:off x="3875" y="3563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110</a:t>
                </a:r>
              </a:p>
            </p:txBody>
          </p:sp>
        </p:grpSp>
        <p:grpSp>
          <p:nvGrpSpPr>
            <p:cNvPr id="9276" name="Group 17"/>
            <p:cNvGrpSpPr>
              <a:grpSpLocks/>
            </p:cNvGrpSpPr>
            <p:nvPr/>
          </p:nvGrpSpPr>
          <p:grpSpPr bwMode="auto">
            <a:xfrm>
              <a:off x="3261" y="2909"/>
              <a:ext cx="384" cy="384"/>
              <a:chOff x="3261" y="2909"/>
              <a:chExt cx="384" cy="384"/>
            </a:xfrm>
          </p:grpSpPr>
          <p:sp>
            <p:nvSpPr>
              <p:cNvPr id="9286" name="Oval 18"/>
              <p:cNvSpPr>
                <a:spLocks noChangeArrowheads="1"/>
              </p:cNvSpPr>
              <p:nvPr/>
            </p:nvSpPr>
            <p:spPr bwMode="auto">
              <a:xfrm>
                <a:off x="326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Text Box 19"/>
              <p:cNvSpPr txBox="1">
                <a:spLocks noChangeArrowheads="1"/>
              </p:cNvSpPr>
              <p:nvPr/>
            </p:nvSpPr>
            <p:spPr bwMode="auto">
              <a:xfrm>
                <a:off x="328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101</a:t>
                </a:r>
              </a:p>
            </p:txBody>
          </p:sp>
        </p:grpSp>
        <p:grpSp>
          <p:nvGrpSpPr>
            <p:cNvPr id="9277" name="Group 20"/>
            <p:cNvGrpSpPr>
              <a:grpSpLocks/>
            </p:cNvGrpSpPr>
            <p:nvPr/>
          </p:nvGrpSpPr>
          <p:grpSpPr bwMode="auto">
            <a:xfrm>
              <a:off x="2301" y="2909"/>
              <a:ext cx="384" cy="384"/>
              <a:chOff x="2301" y="2909"/>
              <a:chExt cx="384" cy="384"/>
            </a:xfrm>
          </p:grpSpPr>
          <p:sp>
            <p:nvSpPr>
              <p:cNvPr id="9284" name="Oval 21"/>
              <p:cNvSpPr>
                <a:spLocks noChangeArrowheads="1"/>
              </p:cNvSpPr>
              <p:nvPr/>
            </p:nvSpPr>
            <p:spPr bwMode="auto">
              <a:xfrm>
                <a:off x="2301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Text Box 22"/>
              <p:cNvSpPr txBox="1">
                <a:spLocks noChangeArrowheads="1"/>
              </p:cNvSpPr>
              <p:nvPr/>
            </p:nvSpPr>
            <p:spPr bwMode="auto">
              <a:xfrm>
                <a:off x="2329" y="2985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010</a:t>
                </a:r>
              </a:p>
            </p:txBody>
          </p:sp>
        </p:grpSp>
        <p:grpSp>
          <p:nvGrpSpPr>
            <p:cNvPr id="9278" name="Group 23"/>
            <p:cNvGrpSpPr>
              <a:grpSpLocks/>
            </p:cNvGrpSpPr>
            <p:nvPr/>
          </p:nvGrpSpPr>
          <p:grpSpPr bwMode="auto">
            <a:xfrm>
              <a:off x="1149" y="2909"/>
              <a:ext cx="384" cy="384"/>
              <a:chOff x="1149" y="2909"/>
              <a:chExt cx="384" cy="384"/>
            </a:xfrm>
          </p:grpSpPr>
          <p:sp>
            <p:nvSpPr>
              <p:cNvPr id="9282" name="Oval 24"/>
              <p:cNvSpPr>
                <a:spLocks noChangeArrowheads="1"/>
              </p:cNvSpPr>
              <p:nvPr/>
            </p:nvSpPr>
            <p:spPr bwMode="auto">
              <a:xfrm>
                <a:off x="1149" y="2909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Text Box 25"/>
              <p:cNvSpPr txBox="1">
                <a:spLocks noChangeArrowheads="1"/>
              </p:cNvSpPr>
              <p:nvPr/>
            </p:nvSpPr>
            <p:spPr bwMode="auto">
              <a:xfrm>
                <a:off x="1179" y="2997"/>
                <a:ext cx="32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000</a:t>
                </a:r>
              </a:p>
            </p:txBody>
          </p:sp>
        </p:grpSp>
        <p:grpSp>
          <p:nvGrpSpPr>
            <p:cNvPr id="9279" name="Group 26"/>
            <p:cNvGrpSpPr>
              <a:grpSpLocks/>
            </p:cNvGrpSpPr>
            <p:nvPr/>
          </p:nvGrpSpPr>
          <p:grpSpPr bwMode="auto">
            <a:xfrm>
              <a:off x="1725" y="3485"/>
              <a:ext cx="384" cy="384"/>
              <a:chOff x="1725" y="3485"/>
              <a:chExt cx="384" cy="384"/>
            </a:xfrm>
          </p:grpSpPr>
          <p:sp>
            <p:nvSpPr>
              <p:cNvPr id="9280" name="Oval 27"/>
              <p:cNvSpPr>
                <a:spLocks noChangeArrowheads="1"/>
              </p:cNvSpPr>
              <p:nvPr/>
            </p:nvSpPr>
            <p:spPr bwMode="auto">
              <a:xfrm>
                <a:off x="1725" y="3485"/>
                <a:ext cx="384" cy="3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Text Box 28"/>
              <p:cNvSpPr txBox="1">
                <a:spLocks noChangeArrowheads="1"/>
              </p:cNvSpPr>
              <p:nvPr/>
            </p:nvSpPr>
            <p:spPr bwMode="auto">
              <a:xfrm>
                <a:off x="1763" y="3561"/>
                <a:ext cx="3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100</a:t>
                </a:r>
              </a:p>
            </p:txBody>
          </p:sp>
        </p:grpSp>
      </p:grpSp>
      <p:grpSp>
        <p:nvGrpSpPr>
          <p:cNvPr id="9223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9270" name="AutoShape 30"/>
            <p:cNvCxnSpPr>
              <a:cxnSpLocks noChangeShapeType="1"/>
              <a:stCxn id="9294" idx="6"/>
              <a:endCxn id="9292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71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4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9268" name="AutoShape 33"/>
            <p:cNvCxnSpPr>
              <a:cxnSpLocks noChangeShapeType="1"/>
              <a:stCxn id="9284" idx="7"/>
              <a:endCxn id="9286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9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5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9266" name="AutoShape 39"/>
            <p:cNvCxnSpPr>
              <a:cxnSpLocks noChangeShapeType="1"/>
              <a:stCxn id="9282" idx="7"/>
              <a:endCxn id="9294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7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6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9264" name="AutoShape 45"/>
            <p:cNvCxnSpPr>
              <a:cxnSpLocks noChangeShapeType="1"/>
              <a:stCxn id="9294" idx="5"/>
              <a:endCxn id="9284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5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9227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9262" name="AutoShape 55"/>
            <p:cNvCxnSpPr>
              <a:cxnSpLocks noChangeShapeType="1"/>
              <a:stCxn id="9286" idx="7"/>
              <a:endCxn id="9292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3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8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9260" name="AutoShape 58"/>
            <p:cNvCxnSpPr>
              <a:cxnSpLocks noChangeShapeType="1"/>
              <a:stCxn id="9290" idx="5"/>
              <a:endCxn id="9290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61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29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9258" name="AutoShape 70"/>
            <p:cNvCxnSpPr>
              <a:cxnSpLocks noChangeShapeType="1"/>
              <a:stCxn id="9292" idx="5"/>
              <a:endCxn id="9290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59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9230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9234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9256" name="AutoShape 36"/>
              <p:cNvCxnSpPr>
                <a:cxnSpLocks noChangeShapeType="1"/>
                <a:stCxn id="9280" idx="0"/>
                <a:endCxn id="9294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7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5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9254" name="AutoShape 42"/>
              <p:cNvCxnSpPr>
                <a:cxnSpLocks noChangeShapeType="1"/>
                <a:stCxn id="9284" idx="3"/>
                <a:endCxn id="9280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5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6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9252" name="AutoShape 48"/>
              <p:cNvCxnSpPr>
                <a:cxnSpLocks noChangeShapeType="1"/>
                <a:stCxn id="9280" idx="1"/>
                <a:endCxn id="9282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3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7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9250" name="AutoShape 52"/>
              <p:cNvCxnSpPr>
                <a:cxnSpLocks noChangeShapeType="1"/>
                <a:stCxn id="9286" idx="3"/>
                <a:endCxn id="9284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51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38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9248" name="AutoShape 61"/>
              <p:cNvCxnSpPr>
                <a:cxnSpLocks noChangeShapeType="1"/>
                <a:stCxn id="9288" idx="1"/>
                <a:endCxn id="9286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9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9239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9246" name="AutoShape 64"/>
              <p:cNvCxnSpPr>
                <a:cxnSpLocks noChangeShapeType="1"/>
                <a:stCxn id="9288" idx="2"/>
                <a:endCxn id="9280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7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0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9244" name="AutoShape 67"/>
              <p:cNvCxnSpPr>
                <a:cxnSpLocks noChangeShapeType="1"/>
                <a:stCxn id="9290" idx="3"/>
                <a:endCxn id="9288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5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9241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9242" name="AutoShape 73"/>
              <p:cNvCxnSpPr>
                <a:cxnSpLocks noChangeShapeType="1"/>
                <a:stCxn id="9292" idx="4"/>
                <a:endCxn id="9288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243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9231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9232" name="AutoShape 76"/>
            <p:cNvCxnSpPr>
              <a:cxnSpLocks noChangeShapeType="1"/>
              <a:stCxn id="9282" idx="3"/>
              <a:endCxn id="9282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91076" y="61485"/>
            <a:ext cx="5834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2639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3822" y="778933"/>
            <a:ext cx="8376356" cy="2144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2738438" y="3703638"/>
            <a:ext cx="609600" cy="609600"/>
            <a:chOff x="1725" y="2333"/>
            <a:chExt cx="384" cy="384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001</a:t>
              </a:r>
            </a:p>
          </p:txBody>
        </p:sp>
      </p:grp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6091238" y="3703638"/>
            <a:ext cx="609600" cy="609600"/>
            <a:chOff x="3837" y="2333"/>
            <a:chExt cx="384" cy="384"/>
          </a:xfrm>
        </p:grpSpPr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3837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3867" y="2409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011</a:t>
              </a:r>
            </a:p>
          </p:txBody>
        </p:sp>
      </p:grp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7005638" y="4618038"/>
            <a:ext cx="609600" cy="609600"/>
            <a:chOff x="4413" y="2909"/>
            <a:chExt cx="384" cy="384"/>
          </a:xfrm>
        </p:grpSpPr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4413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4451" y="298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111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6091238" y="5532438"/>
            <a:ext cx="609600" cy="609600"/>
            <a:chOff x="3837" y="3485"/>
            <a:chExt cx="384" cy="384"/>
          </a:xfrm>
        </p:grpSpPr>
        <p:sp>
          <p:nvSpPr>
            <p:cNvPr id="14" name="Oval 15"/>
            <p:cNvSpPr>
              <a:spLocks noChangeArrowheads="1"/>
            </p:cNvSpPr>
            <p:nvPr/>
          </p:nvSpPr>
          <p:spPr bwMode="auto">
            <a:xfrm>
              <a:off x="3837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875" y="3563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110</a:t>
              </a: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5176838" y="4618038"/>
            <a:ext cx="609600" cy="609600"/>
            <a:chOff x="3261" y="2909"/>
            <a:chExt cx="384" cy="384"/>
          </a:xfrm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326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328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101</a:t>
              </a:r>
            </a:p>
          </p:txBody>
        </p:sp>
      </p:grp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3652838" y="4618038"/>
            <a:ext cx="609600" cy="609600"/>
            <a:chOff x="2301" y="2909"/>
            <a:chExt cx="384" cy="384"/>
          </a:xfrm>
        </p:grpSpPr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2301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329" y="2985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010</a:t>
              </a:r>
            </a:p>
          </p:txBody>
        </p:sp>
      </p:grpSp>
      <p:grpSp>
        <p:nvGrpSpPr>
          <p:cNvPr id="22" name="Group 23"/>
          <p:cNvGrpSpPr>
            <a:grpSpLocks/>
          </p:cNvGrpSpPr>
          <p:nvPr/>
        </p:nvGrpSpPr>
        <p:grpSpPr bwMode="auto">
          <a:xfrm>
            <a:off x="1824038" y="4618038"/>
            <a:ext cx="609600" cy="609600"/>
            <a:chOff x="1149" y="2909"/>
            <a:chExt cx="384" cy="384"/>
          </a:xfrm>
        </p:grpSpPr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1149" y="2909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25"/>
            <p:cNvSpPr txBox="1">
              <a:spLocks noChangeArrowheads="1"/>
            </p:cNvSpPr>
            <p:nvPr/>
          </p:nvSpPr>
          <p:spPr bwMode="auto">
            <a:xfrm>
              <a:off x="1179" y="2997"/>
              <a:ext cx="32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000</a:t>
              </a:r>
            </a:p>
          </p:txBody>
        </p:sp>
      </p:grpSp>
      <p:grpSp>
        <p:nvGrpSpPr>
          <p:cNvPr id="25" name="Group 26"/>
          <p:cNvGrpSpPr>
            <a:grpSpLocks/>
          </p:cNvGrpSpPr>
          <p:nvPr/>
        </p:nvGrpSpPr>
        <p:grpSpPr bwMode="auto">
          <a:xfrm>
            <a:off x="2738438" y="5532438"/>
            <a:ext cx="609600" cy="609600"/>
            <a:chOff x="1725" y="3485"/>
            <a:chExt cx="384" cy="384"/>
          </a:xfrm>
        </p:grpSpPr>
        <p:sp>
          <p:nvSpPr>
            <p:cNvPr id="26" name="Oval 27"/>
            <p:cNvSpPr>
              <a:spLocks noChangeArrowheads="1"/>
            </p:cNvSpPr>
            <p:nvPr/>
          </p:nvSpPr>
          <p:spPr bwMode="auto">
            <a:xfrm>
              <a:off x="1725" y="3485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Text Box 28"/>
            <p:cNvSpPr txBox="1">
              <a:spLocks noChangeArrowheads="1"/>
            </p:cNvSpPr>
            <p:nvPr/>
          </p:nvSpPr>
          <p:spPr bwMode="auto">
            <a:xfrm>
              <a:off x="1763" y="3561"/>
              <a:ext cx="3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100</a:t>
              </a:r>
            </a:p>
          </p:txBody>
        </p:sp>
      </p:grpSp>
      <p:grpSp>
        <p:nvGrpSpPr>
          <p:cNvPr id="28" name="Group 29"/>
          <p:cNvGrpSpPr>
            <a:grpSpLocks/>
          </p:cNvGrpSpPr>
          <p:nvPr/>
        </p:nvGrpSpPr>
        <p:grpSpPr bwMode="auto">
          <a:xfrm>
            <a:off x="3348038" y="3721100"/>
            <a:ext cx="2743200" cy="336550"/>
            <a:chOff x="2016" y="2603"/>
            <a:chExt cx="1728" cy="212"/>
          </a:xfrm>
        </p:grpSpPr>
        <p:cxnSp>
          <p:nvCxnSpPr>
            <p:cNvPr id="29" name="AutoShape 30"/>
            <p:cNvCxnSpPr>
              <a:cxnSpLocks noChangeShapeType="1"/>
              <a:stCxn id="5" idx="6"/>
              <a:endCxn id="8" idx="2"/>
            </p:cNvCxnSpPr>
            <p:nvPr/>
          </p:nvCxnSpPr>
          <p:spPr bwMode="auto">
            <a:xfrm>
              <a:off x="2016" y="2784"/>
              <a:ext cx="1728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2804" y="2603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1" name="Group 32"/>
          <p:cNvGrpSpPr>
            <a:grpSpLocks/>
          </p:cNvGrpSpPr>
          <p:nvPr/>
        </p:nvGrpSpPr>
        <p:grpSpPr bwMode="auto">
          <a:xfrm>
            <a:off x="4173538" y="4349750"/>
            <a:ext cx="1092200" cy="358775"/>
            <a:chOff x="2536" y="2999"/>
            <a:chExt cx="688" cy="226"/>
          </a:xfrm>
        </p:grpSpPr>
        <p:cxnSp>
          <p:nvCxnSpPr>
            <p:cNvPr id="32" name="AutoShape 33"/>
            <p:cNvCxnSpPr>
              <a:cxnSpLocks noChangeShapeType="1"/>
              <a:stCxn id="20" idx="7"/>
              <a:endCxn id="17" idx="1"/>
            </p:cNvCxnSpPr>
            <p:nvPr/>
          </p:nvCxnSpPr>
          <p:spPr bwMode="auto">
            <a:xfrm rot="5400000" flipV="1">
              <a:off x="2879" y="2881"/>
              <a:ext cx="1" cy="688"/>
            </a:xfrm>
            <a:prstGeom prst="curvedConnector3">
              <a:avLst>
                <a:gd name="adj1" fmla="val -20000009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2810" y="2999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2344738" y="4219575"/>
            <a:ext cx="482600" cy="487363"/>
            <a:chOff x="1384" y="2917"/>
            <a:chExt cx="304" cy="307"/>
          </a:xfrm>
        </p:grpSpPr>
        <p:cxnSp>
          <p:nvCxnSpPr>
            <p:cNvPr id="35" name="AutoShape 39"/>
            <p:cNvCxnSpPr>
              <a:cxnSpLocks noChangeShapeType="1"/>
              <a:stCxn id="23" idx="7"/>
              <a:endCxn id="5" idx="3"/>
            </p:cNvCxnSpPr>
            <p:nvPr/>
          </p:nvCxnSpPr>
          <p:spPr bwMode="auto">
            <a:xfrm flipV="1">
              <a:off x="1384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40"/>
            <p:cNvSpPr txBox="1">
              <a:spLocks noChangeArrowheads="1"/>
            </p:cNvSpPr>
            <p:nvPr/>
          </p:nvSpPr>
          <p:spPr bwMode="auto">
            <a:xfrm>
              <a:off x="1392" y="2917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37" name="Group 44"/>
          <p:cNvGrpSpPr>
            <a:grpSpLocks/>
          </p:cNvGrpSpPr>
          <p:nvPr/>
        </p:nvGrpSpPr>
        <p:grpSpPr bwMode="auto">
          <a:xfrm>
            <a:off x="3259138" y="4186238"/>
            <a:ext cx="482600" cy="520700"/>
            <a:chOff x="1960" y="2896"/>
            <a:chExt cx="304" cy="328"/>
          </a:xfrm>
        </p:grpSpPr>
        <p:cxnSp>
          <p:nvCxnSpPr>
            <p:cNvPr id="38" name="AutoShape 45"/>
            <p:cNvCxnSpPr>
              <a:cxnSpLocks noChangeShapeType="1"/>
              <a:stCxn id="5" idx="5"/>
              <a:endCxn id="20" idx="1"/>
            </p:cNvCxnSpPr>
            <p:nvPr/>
          </p:nvCxnSpPr>
          <p:spPr bwMode="auto">
            <a:xfrm>
              <a:off x="1960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46"/>
            <p:cNvSpPr txBox="1">
              <a:spLocks noChangeArrowheads="1"/>
            </p:cNvSpPr>
            <p:nvPr/>
          </p:nvSpPr>
          <p:spPr bwMode="auto">
            <a:xfrm>
              <a:off x="2063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40" name="Group 54"/>
          <p:cNvGrpSpPr>
            <a:grpSpLocks/>
          </p:cNvGrpSpPr>
          <p:nvPr/>
        </p:nvGrpSpPr>
        <p:grpSpPr bwMode="auto">
          <a:xfrm>
            <a:off x="5695950" y="4224338"/>
            <a:ext cx="484188" cy="482600"/>
            <a:chOff x="3495" y="2920"/>
            <a:chExt cx="305" cy="304"/>
          </a:xfrm>
        </p:grpSpPr>
        <p:cxnSp>
          <p:nvCxnSpPr>
            <p:cNvPr id="41" name="AutoShape 55"/>
            <p:cNvCxnSpPr>
              <a:cxnSpLocks noChangeShapeType="1"/>
              <a:stCxn id="17" idx="7"/>
              <a:endCxn id="8" idx="3"/>
            </p:cNvCxnSpPr>
            <p:nvPr/>
          </p:nvCxnSpPr>
          <p:spPr bwMode="auto">
            <a:xfrm flipV="1">
              <a:off x="3496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3495" y="2950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3" name="Group 57"/>
          <p:cNvGrpSpPr>
            <a:grpSpLocks/>
          </p:cNvGrpSpPr>
          <p:nvPr/>
        </p:nvGrpSpPr>
        <p:grpSpPr bwMode="auto">
          <a:xfrm>
            <a:off x="7526338" y="4706938"/>
            <a:ext cx="620712" cy="431800"/>
            <a:chOff x="4648" y="3224"/>
            <a:chExt cx="391" cy="272"/>
          </a:xfrm>
        </p:grpSpPr>
        <p:cxnSp>
          <p:nvCxnSpPr>
            <p:cNvPr id="44" name="AutoShape 58"/>
            <p:cNvCxnSpPr>
              <a:cxnSpLocks noChangeShapeType="1"/>
              <a:stCxn id="11" idx="5"/>
              <a:endCxn id="11" idx="7"/>
            </p:cNvCxnSpPr>
            <p:nvPr/>
          </p:nvCxnSpPr>
          <p:spPr bwMode="auto">
            <a:xfrm rot="5400000" flipH="1" flipV="1">
              <a:off x="4513" y="3359"/>
              <a:ext cx="272" cy="1"/>
            </a:xfrm>
            <a:prstGeom prst="curvedConnector5">
              <a:avLst>
                <a:gd name="adj1" fmla="val -73528"/>
                <a:gd name="adj2" fmla="val 36399986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 Box 59"/>
            <p:cNvSpPr txBox="1">
              <a:spLocks noChangeArrowheads="1"/>
            </p:cNvSpPr>
            <p:nvPr/>
          </p:nvSpPr>
          <p:spPr bwMode="auto">
            <a:xfrm>
              <a:off x="4853" y="3232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6" name="Group 69"/>
          <p:cNvGrpSpPr>
            <a:grpSpLocks/>
          </p:cNvGrpSpPr>
          <p:nvPr/>
        </p:nvGrpSpPr>
        <p:grpSpPr bwMode="auto">
          <a:xfrm>
            <a:off x="6611938" y="4186238"/>
            <a:ext cx="500062" cy="520700"/>
            <a:chOff x="4072" y="2896"/>
            <a:chExt cx="315" cy="328"/>
          </a:xfrm>
        </p:grpSpPr>
        <p:cxnSp>
          <p:nvCxnSpPr>
            <p:cNvPr id="47" name="AutoShape 70"/>
            <p:cNvCxnSpPr>
              <a:cxnSpLocks noChangeShapeType="1"/>
              <a:stCxn id="8" idx="5"/>
              <a:endCxn id="11" idx="1"/>
            </p:cNvCxnSpPr>
            <p:nvPr/>
          </p:nvCxnSpPr>
          <p:spPr bwMode="auto">
            <a:xfrm>
              <a:off x="4072" y="2920"/>
              <a:ext cx="304" cy="304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71"/>
            <p:cNvSpPr txBox="1">
              <a:spLocks noChangeArrowheads="1"/>
            </p:cNvSpPr>
            <p:nvPr/>
          </p:nvSpPr>
          <p:spPr bwMode="auto">
            <a:xfrm>
              <a:off x="4201" y="2896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49" name="Group 126"/>
          <p:cNvGrpSpPr>
            <a:grpSpLocks/>
          </p:cNvGrpSpPr>
          <p:nvPr/>
        </p:nvGrpSpPr>
        <p:grpSpPr bwMode="auto">
          <a:xfrm>
            <a:off x="2344738" y="4313238"/>
            <a:ext cx="4813300" cy="1811337"/>
            <a:chOff x="2344738" y="4313238"/>
            <a:chExt cx="4813300" cy="1811337"/>
          </a:xfrm>
        </p:grpSpPr>
        <p:grpSp>
          <p:nvGrpSpPr>
            <p:cNvPr id="50" name="Group 35"/>
            <p:cNvGrpSpPr>
              <a:grpSpLocks/>
            </p:cNvGrpSpPr>
            <p:nvPr/>
          </p:nvGrpSpPr>
          <p:grpSpPr bwMode="auto">
            <a:xfrm>
              <a:off x="2797175" y="4313238"/>
              <a:ext cx="295275" cy="1219200"/>
              <a:chOff x="1669" y="2976"/>
              <a:chExt cx="186" cy="768"/>
            </a:xfrm>
          </p:grpSpPr>
          <p:cxnSp>
            <p:nvCxnSpPr>
              <p:cNvPr id="72" name="AutoShape 36"/>
              <p:cNvCxnSpPr>
                <a:cxnSpLocks noChangeShapeType="1"/>
                <a:stCxn id="26" idx="0"/>
                <a:endCxn id="5" idx="4"/>
              </p:cNvCxnSpPr>
              <p:nvPr/>
            </p:nvCxnSpPr>
            <p:spPr bwMode="auto">
              <a:xfrm flipV="1">
                <a:off x="1824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3" name="Text Box 37"/>
              <p:cNvSpPr txBox="1">
                <a:spLocks noChangeArrowheads="1"/>
              </p:cNvSpPr>
              <p:nvPr/>
            </p:nvSpPr>
            <p:spPr bwMode="auto">
              <a:xfrm>
                <a:off x="1669" y="325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1" name="Group 41"/>
            <p:cNvGrpSpPr>
              <a:grpSpLocks/>
            </p:cNvGrpSpPr>
            <p:nvPr/>
          </p:nvGrpSpPr>
          <p:grpSpPr bwMode="auto">
            <a:xfrm>
              <a:off x="3259138" y="5138738"/>
              <a:ext cx="482600" cy="512762"/>
              <a:chOff x="1960" y="3496"/>
              <a:chExt cx="304" cy="323"/>
            </a:xfrm>
          </p:grpSpPr>
          <p:cxnSp>
            <p:nvCxnSpPr>
              <p:cNvPr id="70" name="AutoShape 42"/>
              <p:cNvCxnSpPr>
                <a:cxnSpLocks noChangeShapeType="1"/>
                <a:stCxn id="20" idx="3"/>
                <a:endCxn id="26" idx="7"/>
              </p:cNvCxnSpPr>
              <p:nvPr/>
            </p:nvCxnSpPr>
            <p:spPr bwMode="auto">
              <a:xfrm flipH="1">
                <a:off x="1960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1" name="Text Box 43"/>
              <p:cNvSpPr txBox="1">
                <a:spLocks noChangeArrowheads="1"/>
              </p:cNvSpPr>
              <p:nvPr/>
            </p:nvSpPr>
            <p:spPr bwMode="auto">
              <a:xfrm>
                <a:off x="2071" y="3607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2" name="Group 47"/>
            <p:cNvGrpSpPr>
              <a:grpSpLocks/>
            </p:cNvGrpSpPr>
            <p:nvPr/>
          </p:nvGrpSpPr>
          <p:grpSpPr bwMode="auto">
            <a:xfrm>
              <a:off x="2344738" y="5138738"/>
              <a:ext cx="482600" cy="490537"/>
              <a:chOff x="1384" y="3496"/>
              <a:chExt cx="304" cy="309"/>
            </a:xfrm>
          </p:grpSpPr>
          <p:cxnSp>
            <p:nvCxnSpPr>
              <p:cNvPr id="68" name="AutoShape 48"/>
              <p:cNvCxnSpPr>
                <a:cxnSpLocks noChangeShapeType="1"/>
                <a:stCxn id="26" idx="1"/>
                <a:endCxn id="23" idx="5"/>
              </p:cNvCxnSpPr>
              <p:nvPr/>
            </p:nvCxnSpPr>
            <p:spPr bwMode="auto">
              <a:xfrm flipH="1" flipV="1">
                <a:off x="1384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1393" y="3593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4173538" y="5138738"/>
              <a:ext cx="1092200" cy="355600"/>
              <a:chOff x="2536" y="3496"/>
              <a:chExt cx="688" cy="224"/>
            </a:xfrm>
          </p:grpSpPr>
          <p:cxnSp>
            <p:nvCxnSpPr>
              <p:cNvPr id="66" name="AutoShape 52"/>
              <p:cNvCxnSpPr>
                <a:cxnSpLocks noChangeShapeType="1"/>
                <a:stCxn id="17" idx="3"/>
                <a:endCxn id="20" idx="5"/>
              </p:cNvCxnSpPr>
              <p:nvPr/>
            </p:nvCxnSpPr>
            <p:spPr bwMode="auto">
              <a:xfrm rot="5400000">
                <a:off x="2879" y="3153"/>
                <a:ext cx="1" cy="688"/>
              </a:xfrm>
              <a:prstGeom prst="curvedConnector3">
                <a:avLst>
                  <a:gd name="adj1" fmla="val 2000000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7" name="Text Box 53"/>
              <p:cNvSpPr txBox="1">
                <a:spLocks noChangeArrowheads="1"/>
              </p:cNvSpPr>
              <p:nvPr/>
            </p:nvSpPr>
            <p:spPr bwMode="auto">
              <a:xfrm>
                <a:off x="2810" y="3508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4" name="Group 60"/>
            <p:cNvGrpSpPr>
              <a:grpSpLocks/>
            </p:cNvGrpSpPr>
            <p:nvPr/>
          </p:nvGrpSpPr>
          <p:grpSpPr bwMode="auto">
            <a:xfrm>
              <a:off x="5697538" y="5138738"/>
              <a:ext cx="482600" cy="482600"/>
              <a:chOff x="3496" y="3496"/>
              <a:chExt cx="304" cy="304"/>
            </a:xfrm>
          </p:grpSpPr>
          <p:cxnSp>
            <p:nvCxnSpPr>
              <p:cNvPr id="64" name="AutoShape 61"/>
              <p:cNvCxnSpPr>
                <a:cxnSpLocks noChangeShapeType="1"/>
                <a:stCxn id="14" idx="1"/>
                <a:endCxn id="17" idx="5"/>
              </p:cNvCxnSpPr>
              <p:nvPr/>
            </p:nvCxnSpPr>
            <p:spPr bwMode="auto">
              <a:xfrm flipH="1" flipV="1">
                <a:off x="3496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3515" y="3582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1</a:t>
                </a:r>
              </a:p>
            </p:txBody>
          </p:sp>
        </p:grpSp>
        <p:grpSp>
          <p:nvGrpSpPr>
            <p:cNvPr id="55" name="Group 63"/>
            <p:cNvGrpSpPr>
              <a:grpSpLocks/>
            </p:cNvGrpSpPr>
            <p:nvPr/>
          </p:nvGrpSpPr>
          <p:grpSpPr bwMode="auto">
            <a:xfrm>
              <a:off x="3348038" y="5788025"/>
              <a:ext cx="2743200" cy="336550"/>
              <a:chOff x="2016" y="3905"/>
              <a:chExt cx="1728" cy="212"/>
            </a:xfrm>
          </p:grpSpPr>
          <p:cxnSp>
            <p:nvCxnSpPr>
              <p:cNvPr id="62" name="AutoShape 64"/>
              <p:cNvCxnSpPr>
                <a:cxnSpLocks noChangeShapeType="1"/>
                <a:stCxn id="14" idx="2"/>
                <a:endCxn id="26" idx="6"/>
              </p:cNvCxnSpPr>
              <p:nvPr/>
            </p:nvCxnSpPr>
            <p:spPr bwMode="auto">
              <a:xfrm flipH="1">
                <a:off x="2016" y="3936"/>
                <a:ext cx="1728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3" name="Text Box 65"/>
              <p:cNvSpPr txBox="1">
                <a:spLocks noChangeArrowheads="1"/>
              </p:cNvSpPr>
              <p:nvPr/>
            </p:nvSpPr>
            <p:spPr bwMode="auto">
              <a:xfrm>
                <a:off x="2823" y="3905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6" name="Group 66"/>
            <p:cNvGrpSpPr>
              <a:grpSpLocks/>
            </p:cNvGrpSpPr>
            <p:nvPr/>
          </p:nvGrpSpPr>
          <p:grpSpPr bwMode="auto">
            <a:xfrm>
              <a:off x="6611938" y="5138738"/>
              <a:ext cx="546100" cy="482600"/>
              <a:chOff x="4072" y="3496"/>
              <a:chExt cx="344" cy="304"/>
            </a:xfrm>
          </p:grpSpPr>
          <p:cxnSp>
            <p:nvCxnSpPr>
              <p:cNvPr id="60" name="AutoShape 67"/>
              <p:cNvCxnSpPr>
                <a:cxnSpLocks noChangeShapeType="1"/>
                <a:stCxn id="11" idx="3"/>
                <a:endCxn id="14" idx="7"/>
              </p:cNvCxnSpPr>
              <p:nvPr/>
            </p:nvCxnSpPr>
            <p:spPr bwMode="auto">
              <a:xfrm flipH="1">
                <a:off x="4072" y="3496"/>
                <a:ext cx="304" cy="304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1" name="Text Box 68"/>
              <p:cNvSpPr txBox="1">
                <a:spLocks noChangeArrowheads="1"/>
              </p:cNvSpPr>
              <p:nvPr/>
            </p:nvSpPr>
            <p:spPr bwMode="auto">
              <a:xfrm>
                <a:off x="4230" y="3586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  <p:grpSp>
          <p:nvGrpSpPr>
            <p:cNvPr id="57" name="Group 72"/>
            <p:cNvGrpSpPr>
              <a:grpSpLocks/>
            </p:cNvGrpSpPr>
            <p:nvPr/>
          </p:nvGrpSpPr>
          <p:grpSpPr bwMode="auto">
            <a:xfrm>
              <a:off x="6361113" y="4313238"/>
              <a:ext cx="295275" cy="1219200"/>
              <a:chOff x="3914" y="2976"/>
              <a:chExt cx="186" cy="768"/>
            </a:xfrm>
          </p:grpSpPr>
          <p:cxnSp>
            <p:nvCxnSpPr>
              <p:cNvPr id="58" name="AutoShape 73"/>
              <p:cNvCxnSpPr>
                <a:cxnSpLocks noChangeShapeType="1"/>
                <a:stCxn id="8" idx="4"/>
                <a:endCxn id="14" idx="0"/>
              </p:cNvCxnSpPr>
              <p:nvPr/>
            </p:nvCxnSpPr>
            <p:spPr bwMode="auto">
              <a:xfrm>
                <a:off x="3936" y="2976"/>
                <a:ext cx="0" cy="768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59" name="Text Box 74"/>
              <p:cNvSpPr txBox="1">
                <a:spLocks noChangeArrowheads="1"/>
              </p:cNvSpPr>
              <p:nvPr/>
            </p:nvSpPr>
            <p:spPr bwMode="auto">
              <a:xfrm>
                <a:off x="3914" y="3251"/>
                <a:ext cx="18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1424" tIns="45711" rIns="91424" bIns="4571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>
                    <a:latin typeface="Tahoma" pitchFamily="34" charset="0"/>
                  </a:rPr>
                  <a:t>0</a:t>
                </a:r>
              </a:p>
            </p:txBody>
          </p:sp>
        </p:grpSp>
      </p:grpSp>
      <p:grpSp>
        <p:nvGrpSpPr>
          <p:cNvPr id="74" name="Group 75"/>
          <p:cNvGrpSpPr>
            <a:grpSpLocks/>
          </p:cNvGrpSpPr>
          <p:nvPr/>
        </p:nvGrpSpPr>
        <p:grpSpPr bwMode="auto">
          <a:xfrm>
            <a:off x="1277938" y="4706938"/>
            <a:ext cx="636587" cy="431800"/>
            <a:chOff x="712" y="3224"/>
            <a:chExt cx="401" cy="272"/>
          </a:xfrm>
        </p:grpSpPr>
        <p:cxnSp>
          <p:nvCxnSpPr>
            <p:cNvPr id="75" name="AutoShape 76"/>
            <p:cNvCxnSpPr>
              <a:cxnSpLocks noChangeShapeType="1"/>
              <a:stCxn id="23" idx="3"/>
              <a:endCxn id="23" idx="1"/>
            </p:cNvCxnSpPr>
            <p:nvPr/>
          </p:nvCxnSpPr>
          <p:spPr bwMode="auto">
            <a:xfrm rot="5400000" flipH="1" flipV="1">
              <a:off x="977" y="3359"/>
              <a:ext cx="272" cy="1"/>
            </a:xfrm>
            <a:prstGeom prst="curvedConnector5">
              <a:avLst>
                <a:gd name="adj1" fmla="val -73528"/>
                <a:gd name="adj2" fmla="val -38800014"/>
                <a:gd name="adj3" fmla="val 173528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712" y="3265"/>
              <a:ext cx="18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sp>
        <p:nvSpPr>
          <p:cNvPr id="77" name="Oval 6"/>
          <p:cNvSpPr>
            <a:spLocks noChangeArrowheads="1"/>
          </p:cNvSpPr>
          <p:nvPr/>
        </p:nvSpPr>
        <p:spPr bwMode="auto">
          <a:xfrm>
            <a:off x="4386263" y="228600"/>
            <a:ext cx="609600" cy="60960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>
              <a:ea typeface="ＭＳ Ｐゴシック" pitchFamily="-111" charset="-128"/>
            </a:endParaRPr>
          </a:p>
        </p:txBody>
      </p: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5786438" y="1082675"/>
            <a:ext cx="609600" cy="609600"/>
            <a:chOff x="1725" y="2333"/>
            <a:chExt cx="384" cy="384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Text Box 7"/>
            <p:cNvSpPr txBox="1">
              <a:spLocks noChangeArrowheads="1"/>
            </p:cNvSpPr>
            <p:nvPr/>
          </p:nvSpPr>
          <p:spPr bwMode="auto">
            <a:xfrm>
              <a:off x="1837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</a:t>
              </a:r>
            </a:p>
          </p:txBody>
        </p:sp>
      </p:grpSp>
      <p:grpSp>
        <p:nvGrpSpPr>
          <p:cNvPr id="81" name="Group 5"/>
          <p:cNvGrpSpPr>
            <a:grpSpLocks/>
          </p:cNvGrpSpPr>
          <p:nvPr/>
        </p:nvGrpSpPr>
        <p:grpSpPr bwMode="auto">
          <a:xfrm>
            <a:off x="2894013" y="1082675"/>
            <a:ext cx="609600" cy="609600"/>
            <a:chOff x="1725" y="2333"/>
            <a:chExt cx="384" cy="384"/>
          </a:xfrm>
        </p:grpSpPr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Text Box 7"/>
            <p:cNvSpPr txBox="1">
              <a:spLocks noChangeArrowheads="1"/>
            </p:cNvSpPr>
            <p:nvPr/>
          </p:nvSpPr>
          <p:spPr bwMode="auto">
            <a:xfrm>
              <a:off x="1841" y="2419"/>
              <a:ext cx="18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</a:t>
              </a:r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2151063" y="2138363"/>
            <a:ext cx="609600" cy="609600"/>
            <a:chOff x="1725" y="2333"/>
            <a:chExt cx="384" cy="384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00</a:t>
              </a:r>
            </a:p>
          </p:txBody>
        </p:sp>
      </p:grpSp>
      <p:grpSp>
        <p:nvGrpSpPr>
          <p:cNvPr id="87" name="Group 5"/>
          <p:cNvGrpSpPr>
            <a:grpSpLocks/>
          </p:cNvGrpSpPr>
          <p:nvPr/>
        </p:nvGrpSpPr>
        <p:grpSpPr bwMode="auto">
          <a:xfrm>
            <a:off x="3582988" y="2154238"/>
            <a:ext cx="609600" cy="609600"/>
            <a:chOff x="1725" y="2333"/>
            <a:chExt cx="384" cy="384"/>
          </a:xfrm>
        </p:grpSpPr>
        <p:sp>
          <p:nvSpPr>
            <p:cNvPr id="88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01</a:t>
              </a:r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129213" y="2114550"/>
            <a:ext cx="609600" cy="609600"/>
            <a:chOff x="1725" y="2333"/>
            <a:chExt cx="384" cy="384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10</a:t>
              </a:r>
            </a:p>
          </p:txBody>
        </p:sp>
      </p:grpSp>
      <p:grpSp>
        <p:nvGrpSpPr>
          <p:cNvPr id="93" name="Group 5"/>
          <p:cNvGrpSpPr>
            <a:grpSpLocks/>
          </p:cNvGrpSpPr>
          <p:nvPr/>
        </p:nvGrpSpPr>
        <p:grpSpPr bwMode="auto">
          <a:xfrm>
            <a:off x="6665913" y="2098675"/>
            <a:ext cx="609600" cy="609600"/>
            <a:chOff x="1725" y="2333"/>
            <a:chExt cx="384" cy="384"/>
          </a:xfrm>
        </p:grpSpPr>
        <p:sp>
          <p:nvSpPr>
            <p:cNvPr id="94" name="Oval 6"/>
            <p:cNvSpPr>
              <a:spLocks noChangeArrowheads="1"/>
            </p:cNvSpPr>
            <p:nvPr/>
          </p:nvSpPr>
          <p:spPr bwMode="auto">
            <a:xfrm>
              <a:off x="1725" y="2333"/>
              <a:ext cx="384" cy="38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Text Box 7"/>
            <p:cNvSpPr txBox="1">
              <a:spLocks noChangeArrowheads="1"/>
            </p:cNvSpPr>
            <p:nvPr/>
          </p:nvSpPr>
          <p:spPr bwMode="auto">
            <a:xfrm>
              <a:off x="1763" y="2419"/>
              <a:ext cx="25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4" tIns="45711" rIns="91424" bIns="4571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>
                  <a:latin typeface="Tahoma" pitchFamily="34" charset="0"/>
                </a:rPr>
                <a:t>11</a:t>
              </a:r>
            </a:p>
          </p:txBody>
        </p:sp>
      </p:grpSp>
      <p:cxnSp>
        <p:nvCxnSpPr>
          <p:cNvPr id="96" name="AutoShape 70"/>
          <p:cNvCxnSpPr>
            <a:cxnSpLocks noChangeShapeType="1"/>
            <a:endCxn id="79" idx="1"/>
          </p:cNvCxnSpPr>
          <p:nvPr/>
        </p:nvCxnSpPr>
        <p:spPr bwMode="auto">
          <a:xfrm>
            <a:off x="4935538" y="711200"/>
            <a:ext cx="939800" cy="4603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7" name="AutoShape 70"/>
          <p:cNvCxnSpPr>
            <a:cxnSpLocks noChangeShapeType="1"/>
            <a:endCxn id="94" idx="1"/>
          </p:cNvCxnSpPr>
          <p:nvPr/>
        </p:nvCxnSpPr>
        <p:spPr bwMode="auto">
          <a:xfrm>
            <a:off x="6335713" y="1557338"/>
            <a:ext cx="419100" cy="630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8" name="AutoShape 70"/>
          <p:cNvCxnSpPr>
            <a:cxnSpLocks noChangeShapeType="1"/>
            <a:endCxn id="91" idx="7"/>
          </p:cNvCxnSpPr>
          <p:nvPr/>
        </p:nvCxnSpPr>
        <p:spPr bwMode="auto">
          <a:xfrm flipH="1">
            <a:off x="5649913" y="1643063"/>
            <a:ext cx="265112" cy="5603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9" name="AutoShape 70"/>
          <p:cNvCxnSpPr>
            <a:cxnSpLocks noChangeShapeType="1"/>
            <a:endCxn id="82" idx="7"/>
          </p:cNvCxnSpPr>
          <p:nvPr/>
        </p:nvCxnSpPr>
        <p:spPr bwMode="auto">
          <a:xfrm flipH="1">
            <a:off x="3414713" y="669925"/>
            <a:ext cx="1023937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0" name="AutoShape 70"/>
          <p:cNvCxnSpPr>
            <a:cxnSpLocks noChangeShapeType="1"/>
            <a:endCxn id="85" idx="0"/>
          </p:cNvCxnSpPr>
          <p:nvPr/>
        </p:nvCxnSpPr>
        <p:spPr bwMode="auto">
          <a:xfrm flipH="1">
            <a:off x="2455863" y="1589088"/>
            <a:ext cx="520700" cy="549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AutoShape 70"/>
          <p:cNvCxnSpPr>
            <a:cxnSpLocks noChangeShapeType="1"/>
            <a:endCxn id="88" idx="1"/>
          </p:cNvCxnSpPr>
          <p:nvPr/>
        </p:nvCxnSpPr>
        <p:spPr bwMode="auto">
          <a:xfrm>
            <a:off x="3357563" y="1643063"/>
            <a:ext cx="314325" cy="60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" name="Text Box 59"/>
          <p:cNvSpPr txBox="1">
            <a:spLocks noChangeArrowheads="1"/>
          </p:cNvSpPr>
          <p:nvPr/>
        </p:nvSpPr>
        <p:spPr bwMode="auto">
          <a:xfrm>
            <a:off x="6440488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3" name="Text Box 59"/>
          <p:cNvSpPr txBox="1">
            <a:spLocks noChangeArrowheads="1"/>
          </p:cNvSpPr>
          <p:nvPr/>
        </p:nvSpPr>
        <p:spPr bwMode="auto">
          <a:xfrm>
            <a:off x="3422650" y="16922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4" name="Text Box 59"/>
          <p:cNvSpPr txBox="1">
            <a:spLocks noChangeArrowheads="1"/>
          </p:cNvSpPr>
          <p:nvPr/>
        </p:nvSpPr>
        <p:spPr bwMode="auto">
          <a:xfrm>
            <a:off x="4543425" y="26543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05" name="Text Box 68"/>
          <p:cNvSpPr txBox="1">
            <a:spLocks noChangeArrowheads="1"/>
          </p:cNvSpPr>
          <p:nvPr/>
        </p:nvSpPr>
        <p:spPr bwMode="auto">
          <a:xfrm>
            <a:off x="3686175" y="66992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6" name="Text Box 68"/>
          <p:cNvSpPr txBox="1">
            <a:spLocks noChangeArrowheads="1"/>
          </p:cNvSpPr>
          <p:nvPr/>
        </p:nvSpPr>
        <p:spPr bwMode="auto">
          <a:xfrm>
            <a:off x="2473325" y="15732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07" name="Text Box 68"/>
          <p:cNvSpPr txBox="1">
            <a:spLocks noChangeArrowheads="1"/>
          </p:cNvSpPr>
          <p:nvPr/>
        </p:nvSpPr>
        <p:spPr bwMode="auto">
          <a:xfrm>
            <a:off x="5549900" y="16335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08" name="AutoShape 70"/>
          <p:cNvCxnSpPr>
            <a:cxnSpLocks noChangeShapeType="1"/>
            <a:endCxn id="23" idx="0"/>
          </p:cNvCxnSpPr>
          <p:nvPr/>
        </p:nvCxnSpPr>
        <p:spPr bwMode="auto">
          <a:xfrm flipH="1">
            <a:off x="2128838" y="2732088"/>
            <a:ext cx="20796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AutoShape 70"/>
          <p:cNvCxnSpPr>
            <a:cxnSpLocks noChangeShapeType="1"/>
            <a:endCxn id="5" idx="0"/>
          </p:cNvCxnSpPr>
          <p:nvPr/>
        </p:nvCxnSpPr>
        <p:spPr bwMode="auto">
          <a:xfrm>
            <a:off x="2586038" y="2708275"/>
            <a:ext cx="457200" cy="9953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0" name="Text Box 68"/>
          <p:cNvSpPr txBox="1">
            <a:spLocks noChangeArrowheads="1"/>
          </p:cNvSpPr>
          <p:nvPr/>
        </p:nvSpPr>
        <p:spPr bwMode="auto">
          <a:xfrm>
            <a:off x="19827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cxnSp>
        <p:nvCxnSpPr>
          <p:cNvPr id="111" name="AutoShape 70"/>
          <p:cNvCxnSpPr>
            <a:cxnSpLocks noChangeShapeType="1"/>
            <a:endCxn id="20" idx="0"/>
          </p:cNvCxnSpPr>
          <p:nvPr/>
        </p:nvCxnSpPr>
        <p:spPr bwMode="auto">
          <a:xfrm>
            <a:off x="3808413" y="2747963"/>
            <a:ext cx="149225" cy="1870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70"/>
          <p:cNvCxnSpPr>
            <a:cxnSpLocks noChangeShapeType="1"/>
            <a:endCxn id="8" idx="0"/>
          </p:cNvCxnSpPr>
          <p:nvPr/>
        </p:nvCxnSpPr>
        <p:spPr bwMode="auto">
          <a:xfrm>
            <a:off x="4064000" y="2689225"/>
            <a:ext cx="2332038" cy="10144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AutoShape 70"/>
          <p:cNvCxnSpPr>
            <a:cxnSpLocks noChangeShapeType="1"/>
            <a:endCxn id="26" idx="0"/>
          </p:cNvCxnSpPr>
          <p:nvPr/>
        </p:nvCxnSpPr>
        <p:spPr bwMode="auto">
          <a:xfrm flipH="1">
            <a:off x="3043238" y="2676525"/>
            <a:ext cx="2208212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AutoShape 70"/>
          <p:cNvCxnSpPr>
            <a:cxnSpLocks noChangeShapeType="1"/>
            <a:endCxn id="17" idx="0"/>
          </p:cNvCxnSpPr>
          <p:nvPr/>
        </p:nvCxnSpPr>
        <p:spPr bwMode="auto">
          <a:xfrm flipH="1">
            <a:off x="5481638" y="2732088"/>
            <a:ext cx="36512" cy="18859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AutoShape 70"/>
          <p:cNvCxnSpPr>
            <a:cxnSpLocks noChangeShapeType="1"/>
            <a:endCxn id="14" idx="0"/>
          </p:cNvCxnSpPr>
          <p:nvPr/>
        </p:nvCxnSpPr>
        <p:spPr bwMode="auto">
          <a:xfrm flipH="1">
            <a:off x="6396038" y="2676525"/>
            <a:ext cx="460375" cy="28559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AutoShape 70"/>
          <p:cNvCxnSpPr>
            <a:cxnSpLocks noChangeShapeType="1"/>
            <a:endCxn id="11" idx="0"/>
          </p:cNvCxnSpPr>
          <p:nvPr/>
        </p:nvCxnSpPr>
        <p:spPr bwMode="auto">
          <a:xfrm>
            <a:off x="7116763" y="2671763"/>
            <a:ext cx="193675" cy="1946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7" name="Text Box 68"/>
          <p:cNvSpPr txBox="1">
            <a:spLocks noChangeArrowheads="1"/>
          </p:cNvSpPr>
          <p:nvPr/>
        </p:nvSpPr>
        <p:spPr bwMode="auto">
          <a:xfrm>
            <a:off x="3624263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8" name="Text Box 68"/>
          <p:cNvSpPr txBox="1">
            <a:spLocks noChangeArrowheads="1"/>
          </p:cNvSpPr>
          <p:nvPr/>
        </p:nvSpPr>
        <p:spPr bwMode="auto">
          <a:xfrm>
            <a:off x="4441825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19" name="Text Box 68"/>
          <p:cNvSpPr txBox="1">
            <a:spLocks noChangeArrowheads="1"/>
          </p:cNvSpPr>
          <p:nvPr/>
        </p:nvSpPr>
        <p:spPr bwMode="auto">
          <a:xfrm>
            <a:off x="6478588" y="321151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0</a:t>
            </a:r>
          </a:p>
        </p:txBody>
      </p:sp>
      <p:sp>
        <p:nvSpPr>
          <p:cNvPr id="120" name="Text Box 59"/>
          <p:cNvSpPr txBox="1">
            <a:spLocks noChangeArrowheads="1"/>
          </p:cNvSpPr>
          <p:nvPr/>
        </p:nvSpPr>
        <p:spPr bwMode="auto">
          <a:xfrm>
            <a:off x="2814638" y="3048000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1" name="Text Box 59"/>
          <p:cNvSpPr txBox="1">
            <a:spLocks noChangeArrowheads="1"/>
          </p:cNvSpPr>
          <p:nvPr/>
        </p:nvSpPr>
        <p:spPr bwMode="auto">
          <a:xfrm>
            <a:off x="5438775" y="828675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2" name="Text Box 59"/>
          <p:cNvSpPr txBox="1">
            <a:spLocks noChangeArrowheads="1"/>
          </p:cNvSpPr>
          <p:nvPr/>
        </p:nvSpPr>
        <p:spPr bwMode="auto">
          <a:xfrm>
            <a:off x="5475288" y="2874963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3" name="Text Box 59"/>
          <p:cNvSpPr txBox="1">
            <a:spLocks noChangeArrowheads="1"/>
          </p:cNvSpPr>
          <p:nvPr/>
        </p:nvSpPr>
        <p:spPr bwMode="auto">
          <a:xfrm>
            <a:off x="7162800" y="3195638"/>
            <a:ext cx="2952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4" tIns="45711" rIns="91424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>
                <a:latin typeface="Tahoma" pitchFamily="34" charset="0"/>
              </a:rPr>
              <a:t>1</a:t>
            </a:r>
          </a:p>
        </p:txBody>
      </p:sp>
      <p:cxnSp>
        <p:nvCxnSpPr>
          <p:cNvPr id="124" name="AutoShape 30"/>
          <p:cNvCxnSpPr>
            <a:cxnSpLocks noChangeShapeType="1"/>
          </p:cNvCxnSpPr>
          <p:nvPr/>
        </p:nvCxnSpPr>
        <p:spPr bwMode="auto">
          <a:xfrm>
            <a:off x="4114800" y="457200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5" name="TextBox 124"/>
          <p:cNvSpPr txBox="1"/>
          <p:nvPr/>
        </p:nvSpPr>
        <p:spPr>
          <a:xfrm>
            <a:off x="4924423" y="-9528"/>
            <a:ext cx="4352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Franklin Gothic Medium"/>
                <a:cs typeface="Franklin Gothic Medium"/>
              </a:rPr>
              <a:t>“Remember the last three bits”</a:t>
            </a:r>
          </a:p>
        </p:txBody>
      </p:sp>
    </p:spTree>
    <p:extLst>
      <p:ext uri="{BB962C8B-B14F-4D97-AF65-F5344CB8AC3E}">
        <p14:creationId xmlns:p14="http://schemas.microsoft.com/office/powerpoint/2010/main" val="42493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Connectivity In Graphs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788" y="3540843"/>
            <a:ext cx="8229600" cy="120015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  <a:cs typeface="+mn-cs"/>
              </a:rPr>
              <a:t>Let R be a relation on a set A.  The connectivity relation R* consists of the pairs (</a:t>
            </a:r>
            <a:r>
              <a:rPr lang="en-US" sz="2400" dirty="0" err="1">
                <a:ea typeface="MS PGothic" pitchFamily="34" charset="-128"/>
                <a:cs typeface="+mn-cs"/>
              </a:rPr>
              <a:t>a,b</a:t>
            </a:r>
            <a:r>
              <a:rPr lang="en-US" sz="2400" dirty="0">
                <a:ea typeface="MS PGothic" pitchFamily="34" charset="-128"/>
                <a:cs typeface="+mn-cs"/>
              </a:rPr>
              <a:t>) such that there is a path from a to </a:t>
            </a:r>
            <a:r>
              <a:rPr lang="en-US" sz="2400" dirty="0" smtClean="0">
                <a:ea typeface="MS PGothic" pitchFamily="34" charset="-128"/>
                <a:cs typeface="+mn-cs"/>
              </a:rPr>
              <a:t>b</a:t>
            </a:r>
          </a:p>
          <a:p>
            <a:pPr>
              <a:defRPr/>
            </a:pPr>
            <a:r>
              <a:rPr lang="en-US" sz="2400" dirty="0" smtClean="0">
                <a:ea typeface="MS PGothic" pitchFamily="34" charset="-128"/>
                <a:cs typeface="+mn-cs"/>
              </a:rPr>
              <a:t>in </a:t>
            </a:r>
            <a:r>
              <a:rPr lang="en-US" sz="2400" dirty="0">
                <a:ea typeface="MS PGothic" pitchFamily="34" charset="-128"/>
                <a:cs typeface="+mn-cs"/>
              </a:rPr>
              <a:t>R.</a:t>
            </a: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8" y="4855747"/>
            <a:ext cx="310515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82025" y="6083435"/>
            <a:ext cx="6110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 The Rosen text uses the wrong definition of this quantity.</a:t>
            </a:r>
          </a:p>
          <a:p>
            <a:r>
              <a:rPr lang="en-US" dirty="0" smtClean="0"/>
              <a:t>             What the text defines (ignoring k=0) is usually called R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441788" y="2397297"/>
            <a:ext cx="8229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ea typeface="MS PGothic" pitchFamily="34" charset="-128"/>
                <a:cs typeface="+mn-cs"/>
              </a:rPr>
              <a:t>Two vertices in a graph are connected </a:t>
            </a:r>
            <a:r>
              <a:rPr lang="en-US" sz="2400" dirty="0" err="1" smtClean="0">
                <a:ea typeface="MS PGothic" pitchFamily="34" charset="-128"/>
                <a:cs typeface="+mn-cs"/>
              </a:rPr>
              <a:t>iff</a:t>
            </a:r>
            <a:r>
              <a:rPr lang="en-US" sz="2400" dirty="0" smtClean="0">
                <a:ea typeface="MS PGothic" pitchFamily="34" charset="-128"/>
                <a:cs typeface="+mn-cs"/>
              </a:rPr>
              <a:t> there is a path between them.</a:t>
            </a:r>
            <a:endParaRPr lang="en-US" sz="2400" dirty="0">
              <a:ea typeface="MS PGothic" pitchFamily="34" charset="-128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288" y="1239478"/>
            <a:ext cx="7848600" cy="8302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  <a:cs typeface="+mn-cs"/>
              </a:rPr>
              <a:t>Let R be a relation on a set A.  There is a path of length </a:t>
            </a:r>
            <a:r>
              <a:rPr lang="en-US" sz="2400" b="1" dirty="0" smtClean="0">
                <a:ea typeface="MS PGothic" pitchFamily="34" charset="-128"/>
                <a:cs typeface="+mn-cs"/>
              </a:rPr>
              <a:t>k</a:t>
            </a:r>
            <a:r>
              <a:rPr lang="en-US" sz="2400" dirty="0" smtClean="0">
                <a:ea typeface="MS PGothic" pitchFamily="34" charset="-128"/>
                <a:cs typeface="+mn-cs"/>
              </a:rPr>
              <a:t> </a:t>
            </a:r>
            <a:r>
              <a:rPr lang="en-US" sz="2400" dirty="0">
                <a:ea typeface="MS PGothic" pitchFamily="34" charset="-128"/>
                <a:cs typeface="+mn-cs"/>
              </a:rPr>
              <a:t>from a to b if and only if (</a:t>
            </a:r>
            <a:r>
              <a:rPr lang="en-US" sz="2400" dirty="0" err="1">
                <a:ea typeface="MS PGothic" pitchFamily="34" charset="-128"/>
                <a:cs typeface="+mn-cs"/>
              </a:rPr>
              <a:t>a,b</a:t>
            </a:r>
            <a:r>
              <a:rPr lang="en-US" sz="2400" dirty="0">
                <a:ea typeface="MS PGothic" pitchFamily="34" charset="-128"/>
                <a:cs typeface="+mn-cs"/>
              </a:rPr>
              <a:t>) </a:t>
            </a:r>
            <a:r>
              <a:rPr lang="en-US" sz="2400" dirty="0" smtClean="0">
                <a:ea typeface="MS PGothic" pitchFamily="34" charset="-128"/>
                <a:cs typeface="+mn-cs"/>
                <a:sym typeface="Symbol"/>
              </a:rPr>
              <a:t> </a:t>
            </a:r>
            <a:r>
              <a:rPr lang="en-US" sz="2400" dirty="0" err="1" smtClean="0">
                <a:ea typeface="MS PGothic" pitchFamily="34" charset="-128"/>
                <a:cs typeface="+mn-cs"/>
                <a:sym typeface="Symbol"/>
              </a:rPr>
              <a:t>R</a:t>
            </a:r>
            <a:r>
              <a:rPr lang="en-US" sz="2400" b="1" baseline="30000" dirty="0" err="1" smtClean="0">
                <a:ea typeface="MS PGothic" pitchFamily="34" charset="-128"/>
                <a:cs typeface="+mn-cs"/>
                <a:sym typeface="Symbol"/>
              </a:rPr>
              <a:t>k</a:t>
            </a:r>
            <a:endParaRPr lang="en-US" sz="2400" b="1" baseline="30000" dirty="0"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5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Properties of Relations (again)</a:t>
            </a:r>
          </a:p>
        </p:txBody>
      </p:sp>
      <p:sp>
        <p:nvSpPr>
          <p:cNvPr id="6146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8533" y="1261533"/>
            <a:ext cx="3487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dirty="0"/>
              <a:t>Let R be a relation on </a:t>
            </a:r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20885" y="2136035"/>
            <a:ext cx="8065915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R is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reflexive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iff</a:t>
            </a:r>
            <a:r>
              <a:rPr lang="en-US" sz="2400" dirty="0">
                <a:latin typeface="Arial" charset="0"/>
                <a:cs typeface="Arial" charset="0"/>
              </a:rPr>
              <a:t> (</a:t>
            </a:r>
            <a:r>
              <a:rPr lang="en-US" sz="2400" dirty="0" err="1">
                <a:latin typeface="Arial" charset="0"/>
                <a:cs typeface="Arial" charset="0"/>
              </a:rPr>
              <a:t>a,a</a:t>
            </a:r>
            <a:r>
              <a:rPr lang="en-US" sz="2400" dirty="0">
                <a:latin typeface="Arial" charset="0"/>
                <a:cs typeface="Arial" charset="0"/>
              </a:rPr>
              <a:t>) 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 for every a 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A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20886" y="3225798"/>
            <a:ext cx="8065914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R is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symmetric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iff</a:t>
            </a:r>
            <a:r>
              <a:rPr lang="en-US" sz="2400" dirty="0">
                <a:latin typeface="Arial" charset="0"/>
                <a:cs typeface="Arial" charset="0"/>
              </a:rPr>
              <a:t> (</a:t>
            </a:r>
            <a:r>
              <a:rPr lang="en-US" sz="2400" dirty="0" err="1">
                <a:latin typeface="Arial" charset="0"/>
                <a:cs typeface="Arial" charset="0"/>
              </a:rPr>
              <a:t>a,b</a:t>
            </a:r>
            <a:r>
              <a:rPr lang="en-US" sz="2400" dirty="0">
                <a:latin typeface="Arial" charset="0"/>
                <a:cs typeface="Arial" charset="0"/>
              </a:rPr>
              <a:t>) 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 implies (b, a)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20886" y="4332102"/>
            <a:ext cx="8065914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R is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transitive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iff</a:t>
            </a:r>
            <a:r>
              <a:rPr lang="en-US" sz="2400" dirty="0">
                <a:latin typeface="Arial" charset="0"/>
                <a:cs typeface="Arial" charset="0"/>
              </a:rPr>
              <a:t> (</a:t>
            </a:r>
            <a:r>
              <a:rPr lang="en-US" sz="2400" dirty="0" err="1">
                <a:latin typeface="Arial" charset="0"/>
                <a:cs typeface="Arial" charset="0"/>
              </a:rPr>
              <a:t>a,b</a:t>
            </a:r>
            <a:r>
              <a:rPr lang="en-US" sz="2400" dirty="0">
                <a:latin typeface="Arial" charset="0"/>
                <a:cs typeface="Arial" charset="0"/>
              </a:rPr>
              <a:t>)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 and (b, c)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 </a:t>
            </a:r>
            <a:r>
              <a:rPr lang="en-US" sz="2400" dirty="0">
                <a:cs typeface="Arial" charset="0"/>
                <a:sym typeface="Symbol"/>
              </a:rPr>
              <a:t>implies</a:t>
            </a:r>
            <a:r>
              <a:rPr lang="en-US" sz="2400" dirty="0">
                <a:latin typeface="Arial" charset="0"/>
                <a:cs typeface="Arial" charset="0"/>
              </a:rPr>
              <a:t> (a, c) </a:t>
            </a:r>
            <a:r>
              <a:rPr lang="en-US" sz="2400" dirty="0">
                <a:latin typeface="Symbol"/>
                <a:cs typeface="Arial" charset="0"/>
                <a:sym typeface="Symbol"/>
              </a:rPr>
              <a:t></a:t>
            </a:r>
            <a:r>
              <a:rPr lang="en-US" sz="2400" dirty="0">
                <a:latin typeface="Arial" charset="0"/>
                <a:cs typeface="Arial" charset="0"/>
              </a:rPr>
              <a:t> R</a:t>
            </a:r>
          </a:p>
        </p:txBody>
      </p:sp>
    </p:spTree>
    <p:extLst>
      <p:ext uri="{BB962C8B-B14F-4D97-AF65-F5344CB8AC3E}">
        <p14:creationId xmlns:p14="http://schemas.microsoft.com/office/powerpoint/2010/main" val="28014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Transitive-Reflexive Closure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68222" y="22577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2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473222" y="27149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3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63422" y="33245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4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92422" y="19529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5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58822" y="24863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6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01622" y="33245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7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20822" y="35531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8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68422" y="16481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19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530622" y="13433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0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378222" y="27149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1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30222" y="16481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2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997222" y="3476973"/>
            <a:ext cx="228600" cy="228600"/>
          </a:xfrm>
          <a:prstGeom prst="ellipse">
            <a:avLst/>
          </a:prstGeom>
          <a:solidFill>
            <a:srgbClr val="BBE0E3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3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492022" y="2638773"/>
            <a:ext cx="1066800" cy="762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5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492022" y="3476973"/>
            <a:ext cx="609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6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415822" y="2486373"/>
            <a:ext cx="228600" cy="838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7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720622" y="1800573"/>
            <a:ext cx="6096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8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796822" y="2410173"/>
            <a:ext cx="7620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29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482622" y="1876773"/>
            <a:ext cx="2286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1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787422" y="2638773"/>
            <a:ext cx="6858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2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330222" y="2867373"/>
            <a:ext cx="11430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4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330222" y="3553173"/>
            <a:ext cx="9906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5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473222" y="2943573"/>
            <a:ext cx="762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6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549422" y="3629373"/>
            <a:ext cx="1447800" cy="76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37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149622" y="2943573"/>
            <a:ext cx="304800" cy="533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40" name="Line 33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97022" y="1800573"/>
            <a:ext cx="1295400" cy="228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41" name="Line 34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921022" y="1571973"/>
            <a:ext cx="6858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42" name="Line 6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844822" y="1495773"/>
            <a:ext cx="6858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44" name="Line 6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2796822" y="1876773"/>
            <a:ext cx="6096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ea typeface="MS PGothic" pitchFamily="34" charset="-128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0" y="5562600"/>
            <a:ext cx="80010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  <a:cs typeface="+mn-cs"/>
              </a:rPr>
              <a:t>The transitive-reflexive closure of a relation R is the connectivity relation R*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1500" y="4266794"/>
            <a:ext cx="8229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bg2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ea typeface="MS PGothic" pitchFamily="34" charset="-128"/>
              </a:rPr>
              <a:t>Transitive-Reflexive closure:  Add the minimum possible number of edges to make the relation transitive and </a:t>
            </a:r>
            <a:r>
              <a:rPr lang="en-US" sz="2400" dirty="0" smtClean="0">
                <a:ea typeface="MS PGothic" pitchFamily="34" charset="-128"/>
              </a:rPr>
              <a:t>reflexive</a:t>
            </a:r>
            <a:endParaRPr lang="en-US" sz="2400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16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n-ary relations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>
                <p:custDataLst>
                  <p:tags r:id="rId2"/>
                </p:custDataLst>
              </p:nvPr>
            </p:nvSpPr>
            <p:spPr>
              <a:xfrm>
                <a:off x="632178" y="1233310"/>
                <a:ext cx="6509474" cy="83099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itchFamily="34" charset="0"/>
                    <a:ea typeface="MS PGothic" pitchFamily="34" charset="-128"/>
                  </a:defRPr>
                </a:lvl9pPr>
              </a:lstStyle>
              <a:p>
                <a:pPr eaLnBrk="1" hangingPunct="1"/>
                <a:r>
                  <a:rPr lang="en-US" dirty="0" smtClean="0">
                    <a:cs typeface="Arial" pitchFamily="34" charset="0"/>
                  </a:rPr>
                  <a:t>Let A</a:t>
                </a:r>
                <a:r>
                  <a:rPr lang="en-US" baseline="-25000" dirty="0">
                    <a:cs typeface="Arial" pitchFamily="34" charset="0"/>
                  </a:rPr>
                  <a:t>1</a:t>
                </a:r>
                <a:r>
                  <a:rPr lang="en-US" dirty="0">
                    <a:cs typeface="Arial" pitchFamily="34" charset="0"/>
                  </a:rPr>
                  <a:t>, A</a:t>
                </a:r>
                <a:r>
                  <a:rPr lang="en-US" baseline="-25000" dirty="0">
                    <a:cs typeface="Arial" pitchFamily="34" charset="0"/>
                  </a:rPr>
                  <a:t>2</a:t>
                </a:r>
                <a:r>
                  <a:rPr lang="en-US" dirty="0">
                    <a:cs typeface="Arial" pitchFamily="34" charset="0"/>
                  </a:rPr>
                  <a:t>, …, A</a:t>
                </a:r>
                <a:r>
                  <a:rPr lang="en-US" baseline="-25000" dirty="0">
                    <a:cs typeface="Arial" pitchFamily="34" charset="0"/>
                  </a:rPr>
                  <a:t>n</a:t>
                </a:r>
                <a:r>
                  <a:rPr lang="en-US" dirty="0">
                    <a:cs typeface="Arial" pitchFamily="34" charset="0"/>
                  </a:rPr>
                  <a:t> be sets.  An </a:t>
                </a:r>
                <a:r>
                  <a:rPr lang="en-US" b="1" dirty="0">
                    <a:cs typeface="Arial" pitchFamily="34" charset="0"/>
                  </a:rPr>
                  <a:t>n-</a:t>
                </a:r>
                <a:r>
                  <a:rPr lang="en-US" b="1" dirty="0" err="1">
                    <a:cs typeface="Arial" pitchFamily="34" charset="0"/>
                  </a:rPr>
                  <a:t>ary</a:t>
                </a:r>
                <a:r>
                  <a:rPr lang="en-US" dirty="0">
                    <a:cs typeface="Arial" pitchFamily="34" charset="0"/>
                  </a:rPr>
                  <a:t> relation on </a:t>
                </a:r>
              </a:p>
              <a:p>
                <a:pPr eaLnBrk="1" hangingPunct="1"/>
                <a:r>
                  <a:rPr lang="en-US" dirty="0">
                    <a:cs typeface="Arial" pitchFamily="34" charset="0"/>
                  </a:rPr>
                  <a:t>these sets is a subset of A</a:t>
                </a:r>
                <a:r>
                  <a:rPr lang="en-US" baseline="-25000" dirty="0">
                    <a:cs typeface="Arial" pitchFamily="34" charset="0"/>
                  </a:rPr>
                  <a:t>1</a:t>
                </a:r>
                <a:r>
                  <a:rPr lang="en-US" dirty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>
                    <a:cs typeface="Arial" pitchFamily="34" charset="0"/>
                  </a:rPr>
                  <a:t> </a:t>
                </a:r>
                <a:r>
                  <a:rPr lang="en-US" dirty="0" smtClean="0">
                    <a:cs typeface="Arial" pitchFamily="34" charset="0"/>
                  </a:rPr>
                  <a:t>A</a:t>
                </a:r>
                <a:r>
                  <a:rPr lang="en-US" baseline="-25000" dirty="0" smtClean="0">
                    <a:cs typeface="Arial" pitchFamily="34" charset="0"/>
                  </a:rPr>
                  <a:t>2 </a:t>
                </a:r>
                <a:r>
                  <a:rPr lang="en-US" dirty="0" smtClean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Arial" pitchFamily="34" charset="0"/>
                      </a:rPr>
                      <m:t>⋯ </m:t>
                    </m:r>
                  </m:oMath>
                </a14:m>
                <a:r>
                  <a:rPr lang="en-US" dirty="0" smtClean="0">
                    <a:latin typeface="Symbol" pitchFamily="18" charset="2"/>
                    <a:cs typeface="Arial" pitchFamily="34" charset="0"/>
                    <a:sym typeface="Symbol" pitchFamily="18" charset="2"/>
                  </a:rPr>
                  <a:t></a:t>
                </a:r>
                <a:r>
                  <a:rPr lang="en-US" dirty="0" smtClean="0">
                    <a:cs typeface="Arial" pitchFamily="34" charset="0"/>
                  </a:rPr>
                  <a:t> </a:t>
                </a:r>
                <a:r>
                  <a:rPr lang="en-US" dirty="0">
                    <a:cs typeface="Arial" pitchFamily="34" charset="0"/>
                  </a:rPr>
                  <a:t>A</a:t>
                </a:r>
                <a:r>
                  <a:rPr lang="en-US" baseline="-25000" dirty="0">
                    <a:cs typeface="Arial" pitchFamily="34" charset="0"/>
                  </a:rPr>
                  <a:t>n</a:t>
                </a:r>
                <a:r>
                  <a:rPr lang="en-US" dirty="0"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4"/>
                </p:custDataLst>
              </p:nvPr>
            </p:nvSpPr>
            <p:spPr>
              <a:xfrm>
                <a:off x="632178" y="1233310"/>
                <a:ext cx="6509474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305" t="-3521" r="-932" b="-13380"/>
                </a:stretch>
              </a:blipFill>
              <a:ln w="28575"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736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</a:t>
            </a:r>
            <a:r>
              <a:rPr lang="en-US" dirty="0"/>
              <a:t>D</a:t>
            </a:r>
            <a:r>
              <a:rPr lang="en-US" dirty="0" smtClean="0"/>
              <a:t>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62100" y="1995488"/>
          <a:ext cx="60198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257300"/>
                <a:gridCol w="11430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170781" y="1616075"/>
            <a:ext cx="127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19656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Databases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85800" y="1371600"/>
          <a:ext cx="7315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245"/>
                <a:gridCol w="1771245"/>
                <a:gridCol w="1230549"/>
                <a:gridCol w="1118681"/>
                <a:gridCol w="1423480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95600" y="6324600"/>
            <a:ext cx="2227405" cy="400110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dk1"/>
                </a:solidFill>
                <a:latin typeface="+mn-lt"/>
                <a:ea typeface="+mn-ea"/>
              </a:rPr>
              <a:t>What’s not so nice?</a:t>
            </a:r>
            <a:endParaRPr lang="en-US" sz="2000" dirty="0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9545" name="TextBox 7"/>
          <p:cNvSpPr txBox="1">
            <a:spLocks noChangeArrowheads="1"/>
          </p:cNvSpPr>
          <p:nvPr/>
        </p:nvSpPr>
        <p:spPr bwMode="auto">
          <a:xfrm>
            <a:off x="533400" y="990600"/>
            <a:ext cx="1274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6679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elational </a:t>
            </a:r>
            <a:r>
              <a:rPr lang="en-US" dirty="0"/>
              <a:t>D</a:t>
            </a:r>
            <a:r>
              <a:rPr lang="en-US" dirty="0" smtClean="0"/>
              <a:t>atabases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9888868"/>
              </p:ext>
            </p:extLst>
          </p:nvPr>
        </p:nvGraphicFramePr>
        <p:xfrm>
          <a:off x="6248400" y="1583796"/>
          <a:ext cx="2362200" cy="4821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245"/>
                <a:gridCol w="971955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Course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CSE312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CSE344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CSE351</a:t>
                      </a:r>
                      <a:endParaRPr lang="en-US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831850" cy="400050"/>
          </a:xfrm>
          <a:prstGeom prst="rect">
            <a:avLst/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miter lim="800000"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dk1"/>
                </a:solidFill>
                <a:latin typeface="+mn-lt"/>
                <a:ea typeface="+mn-ea"/>
              </a:rPr>
              <a:t>Better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98064221"/>
              </p:ext>
            </p:extLst>
          </p:nvPr>
        </p:nvGraphicFramePr>
        <p:xfrm>
          <a:off x="778938" y="1608663"/>
          <a:ext cx="4724400" cy="296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47800"/>
                <a:gridCol w="762000"/>
                <a:gridCol w="838200"/>
              </a:tblGrid>
              <a:tr h="37088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Student_Name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ID_Number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Office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GPA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Knuth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328012098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4.00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Von </a:t>
                      </a:r>
                      <a:r>
                        <a:rPr lang="en-US" sz="1800" dirty="0" err="1" smtClean="0"/>
                        <a:t>Neuman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481080220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555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3.78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Russell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238082388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3.85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Einstein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238001920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2.11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Newton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1727017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3.61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Karp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348882811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3.98</a:t>
                      </a:r>
                      <a:endParaRPr lang="en-US" sz="1800" dirty="0"/>
                    </a:p>
                  </a:txBody>
                  <a:tcPr marT="45725" marB="45725"/>
                </a:tc>
              </a:tr>
              <a:tr h="3708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Bernoulli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2921938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022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3.21</a:t>
                      </a:r>
                      <a:endParaRPr lang="en-US" sz="1800" dirty="0"/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20574" name="TextBox 6"/>
          <p:cNvSpPr txBox="1">
            <a:spLocks noChangeArrowheads="1"/>
          </p:cNvSpPr>
          <p:nvPr/>
        </p:nvSpPr>
        <p:spPr bwMode="auto">
          <a:xfrm>
            <a:off x="799576" y="1194326"/>
            <a:ext cx="1274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/>
              <a:t>STUDENT</a:t>
            </a:r>
          </a:p>
        </p:txBody>
      </p:sp>
      <p:sp>
        <p:nvSpPr>
          <p:cNvPr id="20575" name="TextBox 7"/>
          <p:cNvSpPr txBox="1">
            <a:spLocks noChangeArrowheads="1"/>
          </p:cNvSpPr>
          <p:nvPr/>
        </p:nvSpPr>
        <p:spPr bwMode="auto">
          <a:xfrm>
            <a:off x="6248400" y="1213908"/>
            <a:ext cx="923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dirty="0"/>
              <a:t>TAKES</a:t>
            </a:r>
          </a:p>
        </p:txBody>
      </p:sp>
    </p:spTree>
    <p:extLst>
      <p:ext uri="{BB962C8B-B14F-4D97-AF65-F5344CB8AC3E}">
        <p14:creationId xmlns:p14="http://schemas.microsoft.com/office/powerpoint/2010/main" val="37436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5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11285</TotalTime>
  <Words>1018</Words>
  <Application>Microsoft Office PowerPoint</Application>
  <PresentationFormat>On-screen Show (4:3)</PresentationFormat>
  <Paragraphs>461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CSE 311: Foundations of Computing</vt:lpstr>
      <vt:lpstr>Directed Graphs</vt:lpstr>
      <vt:lpstr>Connectivity In Graphs</vt:lpstr>
      <vt:lpstr>Properties of Relations (again)</vt:lpstr>
      <vt:lpstr>Transitive-Reflexive Closure</vt:lpstr>
      <vt:lpstr>n-ary relations</vt:lpstr>
      <vt:lpstr>Relational Databases</vt:lpstr>
      <vt:lpstr>Relational Databases</vt:lpstr>
      <vt:lpstr>Relational Databases</vt:lpstr>
      <vt:lpstr>Database Operations: Projection</vt:lpstr>
      <vt:lpstr>Database Operations: Selection</vt:lpstr>
      <vt:lpstr>Database Operations: Natural Join</vt:lpstr>
      <vt:lpstr>Finite State Machines</vt:lpstr>
      <vt:lpstr>Applications of FSMs (a.k.a. finite automata)</vt:lpstr>
      <vt:lpstr>Applications of FSMs (a.k.a. finite automata)</vt:lpstr>
      <vt:lpstr>What language does this machine recognize?</vt:lpstr>
      <vt:lpstr>Can we recognize these languages with DFAs?</vt:lpstr>
      <vt:lpstr>FSM that accepts binary strings with a 1 three positions from the end</vt:lpstr>
      <vt:lpstr>Strings over {0, 1, 2}*</vt:lpstr>
      <vt:lpstr>Strings with an even number of 2’s and a mod 3 sum of 0</vt:lpstr>
      <vt:lpstr>DFA that accepts strings of a’s, b’s, c’s with no more than 3 a’s</vt:lpstr>
      <vt:lpstr>3 bit shift register</vt:lpstr>
      <vt:lpstr>PowerPoint Presentation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470</cp:revision>
  <cp:lastPrinted>2013-10-03T23:44:12Z</cp:lastPrinted>
  <dcterms:created xsi:type="dcterms:W3CDTF">2013-01-07T07:20:47Z</dcterms:created>
  <dcterms:modified xsi:type="dcterms:W3CDTF">2014-11-12T06:15:57Z</dcterms:modified>
</cp:coreProperties>
</file>