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541" r:id="rId3"/>
    <p:sldId id="542" r:id="rId4"/>
    <p:sldId id="570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69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</p:sldIdLst>
  <p:sldSz cx="9144000" cy="6858000" type="screen4x3"/>
  <p:notesSz cx="9601200" cy="73152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5CE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4" autoAdjust="0"/>
  </p:normalViewPr>
  <p:slideViewPr>
    <p:cSldViewPr snapToGrid="0" snapToObjects="1">
      <p:cViewPr varScale="1">
        <p:scale>
          <a:sx n="88" d="100"/>
          <a:sy n="88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7665-BAAC-42B1-B972-C861D7B9B2E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E06F-56D1-4639-A659-DFBB24A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3FB922-F127-5E47-9B2E-CA730A74DCAB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1B69A21-D8E0-4E5B-8A6C-6487766BE01E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What</a:t>
            </a:r>
            <a:r>
              <a:rPr lang="en-US" altLang="en-US" smtClean="0">
                <a:latin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</a:rPr>
              <a:t>s wrong: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Redundant data: we repeat all the GPAs and all the Office numbers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Missing data: we lost Einstein</a:t>
            </a:r>
          </a:p>
        </p:txBody>
      </p:sp>
    </p:spTree>
    <p:extLst>
      <p:ext uri="{BB962C8B-B14F-4D97-AF65-F5344CB8AC3E}">
        <p14:creationId xmlns:p14="http://schemas.microsoft.com/office/powerpoint/2010/main" val="100712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974BE9-8160-4C5C-8DFD-3FA956133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0.png"/><Relationship Id="rId5" Type="http://schemas.openxmlformats.org/officeDocument/2006/relationships/tags" Target="../tags/tag61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9" Type="http://schemas.openxmlformats.org/officeDocument/2006/relationships/tags" Target="../tags/tag101.xml"/><Relationship Id="rId21" Type="http://schemas.openxmlformats.org/officeDocument/2006/relationships/tags" Target="../tags/tag83.xml"/><Relationship Id="rId34" Type="http://schemas.openxmlformats.org/officeDocument/2006/relationships/tags" Target="../tags/tag96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tags" Target="../tags/tag91.xml"/><Relationship Id="rId41" Type="http://schemas.openxmlformats.org/officeDocument/2006/relationships/slideLayout" Target="../slideLayouts/slideLayout3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32" Type="http://schemas.openxmlformats.org/officeDocument/2006/relationships/tags" Target="../tags/tag94.xml"/><Relationship Id="rId37" Type="http://schemas.openxmlformats.org/officeDocument/2006/relationships/tags" Target="../tags/tag99.xml"/><Relationship Id="rId40" Type="http://schemas.openxmlformats.org/officeDocument/2006/relationships/tags" Target="../tags/tag102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36" Type="http://schemas.openxmlformats.org/officeDocument/2006/relationships/tags" Target="../tags/tag98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tags" Target="../tags/tag93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30" Type="http://schemas.openxmlformats.org/officeDocument/2006/relationships/tags" Target="../tags/tag92.xml"/><Relationship Id="rId35" Type="http://schemas.openxmlformats.org/officeDocument/2006/relationships/tags" Target="../tags/tag97.xml"/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33" Type="http://schemas.openxmlformats.org/officeDocument/2006/relationships/tags" Target="../tags/tag95.xml"/><Relationship Id="rId38" Type="http://schemas.openxmlformats.org/officeDocument/2006/relationships/tags" Target="../tags/tag10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8.jpe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hyperlink" Target="http://en.wikipedia.org/wiki/Image:Gottfried_Wilhelm_von_Leibniz.jpg" TargetMode="Externa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hyperlink" Target="http://en.wikipedia.org/wiki/Image:Gottfried_Wilhelm_von_Leibniz.jpg" TargetMode="External"/><Relationship Id="rId18" Type="http://schemas.openxmlformats.org/officeDocument/2006/relationships/image" Target="../media/image15.jpeg"/><Relationship Id="rId26" Type="http://schemas.openxmlformats.org/officeDocument/2006/relationships/hyperlink" Target="http://en.wikipedia.org/wiki/File:Langrange_portrait.jpg" TargetMode="External"/><Relationship Id="rId21" Type="http://schemas.openxmlformats.org/officeDocument/2006/relationships/image" Target="../media/image18.png"/><Relationship Id="rId34" Type="http://schemas.openxmlformats.org/officeDocument/2006/relationships/hyperlink" Target="http://en.wikipedia.org/wiki/File:Nikolaus_Kopernikus.jpg" TargetMode="Externa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3.jpeg"/><Relationship Id="rId17" Type="http://schemas.openxmlformats.org/officeDocument/2006/relationships/hyperlink" Target="http://en.wikipedia.org/wiki/Image:FriedrichLudwigBauer.jpg" TargetMode="External"/><Relationship Id="rId25" Type="http://schemas.openxmlformats.org/officeDocument/2006/relationships/image" Target="../media/image20.jpeg"/><Relationship Id="rId33" Type="http://schemas.openxmlformats.org/officeDocument/2006/relationships/image" Target="../media/image24.jpeg"/><Relationship Id="rId38" Type="http://schemas.openxmlformats.org/officeDocument/2006/relationships/image" Target="../media/image27.png"/><Relationship Id="rId2" Type="http://schemas.openxmlformats.org/officeDocument/2006/relationships/tags" Target="../tags/tag154.xml"/><Relationship Id="rId16" Type="http://schemas.openxmlformats.org/officeDocument/2006/relationships/image" Target="../media/image14.jpeg"/><Relationship Id="rId20" Type="http://schemas.openxmlformats.org/officeDocument/2006/relationships/image" Target="../media/image17.png"/><Relationship Id="rId29" Type="http://schemas.openxmlformats.org/officeDocument/2006/relationships/image" Target="../media/image22.jpe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hyperlink" Target="http://upload.wikimedia.org/wikipedia/commons/6/60/Leonhard_Euler_2.jpg" TargetMode="External"/><Relationship Id="rId24" Type="http://schemas.openxmlformats.org/officeDocument/2006/relationships/hyperlink" Target="http://en.wikipedia.org/wiki/File:Peter_Gustav_Lejeune_Dirichlet.jpg" TargetMode="External"/><Relationship Id="rId32" Type="http://schemas.openxmlformats.org/officeDocument/2006/relationships/hyperlink" Target="http://en.wikipedia.org/wiki/File:Rheticus_George_von.jpg" TargetMode="External"/><Relationship Id="rId37" Type="http://schemas.openxmlformats.org/officeDocument/2006/relationships/image" Target="../media/image26.jpeg"/><Relationship Id="rId5" Type="http://schemas.openxmlformats.org/officeDocument/2006/relationships/tags" Target="../tags/tag157.xml"/><Relationship Id="rId15" Type="http://schemas.openxmlformats.org/officeDocument/2006/relationships/hyperlink" Target="http://upload.wikimedia.org/wikipedia/commons/e/e2/Felix_Klein.jpeg" TargetMode="External"/><Relationship Id="rId23" Type="http://schemas.openxmlformats.org/officeDocument/2006/relationships/image" Target="../media/image19.jpeg"/><Relationship Id="rId28" Type="http://schemas.openxmlformats.org/officeDocument/2006/relationships/hyperlink" Target="http://en.wikipedia.org/wiki/File:Johann_Bernoulli2.jpg" TargetMode="External"/><Relationship Id="rId36" Type="http://schemas.openxmlformats.org/officeDocument/2006/relationships/hyperlink" Target="file:///\\localhost\upload.wikimedia.org\wikipedia\commons\1\1d\Erhardweigel.jpg" TargetMode="External"/><Relationship Id="rId10" Type="http://schemas.openxmlformats.org/officeDocument/2006/relationships/image" Target="../media/image12.jpeg"/><Relationship Id="rId19" Type="http://schemas.openxmlformats.org/officeDocument/2006/relationships/image" Target="../media/image16.jpeg"/><Relationship Id="rId31" Type="http://schemas.openxmlformats.org/officeDocument/2006/relationships/image" Target="../media/image23.jpeg"/><Relationship Id="rId4" Type="http://schemas.openxmlformats.org/officeDocument/2006/relationships/tags" Target="../tags/tag156.xml"/><Relationship Id="rId9" Type="http://schemas.openxmlformats.org/officeDocument/2006/relationships/hyperlink" Target="http://en.wikipedia.org/wiki/Image:Fourier2.jpg" TargetMode="External"/><Relationship Id="rId14" Type="http://schemas.openxmlformats.org/officeDocument/2006/relationships/image" Target="../media/image8.jpeg"/><Relationship Id="rId22" Type="http://schemas.openxmlformats.org/officeDocument/2006/relationships/hyperlink" Target="http://en.wikipedia.org/wiki/File:RLipschitz.jpeg" TargetMode="External"/><Relationship Id="rId27" Type="http://schemas.openxmlformats.org/officeDocument/2006/relationships/image" Target="../media/image21.jpeg"/><Relationship Id="rId30" Type="http://schemas.openxmlformats.org/officeDocument/2006/relationships/hyperlink" Target="http://en.wikipedia.org/wiki/File:Jakob_Bernoulli.jpg" TargetMode="External"/><Relationship Id="rId35" Type="http://schemas.openxmlformats.org/officeDocument/2006/relationships/image" Target="../media/image25.jpeg"/><Relationship Id="rId8" Type="http://schemas.openxmlformats.org/officeDocument/2006/relationships/notesSlide" Target="../notesSlides/notesSlide1.xml"/><Relationship Id="rId3" Type="http://schemas.openxmlformats.org/officeDocument/2006/relationships/tags" Target="../tags/tag1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://en.wikipedia.org/wiki/File:Adam_Sedgwick.jpg" TargetMode="External"/><Relationship Id="rId3" Type="http://schemas.openxmlformats.org/officeDocument/2006/relationships/hyperlink" Target="http://en.wikipedia.org/wiki/File:Prof.Cook.jpg" TargetMode="External"/><Relationship Id="rId7" Type="http://schemas.openxmlformats.org/officeDocument/2006/relationships/hyperlink" Target="http://en.wikipedia.org/wiki/File:Robertsmith1689-1768.jpg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9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5" Type="http://schemas.openxmlformats.org/officeDocument/2006/relationships/hyperlink" Target="file:///\\localhost\upload.wikimedia.org\wikipedia\commons\2\29\WilliamHopkins.jpg" TargetMode="External"/><Relationship Id="rId10" Type="http://schemas.openxmlformats.org/officeDocument/2006/relationships/hyperlink" Target="http://en.wikipedia.org/wiki/File:Isaac_Barrow.jpg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10.jpeg"/><Relationship Id="rId1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39.png"/><Relationship Id="rId4" Type="http://schemas.openxmlformats.org/officeDocument/2006/relationships/tags" Target="../tags/tag1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.png"/><Relationship Id="rId4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5.xml"/><Relationship Id="rId7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.png"/><Relationship Id="rId5" Type="http://schemas.openxmlformats.org/officeDocument/2006/relationships/tags" Target="../tags/tag5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20.png"/><Relationship Id="rId4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311: Foundations of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149953"/>
            <a:ext cx="847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Fall 2014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Lecture 20:  Relations and Directed </a:t>
            </a:r>
            <a:r>
              <a:rPr lang="en-US" sz="26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raphs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591" y="2825045"/>
            <a:ext cx="5562600" cy="2590800"/>
            <a:chOff x="914400" y="3810000"/>
            <a:chExt cx="5562600" cy="2590800"/>
          </a:xfrm>
        </p:grpSpPr>
        <p:sp>
          <p:nvSpPr>
            <p:cNvPr id="6" name="Oval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19200" y="48768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24200" y="5334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14400" y="59436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343400" y="4572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51054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52600" y="59436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71800" y="6172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19400" y="4267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39624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29200" y="5334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81200" y="4267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6096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1143000" y="5257800"/>
              <a:ext cx="1066800" cy="76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1981200" y="5334000"/>
              <a:ext cx="3048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43000" y="6096000"/>
              <a:ext cx="609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066800" y="5105400"/>
              <a:ext cx="228600" cy="838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371600" y="44196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47800" y="5029200"/>
              <a:ext cx="7620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33600" y="4495800"/>
              <a:ext cx="2286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2438400" y="4495800"/>
              <a:ext cx="4572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438400" y="5257800"/>
              <a:ext cx="6858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981200" y="5486400"/>
              <a:ext cx="11430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981200" y="5486400"/>
              <a:ext cx="30480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981200" y="6172200"/>
              <a:ext cx="9906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124200" y="5562600"/>
              <a:ext cx="762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3200400" y="6172200"/>
              <a:ext cx="14478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800600" y="5562600"/>
              <a:ext cx="304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3352800" y="5486400"/>
              <a:ext cx="1295400" cy="685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352800" y="4724400"/>
              <a:ext cx="9906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48000" y="4419600"/>
              <a:ext cx="12954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4572000" y="4191000"/>
              <a:ext cx="6858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8400" y="3810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019800" y="4572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410200" y="41910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10200" y="3962400"/>
              <a:ext cx="8382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6172200" y="4038600"/>
              <a:ext cx="2286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495800" y="4114800"/>
              <a:ext cx="6858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6096000" y="4038600"/>
              <a:ext cx="2286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3200400" y="6248400"/>
              <a:ext cx="14478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5" name="Line 6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1447800" y="44958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</a:t>
            </a:r>
            <a:r>
              <a:rPr lang="en-US" dirty="0" smtClean="0">
                <a:latin typeface="Franklin Gothic Medium" panose="020B0603020102020204" pitchFamily="34" charset="0"/>
              </a:rPr>
              <a:t>atrix </a:t>
            </a:r>
            <a:r>
              <a:rPr lang="en-US" dirty="0">
                <a:latin typeface="Franklin Gothic Medium" panose="020B0603020102020204" pitchFamily="34" charset="0"/>
              </a:rPr>
              <a:t>R</a:t>
            </a:r>
            <a:r>
              <a:rPr lang="en-US" dirty="0" smtClean="0">
                <a:latin typeface="Franklin Gothic Medium" panose="020B0603020102020204" pitchFamily="34" charset="0"/>
              </a:rPr>
              <a:t>epresentation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Box 4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56355" y="1162755"/>
                <a:ext cx="4404539" cy="523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600" dirty="0" smtClean="0">
                    <a:latin typeface="Franklin Gothic Medium" panose="020B0603020102020204" pitchFamily="34" charset="0"/>
                  </a:rPr>
                  <a:t>Relation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>
                    <a:latin typeface="Franklin Gothic Medium" panose="020B0603020102020204" pitchFamily="34" charset="0"/>
                  </a:rPr>
                  <a:t>on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921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56355" y="1162755"/>
                <a:ext cx="4404539" cy="523348"/>
              </a:xfrm>
              <a:prstGeom prst="rect">
                <a:avLst/>
              </a:prstGeom>
              <a:blipFill rotWithShape="1">
                <a:blip r:embed="rId6"/>
                <a:stretch>
                  <a:fillRect l="-2351" t="-10465" b="-220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1290" y="3673888"/>
            <a:ext cx="6779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00000"/>
                </a:solidFill>
              </a:rPr>
              <a:t>{(1, 1), (1, 2),  (1, 4),  (2,1),  (2,3), (3,2), (3, 3</a:t>
            </a:r>
            <a:r>
              <a:rPr lang="en-US" sz="2000" dirty="0" smtClean="0">
                <a:solidFill>
                  <a:srgbClr val="C00000"/>
                </a:solidFill>
              </a:rPr>
              <a:t>), (</a:t>
            </a:r>
            <a:r>
              <a:rPr lang="en-US" sz="2000" dirty="0">
                <a:solidFill>
                  <a:srgbClr val="C00000"/>
                </a:solidFill>
              </a:rPr>
              <a:t>4,2</a:t>
            </a:r>
            <a:r>
              <a:rPr lang="en-US" sz="2000" dirty="0" smtClean="0">
                <a:solidFill>
                  <a:srgbClr val="C00000"/>
                </a:solidFill>
              </a:rPr>
              <a:t>), (</a:t>
            </a:r>
            <a:r>
              <a:rPr lang="en-US" sz="2000" dirty="0">
                <a:solidFill>
                  <a:srgbClr val="C00000"/>
                </a:solidFill>
              </a:rPr>
              <a:t>4,3)}</a:t>
            </a:r>
          </a:p>
        </p:txBody>
      </p:sp>
      <p:pic>
        <p:nvPicPr>
          <p:cNvPr id="9221" name="Picture 5" descr="eq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2787"/>
            <a:ext cx="4724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43767"/>
              </p:ext>
            </p:extLst>
          </p:nvPr>
        </p:nvGraphicFramePr>
        <p:xfrm>
          <a:off x="2743200" y="4394199"/>
          <a:ext cx="3810000" cy="18542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1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Directed </a:t>
            </a:r>
            <a:r>
              <a:rPr lang="en-US" dirty="0">
                <a:latin typeface="Franklin Gothic Medium" panose="020B0603020102020204" pitchFamily="34" charset="0"/>
              </a:rPr>
              <a:t>G</a:t>
            </a:r>
            <a:r>
              <a:rPr lang="en-US" dirty="0" smtClean="0">
                <a:latin typeface="Franklin Gothic Medium" panose="020B0603020102020204" pitchFamily="34" charset="0"/>
              </a:rPr>
              <a:t>raphs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8991" y="3548945"/>
            <a:ext cx="5562600" cy="2590800"/>
            <a:chOff x="914400" y="3810000"/>
            <a:chExt cx="5562600" cy="2590800"/>
          </a:xfrm>
        </p:grpSpPr>
        <p:sp>
          <p:nvSpPr>
            <p:cNvPr id="50" name="Oval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19200" y="48768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24200" y="5334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2" name="Oval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14400" y="59436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3" name="Oval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343400" y="4572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4" name="Oval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51054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5" name="Oval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52600" y="59436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6" name="Oval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71800" y="6172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7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19400" y="4267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8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39624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59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29200" y="5334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0" name="Oval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81200" y="42672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1" name="Oval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6096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1143000" y="5257800"/>
              <a:ext cx="1066800" cy="76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1981200" y="5334000"/>
              <a:ext cx="3048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43000" y="6096000"/>
              <a:ext cx="609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066800" y="5105400"/>
              <a:ext cx="228600" cy="838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371600" y="44196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7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47800" y="5029200"/>
              <a:ext cx="7620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33600" y="4495800"/>
              <a:ext cx="2286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9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2438400" y="4495800"/>
              <a:ext cx="4572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438400" y="5257800"/>
              <a:ext cx="6858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981200" y="5486400"/>
              <a:ext cx="11430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2" name="Line 2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981200" y="5486400"/>
              <a:ext cx="30480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3" name="Line 2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981200" y="6172200"/>
              <a:ext cx="99060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4" name="Line 2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124200" y="5562600"/>
              <a:ext cx="762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5" name="Line 2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3200400" y="6172200"/>
              <a:ext cx="14478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6" name="Line 3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800600" y="5562600"/>
              <a:ext cx="304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7" name="Line 3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3352800" y="5486400"/>
              <a:ext cx="1295400" cy="685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8" name="Line 3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352800" y="4724400"/>
              <a:ext cx="9906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9" name="Line 3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48000" y="4419600"/>
              <a:ext cx="12954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0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4572000" y="4191000"/>
              <a:ext cx="6858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1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8400" y="3810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2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019800" y="4572000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3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410200" y="41910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4" name="Line 3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10200" y="3962400"/>
              <a:ext cx="8382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5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6172200" y="4038600"/>
              <a:ext cx="2286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0" name="Line 6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495800" y="4114800"/>
              <a:ext cx="6858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1" name="Line 6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6096000" y="4038600"/>
              <a:ext cx="2286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2" name="Line 6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3200400" y="6248400"/>
              <a:ext cx="1447800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3" name="Line 6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1447800" y="4495800"/>
              <a:ext cx="60960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0286" name="Rectangle 93"/>
          <p:cNvSpPr>
            <a:spLocks noChangeArrowheads="1"/>
          </p:cNvSpPr>
          <p:nvPr/>
        </p:nvSpPr>
        <p:spPr bwMode="auto">
          <a:xfrm>
            <a:off x="733776" y="2108196"/>
            <a:ext cx="6248400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Path: 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…,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, with (v</a:t>
            </a:r>
            <a:r>
              <a:rPr lang="en-US" sz="2400" baseline="-25000" dirty="0"/>
              <a:t>i</a:t>
            </a:r>
            <a:r>
              <a:rPr lang="en-US" sz="2400" dirty="0"/>
              <a:t>, v</a:t>
            </a:r>
            <a:r>
              <a:rPr lang="en-US" sz="2400" baseline="-25000" dirty="0"/>
              <a:t>i+1</a:t>
            </a:r>
            <a:r>
              <a:rPr lang="en-US" sz="2400" dirty="0"/>
              <a:t>) in </a:t>
            </a:r>
            <a:r>
              <a:rPr lang="en-US" sz="2400" dirty="0" smtClean="0"/>
              <a:t>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Simple Path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</a:rPr>
              <a:t>Cycle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Simple Cycle</a:t>
            </a:r>
          </a:p>
        </p:txBody>
      </p:sp>
      <p:sp>
        <p:nvSpPr>
          <p:cNvPr id="10287" name="Rectangle 94"/>
          <p:cNvSpPr>
            <a:spLocks noChangeArrowheads="1"/>
          </p:cNvSpPr>
          <p:nvPr/>
        </p:nvSpPr>
        <p:spPr bwMode="auto">
          <a:xfrm>
            <a:off x="711198" y="1216377"/>
            <a:ext cx="609600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G = (V, E</a:t>
            </a:r>
            <a:r>
              <a:rPr lang="en-US" sz="2400" dirty="0" smtClean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696" y="1213473"/>
            <a:ext cx="550333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sz="2400" dirty="0" smtClean="0"/>
              <a:t>V </a:t>
            </a:r>
            <a:r>
              <a:rPr lang="en-US" sz="2400" dirty="0"/>
              <a:t>– vertices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 – edges</a:t>
            </a:r>
            <a:r>
              <a:rPr lang="en-US" sz="2400"/>
              <a:t>, </a:t>
            </a:r>
            <a:r>
              <a:rPr lang="en-US" sz="2400" smtClean="0"/>
              <a:t>ordered </a:t>
            </a:r>
            <a:r>
              <a:rPr lang="en-US" sz="2400" dirty="0"/>
              <a:t>pairs of vertices </a:t>
            </a:r>
          </a:p>
        </p:txBody>
      </p:sp>
    </p:spTree>
    <p:extLst>
      <p:ext uri="{BB962C8B-B14F-4D97-AF65-F5344CB8AC3E}">
        <p14:creationId xmlns:p14="http://schemas.microsoft.com/office/powerpoint/2010/main" val="17380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</a:t>
            </a:r>
            <a:r>
              <a:rPr lang="en-US" dirty="0" smtClean="0">
                <a:latin typeface="Franklin Gothic Medium" panose="020B0603020102020204" pitchFamily="34" charset="0"/>
              </a:rPr>
              <a:t>epresentation </a:t>
            </a:r>
            <a:r>
              <a:rPr lang="en-US" dirty="0">
                <a:latin typeface="Franklin Gothic Medium" panose="020B0603020102020204" pitchFamily="34" charset="0"/>
              </a:rPr>
              <a:t>of </a:t>
            </a:r>
            <a:r>
              <a:rPr lang="en-US" dirty="0" smtClean="0">
                <a:latin typeface="Franklin Gothic Medium" panose="020B0603020102020204" pitchFamily="34" charset="0"/>
              </a:rPr>
              <a:t>Relations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8209" y="1216378"/>
            <a:ext cx="61743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Directed Graph Representation </a:t>
            </a:r>
            <a:r>
              <a:rPr lang="en-US" sz="26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6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Digraph)</a:t>
            </a:r>
          </a:p>
        </p:txBody>
      </p:sp>
      <p:sp>
        <p:nvSpPr>
          <p:cNvPr id="11268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153352"/>
            <a:ext cx="672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/>
              <a:t>{(a, b),  (a, a),  (b, a), (c, a),  (c, d),  (c, e) (d, e) }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2218269" y="45042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2069" y="4656666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1" name="Oval 10"/>
          <p:cNvSpPr/>
          <p:nvPr>
            <p:custDataLst>
              <p:tags r:id="rId6"/>
            </p:custDataLst>
          </p:nvPr>
        </p:nvSpPr>
        <p:spPr>
          <a:xfrm>
            <a:off x="5190069" y="45042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13869" y="4656666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3" name="Oval 12"/>
          <p:cNvSpPr/>
          <p:nvPr>
            <p:custDataLst>
              <p:tags r:id="rId8"/>
            </p:custDataLst>
          </p:nvPr>
        </p:nvSpPr>
        <p:spPr>
          <a:xfrm>
            <a:off x="3742269" y="55710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4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66069" y="5723466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15" name="Oval 14"/>
          <p:cNvSpPr/>
          <p:nvPr>
            <p:custDataLst>
              <p:tags r:id="rId10"/>
            </p:custDataLst>
          </p:nvPr>
        </p:nvSpPr>
        <p:spPr>
          <a:xfrm>
            <a:off x="2904069" y="33612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27869" y="3513666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7" name="Oval 16"/>
          <p:cNvSpPr/>
          <p:nvPr>
            <p:custDataLst>
              <p:tags r:id="rId12"/>
            </p:custDataLst>
          </p:nvPr>
        </p:nvSpPr>
        <p:spPr>
          <a:xfrm>
            <a:off x="4656669" y="336126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80469" y="3513666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398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Composition using Digraphs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114778"/>
                <a:ext cx="774410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Franklin Gothic Medium" panose="020B06030201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2,2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2,3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3,1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latin typeface="Franklin Gothic Medium" panose="020B06030201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1,2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2,1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1,3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>
                  <a:latin typeface="Franklin Gothic Medium" panose="020B0603020102020204" pitchFamily="34" charset="0"/>
                </a:endParaRPr>
              </a:p>
              <a:p>
                <a:r>
                  <a:rPr lang="en-US" sz="26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2600" dirty="0">
                  <a:solidFill>
                    <a:srgbClr val="C00000"/>
                  </a:solidFill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14778"/>
                <a:ext cx="7744108" cy="892552"/>
              </a:xfrm>
              <a:prstGeom prst="rect">
                <a:avLst/>
              </a:prstGeom>
              <a:blipFill rotWithShape="1">
                <a:blip r:embed="rId2"/>
                <a:stretch>
                  <a:fillRect l="-1339" t="-5479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0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</a:t>
            </a:r>
            <a:r>
              <a:rPr lang="en-US" dirty="0" smtClean="0">
                <a:latin typeface="Franklin Gothic Medium" panose="020B0603020102020204" pitchFamily="34" charset="0"/>
              </a:rPr>
              <a:t>aths </a:t>
            </a:r>
            <a:r>
              <a:rPr lang="en-US" dirty="0">
                <a:latin typeface="Franklin Gothic Medium" panose="020B0603020102020204" pitchFamily="34" charset="0"/>
              </a:rPr>
              <a:t>in </a:t>
            </a:r>
            <a:r>
              <a:rPr lang="en-US" dirty="0" smtClean="0">
                <a:latin typeface="Franklin Gothic Medium" panose="020B0603020102020204" pitchFamily="34" charset="0"/>
              </a:rPr>
              <a:t>Relations and Graphs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3189464"/>
            <a:ext cx="784860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There is a path of length n from a to b if and only if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</a:t>
            </a:r>
            <a:r>
              <a:rPr lang="en-US" sz="2400" dirty="0" smtClean="0">
                <a:ea typeface="MS PGothic" pitchFamily="34" charset="-128"/>
                <a:cs typeface="+mn-cs"/>
                <a:sym typeface="Symbol"/>
              </a:rPr>
              <a:t> </a:t>
            </a:r>
            <a:r>
              <a:rPr lang="en-US" sz="2400" dirty="0" err="1" smtClean="0">
                <a:ea typeface="MS PGothic" pitchFamily="34" charset="-128"/>
                <a:cs typeface="+mn-cs"/>
                <a:sym typeface="Symbol"/>
              </a:rPr>
              <a:t>R</a:t>
            </a:r>
            <a:r>
              <a:rPr lang="en-US" sz="2400" baseline="30000" dirty="0" err="1" smtClean="0">
                <a:ea typeface="MS PGothic" pitchFamily="34" charset="-128"/>
                <a:cs typeface="+mn-cs"/>
                <a:sym typeface="Symbol"/>
              </a:rPr>
              <a:t>n</a:t>
            </a:r>
            <a:endParaRPr lang="en-US" sz="2400" baseline="30000" dirty="0"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1590254"/>
            <a:ext cx="78486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ea typeface="MS PGothic" pitchFamily="34" charset="-128"/>
                <a:cs typeface="+mn-cs"/>
              </a:rPr>
              <a:t>A path in a graph of length n is a list of edges with vertices next to each other.</a:t>
            </a:r>
            <a:endParaRPr lang="en-US" sz="2400" baseline="30000" dirty="0"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Connectivity In Graphs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78" y="3045084"/>
            <a:ext cx="8229600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 connectivity relation R* consists of the pairs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such that there is a path from a to </a:t>
            </a:r>
            <a:r>
              <a:rPr lang="en-US" sz="2400" dirty="0" smtClean="0">
                <a:ea typeface="MS PGothic" pitchFamily="34" charset="-128"/>
                <a:cs typeface="+mn-cs"/>
              </a:rPr>
              <a:t>b</a:t>
            </a:r>
          </a:p>
          <a:p>
            <a:pPr>
              <a:defRPr/>
            </a:pPr>
            <a:r>
              <a:rPr lang="en-US" sz="2400" dirty="0" smtClean="0">
                <a:ea typeface="MS PGothic" pitchFamily="34" charset="-128"/>
                <a:cs typeface="+mn-cs"/>
              </a:rPr>
              <a:t>in </a:t>
            </a:r>
            <a:r>
              <a:rPr lang="en-US" sz="2400" dirty="0">
                <a:ea typeface="MS PGothic" pitchFamily="34" charset="-128"/>
                <a:cs typeface="+mn-cs"/>
              </a:rPr>
              <a:t>R.</a:t>
            </a: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1331"/>
            <a:ext cx="310515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5239" y="6060340"/>
            <a:ext cx="782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The text uses the wrong definition of this quantity.</a:t>
            </a:r>
          </a:p>
          <a:p>
            <a:r>
              <a:rPr lang="en-US" dirty="0" smtClean="0"/>
              <a:t>What the text defines (ignoring k=0) is usually called R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79778" y="1363107"/>
            <a:ext cx="82296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ea typeface="MS PGothic" pitchFamily="34" charset="-128"/>
                <a:cs typeface="+mn-cs"/>
              </a:rPr>
              <a:t>Two vertices in a graph are connected </a:t>
            </a:r>
            <a:r>
              <a:rPr lang="en-US" sz="2400" dirty="0" err="1" smtClean="0">
                <a:ea typeface="MS PGothic" pitchFamily="34" charset="-128"/>
                <a:cs typeface="+mn-cs"/>
              </a:rPr>
              <a:t>iff</a:t>
            </a:r>
            <a:r>
              <a:rPr lang="en-US" sz="2400" dirty="0" smtClean="0">
                <a:ea typeface="MS PGothic" pitchFamily="34" charset="-128"/>
                <a:cs typeface="+mn-cs"/>
              </a:rPr>
              <a:t> there is a path between them.</a:t>
            </a:r>
            <a:endParaRPr lang="en-US" sz="2400" dirty="0"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5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Properties of Relations (again)</a:t>
            </a:r>
          </a:p>
        </p:txBody>
      </p:sp>
      <p:sp>
        <p:nvSpPr>
          <p:cNvPr id="614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533" y="1261533"/>
            <a:ext cx="3487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/>
              <a:t>Let R be a relation on </a:t>
            </a:r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20885" y="2136035"/>
            <a:ext cx="806591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reflexive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a,a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for every a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20886" y="3225798"/>
            <a:ext cx="80659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symmetric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a,b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implies (b, a)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20886" y="4332102"/>
            <a:ext cx="80659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transitive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a,b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and (b, c)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</a:t>
            </a:r>
            <a:r>
              <a:rPr lang="en-US" sz="2400" dirty="0">
                <a:cs typeface="Arial" charset="0"/>
                <a:sym typeface="Symbol"/>
              </a:rPr>
              <a:t>implies</a:t>
            </a:r>
            <a:r>
              <a:rPr lang="en-US" sz="2400" dirty="0">
                <a:latin typeface="Arial" charset="0"/>
                <a:cs typeface="Arial" charset="0"/>
              </a:rPr>
              <a:t> (a, c)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28014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Transitive-Reflexive Closure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8222" y="22577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2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3222" y="27149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3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3422" y="33245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4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92422" y="19529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5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58822" y="24863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6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01622" y="33245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7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20822" y="35531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8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68422" y="16481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9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30622" y="13433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0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78222" y="27149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1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30222" y="16481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2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97222" y="3476973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3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492022" y="2638773"/>
            <a:ext cx="10668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492022" y="3476973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15822" y="2486373"/>
            <a:ext cx="2286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720622" y="1800573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96822" y="2410173"/>
            <a:ext cx="7620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9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482622" y="1876773"/>
            <a:ext cx="2286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1" name="Line 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87422" y="2638773"/>
            <a:ext cx="6858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2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330222" y="2867373"/>
            <a:ext cx="11430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4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30222" y="3553173"/>
            <a:ext cx="9906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5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473222" y="2943573"/>
            <a:ext cx="76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549422" y="3629373"/>
            <a:ext cx="14478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7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6149622" y="2943573"/>
            <a:ext cx="304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0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97022" y="1800573"/>
            <a:ext cx="12954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1" name="Line 3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5921022" y="1571973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2" name="Line 6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5844822" y="1495773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4" name="Line 6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796822" y="1876773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1322" y="4479895"/>
            <a:ext cx="798547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Add the minimum possible number of edges to make the relation transitive and </a:t>
            </a:r>
            <a:r>
              <a:rPr lang="en-US" dirty="0" smtClean="0">
                <a:ea typeface="MS PGothic" pitchFamily="34" charset="-128"/>
                <a:cs typeface="+mn-cs"/>
              </a:rPr>
              <a:t>reflexive.</a:t>
            </a:r>
            <a:endParaRPr lang="en-US" dirty="0">
              <a:ea typeface="MS PGothic" pitchFamily="34" charset="-128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5800" y="5562600"/>
            <a:ext cx="8001000" cy="838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The transitive-reflexive closure of a relation R is the connectivity relation R*</a:t>
            </a:r>
          </a:p>
        </p:txBody>
      </p:sp>
    </p:spTree>
    <p:extLst>
      <p:ext uri="{BB962C8B-B14F-4D97-AF65-F5344CB8AC3E}">
        <p14:creationId xmlns:p14="http://schemas.microsoft.com/office/powerpoint/2010/main" val="26616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5386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how</a:t>
            </a:r>
            <a:r>
              <a:rPr lang="en-US" dirty="0" smtClean="0"/>
              <a:t> is  </a:t>
            </a:r>
            <a:r>
              <a:rPr lang="en-US" dirty="0" smtClean="0">
                <a:solidFill>
                  <a:schemeClr val="bg1"/>
                </a:solidFill>
              </a:rPr>
              <a:t>Anderson   </a:t>
            </a:r>
            <a:r>
              <a:rPr lang="en-US" dirty="0" smtClean="0"/>
              <a:t> related to  </a:t>
            </a:r>
            <a:r>
              <a:rPr lang="en-US" dirty="0" err="1" smtClean="0">
                <a:solidFill>
                  <a:schemeClr val="bg1"/>
                </a:solidFill>
              </a:rPr>
              <a:t>Ber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dirty="0" err="1" smtClean="0">
                <a:solidFill>
                  <a:schemeClr val="bg1"/>
                </a:solidFill>
              </a:rPr>
              <a:t>noul</a:t>
            </a:r>
            <a:r>
              <a:rPr lang="en-US" dirty="0" smtClean="0"/>
              <a:t>?</a:t>
            </a:r>
          </a:p>
        </p:txBody>
      </p:sp>
      <p:pic>
        <p:nvPicPr>
          <p:cNvPr id="11267" name="Picture 2" descr="rj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1457325" cy="144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9" descr="http://upload.wikimedia.org/wikipedia/commons/thumb/6/6a/Gottfried_Wilhelm_von_Leibniz.jpg/200px-Gottfried_Wilhelm_von_Leibniz.jpg">
            <a:hlinkClick r:id="rId6" tooltip="Gottfried Wilhelm von Leibniz.jpg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38" y="152400"/>
            <a:ext cx="1204913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023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is  </a:t>
            </a:r>
            <a:r>
              <a:rPr lang="en-US" dirty="0" smtClean="0">
                <a:solidFill>
                  <a:schemeClr val="bg1"/>
                </a:solidFill>
              </a:rPr>
              <a:t>Anderson</a:t>
            </a:r>
            <a:r>
              <a:rPr lang="en-US" dirty="0" smtClean="0"/>
              <a:t>    related to           </a:t>
            </a:r>
            <a:r>
              <a:rPr lang="en-US" dirty="0" err="1" smtClean="0">
                <a:solidFill>
                  <a:schemeClr val="bg1"/>
                </a:solidFill>
              </a:rPr>
              <a:t>Bernoul</a:t>
            </a:r>
            <a:r>
              <a:rPr lang="en-US" dirty="0" smtClean="0"/>
              <a:t>?</a:t>
            </a:r>
          </a:p>
        </p:txBody>
      </p:sp>
      <p:pic>
        <p:nvPicPr>
          <p:cNvPr id="12291" name="Picture 2" descr="http://www.cs.washington.edu/homes/beame/Be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156845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2" descr="http://www.ultimateuniverse.net/images/isaac_newton_h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1524000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elations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24088" y="1396998"/>
            <a:ext cx="79248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Let A and B be sets,  </a:t>
            </a: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binary relation from A to B</a:t>
            </a:r>
            <a:r>
              <a:rPr lang="en-US" sz="2800" dirty="0">
                <a:latin typeface="Arial" charset="0"/>
                <a:cs typeface="Arial" charset="0"/>
              </a:rPr>
              <a:t> is a subset of A </a:t>
            </a:r>
            <a:r>
              <a:rPr lang="en-US" sz="2800" dirty="0">
                <a:latin typeface="Symbol"/>
                <a:cs typeface="Arial" charset="0"/>
                <a:sym typeface="Symbol"/>
              </a:rPr>
              <a:t></a:t>
            </a:r>
            <a:r>
              <a:rPr lang="en-US" sz="2800" dirty="0">
                <a:latin typeface="Arial" charset="0"/>
                <a:cs typeface="Arial" charset="0"/>
              </a:rPr>
              <a:t> B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4088" y="3869275"/>
            <a:ext cx="68580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Let A be a set,</a:t>
            </a: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binary relation on A</a:t>
            </a:r>
            <a:r>
              <a:rPr lang="en-US" sz="2800" dirty="0">
                <a:latin typeface="Arial" charset="0"/>
                <a:cs typeface="Arial" charset="0"/>
              </a:rPr>
              <a:t> is a subset of A </a:t>
            </a:r>
            <a:r>
              <a:rPr lang="en-US" sz="2800" dirty="0">
                <a:latin typeface="Symbol"/>
                <a:cs typeface="Arial" charset="0"/>
                <a:sym typeface="Symbol"/>
              </a:rPr>
              <a:t></a:t>
            </a:r>
            <a:r>
              <a:rPr lang="en-US" sz="2800" dirty="0">
                <a:latin typeface="Arial" charset="0"/>
                <a:cs typeface="Arial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8184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B3844B-2421-4802-BCAD-565234AF01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676400" y="152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00FF"/>
                </a:solidFill>
              </a:rPr>
              <a:t>http://genealogy.math.ndsu.nodak.edu/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533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upload.wikimedia.org/wikipedia/en/thumb/a/aa/Fourier2.jpg/250px-Fourier2.jpg">
            <a:hlinkClick r:id="rId9" tooltip="Fourier2.jpg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265238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7" descr="Image:Leonhard Euler 2.jpg">
            <a:hlinkClick r:id="rId11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295400" cy="1617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9" descr="http://upload.wikimedia.org/wikipedia/commons/thumb/6/6a/Gottfried_Wilhelm_von_Leibniz.jpg/200px-Gottfried_Wilhelm_von_Leibniz.jpg">
            <a:hlinkClick r:id="rId13" tooltip="Gottfried Wilhelm von Leibniz.jpg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084263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11" descr="Image:Felix Klein.jpeg">
            <a:hlinkClick r:id="rId15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292225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3" descr="http://upload.wikimedia.org/wikipedia/commons/thumb/c/c7/FriedrichLudwigBauer.jpg/180px-FriedrichLudwigBauer.jpg">
            <a:hlinkClick r:id="rId17" tooltip="FriedrichLudwigBauer.jpg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108585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15" descr="http://www.cs.washington.edu/homes/anderson/pics/dinner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0139"/>
          <a:stretch>
            <a:fillRect/>
          </a:stretch>
        </p:blipFill>
        <p:spPr bwMode="auto">
          <a:xfrm>
            <a:off x="381000" y="152400"/>
            <a:ext cx="109855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2895600" y="1676400"/>
            <a:ext cx="73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Bauer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/>
          <a:stretch>
            <a:fillRect/>
          </a:stretch>
        </p:blipFill>
        <p:spPr bwMode="auto">
          <a:xfrm>
            <a:off x="4191000" y="152400"/>
            <a:ext cx="1143000" cy="145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038600" y="1676400"/>
            <a:ext cx="146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Caratheodory</a:t>
            </a: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117475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5791200" y="16764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Minkowski</a:t>
            </a: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7543800" y="175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Klein</a:t>
            </a:r>
          </a:p>
        </p:txBody>
      </p:sp>
      <p:pic>
        <p:nvPicPr>
          <p:cNvPr id="14350" name="Picture 5" descr="http://upload.wikimedia.org/wikipedia/commons/thumb/a/a6/RLipschitz.jpeg/150px-RLipschitz.jpeg">
            <a:hlinkClick r:id="rId22" tooltip="Rudolf Lipschitz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428750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09600" y="4267200"/>
            <a:ext cx="98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Lipschitz</a:t>
            </a:r>
          </a:p>
        </p:txBody>
      </p:sp>
      <p:pic>
        <p:nvPicPr>
          <p:cNvPr id="14352" name="Picture 7" descr="http://upload.wikimedia.org/wikipedia/commons/thumb/3/32/Peter_Gustav_Lejeune_Dirichlet.jpg/250px-Peter_Gustav_Lejeune_Dirichlet.jpg">
            <a:hlinkClick r:id="rId24" tooltip="Johann Peter Gustav Lejeune Dirichlet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144938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3" name="TextBox 17"/>
          <p:cNvSpPr txBox="1">
            <a:spLocks noChangeArrowheads="1"/>
          </p:cNvSpPr>
          <p:nvPr/>
        </p:nvSpPr>
        <p:spPr bwMode="auto">
          <a:xfrm>
            <a:off x="2362200" y="4267200"/>
            <a:ext cx="97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Dirichlet</a:t>
            </a:r>
          </a:p>
        </p:txBody>
      </p:sp>
      <p:sp>
        <p:nvSpPr>
          <p:cNvPr id="14354" name="TextBox 18"/>
          <p:cNvSpPr txBox="1">
            <a:spLocks noChangeArrowheads="1"/>
          </p:cNvSpPr>
          <p:nvPr/>
        </p:nvSpPr>
        <p:spPr bwMode="auto">
          <a:xfrm>
            <a:off x="4114800" y="4267200"/>
            <a:ext cx="858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Fourier</a:t>
            </a:r>
          </a:p>
        </p:txBody>
      </p:sp>
      <p:pic>
        <p:nvPicPr>
          <p:cNvPr id="14355" name="Picture 9" descr="http://upload.wikimedia.org/wikipedia/commons/thumb/d/d8/Langrange_portrait.jpg/200px-Langrange_portrait.jpg">
            <a:hlinkClick r:id="rId26" tooltip="Joseph-Louis (Giuseppe Lodovico), comte de Lagrange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37160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6" name="TextBox 20"/>
          <p:cNvSpPr txBox="1">
            <a:spLocks noChangeArrowheads="1"/>
          </p:cNvSpPr>
          <p:nvPr/>
        </p:nvSpPr>
        <p:spPr bwMode="auto">
          <a:xfrm>
            <a:off x="5638800" y="4191000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Lagrange</a:t>
            </a:r>
          </a:p>
        </p:txBody>
      </p:sp>
      <p:sp>
        <p:nvSpPr>
          <p:cNvPr id="14357" name="TextBox 21"/>
          <p:cNvSpPr txBox="1">
            <a:spLocks noChangeArrowheads="1"/>
          </p:cNvSpPr>
          <p:nvPr/>
        </p:nvSpPr>
        <p:spPr bwMode="auto">
          <a:xfrm>
            <a:off x="7467600" y="41910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Euler</a:t>
            </a:r>
          </a:p>
        </p:txBody>
      </p:sp>
      <p:pic>
        <p:nvPicPr>
          <p:cNvPr id="14358" name="Picture 11" descr="http://upload.wikimedia.org/wikipedia/commons/thumb/6/6a/Johann_Bernoulli2.jpg/220px-Johann_Bernoulli2.jpg">
            <a:hlinkClick r:id="rId28" tooltip="Johann Bernoulli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112838" cy="138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9" name="TextBox 23"/>
          <p:cNvSpPr txBox="1">
            <a:spLocks noChangeArrowheads="1"/>
          </p:cNvSpPr>
          <p:nvPr/>
        </p:nvSpPr>
        <p:spPr bwMode="auto">
          <a:xfrm>
            <a:off x="0" y="6248400"/>
            <a:ext cx="1925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Calibri" pitchFamily="34" charset="0"/>
              </a:rPr>
              <a:t>Johann Bernoulli</a:t>
            </a:r>
          </a:p>
        </p:txBody>
      </p:sp>
      <p:pic>
        <p:nvPicPr>
          <p:cNvPr id="14360" name="Picture 13" descr="http://upload.wikimedia.org/wikipedia/commons/thumb/1/19/Jakob_Bernoulli.jpg/200px-Jakob_Bernoulli.jpg">
            <a:hlinkClick r:id="rId30" tooltip="Jacob Bernoulli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1223963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1" name="TextBox 25"/>
          <p:cNvSpPr txBox="1">
            <a:spLocks noChangeArrowheads="1"/>
          </p:cNvSpPr>
          <p:nvPr/>
        </p:nvSpPr>
        <p:spPr bwMode="auto">
          <a:xfrm>
            <a:off x="1752600" y="6248400"/>
            <a:ext cx="1763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Calibri" pitchFamily="34" charset="0"/>
              </a:rPr>
              <a:t>Jacob Bernoulli</a:t>
            </a:r>
          </a:p>
        </p:txBody>
      </p:sp>
      <p:sp>
        <p:nvSpPr>
          <p:cNvPr id="14362" name="TextBox 26"/>
          <p:cNvSpPr txBox="1">
            <a:spLocks noChangeArrowheads="1"/>
          </p:cNvSpPr>
          <p:nvPr/>
        </p:nvSpPr>
        <p:spPr bwMode="auto">
          <a:xfrm>
            <a:off x="3581400" y="6248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Leibniz</a:t>
            </a:r>
          </a:p>
        </p:txBody>
      </p:sp>
      <p:pic>
        <p:nvPicPr>
          <p:cNvPr id="14363" name="Picture 15" descr="http://upload.wikimedia.org/wikipedia/en/thumb/4/44/Rheticus_George_von.jpg/200px-Rheticus_George_von.jpg">
            <a:hlinkClick r:id="rId32" tooltip="Georg Joachim Rheticus (1514-1574)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7"/>
          <a:stretch>
            <a:fillRect/>
          </a:stretch>
        </p:blipFill>
        <p:spPr bwMode="auto">
          <a:xfrm>
            <a:off x="6223000" y="4953000"/>
            <a:ext cx="1042988" cy="125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4" name="TextBox 28"/>
          <p:cNvSpPr txBox="1">
            <a:spLocks noChangeArrowheads="1"/>
          </p:cNvSpPr>
          <p:nvPr/>
        </p:nvSpPr>
        <p:spPr bwMode="auto">
          <a:xfrm>
            <a:off x="6172200" y="6324600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Rheticus</a:t>
            </a:r>
          </a:p>
        </p:txBody>
      </p:sp>
      <p:pic>
        <p:nvPicPr>
          <p:cNvPr id="14365" name="Picture 17" descr="http://upload.wikimedia.org/wikipedia/commons/thumb/f/f2/Nikolaus_Kopernikus.jpg/225px-Nikolaus_Kopernikus.jpg">
            <a:hlinkClick r:id="rId34" tooltip="Portrait, 1580, Toruń Old Town City Hall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130300" cy="1316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6" name="TextBox 30"/>
          <p:cNvSpPr txBox="1">
            <a:spLocks noChangeArrowheads="1"/>
          </p:cNvSpPr>
          <p:nvPr/>
        </p:nvSpPr>
        <p:spPr bwMode="auto">
          <a:xfrm>
            <a:off x="7467600" y="63246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Copernicus</a:t>
            </a:r>
          </a:p>
        </p:txBody>
      </p:sp>
      <p:sp>
        <p:nvSpPr>
          <p:cNvPr id="14367" name="TextBox 31"/>
          <p:cNvSpPr txBox="1">
            <a:spLocks noChangeArrowheads="1"/>
          </p:cNvSpPr>
          <p:nvPr/>
        </p:nvSpPr>
        <p:spPr bwMode="auto">
          <a:xfrm>
            <a:off x="304800" y="1676400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Anderson</a:t>
            </a:r>
          </a:p>
        </p:txBody>
      </p:sp>
      <p:pic>
        <p:nvPicPr>
          <p:cNvPr id="14368" name="Picture 19" descr="File:Erhardweigel.jpg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1028700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9" name="TextBox 33"/>
          <p:cNvSpPr txBox="1">
            <a:spLocks noChangeArrowheads="1"/>
          </p:cNvSpPr>
          <p:nvPr/>
        </p:nvSpPr>
        <p:spPr bwMode="auto">
          <a:xfrm>
            <a:off x="4953000" y="6324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Weigel</a:t>
            </a:r>
          </a:p>
        </p:txBody>
      </p:sp>
      <p:pic>
        <p:nvPicPr>
          <p:cNvPr id="14370" name="Picture 2" descr="http://www14.informatik.tu-muenchen.de/personen/mayr/mayr_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2228"/>
          <a:stretch>
            <a:fillRect/>
          </a:stretch>
        </p:blipFill>
        <p:spPr bwMode="auto">
          <a:xfrm>
            <a:off x="1676400" y="152400"/>
            <a:ext cx="941388" cy="142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1" name="TextBox 31"/>
          <p:cNvSpPr txBox="1">
            <a:spLocks noChangeArrowheads="1"/>
          </p:cNvSpPr>
          <p:nvPr/>
        </p:nvSpPr>
        <p:spPr bwMode="auto">
          <a:xfrm>
            <a:off x="1676400" y="1676400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Mayr</a:t>
            </a:r>
          </a:p>
        </p:txBody>
      </p:sp>
    </p:spTree>
    <p:extLst>
      <p:ext uri="{BB962C8B-B14F-4D97-AF65-F5344CB8AC3E}">
        <p14:creationId xmlns:p14="http://schemas.microsoft.com/office/powerpoint/2010/main" val="2714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s.washington.edu/homes/beame/Be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56845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4" descr="http://upload.wikimedia.org/wikipedia/commons/thumb/6/68/Prof.Cook.jpg/150px-Prof.Coo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1516063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http://www.wvquine.org/wvq-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609600"/>
            <a:ext cx="133032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8" descr="http://plato.stanford.edu/entries/whitehead/whitehe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1392238" cy="186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0" descr="http://upload.wikimedia.org/wikipedia/en/thumb/8/86/Robertsmith1689-1768.jpg/200px-Robertsmith1689-1768.jpg">
            <a:hlinkClick r:id="rId7" tooltip="Portrait by John Vanderbank, 1730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1600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12" descr="http://www.ultimateuniverse.net/images/isaac_newton_h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1447800" cy="1538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14" descr="http://upload.wikimedia.org/wikipedia/commons/thumb/6/61/Isaac_Barrow.jpg/200px-Isaac_Barrow.jpg">
            <a:hlinkClick r:id="rId10" tooltip="Isaac Barrow (1630–1677)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1295400" cy="154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16" descr="http://apod.nasa.gov/apod/image/0110/galileo_susterman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1447800" cy="153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8" descr="http://upload.wikimedia.org/wikipedia/commons/thumb/4/47/Adam_Sedgwick.jpg/220px-Adam_Sedgwick.jpg">
            <a:hlinkClick r:id="rId13" tooltip="Adam Sedgwick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371600" cy="1671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20" descr="File:WilliamHopkins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504950" cy="186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533400" y="2590800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Beame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2438400" y="2667000"/>
            <a:ext cx="65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Cook</a:t>
            </a:r>
          </a:p>
        </p:txBody>
      </p: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4191000" y="2667000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Quine</a:t>
            </a:r>
          </a:p>
        </p:txBody>
      </p:sp>
      <p:sp>
        <p:nvSpPr>
          <p:cNvPr id="15375" name="TextBox 17"/>
          <p:cNvSpPr txBox="1">
            <a:spLocks noChangeArrowheads="1"/>
          </p:cNvSpPr>
          <p:nvPr/>
        </p:nvSpPr>
        <p:spPr bwMode="auto">
          <a:xfrm>
            <a:off x="5715000" y="26670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Whitehead</a:t>
            </a:r>
          </a:p>
        </p:txBody>
      </p:sp>
      <p:sp>
        <p:nvSpPr>
          <p:cNvPr id="15376" name="TextBox 18"/>
          <p:cNvSpPr txBox="1">
            <a:spLocks noChangeArrowheads="1"/>
          </p:cNvSpPr>
          <p:nvPr/>
        </p:nvSpPr>
        <p:spPr bwMode="auto">
          <a:xfrm>
            <a:off x="7772400" y="26670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Hopkins</a:t>
            </a: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533400" y="50292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Sedgewick</a:t>
            </a:r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2590800" y="50292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Smith</a:t>
            </a: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4343400" y="4953000"/>
            <a:ext cx="931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Newton</a:t>
            </a:r>
          </a:p>
        </p:txBody>
      </p:sp>
      <p:sp>
        <p:nvSpPr>
          <p:cNvPr id="15380" name="TextBox 22"/>
          <p:cNvSpPr txBox="1">
            <a:spLocks noChangeArrowheads="1"/>
          </p:cNvSpPr>
          <p:nvPr/>
        </p:nvSpPr>
        <p:spPr bwMode="auto">
          <a:xfrm>
            <a:off x="5943600" y="49530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Barrow</a:t>
            </a:r>
          </a:p>
        </p:txBody>
      </p:sp>
      <p:sp>
        <p:nvSpPr>
          <p:cNvPr id="15381" name="TextBox 23"/>
          <p:cNvSpPr txBox="1">
            <a:spLocks noChangeArrowheads="1"/>
          </p:cNvSpPr>
          <p:nvPr/>
        </p:nvSpPr>
        <p:spPr bwMode="auto">
          <a:xfrm>
            <a:off x="7696200" y="4953000"/>
            <a:ext cx="836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Galileo</a:t>
            </a:r>
          </a:p>
        </p:txBody>
      </p:sp>
    </p:spTree>
    <p:extLst>
      <p:ext uri="{BB962C8B-B14F-4D97-AF65-F5344CB8AC3E}">
        <p14:creationId xmlns:p14="http://schemas.microsoft.com/office/powerpoint/2010/main" val="19211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2668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cs typeface="Arial" charset="0"/>
              </a:rPr>
              <a:t>Nicolaus Copernicus</a:t>
            </a:r>
          </a:p>
          <a:p>
            <a:pPr eaLnBrk="1" hangingPunct="1"/>
            <a:r>
              <a:rPr lang="en-US" sz="1600">
                <a:cs typeface="Arial" charset="0"/>
              </a:rPr>
              <a:t>Georg Rheticus</a:t>
            </a:r>
          </a:p>
          <a:p>
            <a:pPr eaLnBrk="1" hangingPunct="1"/>
            <a:r>
              <a:rPr lang="en-US" sz="1600">
                <a:cs typeface="Arial" charset="0"/>
              </a:rPr>
              <a:t>Moritz Steinmetz</a:t>
            </a:r>
          </a:p>
          <a:p>
            <a:pPr eaLnBrk="1" hangingPunct="1"/>
            <a:r>
              <a:rPr lang="en-US" sz="1600">
                <a:cs typeface="Arial" charset="0"/>
              </a:rPr>
              <a:t>Christoph Meurer</a:t>
            </a:r>
          </a:p>
          <a:p>
            <a:pPr eaLnBrk="1" hangingPunct="1"/>
            <a:r>
              <a:rPr lang="en-US" sz="1600">
                <a:cs typeface="Arial" charset="0"/>
              </a:rPr>
              <a:t>Philipp Muller</a:t>
            </a:r>
          </a:p>
          <a:p>
            <a:pPr eaLnBrk="1" hangingPunct="1"/>
            <a:r>
              <a:rPr lang="en-US" sz="1600">
                <a:cs typeface="Arial" charset="0"/>
              </a:rPr>
              <a:t>Erhard Weigel</a:t>
            </a:r>
          </a:p>
          <a:p>
            <a:pPr eaLnBrk="1" hangingPunct="1"/>
            <a:r>
              <a:rPr lang="en-US" sz="1600">
                <a:cs typeface="Arial" charset="0"/>
              </a:rPr>
              <a:t>Gottfried Leibniz</a:t>
            </a:r>
          </a:p>
          <a:p>
            <a:pPr eaLnBrk="1" hangingPunct="1"/>
            <a:r>
              <a:rPr lang="en-US" sz="1600">
                <a:cs typeface="Arial" charset="0"/>
              </a:rPr>
              <a:t>Noclas Malebranache</a:t>
            </a:r>
          </a:p>
          <a:p>
            <a:pPr eaLnBrk="1" hangingPunct="1"/>
            <a:r>
              <a:rPr lang="en-US" sz="1600">
                <a:cs typeface="Arial" charset="0"/>
              </a:rPr>
              <a:t>Jacob Bernoulli</a:t>
            </a:r>
          </a:p>
          <a:p>
            <a:pPr eaLnBrk="1" hangingPunct="1"/>
            <a:r>
              <a:rPr lang="en-US" sz="1600">
                <a:cs typeface="Arial" charset="0"/>
              </a:rPr>
              <a:t>Johann Bernoulli</a:t>
            </a:r>
          </a:p>
          <a:p>
            <a:pPr eaLnBrk="1" hangingPunct="1"/>
            <a:r>
              <a:rPr lang="en-US" sz="1600">
                <a:cs typeface="Arial" charset="0"/>
              </a:rPr>
              <a:t>Leonhard Euler</a:t>
            </a:r>
          </a:p>
          <a:p>
            <a:pPr eaLnBrk="1" hangingPunct="1"/>
            <a:r>
              <a:rPr lang="en-US" sz="1600">
                <a:cs typeface="Arial" charset="0"/>
              </a:rPr>
              <a:t>Joseph Lagrange</a:t>
            </a:r>
          </a:p>
          <a:p>
            <a:pPr eaLnBrk="1" hangingPunct="1"/>
            <a:r>
              <a:rPr lang="en-US" sz="1600">
                <a:cs typeface="Arial" charset="0"/>
              </a:rPr>
              <a:t>Jean-Baptiste Fourier</a:t>
            </a:r>
          </a:p>
          <a:p>
            <a:pPr eaLnBrk="1" hangingPunct="1"/>
            <a:r>
              <a:rPr lang="en-US" sz="1600">
                <a:cs typeface="Arial" charset="0"/>
              </a:rPr>
              <a:t>Gustav Dirichlet</a:t>
            </a:r>
          </a:p>
          <a:p>
            <a:pPr eaLnBrk="1" hangingPunct="1"/>
            <a:r>
              <a:rPr lang="en-US" sz="1600">
                <a:cs typeface="Arial" charset="0"/>
              </a:rPr>
              <a:t>Rudolf Lipschitz</a:t>
            </a:r>
          </a:p>
          <a:p>
            <a:pPr eaLnBrk="1" hangingPunct="1"/>
            <a:r>
              <a:rPr lang="en-US" sz="1600">
                <a:cs typeface="Arial" charset="0"/>
              </a:rPr>
              <a:t>Felix Klein</a:t>
            </a:r>
          </a:p>
          <a:p>
            <a:pPr eaLnBrk="1" hangingPunct="1"/>
            <a:r>
              <a:rPr lang="en-US" sz="1600">
                <a:cs typeface="Arial" charset="0"/>
              </a:rPr>
              <a:t>C. L. Ferdinand Lindemann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Herman Minkowski</a:t>
            </a:r>
          </a:p>
          <a:p>
            <a:pPr eaLnBrk="1" hangingPunct="1"/>
            <a:r>
              <a:rPr lang="en-US" sz="1600">
                <a:cs typeface="Arial" charset="0"/>
              </a:rPr>
              <a:t>Constantin Caratheodory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Georg Aumann</a:t>
            </a:r>
          </a:p>
          <a:p>
            <a:pPr eaLnBrk="1" hangingPunct="1"/>
            <a:r>
              <a:rPr lang="en-US" sz="1600">
                <a:cs typeface="Arial" charset="0"/>
              </a:rPr>
              <a:t>Friedrich Bauer</a:t>
            </a:r>
          </a:p>
          <a:p>
            <a:pPr eaLnBrk="1" hangingPunct="1"/>
            <a:r>
              <a:rPr lang="en-US" sz="1600">
                <a:cs typeface="Arial" charset="0"/>
              </a:rPr>
              <a:t>Manfred Paul</a:t>
            </a:r>
          </a:p>
          <a:p>
            <a:pPr eaLnBrk="1" hangingPunct="1"/>
            <a:r>
              <a:rPr lang="en-US" sz="1600">
                <a:cs typeface="Arial" charset="0"/>
              </a:rPr>
              <a:t>Ernst Mayr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Richard Anderson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038600" y="457200"/>
            <a:ext cx="2362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/>
              <a:t>Galileo Galilei</a:t>
            </a:r>
          </a:p>
          <a:p>
            <a:pPr eaLnBrk="1" hangingPunct="1"/>
            <a:r>
              <a:rPr lang="en-US" sz="1600"/>
              <a:t>Vincenzo Viviani</a:t>
            </a:r>
          </a:p>
          <a:p>
            <a:pPr eaLnBrk="1" hangingPunct="1"/>
            <a:r>
              <a:rPr lang="en-US" sz="1600"/>
              <a:t>Issac Barrow</a:t>
            </a:r>
          </a:p>
          <a:p>
            <a:pPr eaLnBrk="1" hangingPunct="1"/>
            <a:r>
              <a:rPr lang="en-US" sz="1600"/>
              <a:t>Isaac Newton</a:t>
            </a:r>
          </a:p>
          <a:p>
            <a:pPr eaLnBrk="1" hangingPunct="1"/>
            <a:r>
              <a:rPr lang="en-US" sz="1600"/>
              <a:t>Roger Cotes</a:t>
            </a:r>
          </a:p>
          <a:p>
            <a:pPr eaLnBrk="1" hangingPunct="1"/>
            <a:r>
              <a:rPr lang="en-US" sz="1600"/>
              <a:t>Robert Smith</a:t>
            </a:r>
          </a:p>
          <a:p>
            <a:pPr eaLnBrk="1" hangingPunct="1"/>
            <a:r>
              <a:rPr lang="en-US" sz="1600"/>
              <a:t>Walter Taylor </a:t>
            </a:r>
          </a:p>
          <a:p>
            <a:pPr eaLnBrk="1" hangingPunct="1"/>
            <a:r>
              <a:rPr lang="en-US" sz="1600"/>
              <a:t>Stephen Whisson</a:t>
            </a:r>
          </a:p>
          <a:p>
            <a:pPr eaLnBrk="1" hangingPunct="1"/>
            <a:r>
              <a:rPr lang="en-US" sz="1600"/>
              <a:t>Thomas Postlethwaite</a:t>
            </a:r>
          </a:p>
          <a:p>
            <a:pPr eaLnBrk="1" hangingPunct="1"/>
            <a:r>
              <a:rPr lang="en-US" sz="1600"/>
              <a:t>Thomas Jones</a:t>
            </a:r>
          </a:p>
          <a:p>
            <a:pPr eaLnBrk="1" hangingPunct="1"/>
            <a:r>
              <a:rPr lang="en-US" sz="1600"/>
              <a:t>Adam Sedgewick</a:t>
            </a:r>
          </a:p>
          <a:p>
            <a:pPr eaLnBrk="1" hangingPunct="1"/>
            <a:r>
              <a:rPr lang="en-US" sz="1600"/>
              <a:t>William Hopkins</a:t>
            </a:r>
          </a:p>
          <a:p>
            <a:pPr eaLnBrk="1" hangingPunct="1"/>
            <a:r>
              <a:rPr lang="en-US" sz="1600"/>
              <a:t>Edward Routh</a:t>
            </a:r>
          </a:p>
          <a:p>
            <a:pPr eaLnBrk="1" hangingPunct="1"/>
            <a:r>
              <a:rPr lang="en-US" sz="1600"/>
              <a:t>Alfred North Whitehead</a:t>
            </a:r>
          </a:p>
          <a:p>
            <a:pPr eaLnBrk="1" hangingPunct="1"/>
            <a:r>
              <a:rPr lang="en-US" sz="1600"/>
              <a:t>Willard Quine</a:t>
            </a:r>
          </a:p>
          <a:p>
            <a:pPr eaLnBrk="1" hangingPunct="1"/>
            <a:r>
              <a:rPr lang="en-US" sz="1600"/>
              <a:t>Hao Wang</a:t>
            </a:r>
          </a:p>
          <a:p>
            <a:pPr eaLnBrk="1" hangingPunct="1"/>
            <a:r>
              <a:rPr lang="en-US" sz="1600"/>
              <a:t>Stephen Cook</a:t>
            </a:r>
          </a:p>
          <a:p>
            <a:pPr eaLnBrk="1" hangingPunct="1"/>
            <a:r>
              <a:rPr lang="en-US" sz="1600"/>
              <a:t>Paul Beame</a:t>
            </a:r>
          </a:p>
        </p:txBody>
      </p:sp>
    </p:spTree>
    <p:extLst>
      <p:ext uri="{BB962C8B-B14F-4D97-AF65-F5344CB8AC3E}">
        <p14:creationId xmlns:p14="http://schemas.microsoft.com/office/powerpoint/2010/main" val="41396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32178" y="1233310"/>
                <a:ext cx="6509474" cy="8309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dirty="0" smtClean="0">
                    <a:cs typeface="Arial" pitchFamily="34" charset="0"/>
                  </a:rPr>
                  <a:t>Let A</a:t>
                </a:r>
                <a:r>
                  <a:rPr lang="en-US" baseline="-25000" dirty="0">
                    <a:cs typeface="Arial" pitchFamily="34" charset="0"/>
                  </a:rPr>
                  <a:t>1</a:t>
                </a:r>
                <a:r>
                  <a:rPr lang="en-US" dirty="0">
                    <a:cs typeface="Arial" pitchFamily="34" charset="0"/>
                  </a:rPr>
                  <a:t>, A</a:t>
                </a:r>
                <a:r>
                  <a:rPr lang="en-US" baseline="-25000" dirty="0">
                    <a:cs typeface="Arial" pitchFamily="34" charset="0"/>
                  </a:rPr>
                  <a:t>2</a:t>
                </a:r>
                <a:r>
                  <a:rPr lang="en-US" dirty="0">
                    <a:cs typeface="Arial" pitchFamily="34" charset="0"/>
                  </a:rPr>
                  <a:t>, …, A</a:t>
                </a:r>
                <a:r>
                  <a:rPr lang="en-US" baseline="-25000" dirty="0">
                    <a:cs typeface="Arial" pitchFamily="34" charset="0"/>
                  </a:rPr>
                  <a:t>n</a:t>
                </a:r>
                <a:r>
                  <a:rPr lang="en-US" dirty="0">
                    <a:cs typeface="Arial" pitchFamily="34" charset="0"/>
                  </a:rPr>
                  <a:t> be sets.  An </a:t>
                </a:r>
                <a:r>
                  <a:rPr lang="en-US" b="1" dirty="0">
                    <a:cs typeface="Arial" pitchFamily="34" charset="0"/>
                  </a:rPr>
                  <a:t>n-</a:t>
                </a:r>
                <a:r>
                  <a:rPr lang="en-US" b="1" dirty="0" err="1">
                    <a:cs typeface="Arial" pitchFamily="34" charset="0"/>
                  </a:rPr>
                  <a:t>ary</a:t>
                </a:r>
                <a:r>
                  <a:rPr lang="en-US" dirty="0">
                    <a:cs typeface="Arial" pitchFamily="34" charset="0"/>
                  </a:rPr>
                  <a:t> relation on </a:t>
                </a:r>
              </a:p>
              <a:p>
                <a:pPr eaLnBrk="1" hangingPunct="1"/>
                <a:r>
                  <a:rPr lang="en-US" dirty="0">
                    <a:cs typeface="Arial" pitchFamily="34" charset="0"/>
                  </a:rPr>
                  <a:t>these sets is a subset of A</a:t>
                </a:r>
                <a:r>
                  <a:rPr lang="en-US" baseline="-25000" dirty="0">
                    <a:cs typeface="Arial" pitchFamily="34" charset="0"/>
                  </a:rPr>
                  <a:t>1</a:t>
                </a:r>
                <a:r>
                  <a:rPr lang="en-US" dirty="0">
                    <a:latin typeface="Symbol" pitchFamily="18" charset="2"/>
                    <a:cs typeface="Arial" pitchFamily="34" charset="0"/>
                    <a:sym typeface="Symbol" pitchFamily="18" charset="2"/>
                  </a:rPr>
                  <a:t>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en-US" dirty="0" smtClean="0">
                    <a:cs typeface="Arial" pitchFamily="34" charset="0"/>
                  </a:rPr>
                  <a:t>A</a:t>
                </a:r>
                <a:r>
                  <a:rPr lang="en-US" baseline="-25000" dirty="0" smtClean="0">
                    <a:cs typeface="Arial" pitchFamily="34" charset="0"/>
                  </a:rPr>
                  <a:t>2 </a:t>
                </a:r>
                <a:r>
                  <a:rPr lang="en-US" dirty="0" smtClean="0">
                    <a:latin typeface="Symbol" pitchFamily="18" charset="2"/>
                    <a:cs typeface="Arial" pitchFamily="34" charset="0"/>
                    <a:sym typeface="Symbol" pitchFamily="18" charset="2"/>
                  </a:rPr>
                  <a:t></a:t>
                </a:r>
                <a:r>
                  <a:rPr lang="en-US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⋯ </m:t>
                    </m:r>
                  </m:oMath>
                </a14:m>
                <a:r>
                  <a:rPr lang="en-US" dirty="0" smtClean="0">
                    <a:latin typeface="Symbol" pitchFamily="18" charset="2"/>
                    <a:cs typeface="Arial" pitchFamily="34" charset="0"/>
                    <a:sym typeface="Symbol" pitchFamily="18" charset="2"/>
                  </a:rPr>
                  <a:t></a:t>
                </a:r>
                <a:r>
                  <a:rPr lang="en-US" dirty="0" smtClean="0">
                    <a:cs typeface="Arial" pitchFamily="34" charset="0"/>
                  </a:rPr>
                  <a:t> </a:t>
                </a:r>
                <a:r>
                  <a:rPr lang="en-US" dirty="0">
                    <a:cs typeface="Arial" pitchFamily="34" charset="0"/>
                  </a:rPr>
                  <a:t>A</a:t>
                </a:r>
                <a:r>
                  <a:rPr lang="en-US" baseline="-25000" dirty="0">
                    <a:cs typeface="Arial" pitchFamily="34" charset="0"/>
                  </a:rPr>
                  <a:t>n</a:t>
                </a:r>
                <a:r>
                  <a:rPr lang="en-US" dirty="0"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32178" y="1233310"/>
                <a:ext cx="650947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305" t="-3521" r="-932" b="-13380"/>
                </a:stretch>
              </a:blip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3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62100" y="1995488"/>
          <a:ext cx="60198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18484" name="TextBox 5"/>
          <p:cNvSpPr txBox="1">
            <a:spLocks noChangeArrowheads="1"/>
          </p:cNvSpPr>
          <p:nvPr/>
        </p:nvSpPr>
        <p:spPr bwMode="auto">
          <a:xfrm>
            <a:off x="1582738" y="1582738"/>
            <a:ext cx="1274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19656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elational </a:t>
            </a:r>
            <a:r>
              <a:rPr lang="en-US" dirty="0"/>
              <a:t>D</a:t>
            </a:r>
            <a:r>
              <a:rPr lang="en-US" dirty="0" smtClean="0"/>
              <a:t>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5800" y="1371600"/>
          <a:ext cx="7315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324600"/>
            <a:ext cx="2227405" cy="40011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dk1"/>
                </a:solidFill>
                <a:latin typeface="+mn-lt"/>
                <a:ea typeface="+mn-ea"/>
              </a:rPr>
              <a:t>What’s not so nice?</a:t>
            </a:r>
            <a:endParaRPr lang="en-US" sz="20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545" name="TextBox 7"/>
          <p:cNvSpPr txBox="1">
            <a:spLocks noChangeArrowheads="1"/>
          </p:cNvSpPr>
          <p:nvPr/>
        </p:nvSpPr>
        <p:spPr bwMode="auto">
          <a:xfrm>
            <a:off x="533400" y="9906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6679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9888868"/>
              </p:ext>
            </p:extLst>
          </p:nvPr>
        </p:nvGraphicFramePr>
        <p:xfrm>
          <a:off x="6248400" y="1583796"/>
          <a:ext cx="2362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45"/>
                <a:gridCol w="971955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6019800"/>
            <a:ext cx="831850" cy="40005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+mn-ea"/>
              </a:rPr>
              <a:t>Better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8064221"/>
              </p:ext>
            </p:extLst>
          </p:nvPr>
        </p:nvGraphicFramePr>
        <p:xfrm>
          <a:off x="778938" y="1608663"/>
          <a:ext cx="47244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47800"/>
                <a:gridCol w="762000"/>
                <a:gridCol w="8382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20574" name="TextBox 6"/>
          <p:cNvSpPr txBox="1">
            <a:spLocks noChangeArrowheads="1"/>
          </p:cNvSpPr>
          <p:nvPr/>
        </p:nvSpPr>
        <p:spPr bwMode="auto">
          <a:xfrm>
            <a:off x="799576" y="1194326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  <p:sp>
        <p:nvSpPr>
          <p:cNvPr id="20575" name="TextBox 7"/>
          <p:cNvSpPr txBox="1">
            <a:spLocks noChangeArrowheads="1"/>
          </p:cNvSpPr>
          <p:nvPr/>
        </p:nvSpPr>
        <p:spPr bwMode="auto">
          <a:xfrm>
            <a:off x="6248400" y="1213908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/>
              <a:t>TAKES</a:t>
            </a:r>
          </a:p>
        </p:txBody>
      </p:sp>
    </p:spTree>
    <p:extLst>
      <p:ext uri="{BB962C8B-B14F-4D97-AF65-F5344CB8AC3E}">
        <p14:creationId xmlns:p14="http://schemas.microsoft.com/office/powerpoint/2010/main" val="37436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/>
              <a:t>o</a:t>
            </a:r>
            <a:r>
              <a:rPr lang="en-US" dirty="0" smtClean="0"/>
              <a:t>perations: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TextBox 4"/>
              <p:cNvSpPr txBox="1">
                <a:spLocks noChangeArrowheads="1"/>
              </p:cNvSpPr>
              <p:nvPr/>
            </p:nvSpPr>
            <p:spPr bwMode="auto">
              <a:xfrm>
                <a:off x="984955" y="1686398"/>
                <a:ext cx="410413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Find all offices: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Office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STUDENT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50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955" y="1686398"/>
                <a:ext cx="4104137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634" t="-6154" b="-2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8301889"/>
              </p:ext>
            </p:extLst>
          </p:nvPr>
        </p:nvGraphicFramePr>
        <p:xfrm>
          <a:off x="6307667" y="1538111"/>
          <a:ext cx="762000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49" marB="45749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457200" y="4193823"/>
                <a:ext cx="5496826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Find offices and GPAs: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Office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GPA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STUDENT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522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193823"/>
                <a:ext cx="5496826" cy="424732"/>
              </a:xfrm>
              <a:prstGeom prst="rect">
                <a:avLst/>
              </a:prstGeom>
              <a:blipFill rotWithShape="1">
                <a:blip r:embed="rId6"/>
                <a:stretch>
                  <a:fillRect l="-1109" t="-7143" b="-1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69055641"/>
              </p:ext>
            </p:extLst>
          </p:nvPr>
        </p:nvGraphicFramePr>
        <p:xfrm>
          <a:off x="6307667" y="3412066"/>
          <a:ext cx="17907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525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atabase operations: selection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33400" y="1571625"/>
            <a:ext cx="591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Find students with GPA &gt; 3.9 : σ</a:t>
            </a:r>
            <a:r>
              <a:rPr lang="en-US" sz="2000" baseline="-25000"/>
              <a:t>GPA&gt;3.9</a:t>
            </a:r>
            <a:r>
              <a:rPr lang="en-US" sz="2000"/>
              <a:t>(STUDENT)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7601730"/>
              </p:ext>
            </p:extLst>
          </p:nvPr>
        </p:nvGraphicFramePr>
        <p:xfrm>
          <a:off x="1600200" y="2105025"/>
          <a:ext cx="6019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22556" name="TextBox 11"/>
          <p:cNvSpPr txBox="1">
            <a:spLocks noChangeArrowheads="1"/>
          </p:cNvSpPr>
          <p:nvPr/>
        </p:nvSpPr>
        <p:spPr bwMode="auto">
          <a:xfrm>
            <a:off x="666044" y="3824111"/>
            <a:ext cx="6669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/>
              <a:t>Retrieve the name and GPA for students with GPA &gt; </a:t>
            </a:r>
            <a:r>
              <a:rPr lang="en-US" sz="2000" dirty="0" smtClean="0"/>
              <a:t>3.9: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Π</a:t>
            </a:r>
            <a:r>
              <a:rPr lang="en-US" sz="2000" baseline="-25000" dirty="0" err="1"/>
              <a:t>Student_Name,GPA</a:t>
            </a:r>
            <a:r>
              <a:rPr lang="en-US" sz="2000" dirty="0"/>
              <a:t>(</a:t>
            </a:r>
            <a:r>
              <a:rPr lang="en-US" sz="2000" dirty="0" err="1"/>
              <a:t>σ</a:t>
            </a:r>
            <a:r>
              <a:rPr lang="en-US" sz="2000" baseline="-25000" dirty="0" err="1"/>
              <a:t>GPA</a:t>
            </a:r>
            <a:r>
              <a:rPr lang="en-US" sz="2000" baseline="-25000" dirty="0"/>
              <a:t>&gt;3.9</a:t>
            </a:r>
            <a:r>
              <a:rPr lang="en-US" sz="2000" dirty="0"/>
              <a:t>(STUDENT))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93840883"/>
              </p:ext>
            </p:extLst>
          </p:nvPr>
        </p:nvGraphicFramePr>
        <p:xfrm>
          <a:off x="3141133" y="4951060"/>
          <a:ext cx="295275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143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You Already Know!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0714" y="1334472"/>
                <a:ext cx="8229600" cy="5140800"/>
              </a:xfrm>
            </p:spPr>
            <p:txBody>
              <a:bodyPr/>
              <a:lstStyle/>
              <a:p>
                <a:pPr lvl="0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≥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on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ℕ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lvl="0">
                  <a:buNone/>
                </a:pPr>
                <a:r>
                  <a:rPr lang="en-US" sz="2800" dirty="0">
                    <a:solidFill>
                      <a:prstClr val="black"/>
                    </a:solidFill>
                  </a:rPr>
                  <a:t>	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That is: {(</a:t>
                </a:r>
                <a:r>
                  <a:rPr lang="en-US" sz="2800" dirty="0" err="1">
                    <a:solidFill>
                      <a:prstClr val="black"/>
                    </a:solidFill>
                    <a:latin typeface="Calibri"/>
                  </a:rPr>
                  <a:t>x,y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) : x </a:t>
                </a:r>
                <a:r>
                  <a:rPr lang="en-US" sz="28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≥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y and x, y 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  <a:cs typeface="Arial" charset="0"/>
                    <a:sym typeface="Symbol"/>
                  </a:rPr>
                  <a:t>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ℕ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}</a:t>
                </a:r>
              </a:p>
              <a:p>
                <a:pPr lvl="0">
                  <a:buNone/>
                </a:pPr>
                <a:endParaRPr lang="en-US" sz="1400" dirty="0"/>
              </a:p>
              <a:p>
                <a:pPr>
                  <a:buFont typeface="Arial" pitchFamily="34" charset="0"/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:r>
                  <a:rPr lang="en-US" sz="2800" dirty="0" smtClean="0"/>
                  <a:t> on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</a:t>
                </a:r>
                <a:endParaRPr lang="en-US" sz="2800" dirty="0" smtClean="0"/>
              </a:p>
              <a:p>
                <a:pPr>
                  <a:buFont typeface="Arial" pitchFamily="34" charset="0"/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>
                    <a:latin typeface="+mj-lt"/>
                  </a:rPr>
                  <a:t>That is: {(</a:t>
                </a:r>
                <a:r>
                  <a:rPr lang="en-US" sz="2800" dirty="0" err="1" smtClean="0">
                    <a:latin typeface="+mj-lt"/>
                  </a:rPr>
                  <a:t>x,y</a:t>
                </a:r>
                <a:r>
                  <a:rPr lang="en-US" sz="2800" dirty="0" smtClean="0">
                    <a:latin typeface="+mj-lt"/>
                  </a:rPr>
                  <a:t>) : x &lt; y and x, y </a:t>
                </a:r>
                <a:r>
                  <a:rPr lang="en-US" sz="2800" dirty="0" smtClean="0">
                    <a:latin typeface="+mj-lt"/>
                    <a:cs typeface="Arial" charset="0"/>
                    <a:sym typeface="Symbol"/>
                  </a:rPr>
                  <a:t></a:t>
                </a:r>
                <a:r>
                  <a:rPr lang="en-US" sz="2800" dirty="0" smtClean="0">
                    <a:latin typeface="+mj-lt"/>
                    <a:cs typeface="Arial" charset="0"/>
                  </a:rPr>
                  <a:t> </a:t>
                </a:r>
                <a:r>
                  <a:rPr lang="en-US" sz="2800" dirty="0" smtClean="0">
                    <a:latin typeface="Cambria Math"/>
                    <a:ea typeface="Cambria Math"/>
                    <a:cs typeface="Arial" charset="0"/>
                  </a:rPr>
                  <a:t>ℝ</a:t>
                </a:r>
                <a:r>
                  <a:rPr lang="en-US" sz="2800" dirty="0" smtClean="0">
                    <a:latin typeface="+mj-lt"/>
                  </a:rPr>
                  <a:t>}</a:t>
                </a:r>
                <a:endParaRPr lang="en-US" sz="2800" dirty="0">
                  <a:latin typeface="+mj-lt"/>
                </a:endParaRPr>
              </a:p>
              <a:p>
                <a:pPr>
                  <a:buFont typeface="Arial" pitchFamily="34" charset="0"/>
                  <a:buNone/>
                </a:pPr>
                <a:endParaRPr lang="en-US" sz="1400" dirty="0"/>
              </a:p>
              <a:p>
                <a:pPr>
                  <a:buFont typeface="Arial" pitchFamily="34" charset="0"/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 smtClean="0"/>
                  <a:t> on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∑</a:t>
                </a:r>
                <a:r>
                  <a:rPr lang="en-US" sz="2800" dirty="0" smtClean="0">
                    <a:latin typeface="+mj-lt"/>
                  </a:rPr>
                  <a:t>*</a:t>
                </a:r>
                <a:endParaRPr lang="en-US" sz="2800" dirty="0" smtClean="0"/>
              </a:p>
              <a:p>
                <a:pPr>
                  <a:buFont typeface="Arial" pitchFamily="34" charset="0"/>
                  <a:buNone/>
                </a:pPr>
                <a:r>
                  <a:rPr lang="en-US" sz="2800" dirty="0">
                    <a:latin typeface="+mj-lt"/>
                  </a:rPr>
                  <a:t>	</a:t>
                </a:r>
                <a:r>
                  <a:rPr lang="en-US" sz="2800" dirty="0" smtClean="0">
                    <a:latin typeface="+mj-lt"/>
                  </a:rPr>
                  <a:t>That is: {(</a:t>
                </a:r>
                <a:r>
                  <a:rPr lang="en-US" sz="2800" dirty="0" err="1" smtClean="0">
                    <a:latin typeface="+mj-lt"/>
                  </a:rPr>
                  <a:t>x,y</a:t>
                </a:r>
                <a:r>
                  <a:rPr lang="en-US" sz="2800" dirty="0" smtClean="0">
                    <a:latin typeface="+mj-lt"/>
                  </a:rPr>
                  <a:t>) : x </a:t>
                </a:r>
                <a:r>
                  <a:rPr lang="en-U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 smtClean="0">
                    <a:latin typeface="+mj-lt"/>
                  </a:rPr>
                  <a:t> y and </a:t>
                </a:r>
                <a:r>
                  <a:rPr lang="en-US" sz="2800" dirty="0">
                    <a:latin typeface="+mj-lt"/>
                  </a:rPr>
                  <a:t>x, y </a:t>
                </a:r>
                <a:r>
                  <a:rPr lang="en-US" sz="2800" dirty="0">
                    <a:latin typeface="+mj-lt"/>
                    <a:cs typeface="Arial" charset="0"/>
                    <a:sym typeface="Symbol"/>
                  </a:rPr>
                  <a:t></a:t>
                </a:r>
                <a:r>
                  <a:rPr lang="en-US" sz="2800" dirty="0">
                    <a:latin typeface="+mj-lt"/>
                    <a:cs typeface="Arial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∑</a:t>
                </a:r>
                <a:r>
                  <a:rPr lang="en-US" sz="2800" dirty="0" smtClean="0">
                    <a:latin typeface="+mj-lt"/>
                    <a:cs typeface="Arial" charset="0"/>
                  </a:rPr>
                  <a:t>*}</a:t>
                </a:r>
              </a:p>
              <a:p>
                <a:pPr>
                  <a:buFont typeface="Arial" pitchFamily="34" charset="0"/>
                  <a:buNone/>
                </a:pPr>
                <a:endParaRPr lang="en-US" sz="1400" dirty="0">
                  <a:latin typeface="Arial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on P(U) for universe U</a:t>
                </a:r>
              </a:p>
              <a:p>
                <a:pPr lvl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That is: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{(A,B) 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 B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and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A, B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  <a:cs typeface="Arial" charset="0"/>
                    <a:sym typeface="Symbol"/>
                  </a:rPr>
                  <a:t>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+mn-lt"/>
                    <a:ea typeface="Cambria Math" panose="02040503050406030204" pitchFamily="18" charset="0"/>
                  </a:rPr>
                  <a:t>P(U)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}</a:t>
                </a:r>
                <a:endParaRPr lang="en-US" sz="2800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51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714" y="1334472"/>
                <a:ext cx="8229600" cy="5140800"/>
              </a:xfrm>
              <a:blipFill rotWithShape="1">
                <a:blip r:embed="rId2"/>
                <a:stretch>
                  <a:fillRect l="-1481" t="-1186" b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7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atabase operations: natural join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155008"/>
              </p:ext>
            </p:extLst>
          </p:nvPr>
        </p:nvGraphicFramePr>
        <p:xfrm>
          <a:off x="750714" y="1645353"/>
          <a:ext cx="7315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3640" name="TextBox 4"/>
          <p:cNvSpPr txBox="1">
            <a:spLocks noChangeArrowheads="1"/>
          </p:cNvSpPr>
          <p:nvPr/>
        </p:nvSpPr>
        <p:spPr bwMode="auto">
          <a:xfrm>
            <a:off x="826914" y="1111953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/>
              <a:t>Student ⋈ Takes</a:t>
            </a:r>
          </a:p>
        </p:txBody>
      </p:sp>
    </p:spTree>
    <p:extLst>
      <p:ext uri="{BB962C8B-B14F-4D97-AF65-F5344CB8AC3E}">
        <p14:creationId xmlns:p14="http://schemas.microsoft.com/office/powerpoint/2010/main" val="338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Examples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750714" y="1334472"/>
            <a:ext cx="8229600" cy="5140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{(a, 1),  (a, 2), (b, 1), (b, 3), (c, 3)}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{(x, y) | x ≡ y (mod 5) }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{(c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|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a prerequisite of 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}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{(s, c) | student s had taken course c }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206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roperties of Relations</a:t>
            </a:r>
          </a:p>
        </p:txBody>
      </p:sp>
      <p:sp>
        <p:nvSpPr>
          <p:cNvPr id="614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533" y="1261533"/>
            <a:ext cx="3487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/>
              <a:t>Let R be a relation on </a:t>
            </a:r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20885" y="2136035"/>
            <a:ext cx="806591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reflexive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a,a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for every a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20886" y="3225798"/>
            <a:ext cx="80659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symmetric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a,b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implies (b, a)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20885" y="4354689"/>
                <a:ext cx="8065915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R is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antisymmetric</a:t>
                </a:r>
                <a:r>
                  <a:rPr lang="en-US" sz="2400" dirty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err="1">
                    <a:latin typeface="Arial" charset="0"/>
                    <a:cs typeface="Arial" charset="0"/>
                  </a:rPr>
                  <a:t>iff</a:t>
                </a:r>
                <a:r>
                  <a:rPr lang="en-US" sz="2400" dirty="0">
                    <a:latin typeface="Arial" charset="0"/>
                    <a:cs typeface="Arial" charset="0"/>
                  </a:rPr>
                  <a:t> (</a:t>
                </a:r>
                <a:r>
                  <a:rPr lang="en-US" sz="2400" dirty="0" err="1">
                    <a:latin typeface="Arial" charset="0"/>
                    <a:cs typeface="Arial" charset="0"/>
                  </a:rPr>
                  <a:t>a,b</a:t>
                </a:r>
                <a:r>
                  <a:rPr lang="en-US" sz="2400" dirty="0">
                    <a:latin typeface="Arial" charset="0"/>
                    <a:cs typeface="Arial" charset="0"/>
                  </a:rPr>
                  <a:t>) </a:t>
                </a:r>
                <a:r>
                  <a:rPr lang="en-US" sz="2400" dirty="0">
                    <a:latin typeface="Symbol"/>
                    <a:cs typeface="Arial" charset="0"/>
                    <a:sym typeface="Symbol"/>
                  </a:rPr>
                  <a:t></a:t>
                </a:r>
                <a:r>
                  <a:rPr lang="en-US" sz="2400" dirty="0">
                    <a:latin typeface="Arial" charset="0"/>
                    <a:cs typeface="Arial" charset="0"/>
                  </a:rPr>
                  <a:t> R and a </a:t>
                </a:r>
                <a:r>
                  <a:rPr lang="en-US" sz="2400" dirty="0">
                    <a:latin typeface="Symbol"/>
                    <a:cs typeface="Arial" charset="0"/>
                    <a:sym typeface="Symbol"/>
                  </a:rPr>
                  <a:t></a:t>
                </a:r>
                <a:r>
                  <a:rPr lang="en-US" sz="2400" dirty="0">
                    <a:latin typeface="Arial" charset="0"/>
                    <a:cs typeface="Arial" charset="0"/>
                  </a:rPr>
                  <a:t> b implies (</a:t>
                </a:r>
                <a:r>
                  <a:rPr lang="en-US" sz="2400" dirty="0" err="1">
                    <a:latin typeface="Arial" charset="0"/>
                    <a:cs typeface="Arial" charset="0"/>
                  </a:rPr>
                  <a:t>b,a</a:t>
                </a:r>
                <a:r>
                  <a:rPr lang="en-US" sz="2400" dirty="0">
                    <a:latin typeface="Arial" charset="0"/>
                    <a:cs typeface="Aria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Arial" charset="0"/>
                      </a:rPr>
                      <m:t>∉</m:t>
                    </m:r>
                  </m:oMath>
                </a14:m>
                <a:r>
                  <a:rPr lang="en-US" sz="24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>
                    <a:latin typeface="Arial" charset="0"/>
                    <a:cs typeface="Arial" charset="0"/>
                  </a:rPr>
                  <a:t>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20885" y="4354689"/>
                <a:ext cx="806591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054" t="-7407" b="-24691"/>
                </a:stretch>
              </a:blipFill>
              <a:ln w="28575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20886" y="5562603"/>
            <a:ext cx="80659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transitive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iff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a,b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and (b, c)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 </a:t>
            </a:r>
            <a:r>
              <a:rPr lang="en-US" sz="2400" dirty="0">
                <a:cs typeface="Arial" charset="0"/>
                <a:sym typeface="Symbol"/>
              </a:rPr>
              <a:t>implies</a:t>
            </a:r>
            <a:r>
              <a:rPr lang="en-US" sz="2400" dirty="0">
                <a:latin typeface="Arial" charset="0"/>
                <a:cs typeface="Arial" charset="0"/>
              </a:rPr>
              <a:t> (a, c) </a:t>
            </a:r>
            <a:r>
              <a:rPr lang="en-US" sz="2400" dirty="0">
                <a:latin typeface="Symbol"/>
                <a:cs typeface="Arial" charset="0"/>
                <a:sym typeface="Symbol"/>
              </a:rPr>
              <a:t></a:t>
            </a:r>
            <a:r>
              <a:rPr lang="en-US" sz="2400" dirty="0">
                <a:latin typeface="Arial" charset="0"/>
                <a:cs typeface="Arial" charset="0"/>
              </a:rPr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36024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ombining </a:t>
            </a:r>
            <a:r>
              <a:rPr lang="en-US" dirty="0"/>
              <a:t>R</a:t>
            </a:r>
            <a:r>
              <a:rPr lang="en-US" dirty="0" smtClean="0"/>
              <a:t>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TextBox 2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4755" y="1315156"/>
                <a:ext cx="7574845" cy="4031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dirty="0" smtClean="0">
                    <a:latin typeface="Franklin Gothic Medium" panose="020B0603020102020204" pitchFamily="34" charset="0"/>
                  </a:rPr>
                  <a:t>Let R be a relation from A to B.</a:t>
                </a:r>
              </a:p>
              <a:p>
                <a:pPr eaLnBrk="1" hangingPunct="1"/>
                <a:r>
                  <a:rPr lang="en-US" dirty="0">
                    <a:latin typeface="Franklin Gothic Medium" panose="020B0603020102020204" pitchFamily="34" charset="0"/>
                  </a:rPr>
                  <a:t>Let S be a relation from B to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C.</a:t>
                </a:r>
              </a:p>
              <a:p>
                <a:pPr eaLnBrk="1" hangingPunct="1"/>
                <a:endParaRPr lang="en-US" dirty="0">
                  <a:latin typeface="Franklin Gothic Medium" panose="020B0603020102020204" pitchFamily="34" charset="0"/>
                </a:endParaRPr>
              </a:p>
              <a:p>
                <a:pPr eaLnBrk="1" hangingPunct="1"/>
                <a:r>
                  <a:rPr lang="en-US" dirty="0">
                    <a:latin typeface="Franklin Gothic Medium" panose="020B0603020102020204" pitchFamily="34" charset="0"/>
                  </a:rPr>
                  <a:t>The 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composition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latin typeface="Franklin Gothic Medium" panose="020B0603020102020204" pitchFamily="34" charset="0"/>
                  </a:rPr>
                  <a:t>of R and S,  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R </a:t>
                </a:r>
                <a:r>
                  <a:rPr lang="en-US" dirty="0">
                    <a:latin typeface="Franklin Gothic Medium" panose="020B0603020102020204" pitchFamily="34" charset="0"/>
                  </a:rPr>
                  <a:t>is the relation </a:t>
                </a:r>
              </a:p>
              <a:p>
                <a:pPr eaLnBrk="1" hangingPunct="1"/>
                <a:r>
                  <a:rPr lang="en-US" dirty="0">
                    <a:latin typeface="Franklin Gothic Medium" panose="020B0603020102020204" pitchFamily="34" charset="0"/>
                  </a:rPr>
                  <a:t>from A to C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defined by:</a:t>
                </a:r>
                <a:endParaRPr lang="en-US" dirty="0">
                  <a:latin typeface="Franklin Gothic Medium" panose="020B0603020102020204" pitchFamily="34" charset="0"/>
                </a:endParaRPr>
              </a:p>
              <a:p>
                <a:pPr eaLnBrk="1" hangingPunct="1"/>
                <a:endParaRPr lang="en-US" dirty="0">
                  <a:latin typeface="Franklin Gothic Medium" panose="020B0603020102020204" pitchFamily="34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R =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{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a, c) |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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b such that (</a:t>
                </a:r>
                <a:r>
                  <a:rPr lang="en-US" dirty="0" err="1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a,b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)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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R and (</a:t>
                </a:r>
                <a:r>
                  <a:rPr lang="en-US" dirty="0" err="1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b,c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)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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S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}</a:t>
                </a:r>
              </a:p>
              <a:p>
                <a:pPr eaLnBrk="1" hangingPunct="1"/>
                <a:endParaRPr lang="en-US" sz="3200" dirty="0">
                  <a:solidFill>
                    <a:srgbClr val="C00000"/>
                  </a:solidFill>
                  <a:latin typeface="Franklin Gothic Medium" panose="020B0603020102020204" pitchFamily="34" charset="0"/>
                </a:endParaRPr>
              </a:p>
              <a:p>
                <a:pPr eaLnBrk="1" hangingPunct="1"/>
                <a:r>
                  <a:rPr lang="en-US" dirty="0" smtClean="0">
                    <a:latin typeface="Franklin Gothic Medium" panose="020B0603020102020204" pitchFamily="34" charset="0"/>
                  </a:rPr>
                  <a:t>Intuitively, a pair is in the composition if there is a “connection” from the first to the second.</a:t>
                </a:r>
                <a:endParaRPr lang="en-US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717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54755" y="1315156"/>
                <a:ext cx="7574845" cy="4031873"/>
              </a:xfrm>
              <a:prstGeom prst="rect">
                <a:avLst/>
              </a:prstGeom>
              <a:blipFill rotWithShape="0">
                <a:blip r:embed="rId5"/>
                <a:stretch>
                  <a:fillRect l="-1207" t="-1059" b="-27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 typeface="Arial" pitchFamily="34" charset="0"/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C00000"/>
                    </a:solidFill>
                    <a:latin typeface="Symbol" pitchFamily="18" charset="2"/>
                    <a:sym typeface="Symbol" pitchFamily="18" charset="2"/>
                  </a:rPr>
                  <a:t>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Parent</a:t>
                </a:r>
                <a:r>
                  <a:rPr lang="en-US" dirty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	b is a parent of a</a:t>
                </a:r>
              </a:p>
              <a:p>
                <a:pPr>
                  <a:buFont typeface="Arial" pitchFamily="34" charset="0"/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C00000"/>
                    </a:solidFill>
                    <a:latin typeface="Symbol" pitchFamily="18" charset="2"/>
                    <a:sym typeface="Symbol" pitchFamily="18" charset="2"/>
                  </a:rPr>
                  <a:t>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Sister</a:t>
                </a: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 	b is a sister of a</a:t>
                </a:r>
              </a:p>
              <a:p>
                <a:pPr>
                  <a:buFont typeface="Arial" pitchFamily="34" charset="0"/>
                  <a:buNone/>
                </a:pPr>
                <a:endParaRPr lang="en-US" dirty="0" smtClean="0"/>
              </a:p>
              <a:p>
                <a:pPr>
                  <a:buFont typeface="Arial" pitchFamily="34" charset="0"/>
                  <a:buNone/>
                </a:pPr>
                <a:r>
                  <a:rPr lang="en-US" dirty="0" smtClean="0"/>
                  <a:t>When is 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</a:t>
                </a:r>
                <a:r>
                  <a:rPr lang="en-US" dirty="0" smtClean="0">
                    <a:latin typeface="Symbol" pitchFamily="18" charset="2"/>
                    <a:sym typeface="Symbol" pitchFamily="18" charset="2"/>
                  </a:rPr>
                  <a:t> </a:t>
                </a:r>
                <a:r>
                  <a:rPr lang="en-US" dirty="0" smtClean="0"/>
                  <a:t> Sister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/>
                  <a:t> Parent?</a:t>
                </a:r>
              </a:p>
              <a:p>
                <a:pPr>
                  <a:buFont typeface="Arial" pitchFamily="34" charset="0"/>
                  <a:buNone/>
                </a:pPr>
                <a:endParaRPr lang="en-US" dirty="0" smtClean="0"/>
              </a:p>
              <a:p>
                <a:pPr>
                  <a:buFont typeface="Arial" pitchFamily="34" charset="0"/>
                  <a:buNone/>
                </a:pPr>
                <a:r>
                  <a:rPr lang="en-US" dirty="0"/>
                  <a:t>When is (</a:t>
                </a:r>
                <a:r>
                  <a:rPr lang="en-US" dirty="0" err="1"/>
                  <a:t>x,y</a:t>
                </a:r>
                <a:r>
                  <a:rPr lang="en-US" dirty="0"/>
                  <a:t>)</a:t>
                </a:r>
                <a:r>
                  <a:rPr lang="en-US" dirty="0">
                    <a:latin typeface="Symbol" pitchFamily="18" charset="2"/>
                    <a:sym typeface="Symbol" pitchFamily="18" charset="2"/>
                  </a:rPr>
                  <a:t> </a:t>
                </a:r>
                <a:r>
                  <a:rPr lang="en-US" dirty="0"/>
                  <a:t>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/>
                  <a:t> Sister?</a:t>
                </a:r>
              </a:p>
              <a:p>
                <a:pPr>
                  <a:buFont typeface="Arial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819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852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>
                <p:custDataLst>
                  <p:tags r:id="rId3"/>
                </p:custDataLst>
              </p:nvPr>
            </p:nvSpPr>
            <p:spPr>
              <a:xfrm>
                <a:off x="3352800" y="6324600"/>
                <a:ext cx="5638800" cy="369332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bg2">
                    <a:lumMod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Arial" charset="0"/>
                      </a:rPr>
                      <m:t>∘</m:t>
                    </m:r>
                  </m:oMath>
                </a14:m>
                <a:r>
                  <a:rPr lang="en-US" sz="18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1800" dirty="0">
                    <a:latin typeface="Arial" charset="0"/>
                    <a:cs typeface="Arial" charset="0"/>
                  </a:rPr>
                  <a:t>R = {(a, c) | </a:t>
                </a:r>
                <a:r>
                  <a:rPr lang="en-US" sz="1800" dirty="0">
                    <a:latin typeface="Symbol" pitchFamily="18" charset="2"/>
                    <a:cs typeface="Arial" charset="0"/>
                    <a:sym typeface="Symbol" pitchFamily="18" charset="2"/>
                  </a:rPr>
                  <a:t></a:t>
                </a:r>
                <a:r>
                  <a:rPr lang="en-US" sz="1800" dirty="0">
                    <a:latin typeface="Arial" charset="0"/>
                    <a:cs typeface="Arial" charset="0"/>
                  </a:rPr>
                  <a:t> b such that (</a:t>
                </a:r>
                <a:r>
                  <a:rPr lang="en-US" sz="1800" dirty="0" err="1">
                    <a:latin typeface="Arial" charset="0"/>
                    <a:cs typeface="Arial" charset="0"/>
                  </a:rPr>
                  <a:t>a,b</a:t>
                </a:r>
                <a:r>
                  <a:rPr lang="en-US" sz="1800" dirty="0">
                    <a:latin typeface="Arial" charset="0"/>
                    <a:cs typeface="Arial" charset="0"/>
                  </a:rPr>
                  <a:t>)</a:t>
                </a:r>
                <a:r>
                  <a:rPr lang="en-US" sz="1800" dirty="0">
                    <a:latin typeface="Symbol" pitchFamily="18" charset="2"/>
                    <a:cs typeface="Arial" charset="0"/>
                    <a:sym typeface="Symbol" pitchFamily="18" charset="2"/>
                  </a:rPr>
                  <a:t></a:t>
                </a:r>
                <a:r>
                  <a:rPr lang="en-US" sz="1800" dirty="0">
                    <a:latin typeface="Arial" charset="0"/>
                    <a:cs typeface="Arial" charset="0"/>
                  </a:rPr>
                  <a:t> R and (</a:t>
                </a:r>
                <a:r>
                  <a:rPr lang="en-US" sz="1800" dirty="0" err="1">
                    <a:latin typeface="Arial" charset="0"/>
                    <a:cs typeface="Arial" charset="0"/>
                  </a:rPr>
                  <a:t>b,c</a:t>
                </a:r>
                <a:r>
                  <a:rPr lang="en-US" sz="1800" dirty="0">
                    <a:latin typeface="Arial" charset="0"/>
                    <a:cs typeface="Arial" charset="0"/>
                  </a:rPr>
                  <a:t>)</a:t>
                </a:r>
                <a:r>
                  <a:rPr lang="en-US" sz="1800" dirty="0">
                    <a:latin typeface="Symbol" pitchFamily="18" charset="2"/>
                    <a:cs typeface="Arial" charset="0"/>
                    <a:sym typeface="Symbol" pitchFamily="18" charset="2"/>
                  </a:rPr>
                  <a:t></a:t>
                </a:r>
                <a:r>
                  <a:rPr lang="en-US" sz="1800" dirty="0">
                    <a:latin typeface="Arial" charset="0"/>
                    <a:cs typeface="Arial" charset="0"/>
                  </a:rPr>
                  <a:t> S}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3352800" y="6324600"/>
                <a:ext cx="56388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54" t="-6349" b="-22222"/>
                </a:stretch>
              </a:blipFill>
              <a:ln w="1905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9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489" y="1142559"/>
            <a:ext cx="8229600" cy="5140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Using the relations:  Parent, Child, Brother, Sister, Sibling, Father, Mother, Husband, Wife express: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</a:rPr>
              <a:t>Uncle:  b is an uncle of a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</a:rPr>
              <a:t>Cousin:  b is a cousin of a</a:t>
            </a:r>
          </a:p>
        </p:txBody>
      </p:sp>
    </p:spTree>
    <p:extLst>
      <p:ext uri="{BB962C8B-B14F-4D97-AF65-F5344CB8AC3E}">
        <p14:creationId xmlns:p14="http://schemas.microsoft.com/office/powerpoint/2010/main" val="23770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Powers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Rectangle 2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79778" y="1250244"/>
                <a:ext cx="8867422" cy="3693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  =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</a:rPr>
                      <m:t>∘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600" b="0" i="1" dirty="0" smtClean="0">
                  <a:latin typeface="Cambria Math"/>
                </a:endParaRPr>
              </a:p>
              <a:p>
                <a:r>
                  <a:rPr lang="en-US" sz="2600" b="0" dirty="0" smtClean="0"/>
                  <a:t> 	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∣∃</m:t>
                    </m:r>
                    <m:r>
                      <a:rPr lang="en-US" sz="2600" b="0" i="1" smtClean="0">
                        <a:latin typeface="Cambria Math"/>
                      </a:rPr>
                      <m:t>𝑏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such</m:t>
                    </m:r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that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and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</a:rPr>
                      <m:t> }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    ={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∣</m:t>
                    </m:r>
                    <m:r>
                      <a:rPr lang="en-US" sz="2600" b="0" i="1" smtClean="0">
                        <a:latin typeface="Cambria Math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    =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𝑅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0242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9778" y="1250244"/>
                <a:ext cx="8867422" cy="3693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6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14368</TotalTime>
  <Words>1296</Words>
  <Application>Microsoft Office PowerPoint</Application>
  <PresentationFormat>On-screen Show (4:3)</PresentationFormat>
  <Paragraphs>485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Calibri</vt:lpstr>
      <vt:lpstr>Cambria Math</vt:lpstr>
      <vt:lpstr>Franklin Gothic Medium</vt:lpstr>
      <vt:lpstr>Symbol</vt:lpstr>
      <vt:lpstr>Times New Roman</vt:lpstr>
      <vt:lpstr>Office Theme</vt:lpstr>
      <vt:lpstr>CSE 311: Foundations of Computing</vt:lpstr>
      <vt:lpstr>Relations</vt:lpstr>
      <vt:lpstr>Relations You Already Know!</vt:lpstr>
      <vt:lpstr>Relation Examples</vt:lpstr>
      <vt:lpstr>Properties of Relations</vt:lpstr>
      <vt:lpstr>Combining Relations</vt:lpstr>
      <vt:lpstr>Examples</vt:lpstr>
      <vt:lpstr>Examples</vt:lpstr>
      <vt:lpstr>Powers of a Relation</vt:lpstr>
      <vt:lpstr>Matrix Representation</vt:lpstr>
      <vt:lpstr>Directed Graphs</vt:lpstr>
      <vt:lpstr>Representation of Relations</vt:lpstr>
      <vt:lpstr>Relational Composition using Digraphs</vt:lpstr>
      <vt:lpstr>Paths in Relations and Graphs</vt:lpstr>
      <vt:lpstr>Connectivity In Graphs</vt:lpstr>
      <vt:lpstr>Properties of Relations (again)</vt:lpstr>
      <vt:lpstr>Transitive-Reflexive Closure</vt:lpstr>
      <vt:lpstr>how is  Anderson    related to  Ber        noul?</vt:lpstr>
      <vt:lpstr>how is  Anderson    related to           Bernoul?</vt:lpstr>
      <vt:lpstr>PowerPoint Presentation</vt:lpstr>
      <vt:lpstr>PowerPoint Presentation</vt:lpstr>
      <vt:lpstr>PowerPoint Presentation</vt:lpstr>
      <vt:lpstr>PowerPoint Presentation</vt:lpstr>
      <vt:lpstr>n-ary Relations</vt:lpstr>
      <vt:lpstr>Relational Databases</vt:lpstr>
      <vt:lpstr>Relational Databases</vt:lpstr>
      <vt:lpstr>relational databases</vt:lpstr>
      <vt:lpstr>database operations: projection</vt:lpstr>
      <vt:lpstr>database operations: selection</vt:lpstr>
      <vt:lpstr>database operations: natural join</vt:lpstr>
    </vt:vector>
  </TitlesOfParts>
  <Company>Chinese University of Hong Kong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 (Fall 13)</dc:title>
  <dc:creator>James;R. Lee</dc:creator>
  <cp:lastModifiedBy>Paul Beame</cp:lastModifiedBy>
  <cp:revision>463</cp:revision>
  <cp:lastPrinted>2013-11-15T17:17:50Z</cp:lastPrinted>
  <dcterms:created xsi:type="dcterms:W3CDTF">2013-01-07T07:20:47Z</dcterms:created>
  <dcterms:modified xsi:type="dcterms:W3CDTF">2014-11-10T20:11:26Z</dcterms:modified>
</cp:coreProperties>
</file>