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524" r:id="rId3"/>
    <p:sldId id="528" r:id="rId4"/>
    <p:sldId id="530" r:id="rId5"/>
    <p:sldId id="531" r:id="rId6"/>
    <p:sldId id="532" r:id="rId7"/>
    <p:sldId id="533" r:id="rId8"/>
    <p:sldId id="534" r:id="rId9"/>
    <p:sldId id="535" r:id="rId10"/>
    <p:sldId id="541" r:id="rId11"/>
    <p:sldId id="536" r:id="rId12"/>
    <p:sldId id="537" r:id="rId13"/>
    <p:sldId id="538" r:id="rId14"/>
    <p:sldId id="539" r:id="rId15"/>
    <p:sldId id="540" r:id="rId1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19:  Regular Expressions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		     Context-Free </a:t>
            </a:r>
            <a:r>
              <a:rPr lang="en-US" sz="26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G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rammars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181" y="2752636"/>
            <a:ext cx="3974329" cy="40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438444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Suppose that grammar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generates a string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endParaRPr lang="en-US" sz="24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r>
              <a:rPr lang="en-US" sz="2400" dirty="0" smtClean="0"/>
              <a:t>A </a:t>
            </a:r>
            <a:r>
              <a:rPr lang="en-US" sz="2400" i="1" dirty="0" smtClean="0"/>
              <a:t>parse tree </a:t>
            </a:r>
            <a:r>
              <a:rPr lang="en-US" sz="2400" dirty="0" smtClean="0"/>
              <a:t>of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400" dirty="0" smtClean="0"/>
              <a:t> for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 has</a:t>
            </a:r>
          </a:p>
          <a:p>
            <a:pPr lvl="1"/>
            <a:r>
              <a:rPr lang="en-US" sz="2400" dirty="0" smtClean="0"/>
              <a:t>Root labeled </a:t>
            </a:r>
            <a:r>
              <a:rPr lang="en-US" sz="2400" dirty="0" smtClean="0">
                <a:solidFill>
                  <a:srgbClr val="C00000"/>
                </a:solidFill>
              </a:rPr>
              <a:t>S</a:t>
            </a:r>
            <a:r>
              <a:rPr lang="en-US" sz="2400" dirty="0" smtClean="0"/>
              <a:t> (start symbol of </a:t>
            </a:r>
            <a:r>
              <a:rPr lang="en-US" sz="2400" dirty="0" smtClean="0">
                <a:solidFill>
                  <a:srgbClr val="C00000"/>
                </a:solidFill>
              </a:rPr>
              <a:t>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The children of any node labeled </a:t>
            </a:r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/>
              <a:t> are labeled by symbols of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w</a:t>
            </a:r>
            <a:r>
              <a:rPr lang="en-US" sz="2400" dirty="0" smtClean="0"/>
              <a:t> left-to-right  for some rule </a:t>
            </a:r>
            <a:r>
              <a:rPr lang="en-US" sz="24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sz="2400" dirty="0">
                <a:solidFill>
                  <a:srgbClr val="C00000"/>
                </a:solidFill>
                <a:latin typeface="Calibri" charset="0"/>
                <a:sym typeface="Symbol" charset="0"/>
              </a:rPr>
              <a:t> 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charset="0"/>
              </a:rPr>
              <a:t>w</a:t>
            </a:r>
            <a:endParaRPr lang="en-US" sz="2400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1"/>
            <a:r>
              <a:rPr lang="en-US" sz="2400" dirty="0" smtClean="0"/>
              <a:t>The symbols of </a:t>
            </a:r>
            <a:r>
              <a:rPr lang="en-US" sz="24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x</a:t>
            </a:r>
            <a:r>
              <a:rPr lang="en-US" sz="2400" dirty="0" smtClean="0"/>
              <a:t> label the leaves ordered left-to-right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825513" y="4794897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sz="3200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sz="32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sz="3200" dirty="0">
                <a:solidFill>
                  <a:srgbClr val="C00000"/>
                </a:solidFill>
                <a:latin typeface="Calibri" charset="0"/>
                <a:sym typeface="Symbol" charset="0"/>
              </a:rPr>
              <a:t>0 | 1</a:t>
            </a:r>
            <a:r>
              <a:rPr lang="en-US" sz="32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sz="3200" dirty="0">
                <a:solidFill>
                  <a:srgbClr val="C00000"/>
                </a:solidFill>
                <a:latin typeface="Calibri" charset="0"/>
                <a:sym typeface="Symbol" charset="0"/>
              </a:rPr>
              <a:t>1 | 0 | 1 | </a:t>
            </a:r>
            <a:endParaRPr lang="en-US" sz="3200" dirty="0">
              <a:solidFill>
                <a:srgbClr val="C00000"/>
              </a:solidFill>
              <a:latin typeface="Calibri" charset="0"/>
              <a:sym typeface="Symbol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6158641" y="3926429"/>
            <a:ext cx="1348765" cy="2458531"/>
            <a:chOff x="6133755" y="4218817"/>
            <a:chExt cx="1348765" cy="2458531"/>
          </a:xfrm>
        </p:grpSpPr>
        <p:grpSp>
          <p:nvGrpSpPr>
            <p:cNvPr id="29" name="Group 28"/>
            <p:cNvGrpSpPr/>
            <p:nvPr/>
          </p:nvGrpSpPr>
          <p:grpSpPr>
            <a:xfrm>
              <a:off x="6133755" y="4218817"/>
              <a:ext cx="1335230" cy="2458531"/>
              <a:chOff x="6220346" y="4445054"/>
              <a:chExt cx="1335230" cy="245853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716765" y="4445054"/>
                <a:ext cx="378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S</a:t>
                </a:r>
                <a:endParaRPr lang="en-US" sz="2400" dirty="0" smtClean="0">
                  <a:latin typeface="Franklin Gothic Medium"/>
                  <a:cs typeface="Franklin Gothic Medium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H="1">
                <a:off x="6416874" y="4861563"/>
                <a:ext cx="384496" cy="506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4" idx="2"/>
              </p:cNvCxnSpPr>
              <p:nvPr/>
            </p:nvCxnSpPr>
            <p:spPr>
              <a:xfrm>
                <a:off x="6906080" y="5029829"/>
                <a:ext cx="0" cy="3386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006680" y="4861563"/>
                <a:ext cx="352368" cy="506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6716765" y="522835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400" dirty="0" smtClean="0">
                  <a:latin typeface="Franklin Gothic Medium"/>
                  <a:cs typeface="Franklin Gothic Medium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220346" y="5258269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0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162520" y="5228350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0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6919615" y="6467869"/>
                <a:ext cx="0" cy="4357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6147290" y="5002113"/>
              <a:ext cx="1335230" cy="1397990"/>
              <a:chOff x="6220346" y="4445054"/>
              <a:chExt cx="1335230" cy="1397990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6716765" y="4445054"/>
                <a:ext cx="378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S</a:t>
                </a:r>
                <a:endParaRPr lang="en-US" sz="2400" dirty="0" smtClean="0">
                  <a:latin typeface="Franklin Gothic Medium"/>
                  <a:cs typeface="Franklin Gothic Medium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flipH="1">
                <a:off x="6416874" y="4906720"/>
                <a:ext cx="370961" cy="461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2" idx="2"/>
              </p:cNvCxnSpPr>
              <p:nvPr/>
            </p:nvCxnSpPr>
            <p:spPr>
              <a:xfrm>
                <a:off x="6906080" y="5029829"/>
                <a:ext cx="0" cy="33861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7081860" y="4906720"/>
                <a:ext cx="277188" cy="46172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716765" y="5228351"/>
                <a:ext cx="3786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S</a:t>
                </a:r>
                <a:endParaRPr lang="en-US" sz="2400" dirty="0" smtClean="0">
                  <a:latin typeface="Franklin Gothic Medium"/>
                  <a:cs typeface="Franklin Gothic Medium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220346" y="5258269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1</a:t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162520" y="5228350"/>
                <a:ext cx="39305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1</a:t>
                </a:r>
                <a:endParaRPr lang="en-US" dirty="0"/>
              </a:p>
            </p:txBody>
          </p:sp>
        </p:grpSp>
      </p:grpSp>
      <p:sp>
        <p:nvSpPr>
          <p:cNvPr id="47" name="Rectangle 46"/>
          <p:cNvSpPr/>
          <p:nvPr/>
        </p:nvSpPr>
        <p:spPr>
          <a:xfrm>
            <a:off x="6656540" y="627322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Calibri" charset="0"/>
                <a:sym typeface="Symbol" charset="0"/>
              </a:rPr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969689" y="5949244"/>
            <a:ext cx="30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Parse tree of </a:t>
            </a:r>
            <a:r>
              <a:rPr lang="en-US" sz="3200" dirty="0" smtClean="0">
                <a:solidFill>
                  <a:srgbClr val="C00000"/>
                </a:solidFill>
                <a:cs typeface="Franklin Gothic Medium"/>
              </a:rPr>
              <a:t>01110</a:t>
            </a:r>
            <a:endParaRPr lang="en-US" sz="3200" dirty="0" smtClean="0">
              <a:solidFill>
                <a:srgbClr val="C00000"/>
              </a:solidFill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91366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CFGs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2356" y="1176426"/>
            <a:ext cx="8099778" cy="5140800"/>
          </a:xfrm>
        </p:spPr>
        <p:txBody>
          <a:bodyPr/>
          <a:lstStyle/>
          <a:p>
            <a:r>
              <a:rPr lang="en-US" sz="2800" dirty="0" smtClean="0">
                <a:latin typeface="Calibri" charset="0"/>
              </a:rPr>
              <a:t>A </a:t>
            </a:r>
            <a:r>
              <a:rPr lang="en-US" sz="2800" dirty="0">
                <a:latin typeface="Calibri" charset="0"/>
              </a:rPr>
              <a:t>CFG with the start symbol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as its only variable recursively defines the set of strings of </a:t>
            </a:r>
            <a:r>
              <a:rPr lang="en-US" sz="2800" dirty="0" smtClean="0">
                <a:latin typeface="Calibri" charset="0"/>
              </a:rPr>
              <a:t>terminals that </a:t>
            </a:r>
            <a:r>
              <a:rPr lang="en-US" sz="2800" b="1" dirty="0">
                <a:latin typeface="Calibri" charset="0"/>
              </a:rPr>
              <a:t>S</a:t>
            </a:r>
            <a:r>
              <a:rPr lang="en-US" sz="2800" dirty="0">
                <a:latin typeface="Calibri" charset="0"/>
              </a:rPr>
              <a:t> can generate</a:t>
            </a:r>
          </a:p>
          <a:p>
            <a:pPr lvl="3"/>
            <a:endParaRPr lang="en-US" sz="2800" dirty="0">
              <a:latin typeface="Calibri" charset="0"/>
            </a:endParaRPr>
          </a:p>
          <a:p>
            <a:r>
              <a:rPr lang="en-US" sz="2800" dirty="0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sz="2800" i="1" dirty="0">
                <a:latin typeface="Calibri" charset="0"/>
              </a:rPr>
              <a:t>each</a:t>
            </a:r>
            <a:r>
              <a:rPr lang="en-US" sz="2800" dirty="0">
                <a:latin typeface="Calibri" charset="0"/>
              </a:rPr>
              <a:t> of its variables</a:t>
            </a:r>
          </a:p>
          <a:p>
            <a:pPr lvl="1"/>
            <a:r>
              <a:rPr lang="en-US" dirty="0">
                <a:latin typeface="Calibri" charset="0"/>
              </a:rPr>
              <a:t>Sometimes necessary to use more than one</a:t>
            </a:r>
          </a:p>
        </p:txBody>
      </p:sp>
    </p:spTree>
    <p:extLst>
      <p:ext uri="{BB962C8B-B14F-4D97-AF65-F5344CB8AC3E}">
        <p14:creationId xmlns:p14="http://schemas.microsoft.com/office/powerpoint/2010/main" val="269435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b</a:t>
            </a:r>
            <a:r>
              <a:rPr lang="en-US" sz="2600" dirty="0" smtClean="0"/>
              <a:t>uilding precedence in simple </a:t>
            </a:r>
            <a:r>
              <a:rPr lang="en-US" sz="2600" dirty="0"/>
              <a:t>a</a:t>
            </a:r>
            <a:r>
              <a:rPr lang="en-US" sz="2600" dirty="0" smtClean="0"/>
              <a:t>rithmetic expressions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</p:spPr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</a:rPr>
                  <a:t>E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T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T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F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F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</a:t>
                </a:r>
                <a:r>
                  <a:rPr lang="en-US" dirty="0" smtClean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b="1" dirty="0" smtClean="0">
                    <a:latin typeface="Calibri" charset="0"/>
                    <a:sym typeface="Symbol" charset="0"/>
                  </a:rPr>
                  <a:t>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x </a:t>
                </a:r>
                <a:r>
                  <a:rPr lang="en-US" dirty="0">
                    <a:latin typeface="Calibri" charset="0"/>
                    <a:sym typeface="Symbol" charset="0"/>
                  </a:rPr>
                  <a:t>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 smtClean="0">
                    <a:latin typeface="Calibri" charset="0"/>
                    <a:sym typeface="Symbol" charset="0"/>
                  </a:rPr>
                  <a:t>N 	</a:t>
                </a:r>
                <a:r>
                  <a:rPr lang="en-US" dirty="0" smtClean="0">
                    <a:latin typeface="Calibri" charset="0"/>
                    <a:sym typeface="Symbol" charset="0"/>
                  </a:rPr>
                  <a:t> 	0 </a:t>
                </a:r>
                <a:r>
                  <a:rPr lang="en-US" dirty="0">
                    <a:latin typeface="Calibri" charset="0"/>
                    <a:sym typeface="Symbol" charset="0"/>
                  </a:rPr>
                  <a:t>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067" y="1153848"/>
                <a:ext cx="8229600" cy="5140800"/>
              </a:xfrm>
              <a:blipFill rotWithShape="1">
                <a:blip r:embed="rId2"/>
                <a:stretch>
                  <a:fillRect l="-1333" t="-1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0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Backus-Naur </a:t>
            </a:r>
            <a:r>
              <a:rPr lang="en-US" dirty="0" smtClean="0">
                <a:latin typeface="Franklin Gothic Medium" panose="020B0603020102020204" pitchFamily="34" charset="0"/>
              </a:rPr>
              <a:t>Form  (The same thing…)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BNF (Backus-Naur Form) grammars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Originally used to define programming languages</a:t>
                </a:r>
              </a:p>
              <a:p>
                <a:pPr lvl="1"/>
                <a:r>
                  <a:rPr lang="en-US" dirty="0">
                    <a:latin typeface="Franklin Gothic Medium" panose="020B0603020102020204" pitchFamily="34" charset="0"/>
                  </a:rPr>
                  <a:t>Variables denoted by long names in angle brackets, e.g.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&lt;identifier&gt;, &lt;if-then-else-statement&gt;,                &lt;assignment-statement&gt;, &lt;condition&gt;</a:t>
                </a:r>
              </a:p>
              <a:p>
                <a:pPr lvl="2"/>
                <a:r>
                  <a:rPr lang="en-US" dirty="0">
                    <a:latin typeface="Franklin Gothic Medium" panose="020B06030201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∷=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</a:rPr>
                  <a:t>  </a:t>
                </a:r>
                <a:r>
                  <a:rPr lang="en-US" dirty="0">
                    <a:latin typeface="Franklin Gothic Medium" panose="020B0603020102020204" pitchFamily="34" charset="0"/>
                  </a:rPr>
                  <a:t>used instead of  </a:t>
                </a:r>
                <a:r>
                  <a:rPr lang="en-US" dirty="0">
                    <a:latin typeface="Franklin Gothic Medium" panose="020B0603020102020204" pitchFamily="34" charset="0"/>
                    <a:sym typeface="Symbol" charset="0"/>
                  </a:rPr>
                  <a:t></a:t>
                </a:r>
              </a:p>
            </p:txBody>
          </p:sp>
        </mc:Choice>
        <mc:Fallback xmlns=""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7512" y="1153848"/>
                <a:ext cx="8229600" cy="5140800"/>
              </a:xfrm>
              <a:blipFill rotWithShape="1">
                <a:blip r:embed="rId2"/>
                <a:stretch>
                  <a:fillRect l="-1926" t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3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BNF for C</a:t>
            </a: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7" y="1083028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1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P</a:t>
            </a:r>
            <a:r>
              <a:rPr lang="en-US" dirty="0" smtClean="0">
                <a:latin typeface="Franklin Gothic Medium" panose="020B0603020102020204" pitchFamily="34" charset="0"/>
              </a:rPr>
              <a:t>arse </a:t>
            </a:r>
            <a:r>
              <a:rPr lang="en-US" dirty="0">
                <a:latin typeface="Franklin Gothic Medium" panose="020B0603020102020204" pitchFamily="34" charset="0"/>
              </a:rPr>
              <a:t>T</a:t>
            </a:r>
            <a:r>
              <a:rPr lang="en-US" dirty="0" smtClean="0">
                <a:latin typeface="Franklin Gothic Medium" panose="020B0603020102020204" pitchFamily="34" charset="0"/>
              </a:rPr>
              <a:t>rees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</p:spPr>
            <p:txBody>
              <a:bodyPr>
                <a:normAutofit/>
              </a:bodyPr>
              <a:lstStyle/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Back to middle school: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&lt;sentence&gt;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  <a:ea typeface="+mn-ea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phrase&gt;&lt;verb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&lt;noun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=&lt;article&gt;&lt;adjective&gt;&lt;noun&gt;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&lt;verb phrase&gt;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&lt;verb&gt;&lt;adverb&gt;|&lt;verb&gt;&lt;object&gt;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  &lt;object&gt;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</a:rPr>
                      <m:t>∷=</m:t>
                    </m:r>
                  </m:oMath>
                </a14:m>
                <a:r>
                  <a:rPr lang="en-US" sz="2800" dirty="0" smtClean="0">
                    <a:solidFill>
                      <a:srgbClr val="C00000"/>
                    </a:solidFill>
                    <a:ea typeface="+mn-ea"/>
                  </a:rPr>
                  <a:t>&lt;noun phrase&gt;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1600" dirty="0" smtClean="0">
                    <a:ea typeface="+mn-ea"/>
                  </a:rPr>
                  <a:t>				</a:t>
                </a:r>
                <a:endParaRPr lang="en-US" sz="1600" dirty="0">
                  <a:ea typeface="+mn-ea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 smtClean="0">
                    <a:ea typeface="+mn-ea"/>
                  </a:rPr>
                  <a:t>Parse:   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yellow duck squeaked loudly</a:t>
                </a:r>
              </a:p>
              <a:p>
                <a:pPr marL="0" indent="0">
                  <a:buFont typeface="Arial" charset="0"/>
                  <a:buNone/>
                  <a:defRPr/>
                </a:pPr>
                <a:r>
                  <a:rPr lang="en-US" sz="2800" dirty="0">
                    <a:ea typeface="+mn-ea"/>
                  </a:rPr>
                  <a:t>	</a:t>
                </a:r>
                <a:r>
                  <a:rPr lang="en-US" sz="2800" dirty="0" smtClean="0">
                    <a:ea typeface="+mn-ea"/>
                  </a:rPr>
                  <a:t>The red truck hit a parked car</a:t>
                </a:r>
                <a:endParaRPr lang="en-US" sz="2800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867422" cy="5140800"/>
              </a:xfrm>
              <a:blipFill rotWithShape="1">
                <a:blip r:embed="rId2"/>
                <a:stretch>
                  <a:fillRect l="-1375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446"/>
            <a:ext cx="8229600" cy="7113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Review: each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regular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expression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is a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“pattern”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latin typeface="+mn-lt"/>
                <a:sym typeface="Symbol"/>
              </a:rPr>
              <a:t>matches the </a:t>
            </a:r>
            <a:r>
              <a:rPr lang="en-US" sz="2800" dirty="0" smtClean="0">
                <a:solidFill>
                  <a:srgbClr val="C00000"/>
                </a:solidFill>
                <a:sym typeface="Symbol"/>
              </a:rPr>
              <a:t>empty string</a:t>
            </a:r>
          </a:p>
          <a:p>
            <a:pPr marL="0" indent="0"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+mn-lt"/>
              </a:rPr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+mn-lt"/>
              </a:rPr>
              <a:t>matches the one character string </a:t>
            </a:r>
            <a:r>
              <a:rPr lang="en-US" sz="2800" i="1" dirty="0" smtClean="0">
                <a:solidFill>
                  <a:srgbClr val="C00000"/>
                </a:solidFill>
                <a:latin typeface="+mn-lt"/>
              </a:rPr>
              <a:t>a</a:t>
            </a:r>
          </a:p>
          <a:p>
            <a:pPr marL="342900" lvl="2" indent="-342900">
              <a:defRPr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/>
                <a:ea typeface="Cambria Math"/>
                <a:sym typeface="Symbol"/>
              </a:rPr>
              <a:t>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 B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ym typeface="Symbol" pitchFamily="18" charset="2"/>
              </a:rPr>
              <a:t> matches all strings that either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 or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AB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) </a:t>
            </a:r>
            <a:r>
              <a:rPr lang="en-US" sz="2800" dirty="0" smtClean="0">
                <a:sym typeface="Symbol" pitchFamily="18" charset="2"/>
              </a:rPr>
              <a:t>matches all strings that have a first part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 followed by a second part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A*</a:t>
            </a:r>
            <a:r>
              <a:rPr lang="en-US" sz="2800" dirty="0" smtClean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matches all strings that have any number of strings (even 0) that </a:t>
            </a:r>
            <a:r>
              <a:rPr lang="en-US" sz="2800" b="1" dirty="0" smtClean="0">
                <a:solidFill>
                  <a:srgbClr val="C00000"/>
                </a:solidFill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matches, one after another</a:t>
            </a:r>
            <a:endParaRPr lang="en-US" sz="2800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97555"/>
            <a:ext cx="8229600" cy="615244"/>
          </a:xfrm>
        </p:spPr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Examples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All binary strings that have an even # of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1’s</a:t>
            </a:r>
            <a:endParaRPr lang="en-US" sz="2800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endParaRPr lang="en-US" sz="2800" dirty="0">
              <a:solidFill>
                <a:srgbClr val="C00000"/>
              </a:solidFill>
              <a:latin typeface="Calibri" charset="0"/>
            </a:endParaRPr>
          </a:p>
          <a:p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All binary strings that </a:t>
            </a:r>
            <a:r>
              <a:rPr lang="en-US" sz="2800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don’t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contain 101</a:t>
            </a:r>
          </a:p>
        </p:txBody>
      </p:sp>
    </p:spTree>
    <p:extLst>
      <p:ext uri="{BB962C8B-B14F-4D97-AF65-F5344CB8AC3E}">
        <p14:creationId xmlns:p14="http://schemas.microsoft.com/office/powerpoint/2010/main" val="100384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Limitations of Regular </a:t>
            </a:r>
            <a:r>
              <a:rPr lang="en-US" dirty="0"/>
              <a:t>E</a:t>
            </a:r>
            <a:r>
              <a:rPr lang="en-US" dirty="0" smtClean="0"/>
              <a:t>xpressions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24934" y="1153848"/>
            <a:ext cx="8229600" cy="5140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Not </a:t>
            </a:r>
            <a:r>
              <a:rPr lang="en-US" sz="2800" dirty="0">
                <a:solidFill>
                  <a:srgbClr val="C00000"/>
                </a:solidFill>
              </a:rPr>
              <a:t>all </a:t>
            </a:r>
            <a:r>
              <a:rPr lang="en-US" sz="2800" dirty="0" smtClean="0">
                <a:solidFill>
                  <a:srgbClr val="C00000"/>
                </a:solidFill>
              </a:rPr>
              <a:t>languages can </a:t>
            </a:r>
            <a:r>
              <a:rPr lang="en-US" sz="2800" dirty="0">
                <a:solidFill>
                  <a:srgbClr val="C00000"/>
                </a:solidFill>
              </a:rPr>
              <a:t>be specified by regular expressions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800" dirty="0" smtClean="0"/>
              <a:t>Even some easy things like </a:t>
            </a:r>
          </a:p>
          <a:p>
            <a:pPr lvl="1">
              <a:defRPr/>
            </a:pPr>
            <a:r>
              <a:rPr lang="en-US" sz="2400" dirty="0" smtClean="0"/>
              <a:t>Palindromes</a:t>
            </a:r>
          </a:p>
          <a:p>
            <a:pPr lvl="1">
              <a:defRPr/>
            </a:pPr>
            <a:r>
              <a:rPr lang="en-US" sz="2400" dirty="0" smtClean="0"/>
              <a:t>Strings with equal number of 0’s and 1’s</a:t>
            </a:r>
          </a:p>
          <a:p>
            <a:pPr>
              <a:defRPr/>
            </a:pPr>
            <a:r>
              <a:rPr lang="en-US" sz="2800" dirty="0" smtClean="0"/>
              <a:t>But also more complicated structures in programming languages</a:t>
            </a:r>
          </a:p>
          <a:p>
            <a:pPr lvl="1">
              <a:defRPr/>
            </a:pPr>
            <a:r>
              <a:rPr lang="en-US" sz="2400" dirty="0" smtClean="0"/>
              <a:t>Matched parentheses</a:t>
            </a:r>
          </a:p>
          <a:p>
            <a:pPr lvl="1">
              <a:defRPr/>
            </a:pPr>
            <a:r>
              <a:rPr lang="en-US" sz="2400" dirty="0" smtClean="0"/>
              <a:t>Properly formed arithmetic expressions</a:t>
            </a:r>
          </a:p>
          <a:p>
            <a:pPr lvl="1">
              <a:defRPr/>
            </a:pPr>
            <a:r>
              <a:rPr lang="en-US" sz="2400" dirty="0"/>
              <a:t>e</a:t>
            </a:r>
            <a:r>
              <a:rPr lang="en-US" sz="2400" dirty="0" smtClean="0"/>
              <a:t>tc.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Context-Free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/>
              <a:lstStyle/>
              <a:p>
                <a:r>
                  <a:rPr lang="en-US" sz="2800" dirty="0" smtClean="0">
                    <a:latin typeface="Calibri" charset="0"/>
                  </a:rPr>
                  <a:t>A Context-Free Grammar (CFG) is given by a finite set of substitution rules involving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 finite set </a:t>
                </a:r>
                <a:r>
                  <a:rPr lang="en-US" sz="2600" b="1" dirty="0">
                    <a:latin typeface="Calibri" charset="0"/>
                  </a:rPr>
                  <a:t>V</a:t>
                </a:r>
                <a:r>
                  <a:rPr lang="en-US" sz="2600" dirty="0">
                    <a:latin typeface="Calibri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variables </a:t>
                </a:r>
                <a:r>
                  <a:rPr lang="en-US" sz="2600" dirty="0">
                    <a:latin typeface="Calibri" charset="0"/>
                  </a:rPr>
                  <a:t>that can be replaced</a:t>
                </a:r>
              </a:p>
              <a:p>
                <a:pPr lvl="1"/>
                <a:r>
                  <a:rPr lang="en-US" sz="2600" dirty="0">
                    <a:latin typeface="Calibri" charset="0"/>
                  </a:rPr>
                  <a:t>Alphabet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of </a:t>
                </a:r>
                <a:r>
                  <a:rPr lang="en-US" sz="2600" i="1" dirty="0">
                    <a:latin typeface="Calibri" charset="0"/>
                  </a:rPr>
                  <a:t>terminal symbols</a:t>
                </a:r>
                <a:r>
                  <a:rPr lang="en-US" sz="2600" dirty="0">
                    <a:latin typeface="Calibri" charset="0"/>
                  </a:rPr>
                  <a:t> that </a:t>
                </a:r>
                <a:r>
                  <a:rPr lang="en-US" sz="2600" dirty="0" smtClean="0">
                    <a:latin typeface="Calibri" charset="0"/>
                  </a:rPr>
                  <a:t>can’t </a:t>
                </a:r>
                <a:r>
                  <a:rPr lang="en-US" sz="2600" dirty="0">
                    <a:latin typeface="Calibri" charset="0"/>
                  </a:rPr>
                  <a:t>be replaced</a:t>
                </a:r>
              </a:p>
              <a:p>
                <a:pPr lvl="1"/>
                <a:r>
                  <a:rPr lang="en-US" sz="2600" dirty="0">
                    <a:latin typeface="Calibri" charset="0"/>
                    <a:sym typeface="Symbol" charset="0"/>
                  </a:rPr>
                  <a:t>One variable, usually 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S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, is called the </a:t>
                </a:r>
                <a:r>
                  <a:rPr lang="en-US" sz="2600" i="1" dirty="0">
                    <a:latin typeface="Calibri" charset="0"/>
                    <a:sym typeface="Symbol" charset="0"/>
                  </a:rPr>
                  <a:t>start symbol</a:t>
                </a:r>
              </a:p>
              <a:p>
                <a:pPr lvl="4"/>
                <a:endParaRPr lang="en-US" i="1" dirty="0">
                  <a:latin typeface="Calibri" charset="0"/>
                  <a:sym typeface="Symbol" charset="0"/>
                </a:endParaRPr>
              </a:p>
              <a:p>
                <a:r>
                  <a:rPr lang="en-US" sz="2800" dirty="0">
                    <a:latin typeface="Calibri" charset="0"/>
                    <a:sym typeface="Symbol" charset="0"/>
                  </a:rPr>
                  <a:t>The rules involving a variable </a:t>
                </a:r>
                <a:r>
                  <a:rPr lang="en-US" sz="2800" b="1" dirty="0">
                    <a:latin typeface="Calibri" charset="0"/>
                    <a:sym typeface="Symbol" charset="0"/>
                  </a:rPr>
                  <a:t>A</a:t>
                </a:r>
                <a:r>
                  <a:rPr lang="en-US" sz="2800" dirty="0">
                    <a:latin typeface="Calibri" charset="0"/>
                    <a:sym typeface="Symbol" charset="0"/>
                  </a:rPr>
                  <a:t> are written as</a:t>
                </a:r>
              </a:p>
              <a:p>
                <a:pPr lvl="1">
                  <a:buFont typeface="Arial" charset="0"/>
                  <a:buNone/>
                </a:pPr>
                <a:r>
                  <a:rPr lang="en-US" sz="2600" b="1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                      A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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sz="2600" baseline="-250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sz="2600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|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C00000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sz="2600" dirty="0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sz="26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 smtClean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sz="2600" dirty="0">
                  <a:solidFill>
                    <a:srgbClr val="C00000"/>
                  </a:solidFill>
                  <a:latin typeface="Calibri" charset="0"/>
                  <a:sym typeface="Symbol" charset="0"/>
                </a:endParaRPr>
              </a:p>
              <a:p>
                <a:pPr lvl="1">
                  <a:buFont typeface="Arial" charset="0"/>
                  <a:buNone/>
                </a:pPr>
                <a:r>
                  <a:rPr lang="en-US" sz="2600" dirty="0" smtClean="0">
                    <a:latin typeface="Calibri" charset="0"/>
                    <a:sym typeface="Symbol" charset="0"/>
                  </a:rPr>
                  <a:t>where 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each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is a string of variables and terminals – that is </a:t>
                </a:r>
                <a:r>
                  <a:rPr lang="en-US" sz="2600" dirty="0" err="1">
                    <a:latin typeface="Calibri" charset="0"/>
                    <a:sym typeface="Symbol" charset="0"/>
                  </a:rPr>
                  <a:t>w</a:t>
                </a:r>
                <a:r>
                  <a:rPr lang="en-US" sz="2600" baseline="-25000" dirty="0" err="1">
                    <a:latin typeface="Calibri" charset="0"/>
                    <a:sym typeface="Symbol" charset="0"/>
                  </a:rPr>
                  <a:t>i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∈</a:t>
                </a:r>
                <a:r>
                  <a:rPr lang="en-US" sz="2600" dirty="0">
                    <a:latin typeface="Calibri" charset="0"/>
                    <a:sym typeface="Symbol" charset="0"/>
                  </a:rPr>
                  <a:t> (</a:t>
                </a:r>
                <a:r>
                  <a:rPr lang="en-US" sz="2600" b="1" dirty="0">
                    <a:latin typeface="Calibri" charset="0"/>
                    <a:sym typeface="Symbol" charset="0"/>
                  </a:rPr>
                  <a:t>V</a:t>
                </a:r>
                <a:r>
                  <a:rPr lang="en-US" sz="2600" dirty="0">
                    <a:latin typeface="Cambria Math" charset="0"/>
                    <a:cs typeface="Cambria Math" charset="0"/>
                    <a:sym typeface="Symbol" charset="0"/>
                  </a:rPr>
                  <a:t>  </a:t>
                </a:r>
                <a:r>
                  <a:rPr lang="en-US" sz="2600" b="1" dirty="0">
                    <a:latin typeface="Symbol" charset="0"/>
                    <a:sym typeface="Symbol" charset="0"/>
                  </a:rPr>
                  <a:t></a:t>
                </a:r>
                <a:r>
                  <a:rPr lang="en-US" sz="2600" dirty="0">
                    <a:latin typeface="Symbol" charset="0"/>
                    <a:sym typeface="Symbol" charset="0"/>
                  </a:rPr>
                  <a:t>)</a:t>
                </a:r>
                <a:r>
                  <a:rPr lang="en-US" sz="2600" baseline="30000" dirty="0">
                    <a:latin typeface="Symbol" charset="0"/>
                    <a:sym typeface="Symbol" charset="0"/>
                  </a:rPr>
                  <a:t>*</a:t>
                </a:r>
                <a:endParaRPr lang="en-US" sz="2600" baseline="30000" dirty="0">
                  <a:latin typeface="Calibri" charset="0"/>
                  <a:sym typeface="Symbol" charset="0"/>
                </a:endParaRP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1259" t="-1136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H</a:t>
            </a:r>
            <a:r>
              <a:rPr lang="en-US" dirty="0" smtClean="0">
                <a:ea typeface="+mj-ea"/>
              </a:rPr>
              <a:t>ow CFGs generate strings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Begin with start symbol </a:t>
                </a:r>
                <a:r>
                  <a:rPr lang="en-US" sz="2800" b="1" dirty="0" smtClean="0">
                    <a:latin typeface="Calibri" charset="0"/>
                  </a:rPr>
                  <a:t>S</a:t>
                </a:r>
              </a:p>
              <a:p>
                <a:pPr>
                  <a:lnSpc>
                    <a:spcPct val="90000"/>
                  </a:lnSpc>
                </a:pPr>
                <a:endParaRPr lang="en-US" sz="2800" b="1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If there is some variable </a:t>
                </a:r>
                <a:r>
                  <a:rPr lang="en-US" sz="2800" b="1" dirty="0">
                    <a:latin typeface="Calibri" charset="0"/>
                  </a:rPr>
                  <a:t>A</a:t>
                </a:r>
                <a:r>
                  <a:rPr lang="en-US" sz="2800" dirty="0">
                    <a:latin typeface="Calibri" charset="0"/>
                  </a:rPr>
                  <a:t> in the current string you can replace it by one of the </a:t>
                </a:r>
                <a:r>
                  <a:rPr lang="en-US" sz="2800" dirty="0" smtClean="0">
                    <a:latin typeface="Calibri" charset="0"/>
                  </a:rPr>
                  <a:t>w’s </a:t>
                </a:r>
                <a:r>
                  <a:rPr lang="en-US" sz="2800" dirty="0">
                    <a:latin typeface="Calibri" charset="0"/>
                  </a:rPr>
                  <a:t>in the rules for </a:t>
                </a:r>
                <a:r>
                  <a:rPr lang="en-US" sz="2800" b="1" dirty="0" smtClean="0">
                    <a:latin typeface="Calibri" charset="0"/>
                  </a:rPr>
                  <a:t>A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b="1" dirty="0" smtClean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A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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1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 w</a:t>
                </a:r>
                <a:r>
                  <a:rPr lang="en-US" baseline="-25000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2</a:t>
                </a:r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sym typeface="Symbol" charset="0"/>
                      </a:rPr>
                      <m:t>⋯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 | </a:t>
                </a:r>
                <a:r>
                  <a:rPr lang="en-US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w</a:t>
                </a:r>
                <a:r>
                  <a:rPr lang="en-US" baseline="-25000" dirty="0" err="1">
                    <a:solidFill>
                      <a:schemeClr val="tx1"/>
                    </a:solidFill>
                    <a:latin typeface="Calibri" charset="0"/>
                    <a:sym typeface="Symbol" charset="0"/>
                  </a:rPr>
                  <a:t>k</a:t>
                </a:r>
                <a:endParaRPr lang="en-US" b="1" dirty="0">
                  <a:solidFill>
                    <a:schemeClr val="tx1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Write this as    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x</a:t>
                </a:r>
                <a:r>
                  <a:rPr lang="en-US" b="1" dirty="0" err="1">
                    <a:solidFill>
                      <a:srgbClr val="C00000"/>
                    </a:solidFill>
                    <a:latin typeface="Calibri" charset="0"/>
                  </a:rPr>
                  <a:t>A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y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>
                    <a:solidFill>
                      <a:srgbClr val="C00000"/>
                    </a:solidFill>
                    <a:latin typeface="Cambria Math" charset="0"/>
                    <a:cs typeface="Cambria Math" charset="0"/>
                  </a:rPr>
                  <a:t>⇒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latin typeface="Calibri" charset="0"/>
                  </a:rPr>
                  <a:t>xwy</a:t>
                </a:r>
                <a:endParaRPr lang="en-US" dirty="0">
                  <a:solidFill>
                    <a:srgbClr val="C00000"/>
                  </a:solidFill>
                  <a:latin typeface="Calibri" charset="0"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US" dirty="0">
                    <a:latin typeface="Calibri" charset="0"/>
                  </a:rPr>
                  <a:t>Repeat until no variables </a:t>
                </a:r>
                <a:r>
                  <a:rPr lang="en-US" dirty="0" smtClean="0">
                    <a:latin typeface="Calibri" charset="0"/>
                  </a:rPr>
                  <a:t>left</a:t>
                </a:r>
              </a:p>
              <a:p>
                <a:pPr lvl="1">
                  <a:lnSpc>
                    <a:spcPct val="90000"/>
                  </a:lnSpc>
                </a:pPr>
                <a:endParaRPr lang="en-US" dirty="0">
                  <a:latin typeface="Calibri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>
                    <a:latin typeface="Calibri" charset="0"/>
                  </a:rPr>
                  <a:t>The set of strings the CFG generates are all strings produced in this way that have no variables</a:t>
                </a: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4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Example Context-Free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0 | 1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0 | 1 | 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Example:      </a:t>
            </a:r>
            <a:r>
              <a:rPr lang="en-US" dirty="0" smtClean="0">
                <a:solidFill>
                  <a:srgbClr val="C00000"/>
                </a:solidFill>
                <a:latin typeface="Calibri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alibri" charset="0"/>
              </a:rPr>
              <a:t>S 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 0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 |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S</a:t>
            </a:r>
            <a:r>
              <a:rPr lang="en-US" dirty="0">
                <a:solidFill>
                  <a:srgbClr val="C00000"/>
                </a:solidFill>
                <a:latin typeface="Calibri" charset="0"/>
                <a:sym typeface="Symbol" charset="0"/>
              </a:rPr>
              <a:t>1 | </a:t>
            </a:r>
            <a:endParaRPr lang="en-US" dirty="0">
              <a:solidFill>
                <a:srgbClr val="C0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0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Example Context-Free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rammars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Grammar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: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≥0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C00000"/>
                  </a:solidFill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(all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strings with same # of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and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with all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0’s 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before </a:t>
                </a:r>
                <a:r>
                  <a:rPr lang="en-US" sz="2400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1’s</a:t>
                </a:r>
                <a:r>
                  <a:rPr lang="en-US" sz="2400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)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  <a:p>
                <a:pPr>
                  <a:buFont typeface="Arial" charset="0"/>
                  <a:buNone/>
                </a:pP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Example:      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</a:rPr>
                  <a:t>S 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 </a:t>
                </a:r>
                <a:r>
                  <a:rPr lang="en-US" b="1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(S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)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</a:t>
                </a:r>
                <a:r>
                  <a:rPr lang="en-US" b="1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SS</a:t>
                </a:r>
                <a:r>
                  <a:rPr lang="en-US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 charset="0"/>
                  </a:rPr>
                  <a:t>| </a:t>
                </a:r>
                <a:r>
                  <a:rPr lang="en-US" dirty="0">
                    <a:solidFill>
                      <a:srgbClr val="C00000"/>
                    </a:solidFill>
                    <a:latin typeface="Calibri" charset="0"/>
                    <a:sym typeface="Symbol" charset="0"/>
                  </a:rPr>
                  <a:t></a:t>
                </a:r>
                <a:endParaRPr lang="en-US" dirty="0">
                  <a:solidFill>
                    <a:srgbClr val="C00000"/>
                  </a:solidFill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  <a:sym typeface="Symbol" charset="0"/>
                </a:endParaRP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8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imple </a:t>
            </a:r>
            <a:r>
              <a:rPr lang="en-US" dirty="0">
                <a:latin typeface="Franklin Gothic Medium" panose="020B0603020102020204" pitchFamily="34" charset="0"/>
              </a:rPr>
              <a:t>A</a:t>
            </a:r>
            <a:r>
              <a:rPr lang="en-US" dirty="0" smtClean="0">
                <a:latin typeface="Franklin Gothic Medium" panose="020B0603020102020204" pitchFamily="34" charset="0"/>
              </a:rPr>
              <a:t>rithmetic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xpressions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</p:spPr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sym typeface="Symbol"/>
                  </a:rPr>
                  <a:t>E	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>
                    <a:sym typeface="Symbol"/>
                  </a:rPr>
                  <a:t>	</a:t>
                </a:r>
                <a:r>
                  <a:rPr lang="en-US" dirty="0" smtClean="0">
                    <a:sym typeface="Symbol"/>
                  </a:rPr>
                  <a:t>		</a:t>
                </a:r>
                <a:r>
                  <a:rPr lang="en-US" dirty="0" smtClean="0">
                    <a:ea typeface="+mn-ea"/>
                    <a:sym typeface="Symbol"/>
                  </a:rPr>
                  <a:t>| 5 | 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44160"/>
                <a:ext cx="8229600" cy="1137796"/>
              </a:xfrm>
              <a:blipFill rotWithShape="1">
                <a:blip r:embed="rId2"/>
                <a:stretch>
                  <a:fillRect t="-534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x) + y 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  <a:p>
                <a:pPr lvl="1">
                  <a:defRPr/>
                </a:pPr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Generate </a:t>
                </a:r>
                <a:r>
                  <a:rPr lang="en-US" sz="2800" dirty="0" err="1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C00000"/>
                        </a:solidFill>
                        <a:latin typeface="Cambria Math"/>
                        <a:sym typeface="Symbol"/>
                      </a:rPr>
                      <m:t>∗</m:t>
                    </m:r>
                  </m:oMath>
                </a14:m>
                <a:r>
                  <a:rPr lang="en-US" sz="2800" dirty="0">
                    <a:solidFill>
                      <a:srgbClr val="C00000"/>
                    </a:solidFill>
                    <a:latin typeface="Franklin Gothic Medium" panose="020B0603020102020204" pitchFamily="34" charset="0"/>
                    <a:sym typeface="Symbol"/>
                  </a:rPr>
                  <a:t>z in two fundamentally different ways</a:t>
                </a:r>
              </a:p>
              <a:p>
                <a:pPr lvl="1">
                  <a:defRPr/>
                </a:pPr>
                <a:endParaRPr lang="en-US" sz="2800" dirty="0">
                  <a:latin typeface="Franklin Gothic Medium" panose="020B060302010202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55" y="2526228"/>
                <a:ext cx="8912599" cy="2677656"/>
              </a:xfrm>
              <a:prstGeom prst="rect">
                <a:avLst/>
              </a:prstGeom>
              <a:blipFill rotWithShape="1">
                <a:blip r:embed="rId3"/>
                <a:stretch>
                  <a:fillRect t="-2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3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10745</TotalTime>
  <Words>663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311: Foundations of Computing</vt:lpstr>
      <vt:lpstr>Review: each regular expression is a “pattern”</vt:lpstr>
      <vt:lpstr>Examples</vt:lpstr>
      <vt:lpstr>Limitations of Regular Expressions</vt:lpstr>
      <vt:lpstr>Context-Free Grammars</vt:lpstr>
      <vt:lpstr>How CFGs generate strings</vt:lpstr>
      <vt:lpstr>Example Context-Free Grammars</vt:lpstr>
      <vt:lpstr>Example Context-Free Grammars</vt:lpstr>
      <vt:lpstr>Simple Arithmetic Expressions</vt:lpstr>
      <vt:lpstr>Parse Trees </vt:lpstr>
      <vt:lpstr>CFGs and recursively-defined sets of strings</vt:lpstr>
      <vt:lpstr>building precedence in simple arithmetic expressions</vt:lpstr>
      <vt:lpstr>Backus-Naur Form  (The same thing…)</vt:lpstr>
      <vt:lpstr>BNF for C</vt:lpstr>
      <vt:lpstr>Parse Trees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452</cp:revision>
  <cp:lastPrinted>2014-11-07T05:45:03Z</cp:lastPrinted>
  <dcterms:created xsi:type="dcterms:W3CDTF">2013-01-07T07:20:47Z</dcterms:created>
  <dcterms:modified xsi:type="dcterms:W3CDTF">2014-11-07T06:37:00Z</dcterms:modified>
</cp:coreProperties>
</file>