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8" r:id="rId2"/>
    <p:sldId id="471" r:id="rId3"/>
    <p:sldId id="537" r:id="rId4"/>
    <p:sldId id="541" r:id="rId5"/>
    <p:sldId id="539" r:id="rId6"/>
    <p:sldId id="510" r:id="rId7"/>
    <p:sldId id="523" r:id="rId8"/>
    <p:sldId id="538" r:id="rId9"/>
    <p:sldId id="529" r:id="rId10"/>
    <p:sldId id="530" r:id="rId11"/>
    <p:sldId id="531" r:id="rId12"/>
    <p:sldId id="532" r:id="rId13"/>
    <p:sldId id="533" r:id="rId14"/>
    <p:sldId id="534" r:id="rId15"/>
    <p:sldId id="535" r:id="rId16"/>
  </p:sldIdLst>
  <p:sldSz cx="9144000" cy="6858000" type="screen4x3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F5CE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04" autoAdjust="0"/>
  </p:normalViewPr>
  <p:slideViewPr>
    <p:cSldViewPr snapToGrid="0" snapToObjects="1">
      <p:cViewPr>
        <p:scale>
          <a:sx n="84" d="100"/>
          <a:sy n="84" d="100"/>
        </p:scale>
        <p:origin x="-99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7665-BAAC-42B1-B972-C861D7B9B2E6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E06F-56D1-4639-A659-DFBB24AC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6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149953"/>
            <a:ext cx="84723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Fall 2013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Lecture 18:  </a:t>
            </a:r>
            <a:r>
              <a:rPr lang="en-US" sz="2800" dirty="0">
                <a:solidFill>
                  <a:srgbClr val="C00000"/>
                </a:solidFill>
                <a:latin typeface="Franklin Gothic Medium"/>
                <a:cs typeface="Franklin Gothic Medium"/>
              </a:rPr>
              <a:t>S</a:t>
            </a:r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tructural induction, regular expressions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833" y="2302933"/>
            <a:ext cx="4260707" cy="4310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R</a:t>
            </a:r>
            <a:r>
              <a:rPr lang="en-US" dirty="0" smtClean="0">
                <a:latin typeface="Franklin Gothic Medium" panose="020B0603020102020204" pitchFamily="34" charset="0"/>
              </a:rPr>
              <a:t>egular </a:t>
            </a:r>
            <a:r>
              <a:rPr lang="en-US" dirty="0">
                <a:latin typeface="Franklin Gothic Medium" panose="020B0603020102020204" pitchFamily="34" charset="0"/>
              </a:rPr>
              <a:t>E</a:t>
            </a:r>
            <a:r>
              <a:rPr lang="en-US" dirty="0" smtClean="0">
                <a:latin typeface="Franklin Gothic Medium" panose="020B0603020102020204" pitchFamily="34" charset="0"/>
              </a:rPr>
              <a:t>xpressions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6482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Regular expressions</a:t>
            </a:r>
            <a:r>
              <a:rPr lang="en-US" dirty="0">
                <a:latin typeface="Franklin Gothic Medium" panose="020B0603020102020204" pitchFamily="34" charset="0"/>
              </a:rPr>
              <a:t> over </a:t>
            </a:r>
            <a:r>
              <a:rPr lang="en-US" dirty="0">
                <a:latin typeface="Franklin Gothic Medium" panose="020B0603020102020204" pitchFamily="34" charset="0"/>
                <a:sym typeface="Symbol" charset="0"/>
              </a:rPr>
              <a:t></a:t>
            </a:r>
            <a:endParaRPr lang="en-US" dirty="0">
              <a:latin typeface="Franklin Gothic Medium" panose="020B06030201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Calibri" charset="0"/>
              </a:rPr>
              <a:t> </a:t>
            </a:r>
            <a:r>
              <a:rPr lang="en-US" dirty="0">
                <a:latin typeface="Franklin Gothic Medium" panose="020B0603020102020204" pitchFamily="34" charset="0"/>
              </a:rPr>
              <a:t>Basis</a:t>
            </a:r>
            <a:r>
              <a:rPr lang="en-US" dirty="0">
                <a:latin typeface="Calibri" charset="0"/>
              </a:rPr>
              <a:t>: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C00000"/>
                </a:solidFill>
                <a:latin typeface="Calibri" charset="0"/>
                <a:sym typeface="Symbol" charset="0"/>
              </a:rPr>
              <a:t>   </a:t>
            </a:r>
            <a:r>
              <a:rPr lang="en-US" dirty="0">
                <a:latin typeface="Calibri" charset="0"/>
                <a:sym typeface="Symbol" charset="0"/>
              </a:rPr>
              <a:t>, </a:t>
            </a:r>
            <a:r>
              <a:rPr lang="en-US" b="1" dirty="0">
                <a:solidFill>
                  <a:srgbClr val="C00000"/>
                </a:solidFill>
                <a:latin typeface="Calibri" charset="0"/>
                <a:sym typeface="Symbol" charset="0"/>
              </a:rPr>
              <a:t></a:t>
            </a:r>
            <a:r>
              <a:rPr lang="en-US" dirty="0" smtClean="0">
                <a:latin typeface="Calibri" charset="0"/>
                <a:sym typeface="Symbol" charset="0"/>
              </a:rPr>
              <a:t> </a:t>
            </a:r>
            <a:r>
              <a:rPr lang="en-US" dirty="0">
                <a:latin typeface="Calibri" charset="0"/>
                <a:sym typeface="Symbol" charset="0"/>
              </a:rPr>
              <a:t>are regular expressions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b="1" i="1" dirty="0" smtClean="0">
                <a:latin typeface="Calibri" charset="0"/>
              </a:rPr>
              <a:t>   </a:t>
            </a:r>
            <a:r>
              <a:rPr lang="en-US" b="1" i="1" dirty="0" smtClean="0">
                <a:solidFill>
                  <a:srgbClr val="C00000"/>
                </a:solidFill>
                <a:latin typeface="Calibri" charset="0"/>
              </a:rPr>
              <a:t>a</a:t>
            </a:r>
            <a:r>
              <a:rPr lang="en-US" dirty="0" smtClean="0">
                <a:latin typeface="Calibri" charset="0"/>
              </a:rPr>
              <a:t> </a:t>
            </a:r>
            <a:r>
              <a:rPr lang="en-US" dirty="0">
                <a:latin typeface="Calibri" charset="0"/>
              </a:rPr>
              <a:t>is a regular expression </a:t>
            </a:r>
            <a:r>
              <a:rPr lang="en-US" dirty="0">
                <a:latin typeface="Calibri" charset="0"/>
                <a:sym typeface="Symbol" charset="0"/>
              </a:rPr>
              <a:t>for any </a:t>
            </a:r>
            <a:r>
              <a:rPr lang="en-US" i="1" dirty="0">
                <a:solidFill>
                  <a:srgbClr val="C00000"/>
                </a:solidFill>
                <a:latin typeface="Calibri" charset="0"/>
              </a:rPr>
              <a:t>a</a:t>
            </a:r>
            <a:r>
              <a:rPr lang="en-US" dirty="0">
                <a:solidFill>
                  <a:srgbClr val="C00000"/>
                </a:solidFill>
                <a:latin typeface="Calibri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</a:t>
            </a:r>
            <a:r>
              <a:rPr lang="en-US" dirty="0">
                <a:solidFill>
                  <a:srgbClr val="C00000"/>
                </a:solidFill>
                <a:latin typeface="Calibri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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Franklin Gothic Medium" panose="020B0603020102020204" pitchFamily="34" charset="0"/>
                <a:sym typeface="Symbol" charset="0"/>
              </a:rPr>
              <a:t>Recursive step</a:t>
            </a:r>
            <a:r>
              <a:rPr lang="en-US" dirty="0">
                <a:latin typeface="Calibri" charset="0"/>
                <a:sym typeface="Symbol" charset="0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alibri" charset="0"/>
                <a:sym typeface="Symbol" charset="0"/>
              </a:rPr>
              <a:t>If </a:t>
            </a:r>
            <a:r>
              <a:rPr lang="en-US" b="1" dirty="0">
                <a:solidFill>
                  <a:srgbClr val="C00000"/>
                </a:solidFill>
                <a:latin typeface="Calibri" charset="0"/>
                <a:sym typeface="Symbol" charset="0"/>
              </a:rPr>
              <a:t>A</a:t>
            </a:r>
            <a:r>
              <a:rPr lang="en-US" dirty="0">
                <a:latin typeface="Calibri" charset="0"/>
                <a:sym typeface="Symbol" charset="0"/>
              </a:rPr>
              <a:t> and </a:t>
            </a:r>
            <a:r>
              <a:rPr lang="en-US" b="1" dirty="0">
                <a:solidFill>
                  <a:srgbClr val="C00000"/>
                </a:solidFill>
                <a:latin typeface="Calibri" charset="0"/>
                <a:sym typeface="Symbol" charset="0"/>
              </a:rPr>
              <a:t>B</a:t>
            </a:r>
            <a:r>
              <a:rPr lang="en-US" dirty="0">
                <a:latin typeface="Calibri" charset="0"/>
                <a:sym typeface="Symbol" charset="0"/>
              </a:rPr>
              <a:t> are regular expressions then so are:</a:t>
            </a:r>
          </a:p>
          <a:p>
            <a:pPr lvl="2">
              <a:lnSpc>
                <a:spcPct val="90000"/>
              </a:lnSpc>
            </a:pPr>
            <a:r>
              <a:rPr lang="en-US" sz="2800" dirty="0">
                <a:solidFill>
                  <a:srgbClr val="C00000"/>
                </a:solidFill>
                <a:latin typeface="Calibri" charset="0"/>
                <a:sym typeface="Symbol" charset="0"/>
              </a:rPr>
              <a:t>(</a:t>
            </a:r>
            <a:r>
              <a:rPr lang="en-US" sz="2800" b="1" dirty="0">
                <a:solidFill>
                  <a:srgbClr val="C00000"/>
                </a:solidFill>
                <a:latin typeface="Calibri" charset="0"/>
                <a:sym typeface="Symbol" charset="0"/>
              </a:rPr>
              <a:t>A</a:t>
            </a:r>
            <a:r>
              <a:rPr lang="en-US" sz="2800" dirty="0">
                <a:solidFill>
                  <a:srgbClr val="C00000"/>
                </a:solidFill>
                <a:latin typeface="Calibri" charset="0"/>
                <a:sym typeface="Symbol" charset="0"/>
              </a:rPr>
              <a:t> </a:t>
            </a:r>
            <a:r>
              <a:rPr lang="en-US" sz="2800" b="1" dirty="0">
                <a:solidFill>
                  <a:srgbClr val="C00000"/>
                </a:solidFill>
                <a:latin typeface="Calibri" charset="0"/>
                <a:sym typeface="Symbol" charset="0"/>
              </a:rPr>
              <a:t> B</a:t>
            </a:r>
            <a:r>
              <a:rPr lang="en-US" sz="2800" dirty="0">
                <a:solidFill>
                  <a:srgbClr val="C00000"/>
                </a:solidFill>
                <a:latin typeface="Calibri" charset="0"/>
                <a:sym typeface="Symbol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sz="2800" dirty="0">
                <a:solidFill>
                  <a:srgbClr val="C00000"/>
                </a:solidFill>
                <a:latin typeface="Calibri" charset="0"/>
                <a:sym typeface="Symbol" charset="0"/>
              </a:rPr>
              <a:t> (</a:t>
            </a:r>
            <a:r>
              <a:rPr lang="en-US" sz="2800" b="1" dirty="0">
                <a:solidFill>
                  <a:srgbClr val="C00000"/>
                </a:solidFill>
                <a:latin typeface="Calibri" charset="0"/>
                <a:sym typeface="Symbol" charset="0"/>
              </a:rPr>
              <a:t>AB</a:t>
            </a:r>
            <a:r>
              <a:rPr lang="en-US" sz="2800" dirty="0">
                <a:solidFill>
                  <a:srgbClr val="C00000"/>
                </a:solidFill>
                <a:latin typeface="Calibri" charset="0"/>
                <a:sym typeface="Symbol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sz="2800" b="1" dirty="0">
                <a:solidFill>
                  <a:srgbClr val="C00000"/>
                </a:solidFill>
                <a:latin typeface="Calibri" charset="0"/>
                <a:sym typeface="Symbol" charset="0"/>
              </a:rPr>
              <a:t>A*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Calibri" charset="0"/>
            </a:endParaRPr>
          </a:p>
          <a:p>
            <a:pPr>
              <a:lnSpc>
                <a:spcPct val="90000"/>
              </a:lnSpc>
            </a:pPr>
            <a:endParaRPr lang="en-US" dirty="0">
              <a:latin typeface="Calibri" charset="0"/>
            </a:endParaRPr>
          </a:p>
          <a:p>
            <a:pPr lvl="1">
              <a:lnSpc>
                <a:spcPct val="90000"/>
              </a:lnSpc>
            </a:pPr>
            <a:endParaRPr lang="en-US" dirty="0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68827D-0615-F945-8544-D20D6298853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23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0446"/>
            <a:ext cx="8229600" cy="711376"/>
          </a:xfrm>
        </p:spPr>
        <p:txBody>
          <a:bodyPr>
            <a:normAutofit/>
          </a:bodyPr>
          <a:lstStyle/>
          <a:p>
            <a:r>
              <a:rPr lang="en-US" dirty="0">
                <a:latin typeface="Franklin Gothic Medium" panose="020B0603020102020204" pitchFamily="34" charset="0"/>
              </a:rPr>
              <a:t>E</a:t>
            </a:r>
            <a:r>
              <a:rPr lang="en-US" dirty="0" smtClean="0">
                <a:latin typeface="Franklin Gothic Medium" panose="020B0603020102020204" pitchFamily="34" charset="0"/>
              </a:rPr>
              <a:t>ach </a:t>
            </a:r>
            <a:r>
              <a:rPr lang="en-US" dirty="0">
                <a:latin typeface="Franklin Gothic Medium" panose="020B0603020102020204" pitchFamily="34" charset="0"/>
              </a:rPr>
              <a:t>R</a:t>
            </a:r>
            <a:r>
              <a:rPr lang="en-US" dirty="0" smtClean="0">
                <a:latin typeface="Franklin Gothic Medium" panose="020B0603020102020204" pitchFamily="34" charset="0"/>
              </a:rPr>
              <a:t>egular </a:t>
            </a:r>
            <a:r>
              <a:rPr lang="en-US" dirty="0">
                <a:latin typeface="Franklin Gothic Medium" panose="020B0603020102020204" pitchFamily="34" charset="0"/>
              </a:rPr>
              <a:t>E</a:t>
            </a:r>
            <a:r>
              <a:rPr lang="en-US" dirty="0" smtClean="0">
                <a:latin typeface="Franklin Gothic Medium" panose="020B0603020102020204" pitchFamily="34" charset="0"/>
              </a:rPr>
              <a:t>xpression </a:t>
            </a:r>
            <a:r>
              <a:rPr lang="en-US" dirty="0">
                <a:latin typeface="Franklin Gothic Medium" panose="020B0603020102020204" pitchFamily="34" charset="0"/>
              </a:rPr>
              <a:t>is a </a:t>
            </a:r>
            <a:r>
              <a:rPr lang="ja-JP" altLang="en-US" dirty="0">
                <a:latin typeface="Franklin Gothic Medium" panose="020B0603020102020204" pitchFamily="34" charset="0"/>
              </a:rPr>
              <a:t>“</a:t>
            </a:r>
            <a:r>
              <a:rPr lang="en-US" dirty="0">
                <a:latin typeface="Franklin Gothic Medium" panose="020B0603020102020204" pitchFamily="34" charset="0"/>
              </a:rPr>
              <a:t>pattern</a:t>
            </a:r>
            <a:r>
              <a:rPr lang="ja-JP" altLang="en-US" dirty="0" smtClean="0">
                <a:latin typeface="Franklin Gothic Medium" panose="020B0603020102020204" pitchFamily="34" charset="0"/>
              </a:rPr>
              <a:t>”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ea typeface="+mn-ea"/>
                <a:sym typeface="Symbol"/>
              </a:rPr>
              <a:t></a:t>
            </a:r>
            <a:r>
              <a:rPr lang="en-US" dirty="0" smtClean="0">
                <a:ea typeface="+mn-ea"/>
                <a:sym typeface="Symbol"/>
              </a:rPr>
              <a:t> </a:t>
            </a:r>
            <a:r>
              <a:rPr lang="en-US" dirty="0" smtClean="0">
                <a:latin typeface="+mn-lt"/>
                <a:ea typeface="+mn-ea"/>
                <a:sym typeface="Symbol"/>
              </a:rPr>
              <a:t>matches the </a:t>
            </a:r>
            <a:r>
              <a:rPr lang="en-US" dirty="0" smtClean="0">
                <a:solidFill>
                  <a:srgbClr val="C00000"/>
                </a:solidFill>
                <a:ea typeface="+mn-ea"/>
                <a:sym typeface="Symbol"/>
              </a:rPr>
              <a:t>empty string</a:t>
            </a:r>
          </a:p>
          <a:p>
            <a:pPr marL="0" indent="0">
              <a:buNone/>
              <a:defRPr/>
            </a:pPr>
            <a:r>
              <a:rPr lang="en-US" b="1" i="1" dirty="0" smtClean="0">
                <a:solidFill>
                  <a:srgbClr val="C00000"/>
                </a:solidFill>
                <a:latin typeface="+mn-lt"/>
                <a:ea typeface="+mn-ea"/>
              </a:rPr>
              <a:t>a</a:t>
            </a:r>
            <a:r>
              <a:rPr lang="en-US" dirty="0" smtClean="0">
                <a:ea typeface="+mn-ea"/>
              </a:rPr>
              <a:t> </a:t>
            </a:r>
            <a:r>
              <a:rPr lang="en-US" dirty="0" smtClean="0">
                <a:latin typeface="+mn-lt"/>
                <a:ea typeface="+mn-ea"/>
              </a:rPr>
              <a:t>matches the one character string </a:t>
            </a:r>
            <a:r>
              <a:rPr lang="en-US" i="1" dirty="0" smtClean="0">
                <a:solidFill>
                  <a:srgbClr val="C00000"/>
                </a:solidFill>
                <a:latin typeface="+mn-lt"/>
              </a:rPr>
              <a:t>a</a:t>
            </a:r>
          </a:p>
          <a:p>
            <a:pPr marL="342900" lvl="2" indent="-342900">
              <a:defRPr/>
            </a:pPr>
            <a:r>
              <a:rPr lang="en-US" sz="3200" dirty="0" smtClean="0">
                <a:solidFill>
                  <a:srgbClr val="C00000"/>
                </a:solidFill>
                <a:ea typeface="+mn-ea"/>
                <a:sym typeface="Symbol" pitchFamily="18" charset="2"/>
              </a:rPr>
              <a:t>(</a:t>
            </a:r>
            <a:r>
              <a:rPr lang="en-US" sz="3200" b="1" dirty="0" smtClean="0">
                <a:solidFill>
                  <a:srgbClr val="C00000"/>
                </a:solidFill>
                <a:ea typeface="+mn-ea"/>
                <a:sym typeface="Symbol" pitchFamily="18" charset="2"/>
              </a:rPr>
              <a:t>A</a:t>
            </a:r>
            <a:r>
              <a:rPr lang="en-US" sz="3200" dirty="0" smtClean="0">
                <a:solidFill>
                  <a:srgbClr val="C00000"/>
                </a:solidFill>
                <a:ea typeface="+mn-ea"/>
                <a:sym typeface="Symbol" pitchFamily="18" charset="2"/>
              </a:rPr>
              <a:t> </a:t>
            </a:r>
            <a:r>
              <a:rPr lang="en-US" sz="3200" dirty="0" smtClean="0">
                <a:solidFill>
                  <a:srgbClr val="C00000"/>
                </a:solidFill>
                <a:latin typeface="Cambria Math"/>
                <a:ea typeface="Cambria Math"/>
                <a:sym typeface="Symbol"/>
              </a:rPr>
              <a:t></a:t>
            </a:r>
            <a:r>
              <a:rPr lang="en-US" sz="3200" b="1" dirty="0" smtClean="0">
                <a:solidFill>
                  <a:srgbClr val="C00000"/>
                </a:solidFill>
                <a:ea typeface="+mn-ea"/>
                <a:sym typeface="Symbol" pitchFamily="18" charset="2"/>
              </a:rPr>
              <a:t> B</a:t>
            </a:r>
            <a:r>
              <a:rPr lang="en-US" sz="3200" dirty="0" smtClean="0">
                <a:solidFill>
                  <a:srgbClr val="C00000"/>
                </a:solidFill>
                <a:ea typeface="+mn-ea"/>
                <a:sym typeface="Symbol" pitchFamily="18" charset="2"/>
              </a:rPr>
              <a:t>)</a:t>
            </a:r>
            <a:r>
              <a:rPr lang="en-US" sz="3200" dirty="0" smtClean="0">
                <a:ea typeface="+mn-ea"/>
                <a:sym typeface="Symbol" pitchFamily="18" charset="2"/>
              </a:rPr>
              <a:t> matches all strings that either </a:t>
            </a:r>
            <a:r>
              <a:rPr lang="en-US" sz="3200" b="1" dirty="0" smtClean="0">
                <a:solidFill>
                  <a:srgbClr val="C00000"/>
                </a:solidFill>
                <a:ea typeface="+mn-ea"/>
                <a:sym typeface="Symbol" pitchFamily="18" charset="2"/>
              </a:rPr>
              <a:t>A</a:t>
            </a:r>
            <a:r>
              <a:rPr lang="en-US" sz="3200" dirty="0" smtClean="0">
                <a:ea typeface="+mn-ea"/>
                <a:sym typeface="Symbol" pitchFamily="18" charset="2"/>
              </a:rPr>
              <a:t> matches or </a:t>
            </a:r>
            <a:r>
              <a:rPr lang="en-US" sz="3200" b="1" dirty="0" smtClean="0">
                <a:solidFill>
                  <a:srgbClr val="C00000"/>
                </a:solidFill>
                <a:ea typeface="+mn-ea"/>
                <a:sym typeface="Symbol" pitchFamily="18" charset="2"/>
              </a:rPr>
              <a:t>B</a:t>
            </a:r>
            <a:r>
              <a:rPr lang="en-US" sz="3200" dirty="0" smtClean="0">
                <a:ea typeface="+mn-ea"/>
                <a:sym typeface="Symbol" pitchFamily="18" charset="2"/>
              </a:rPr>
              <a:t> matches (or both)</a:t>
            </a:r>
          </a:p>
          <a:p>
            <a:pPr marL="342900" lvl="2" indent="-342900">
              <a:defRPr/>
            </a:pPr>
            <a:r>
              <a:rPr lang="en-US" sz="3200" dirty="0" smtClean="0">
                <a:solidFill>
                  <a:srgbClr val="C00000"/>
                </a:solidFill>
                <a:ea typeface="+mn-ea"/>
                <a:sym typeface="Symbol" pitchFamily="18" charset="2"/>
              </a:rPr>
              <a:t>(</a:t>
            </a:r>
            <a:r>
              <a:rPr lang="en-US" sz="3200" b="1" dirty="0" smtClean="0">
                <a:solidFill>
                  <a:srgbClr val="C00000"/>
                </a:solidFill>
                <a:ea typeface="+mn-ea"/>
                <a:sym typeface="Symbol" pitchFamily="18" charset="2"/>
              </a:rPr>
              <a:t>AB</a:t>
            </a:r>
            <a:r>
              <a:rPr lang="en-US" sz="3200" dirty="0" smtClean="0">
                <a:solidFill>
                  <a:srgbClr val="C00000"/>
                </a:solidFill>
                <a:ea typeface="+mn-ea"/>
                <a:sym typeface="Symbol" pitchFamily="18" charset="2"/>
              </a:rPr>
              <a:t>) </a:t>
            </a:r>
            <a:r>
              <a:rPr lang="en-US" sz="3200" dirty="0" smtClean="0">
                <a:ea typeface="+mn-ea"/>
                <a:sym typeface="Symbol" pitchFamily="18" charset="2"/>
              </a:rPr>
              <a:t>matches all strings that have a first part that </a:t>
            </a:r>
            <a:r>
              <a:rPr lang="en-US" sz="3200" b="1" dirty="0" smtClean="0">
                <a:solidFill>
                  <a:srgbClr val="C00000"/>
                </a:solidFill>
                <a:ea typeface="+mn-ea"/>
                <a:sym typeface="Symbol" pitchFamily="18" charset="2"/>
              </a:rPr>
              <a:t>A</a:t>
            </a:r>
            <a:r>
              <a:rPr lang="en-US" sz="3200" dirty="0" smtClean="0">
                <a:ea typeface="+mn-ea"/>
                <a:sym typeface="Symbol" pitchFamily="18" charset="2"/>
              </a:rPr>
              <a:t> matches followed by a second part that </a:t>
            </a:r>
            <a:r>
              <a:rPr lang="en-US" sz="3200" b="1" dirty="0" smtClean="0">
                <a:solidFill>
                  <a:srgbClr val="C00000"/>
                </a:solidFill>
                <a:ea typeface="+mn-ea"/>
                <a:sym typeface="Symbol" pitchFamily="18" charset="2"/>
              </a:rPr>
              <a:t>B</a:t>
            </a:r>
            <a:r>
              <a:rPr lang="en-US" sz="3200" dirty="0" smtClean="0">
                <a:ea typeface="+mn-ea"/>
                <a:sym typeface="Symbol" pitchFamily="18" charset="2"/>
              </a:rPr>
              <a:t> matches</a:t>
            </a:r>
          </a:p>
          <a:p>
            <a:pPr marL="342900" lvl="2" indent="-342900">
              <a:defRPr/>
            </a:pPr>
            <a:r>
              <a:rPr lang="en-US" sz="3200" b="1" dirty="0" smtClean="0">
                <a:solidFill>
                  <a:srgbClr val="C00000"/>
                </a:solidFill>
                <a:ea typeface="+mn-ea"/>
                <a:sym typeface="Symbol" pitchFamily="18" charset="2"/>
              </a:rPr>
              <a:t>A*</a:t>
            </a:r>
            <a:r>
              <a:rPr lang="en-US" sz="3200" dirty="0" smtClean="0">
                <a:solidFill>
                  <a:srgbClr val="C00000"/>
                </a:solidFill>
                <a:ea typeface="+mn-ea"/>
                <a:sym typeface="Symbol" pitchFamily="18" charset="2"/>
              </a:rPr>
              <a:t> </a:t>
            </a:r>
            <a:r>
              <a:rPr lang="en-US" sz="3200" dirty="0" smtClean="0">
                <a:ea typeface="+mn-ea"/>
                <a:sym typeface="Symbol" pitchFamily="18" charset="2"/>
              </a:rPr>
              <a:t>matches all strings that have any number of strings (even 0) that </a:t>
            </a:r>
            <a:r>
              <a:rPr lang="en-US" sz="3200" b="1" dirty="0" smtClean="0">
                <a:solidFill>
                  <a:srgbClr val="C00000"/>
                </a:solidFill>
                <a:ea typeface="+mn-ea"/>
                <a:sym typeface="Symbol" pitchFamily="18" charset="2"/>
              </a:rPr>
              <a:t>A</a:t>
            </a:r>
            <a:r>
              <a:rPr lang="en-US" sz="3200" dirty="0" smtClean="0">
                <a:ea typeface="+mn-ea"/>
                <a:sym typeface="Symbol" pitchFamily="18" charset="2"/>
              </a:rPr>
              <a:t> matches, one after another</a:t>
            </a:r>
            <a:endParaRPr lang="en-US" sz="3200" dirty="0" smtClean="0">
              <a:ea typeface="+mn-ea"/>
              <a:sym typeface="Symbol"/>
            </a:endParaRPr>
          </a:p>
          <a:p>
            <a:pPr lvl="1">
              <a:defRPr/>
            </a:pPr>
            <a:endParaRPr lang="en-US" dirty="0"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BA10113D-B874-DF40-A32D-6881368F9E3A}" type="slidenum">
              <a:rPr lang="en-US">
                <a:solidFill>
                  <a:srgbClr val="898989"/>
                </a:solidFill>
              </a:rPr>
              <a:pPr eaLnBrk="1" hangingPunct="1"/>
              <a:t>11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45534"/>
            <a:ext cx="8229600" cy="635000"/>
          </a:xfrm>
        </p:spPr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E</a:t>
            </a:r>
            <a:r>
              <a:rPr lang="en-US" dirty="0" smtClean="0">
                <a:latin typeface="Franklin Gothic Medium" panose="020B0603020102020204" pitchFamily="34" charset="0"/>
              </a:rPr>
              <a:t>xamples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001*   </a:t>
            </a:r>
            <a:endParaRPr lang="en-US" sz="1800" b="1" i="1" dirty="0" smtClean="0">
              <a:solidFill>
                <a:srgbClr val="C00000"/>
              </a:solidFill>
              <a:latin typeface="Franklin Gothic Medium" panose="020B0603020102020204" pitchFamily="34" charset="0"/>
            </a:endParaRPr>
          </a:p>
          <a:p>
            <a:pPr lvl="3">
              <a:defRPr/>
            </a:pPr>
            <a:endParaRPr lang="en-US" sz="1800" b="1" i="1" dirty="0" smtClean="0">
              <a:solidFill>
                <a:srgbClr val="C00000"/>
              </a:solidFill>
              <a:latin typeface="Franklin Gothic Medium" panose="020B0603020102020204" pitchFamily="34" charset="0"/>
            </a:endParaRPr>
          </a:p>
          <a:p>
            <a:pPr>
              <a:defRPr/>
            </a:pP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0*1*</a:t>
            </a:r>
          </a:p>
          <a:p>
            <a:pPr marL="1371600" lvl="3" indent="0">
              <a:buFont typeface="Arial" charset="0"/>
              <a:buNone/>
              <a:defRPr/>
            </a:pPr>
            <a:endParaRPr lang="en-US" sz="1800" b="1" i="1" dirty="0" smtClean="0">
              <a:solidFill>
                <a:srgbClr val="C00000"/>
              </a:solidFill>
              <a:latin typeface="Franklin Gothic Medium" panose="020B0603020102020204" pitchFamily="34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(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0 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  <a:sym typeface="Symbol" pitchFamily="18" charset="2"/>
              </a:rPr>
              <a:t> 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1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)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0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(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0 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  <a:sym typeface="Symbol" pitchFamily="18" charset="2"/>
              </a:rPr>
              <a:t> 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  <a:sym typeface="Symbol" pitchFamily="18" charset="2"/>
              </a:rPr>
              <a:t>1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  <a:sym typeface="Symbol" pitchFamily="18" charset="2"/>
              </a:rPr>
              <a:t>)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  <a:sym typeface="Symbol" pitchFamily="18" charset="2"/>
              </a:rPr>
              <a:t>0</a:t>
            </a:r>
            <a:endParaRPr lang="en-US" sz="2800" b="1" i="1" dirty="0" smtClean="0">
              <a:solidFill>
                <a:srgbClr val="C00000"/>
              </a:solidFill>
              <a:latin typeface="Franklin Gothic Medium" panose="020B0603020102020204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                    </a:t>
            </a:r>
          </a:p>
          <a:p>
            <a:pPr>
              <a:defRPr/>
            </a:pP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(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0*1*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)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*</a:t>
            </a:r>
          </a:p>
          <a:p>
            <a:pPr marL="1828800" lvl="4" indent="0">
              <a:buFont typeface="Arial" charset="0"/>
              <a:buNone/>
              <a:defRPr/>
            </a:pPr>
            <a:endParaRPr lang="en-US" sz="1800" b="1" i="1" dirty="0">
              <a:solidFill>
                <a:srgbClr val="C00000"/>
              </a:solidFill>
              <a:latin typeface="Franklin Gothic Medium" panose="020B0603020102020204" pitchFamily="34" charset="0"/>
            </a:endParaRPr>
          </a:p>
          <a:p>
            <a:pPr marL="1828800" lvl="4" indent="0">
              <a:buFont typeface="Arial" charset="0"/>
              <a:buNone/>
              <a:defRPr/>
            </a:pPr>
            <a:endParaRPr lang="en-US" sz="1800" b="1" i="1" dirty="0" smtClean="0">
              <a:solidFill>
                <a:srgbClr val="C00000"/>
              </a:solidFill>
              <a:latin typeface="Franklin Gothic Medium" panose="020B0603020102020204" pitchFamily="34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(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0 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  <a:sym typeface="Symbol" pitchFamily="18" charset="2"/>
              </a:rPr>
              <a:t> 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1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)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* 0110 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(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0 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  <a:sym typeface="Symbol" pitchFamily="18" charset="2"/>
              </a:rPr>
              <a:t> 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1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)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*</a:t>
            </a:r>
          </a:p>
          <a:p>
            <a:pPr lvl="4">
              <a:defRPr/>
            </a:pPr>
            <a:endParaRPr lang="en-US" sz="1800" b="1" i="1" dirty="0" smtClean="0">
              <a:solidFill>
                <a:srgbClr val="C00000"/>
              </a:solidFill>
              <a:latin typeface="Franklin Gothic Medium" panose="020B0603020102020204" pitchFamily="34" charset="0"/>
            </a:endParaRPr>
          </a:p>
          <a:p>
            <a:pPr lvl="4">
              <a:defRPr/>
            </a:pPr>
            <a:endParaRPr lang="en-US" sz="1800" b="1" i="1" dirty="0" smtClean="0">
              <a:solidFill>
                <a:srgbClr val="C00000"/>
              </a:solidFill>
              <a:latin typeface="Franklin Gothic Medium" panose="020B0603020102020204" pitchFamily="34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(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00 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  <a:sym typeface="Symbol" pitchFamily="18" charset="2"/>
              </a:rPr>
              <a:t> 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11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)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* 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(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01010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  <a:sym typeface="Symbol" pitchFamily="18" charset="2"/>
              </a:rPr>
              <a:t> 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 10001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)(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0 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  <a:sym typeface="Symbol" pitchFamily="18" charset="2"/>
              </a:rPr>
              <a:t> 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1</a:t>
            </a:r>
            <a:r>
              <a:rPr lang="en-US" sz="2800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)</a:t>
            </a:r>
            <a:r>
              <a:rPr lang="en-US" sz="2800" b="1" i="1" dirty="0" smtClean="0">
                <a:solidFill>
                  <a:srgbClr val="C00000"/>
                </a:solidFill>
                <a:latin typeface="Franklin Gothic Medium" panose="020B0603020102020204" pitchFamily="34" charset="0"/>
              </a:rPr>
              <a:t>*</a:t>
            </a:r>
          </a:p>
          <a:p>
            <a:pPr>
              <a:defRPr/>
            </a:pPr>
            <a:endParaRPr lang="en-US" b="1" i="1" dirty="0" smtClean="0">
              <a:solidFill>
                <a:srgbClr val="C00000"/>
              </a:solidFill>
              <a:latin typeface="Franklin Gothic Medium" panose="020B0603020102020204" pitchFamily="34" charset="0"/>
            </a:endParaRPr>
          </a:p>
          <a:p>
            <a:pPr>
              <a:defRPr/>
            </a:pPr>
            <a:endParaRPr lang="en-US" dirty="0" smtClean="0">
              <a:solidFill>
                <a:srgbClr val="C00000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044A17B2-9FAA-DE46-A91F-5F8036ED8F1A}" type="slidenum">
              <a:rPr lang="en-US">
                <a:solidFill>
                  <a:srgbClr val="898989"/>
                </a:solidFill>
              </a:rPr>
              <a:pPr eaLnBrk="1" hangingPunct="1"/>
              <a:t>12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22955"/>
            <a:ext cx="8229600" cy="668867"/>
          </a:xfrm>
        </p:spPr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R</a:t>
            </a:r>
            <a:r>
              <a:rPr lang="en-US" dirty="0" smtClean="0">
                <a:latin typeface="Franklin Gothic Medium" panose="020B0603020102020204" pitchFamily="34" charset="0"/>
              </a:rPr>
              <a:t>egular </a:t>
            </a:r>
            <a:r>
              <a:rPr lang="en-US" dirty="0">
                <a:latin typeface="Franklin Gothic Medium" panose="020B0603020102020204" pitchFamily="34" charset="0"/>
              </a:rPr>
              <a:t>E</a:t>
            </a:r>
            <a:r>
              <a:rPr lang="en-US" dirty="0" smtClean="0">
                <a:latin typeface="Franklin Gothic Medium" panose="020B0603020102020204" pitchFamily="34" charset="0"/>
              </a:rPr>
              <a:t>xpressions </a:t>
            </a:r>
            <a:r>
              <a:rPr lang="en-US" dirty="0">
                <a:latin typeface="Franklin Gothic Medium" panose="020B0603020102020204" pitchFamily="34" charset="0"/>
              </a:rPr>
              <a:t>in </a:t>
            </a:r>
            <a:r>
              <a:rPr lang="en-US" dirty="0" smtClean="0">
                <a:latin typeface="Franklin Gothic Medium" panose="020B0603020102020204" pitchFamily="34" charset="0"/>
              </a:rPr>
              <a:t>Practice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charset="0"/>
              <a:buChar char="•"/>
            </a:pPr>
            <a:r>
              <a:rPr lang="en-US" sz="2600" dirty="0">
                <a:latin typeface="Calibri" charset="0"/>
              </a:rPr>
              <a:t>Used to define the </a:t>
            </a:r>
            <a:r>
              <a:rPr lang="ja-JP" altLang="en-US" sz="2600" dirty="0">
                <a:latin typeface="Calibri" charset="0"/>
              </a:rPr>
              <a:t>“</a:t>
            </a:r>
            <a:r>
              <a:rPr lang="en-US" sz="2600" dirty="0">
                <a:latin typeface="Calibri" charset="0"/>
              </a:rPr>
              <a:t>tokens</a:t>
            </a:r>
            <a:r>
              <a:rPr lang="ja-JP" altLang="en-US" sz="2600" dirty="0">
                <a:latin typeface="Calibri" charset="0"/>
              </a:rPr>
              <a:t>”</a:t>
            </a:r>
            <a:r>
              <a:rPr lang="en-US" sz="2600" dirty="0">
                <a:latin typeface="Calibri" charset="0"/>
              </a:rPr>
              <a:t>: e.g., legal variable names, keywords in programming languages and </a:t>
            </a:r>
            <a:r>
              <a:rPr lang="en-US" sz="2600" dirty="0" smtClean="0">
                <a:latin typeface="Calibri" charset="0"/>
              </a:rPr>
              <a:t>compilers</a:t>
            </a:r>
            <a:endParaRPr lang="en-US" sz="2600" dirty="0">
              <a:latin typeface="Calibri" charset="0"/>
            </a:endParaRPr>
          </a:p>
          <a:p>
            <a:pPr marL="342900" lvl="1" indent="-342900">
              <a:buFont typeface="Arial" charset="0"/>
              <a:buChar char="•"/>
            </a:pPr>
            <a:r>
              <a:rPr lang="en-US" sz="2600" dirty="0">
                <a:latin typeface="Calibri" charset="0"/>
              </a:rPr>
              <a:t>Used in </a:t>
            </a:r>
            <a:r>
              <a:rPr lang="en-US" sz="2600" b="1" dirty="0" err="1">
                <a:latin typeface="Courier New" charset="0"/>
                <a:cs typeface="Courier New" charset="0"/>
              </a:rPr>
              <a:t>grep</a:t>
            </a:r>
            <a:r>
              <a:rPr lang="en-US" sz="2600" dirty="0">
                <a:latin typeface="Calibri" charset="0"/>
                <a:cs typeface="Courier New" charset="0"/>
              </a:rPr>
              <a:t>,</a:t>
            </a:r>
            <a:r>
              <a:rPr lang="en-US" sz="2600" dirty="0">
                <a:latin typeface="Calibri" charset="0"/>
              </a:rPr>
              <a:t> a program that does pattern matching searches in </a:t>
            </a:r>
            <a:r>
              <a:rPr lang="en-US" sz="2600" dirty="0" smtClean="0">
                <a:latin typeface="Calibri" charset="0"/>
              </a:rPr>
              <a:t>UNIX/LINUX</a:t>
            </a:r>
            <a:endParaRPr lang="en-US" sz="2600" dirty="0">
              <a:latin typeface="Calibri" charset="0"/>
            </a:endParaRPr>
          </a:p>
          <a:p>
            <a:r>
              <a:rPr lang="en-US" sz="2600" dirty="0">
                <a:latin typeface="Calibri" charset="0"/>
              </a:rPr>
              <a:t>Pattern matching using regular expressions is an essential feature of </a:t>
            </a:r>
            <a:r>
              <a:rPr lang="en-US" sz="2600" dirty="0" smtClean="0">
                <a:latin typeface="Calibri" charset="0"/>
              </a:rPr>
              <a:t>PHP</a:t>
            </a:r>
          </a:p>
          <a:p>
            <a:r>
              <a:rPr lang="en-US" sz="2600" dirty="0" smtClean="0">
                <a:latin typeface="Calibri" charset="0"/>
              </a:rPr>
              <a:t>We can use regular expressions in programs to process strings!</a:t>
            </a:r>
            <a:endParaRPr lang="en-US" sz="2600" dirty="0">
              <a:latin typeface="Calibri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B01BE378-3BB4-8D46-B0DB-C7A5331EC28A}" type="slidenum">
              <a:rPr lang="en-US">
                <a:solidFill>
                  <a:srgbClr val="898989"/>
                </a:solidFill>
              </a:rPr>
              <a:pPr eaLnBrk="1" hangingPunct="1"/>
              <a:t>13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81000" y="211667"/>
            <a:ext cx="8229600" cy="657578"/>
          </a:xfrm>
        </p:spPr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R</a:t>
            </a:r>
            <a:r>
              <a:rPr lang="en-US" dirty="0" smtClean="0">
                <a:latin typeface="Franklin Gothic Medium" panose="020B0603020102020204" pitchFamily="34" charset="0"/>
              </a:rPr>
              <a:t>egular </a:t>
            </a:r>
            <a:r>
              <a:rPr lang="en-US" dirty="0">
                <a:latin typeface="Franklin Gothic Medium" panose="020B0603020102020204" pitchFamily="34" charset="0"/>
              </a:rPr>
              <a:t>E</a:t>
            </a:r>
            <a:r>
              <a:rPr lang="en-US" dirty="0" smtClean="0">
                <a:latin typeface="Franklin Gothic Medium" panose="020B0603020102020204" pitchFamily="34" charset="0"/>
              </a:rPr>
              <a:t>xpressions </a:t>
            </a:r>
            <a:r>
              <a:rPr lang="en-US" dirty="0">
                <a:latin typeface="Franklin Gothic Medium" panose="020B0603020102020204" pitchFamily="34" charset="0"/>
              </a:rPr>
              <a:t>in </a:t>
            </a:r>
            <a:r>
              <a:rPr lang="en-US" dirty="0" smtClean="0">
                <a:latin typeface="Franklin Gothic Medium" panose="020B0603020102020204" pitchFamily="34" charset="0"/>
              </a:rPr>
              <a:t>Java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181600"/>
          </a:xfrm>
        </p:spPr>
        <p:txBody>
          <a:bodyPr/>
          <a:lstStyle/>
          <a:p>
            <a:r>
              <a:rPr lang="en-US" sz="2800" dirty="0">
                <a:latin typeface="Calibri" charset="0"/>
              </a:rPr>
              <a:t>Pattern p = </a:t>
            </a:r>
            <a:r>
              <a:rPr lang="en-US" sz="2800" dirty="0" err="1">
                <a:latin typeface="Calibri" charset="0"/>
              </a:rPr>
              <a:t>Pattern.compile</a:t>
            </a:r>
            <a:r>
              <a:rPr lang="en-US" sz="2800" dirty="0">
                <a:latin typeface="Calibri" charset="0"/>
              </a:rPr>
              <a:t>("a*b"); </a:t>
            </a:r>
            <a:endParaRPr lang="en-US" sz="2800" dirty="0" smtClean="0">
              <a:latin typeface="Calibri" charset="0"/>
            </a:endParaRPr>
          </a:p>
          <a:p>
            <a:r>
              <a:rPr lang="en-US" sz="2800" dirty="0" smtClean="0">
                <a:latin typeface="Calibri" charset="0"/>
              </a:rPr>
              <a:t>Matcher </a:t>
            </a:r>
            <a:r>
              <a:rPr lang="en-US" sz="2800" dirty="0">
                <a:latin typeface="Calibri" charset="0"/>
              </a:rPr>
              <a:t>m = </a:t>
            </a:r>
            <a:r>
              <a:rPr lang="en-US" sz="2800" dirty="0" err="1">
                <a:latin typeface="Calibri" charset="0"/>
              </a:rPr>
              <a:t>p.matcher</a:t>
            </a:r>
            <a:r>
              <a:rPr lang="en-US" sz="2800" dirty="0">
                <a:latin typeface="Calibri" charset="0"/>
              </a:rPr>
              <a:t>("</a:t>
            </a:r>
            <a:r>
              <a:rPr lang="en-US" sz="2800" dirty="0" err="1">
                <a:latin typeface="Calibri" charset="0"/>
              </a:rPr>
              <a:t>aaaaab</a:t>
            </a:r>
            <a:r>
              <a:rPr lang="en-US" sz="2800" dirty="0">
                <a:latin typeface="Calibri" charset="0"/>
              </a:rPr>
              <a:t>"); </a:t>
            </a:r>
            <a:endParaRPr lang="en-US" sz="2800" dirty="0" smtClean="0">
              <a:latin typeface="Calibri" charset="0"/>
            </a:endParaRPr>
          </a:p>
          <a:p>
            <a:r>
              <a:rPr lang="en-US" sz="2800" dirty="0" err="1" smtClean="0">
                <a:latin typeface="Calibri" charset="0"/>
              </a:rPr>
              <a:t>boolean</a:t>
            </a:r>
            <a:r>
              <a:rPr lang="en-US" sz="2800" dirty="0" smtClean="0">
                <a:latin typeface="Calibri" charset="0"/>
              </a:rPr>
              <a:t> </a:t>
            </a:r>
            <a:r>
              <a:rPr lang="en-US" sz="2800" dirty="0">
                <a:latin typeface="Calibri" charset="0"/>
              </a:rPr>
              <a:t>b = </a:t>
            </a:r>
            <a:r>
              <a:rPr lang="en-US" sz="2800" dirty="0" err="1">
                <a:latin typeface="Calibri" charset="0"/>
              </a:rPr>
              <a:t>m.matches</a:t>
            </a:r>
            <a:r>
              <a:rPr lang="en-US" sz="2800" dirty="0" smtClean="0">
                <a:latin typeface="Calibri" charset="0"/>
              </a:rPr>
              <a:t>();</a:t>
            </a:r>
            <a:endParaRPr lang="en-US" sz="2800" dirty="0">
              <a:latin typeface="Calibri" charset="0"/>
              <a:cs typeface="Courier New" charset="0"/>
            </a:endParaRPr>
          </a:p>
          <a:p>
            <a:pPr marL="457200" lvl="1" indent="0">
              <a:buFont typeface="Arial" charset="0"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[01]</a:t>
            </a:r>
            <a:r>
              <a:rPr lang="en-US" sz="2400" dirty="0">
                <a:latin typeface="Calibri" charset="0"/>
              </a:rPr>
              <a:t>     a 0 or a 1     </a:t>
            </a:r>
            <a:r>
              <a:rPr lang="en-US" sz="2400" b="1" dirty="0">
                <a:latin typeface="Courier New" charset="0"/>
                <a:cs typeface="Courier New" charset="0"/>
              </a:rPr>
              <a:t>^</a:t>
            </a:r>
            <a:r>
              <a:rPr lang="en-US" sz="2400" dirty="0">
                <a:latin typeface="Calibri" charset="0"/>
              </a:rPr>
              <a:t> start of string     </a:t>
            </a:r>
            <a:r>
              <a:rPr lang="en-US" sz="2400" b="1" dirty="0">
                <a:latin typeface="Courier New" charset="0"/>
                <a:cs typeface="Courier New" charset="0"/>
              </a:rPr>
              <a:t>$</a:t>
            </a:r>
            <a:r>
              <a:rPr lang="en-US" sz="2400" dirty="0">
                <a:latin typeface="Calibri" charset="0"/>
              </a:rPr>
              <a:t> end of string</a:t>
            </a:r>
          </a:p>
          <a:p>
            <a:pPr marL="457200" lvl="1" indent="0">
              <a:buFont typeface="Arial" charset="0"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[0-9]</a:t>
            </a:r>
            <a:r>
              <a:rPr lang="en-US" sz="2400" dirty="0">
                <a:latin typeface="Calibri" charset="0"/>
              </a:rPr>
              <a:t>   any single digit       </a:t>
            </a:r>
            <a:r>
              <a:rPr lang="en-US" sz="2400" b="1" dirty="0">
                <a:latin typeface="Courier New" charset="0"/>
                <a:cs typeface="Courier New" charset="0"/>
              </a:rPr>
              <a:t>\.</a:t>
            </a:r>
            <a:r>
              <a:rPr lang="en-US" sz="2400" dirty="0">
                <a:latin typeface="Calibri" charset="0"/>
              </a:rPr>
              <a:t>   period    </a:t>
            </a:r>
            <a:r>
              <a:rPr lang="en-US" sz="2400" b="1" dirty="0">
                <a:latin typeface="Courier New" charset="0"/>
                <a:cs typeface="Courier New" charset="0"/>
              </a:rPr>
              <a:t>\,</a:t>
            </a:r>
            <a:r>
              <a:rPr lang="en-US" sz="2400" dirty="0">
                <a:latin typeface="Calibri" charset="0"/>
              </a:rPr>
              <a:t>  comma  </a:t>
            </a:r>
            <a:r>
              <a:rPr lang="en-US" sz="2400" b="1" dirty="0">
                <a:latin typeface="Courier New" charset="0"/>
                <a:cs typeface="Courier New" charset="0"/>
              </a:rPr>
              <a:t>\-</a:t>
            </a:r>
            <a:r>
              <a:rPr lang="en-US" sz="2400" dirty="0">
                <a:latin typeface="Calibri" charset="0"/>
              </a:rPr>
              <a:t> minus</a:t>
            </a:r>
          </a:p>
          <a:p>
            <a:pPr marL="457200" lvl="1" indent="0">
              <a:buFont typeface="Arial" charset="0"/>
              <a:buNone/>
            </a:pPr>
            <a:r>
              <a:rPr lang="en-US" sz="2400" b="1" dirty="0">
                <a:latin typeface="Courier New" charset="0"/>
                <a:cs typeface="Courier New" charset="0"/>
              </a:rPr>
              <a:t>. </a:t>
            </a:r>
            <a:r>
              <a:rPr lang="en-US" sz="2400" dirty="0">
                <a:latin typeface="Calibri" charset="0"/>
              </a:rPr>
              <a:t>          any single character</a:t>
            </a:r>
          </a:p>
          <a:p>
            <a:pPr marL="457200" lvl="1" indent="0">
              <a:buFont typeface="Arial" charset="0"/>
              <a:buNone/>
            </a:pPr>
            <a:r>
              <a:rPr lang="en-US" sz="2400" dirty="0" err="1">
                <a:latin typeface="Calibri" charset="0"/>
              </a:rPr>
              <a:t>ab</a:t>
            </a:r>
            <a:r>
              <a:rPr lang="en-US" sz="2400" dirty="0">
                <a:latin typeface="Calibri" charset="0"/>
              </a:rPr>
              <a:t>         a followed by b            </a:t>
            </a:r>
            <a:r>
              <a:rPr lang="en-US" sz="2400" b="1" dirty="0">
                <a:latin typeface="Calibri" charset="0"/>
              </a:rPr>
              <a:t>  </a:t>
            </a:r>
            <a:r>
              <a:rPr lang="en-US" sz="2400" dirty="0">
                <a:latin typeface="Calibri" charset="0"/>
              </a:rPr>
              <a:t>(</a:t>
            </a:r>
            <a:r>
              <a:rPr lang="en-US" sz="2400" b="1" dirty="0">
                <a:latin typeface="Calibri" charset="0"/>
              </a:rPr>
              <a:t>AB</a:t>
            </a:r>
            <a:r>
              <a:rPr lang="en-US" sz="2400" dirty="0">
                <a:latin typeface="Calibri" charset="0"/>
              </a:rPr>
              <a:t>)</a:t>
            </a:r>
          </a:p>
          <a:p>
            <a:pPr marL="457200" lvl="1" indent="0">
              <a:buFont typeface="Arial" charset="0"/>
              <a:buNone/>
            </a:pPr>
            <a:r>
              <a:rPr lang="en-US" sz="2400" dirty="0" smtClean="0">
                <a:latin typeface="Calibri" charset="0"/>
              </a:rPr>
              <a:t>(</a:t>
            </a:r>
            <a:r>
              <a:rPr lang="en-US" sz="2400" dirty="0" err="1" smtClean="0">
                <a:latin typeface="Calibri" charset="0"/>
              </a:rPr>
              <a:t>a</a:t>
            </a:r>
            <a:r>
              <a:rPr lang="en-US" sz="2400" b="1" dirty="0" err="1" smtClean="0">
                <a:latin typeface="Courier New" charset="0"/>
                <a:cs typeface="Courier New" charset="0"/>
              </a:rPr>
              <a:t>|</a:t>
            </a:r>
            <a:r>
              <a:rPr lang="en-US" sz="2400" dirty="0" err="1" smtClean="0">
                <a:latin typeface="Calibri" charset="0"/>
              </a:rPr>
              <a:t>b</a:t>
            </a:r>
            <a:r>
              <a:rPr lang="en-US" sz="2400" b="1" dirty="0">
                <a:latin typeface="Courier New" charset="0"/>
                <a:cs typeface="Courier New" charset="0"/>
              </a:rPr>
              <a:t>)</a:t>
            </a:r>
            <a:r>
              <a:rPr lang="en-US" sz="2400" dirty="0">
                <a:latin typeface="Calibri" charset="0"/>
              </a:rPr>
              <a:t>  a or b                              </a:t>
            </a:r>
            <a:r>
              <a:rPr lang="en-US" sz="2400" dirty="0">
                <a:latin typeface="Calibri" charset="0"/>
                <a:sym typeface="Symbol" charset="0"/>
              </a:rPr>
              <a:t>(</a:t>
            </a:r>
            <a:r>
              <a:rPr lang="en-US" sz="2400" b="1" dirty="0">
                <a:latin typeface="Calibri" charset="0"/>
                <a:sym typeface="Symbol" charset="0"/>
              </a:rPr>
              <a:t>A</a:t>
            </a:r>
            <a:r>
              <a:rPr lang="en-US" sz="2400" dirty="0">
                <a:latin typeface="Calibri" charset="0"/>
                <a:sym typeface="Symbol" charset="0"/>
              </a:rPr>
              <a:t> </a:t>
            </a:r>
            <a:r>
              <a:rPr lang="en-US" sz="2400" dirty="0">
                <a:latin typeface="Cambria Math" charset="0"/>
                <a:cs typeface="Cambria Math" charset="0"/>
                <a:sym typeface="Symbol" charset="0"/>
              </a:rPr>
              <a:t></a:t>
            </a:r>
            <a:r>
              <a:rPr lang="en-US" sz="2400" b="1" dirty="0">
                <a:latin typeface="Calibri" charset="0"/>
                <a:sym typeface="Symbol" charset="0"/>
              </a:rPr>
              <a:t> B</a:t>
            </a:r>
            <a:r>
              <a:rPr lang="en-US" sz="2400" dirty="0">
                <a:latin typeface="Calibri" charset="0"/>
                <a:sym typeface="Symbol" charset="0"/>
              </a:rPr>
              <a:t>)</a:t>
            </a:r>
            <a:r>
              <a:rPr lang="en-US" sz="2400" dirty="0">
                <a:latin typeface="Calibri" charset="0"/>
              </a:rPr>
              <a:t/>
            </a:r>
            <a:br>
              <a:rPr lang="en-US" sz="2400" dirty="0">
                <a:latin typeface="Calibri" charset="0"/>
              </a:rPr>
            </a:br>
            <a:r>
              <a:rPr lang="en-US" sz="2400" dirty="0">
                <a:latin typeface="Calibri" charset="0"/>
              </a:rPr>
              <a:t>a</a:t>
            </a:r>
            <a:r>
              <a:rPr lang="en-US" sz="2400" b="1" dirty="0">
                <a:latin typeface="Courier New" charset="0"/>
                <a:cs typeface="Courier New" charset="0"/>
              </a:rPr>
              <a:t>?</a:t>
            </a:r>
            <a:r>
              <a:rPr lang="en-US" sz="2400" dirty="0">
                <a:latin typeface="Calibri" charset="0"/>
              </a:rPr>
              <a:t>         zero or one of a             (</a:t>
            </a:r>
            <a:r>
              <a:rPr lang="en-US" sz="2400" b="1" dirty="0">
                <a:latin typeface="Calibri" charset="0"/>
              </a:rPr>
              <a:t>A</a:t>
            </a:r>
            <a:r>
              <a:rPr lang="en-US" sz="2400" dirty="0">
                <a:latin typeface="Calibri" charset="0"/>
                <a:sym typeface="Symbol" charset="0"/>
              </a:rPr>
              <a:t> </a:t>
            </a:r>
            <a:r>
              <a:rPr lang="en-US" sz="2400" dirty="0">
                <a:latin typeface="Cambria Math" charset="0"/>
                <a:cs typeface="Cambria Math" charset="0"/>
                <a:sym typeface="Symbol" charset="0"/>
              </a:rPr>
              <a:t> </a:t>
            </a:r>
            <a:r>
              <a:rPr lang="en-US" sz="2000" dirty="0">
                <a:solidFill>
                  <a:prstClr val="black"/>
                </a:solidFill>
                <a:latin typeface="Calibri"/>
                <a:cs typeface="Calibri"/>
              </a:rPr>
              <a:t>ℇ</a:t>
            </a:r>
            <a:r>
              <a:rPr lang="en-US" sz="2400" dirty="0" smtClean="0">
                <a:latin typeface="Calibri" charset="0"/>
                <a:sym typeface="Symbol" charset="0"/>
              </a:rPr>
              <a:t>)</a:t>
            </a:r>
            <a:r>
              <a:rPr lang="en-US" sz="2400" dirty="0">
                <a:latin typeface="Calibri" charset="0"/>
              </a:rPr>
              <a:t/>
            </a:r>
            <a:br>
              <a:rPr lang="en-US" sz="2400" dirty="0">
                <a:latin typeface="Calibri" charset="0"/>
              </a:rPr>
            </a:br>
            <a:r>
              <a:rPr lang="en-US" sz="2400" dirty="0">
                <a:latin typeface="Calibri" charset="0"/>
              </a:rPr>
              <a:t>a</a:t>
            </a:r>
            <a:r>
              <a:rPr lang="en-US" sz="2400" b="1" dirty="0">
                <a:latin typeface="Courier New" charset="0"/>
                <a:cs typeface="Courier New" charset="0"/>
              </a:rPr>
              <a:t>*</a:t>
            </a:r>
            <a:r>
              <a:rPr lang="en-US" sz="2400" dirty="0">
                <a:latin typeface="Calibri" charset="0"/>
              </a:rPr>
              <a:t>         zero or more of a          </a:t>
            </a:r>
            <a:r>
              <a:rPr lang="en-US" sz="2400" b="1" dirty="0">
                <a:latin typeface="Calibri" charset="0"/>
              </a:rPr>
              <a:t>A</a:t>
            </a:r>
            <a:r>
              <a:rPr lang="en-US" sz="2400" dirty="0">
                <a:latin typeface="Calibri" charset="0"/>
              </a:rPr>
              <a:t>*</a:t>
            </a:r>
          </a:p>
          <a:p>
            <a:pPr marL="457200" lvl="1" indent="0">
              <a:buFont typeface="Arial" charset="0"/>
              <a:buNone/>
            </a:pPr>
            <a:r>
              <a:rPr lang="en-US" sz="2400" dirty="0">
                <a:latin typeface="Calibri" charset="0"/>
              </a:rPr>
              <a:t>a</a:t>
            </a:r>
            <a:r>
              <a:rPr lang="en-US" sz="2400" b="1" dirty="0">
                <a:latin typeface="Courier New" charset="0"/>
                <a:cs typeface="Courier New" charset="0"/>
              </a:rPr>
              <a:t>+</a:t>
            </a:r>
            <a:r>
              <a:rPr lang="en-US" sz="2400" dirty="0">
                <a:latin typeface="Calibri" charset="0"/>
              </a:rPr>
              <a:t>         one or more of a          </a:t>
            </a:r>
            <a:r>
              <a:rPr lang="en-US" sz="2400" b="1" dirty="0">
                <a:latin typeface="Calibri" charset="0"/>
              </a:rPr>
              <a:t>AA</a:t>
            </a:r>
            <a:r>
              <a:rPr lang="en-US" sz="2400" dirty="0">
                <a:latin typeface="Calibri" charset="0"/>
              </a:rPr>
              <a:t>* </a:t>
            </a:r>
          </a:p>
          <a:p>
            <a:r>
              <a:rPr lang="en-US" sz="2400" dirty="0">
                <a:latin typeface="Calibri" charset="0"/>
                <a:cs typeface="Courier New" charset="0"/>
              </a:rPr>
              <a:t>e.g.   </a:t>
            </a:r>
            <a:r>
              <a:rPr lang="en-US" sz="2400" b="1" dirty="0">
                <a:latin typeface="Courier New" charset="0"/>
                <a:cs typeface="Courier New" charset="0"/>
              </a:rPr>
              <a:t>^[\-+]?[0-9]*(\.|\,)?[0-9]+$</a:t>
            </a:r>
            <a:r>
              <a:rPr lang="en-US" sz="2400" dirty="0">
                <a:latin typeface="Calibri" charset="0"/>
              </a:rPr>
              <a:t>      </a:t>
            </a:r>
          </a:p>
          <a:p>
            <a:pPr>
              <a:buFont typeface="Arial" charset="0"/>
              <a:buNone/>
            </a:pPr>
            <a:r>
              <a:rPr lang="en-US" sz="2400" dirty="0">
                <a:latin typeface="Calibri" charset="0"/>
              </a:rPr>
              <a:t>               General form of decimal number  e.g.  9.12  or -9,8 (Europe)</a:t>
            </a:r>
            <a:endParaRPr lang="en-US" sz="2400" b="1" dirty="0">
              <a:latin typeface="Courier New" charset="0"/>
              <a:cs typeface="Courier Ne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419B784-A6A0-7B44-BA36-FE24FFFD731B}" type="slidenum">
              <a:rPr lang="en-US">
                <a:solidFill>
                  <a:srgbClr val="898989"/>
                </a:solidFill>
              </a:rPr>
              <a:pPr eaLnBrk="1" hangingPunct="1"/>
              <a:t>14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197555"/>
            <a:ext cx="8229600" cy="615244"/>
          </a:xfrm>
        </p:spPr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M</a:t>
            </a:r>
            <a:r>
              <a:rPr lang="en-US" dirty="0" smtClean="0">
                <a:latin typeface="Franklin Gothic Medium" panose="020B0603020102020204" pitchFamily="34" charset="0"/>
              </a:rPr>
              <a:t>ore </a:t>
            </a:r>
            <a:r>
              <a:rPr lang="en-US" dirty="0">
                <a:latin typeface="Franklin Gothic Medium" panose="020B0603020102020204" pitchFamily="34" charset="0"/>
              </a:rPr>
              <a:t>E</a:t>
            </a:r>
            <a:r>
              <a:rPr lang="en-US" dirty="0" smtClean="0">
                <a:latin typeface="Franklin Gothic Medium" panose="020B0603020102020204" pitchFamily="34" charset="0"/>
              </a:rPr>
              <a:t>xamples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All binary strings that have an even # of </a:t>
            </a:r>
            <a:r>
              <a:rPr lang="en-US" dirty="0" smtClean="0">
                <a:latin typeface="Franklin Gothic Medium" panose="020B0603020102020204" pitchFamily="34" charset="0"/>
              </a:rPr>
              <a:t>1’s</a:t>
            </a:r>
            <a:endParaRPr lang="en-US" dirty="0">
              <a:latin typeface="Franklin Gothic Medium" panose="020B0603020102020204" pitchFamily="34" charset="0"/>
            </a:endParaRPr>
          </a:p>
          <a:p>
            <a:endParaRPr lang="en-US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  <a:p>
            <a:r>
              <a:rPr lang="en-US" dirty="0">
                <a:latin typeface="Franklin Gothic Medium" panose="020B0603020102020204" pitchFamily="34" charset="0"/>
              </a:rPr>
              <a:t>All binary strings that </a:t>
            </a:r>
            <a:r>
              <a:rPr lang="en-US" i="1" dirty="0" smtClean="0">
                <a:latin typeface="Franklin Gothic Medium" panose="020B0603020102020204" pitchFamily="34" charset="0"/>
              </a:rPr>
              <a:t>don’t</a:t>
            </a:r>
            <a:r>
              <a:rPr lang="en-US" dirty="0" smtClean="0">
                <a:latin typeface="Franklin Gothic Medium" panose="020B0603020102020204" pitchFamily="34" charset="0"/>
              </a:rPr>
              <a:t> </a:t>
            </a:r>
            <a:r>
              <a:rPr lang="en-US" dirty="0">
                <a:latin typeface="Franklin Gothic Medium" panose="020B0603020102020204" pitchFamily="34" charset="0"/>
              </a:rPr>
              <a:t>contain 101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B93DC57A-E25F-0644-9651-C49D00268020}" type="slidenum">
              <a:rPr lang="en-US">
                <a:solidFill>
                  <a:srgbClr val="898989"/>
                </a:solidFill>
              </a:rPr>
              <a:pPr eaLnBrk="1" hangingPunct="1"/>
              <a:t>15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</a:t>
            </a:r>
            <a:r>
              <a:rPr lang="en-US" dirty="0" smtClean="0"/>
              <a:t>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592667" y="1065919"/>
            <a:ext cx="8229600" cy="5470347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600" dirty="0" smtClean="0"/>
              <a:t>Midterm back today</a:t>
            </a:r>
          </a:p>
          <a:p>
            <a:pPr marL="0" indent="0">
              <a:buNone/>
              <a:defRPr/>
            </a:pPr>
            <a:r>
              <a:rPr lang="en-US" sz="2600" dirty="0"/>
              <a:t>	</a:t>
            </a:r>
            <a:endParaRPr lang="en-US" sz="2600" dirty="0" smtClean="0"/>
          </a:p>
          <a:p>
            <a:pPr marL="0" indent="0">
              <a:buNone/>
              <a:defRPr/>
            </a:pPr>
            <a:r>
              <a:rPr lang="en-US" sz="2600" dirty="0" smtClean="0"/>
              <a:t>Graded Homework 5 back Friday</a:t>
            </a:r>
          </a:p>
          <a:p>
            <a:pPr marL="0" indent="0">
              <a:buNone/>
              <a:defRPr/>
            </a:pPr>
            <a:endParaRPr lang="en-US" sz="2600" dirty="0"/>
          </a:p>
          <a:p>
            <a:pPr marL="0" indent="0">
              <a:buNone/>
              <a:defRPr/>
            </a:pPr>
            <a:r>
              <a:rPr lang="en-US" sz="2600" dirty="0" smtClean="0"/>
              <a:t>Homework 6 out later today</a:t>
            </a:r>
            <a:endParaRPr lang="en-US" sz="2800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703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prstClr val="white">
                    <a:lumMod val="50000"/>
                  </a:prstClr>
                </a:solidFill>
              </a:rPr>
              <a:t>Review: Structural Induction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US" sz="2800" dirty="0" smtClean="0"/>
              <a:t>How to prove </a:t>
            </a:r>
            <a:r>
              <a:rPr lang="en-US" sz="2800" dirty="0" smtClean="0">
                <a:latin typeface="Cambria Math"/>
                <a:cs typeface="Cambria Math"/>
              </a:rPr>
              <a:t>∀ </a:t>
            </a:r>
            <a:r>
              <a:rPr lang="en-US" sz="2800" dirty="0" smtClean="0">
                <a:latin typeface="Cambria Math"/>
                <a:ea typeface="Cambria Math"/>
                <a:cs typeface="Calibri"/>
              </a:rPr>
              <a:t>𝑥</a:t>
            </a:r>
            <a:r>
              <a:rPr lang="en-US" sz="2800" dirty="0" smtClean="0">
                <a:latin typeface="Calibri"/>
                <a:cs typeface="Calibri"/>
              </a:rPr>
              <a:t> </a:t>
            </a:r>
            <a:r>
              <a:rPr lang="en-US" sz="2800" dirty="0" smtClean="0">
                <a:latin typeface="Cambria Math"/>
                <a:cs typeface="Cambria Math"/>
              </a:rPr>
              <a:t>∈ 𝑆, 𝑃(</a:t>
            </a:r>
            <a:r>
              <a:rPr lang="en-US" sz="2800" dirty="0" smtClean="0">
                <a:latin typeface="Cambria Math"/>
                <a:ea typeface="Cambria Math"/>
                <a:cs typeface="Cambria Math"/>
              </a:rPr>
              <a:t>𝑥</a:t>
            </a:r>
            <a:r>
              <a:rPr lang="en-US" sz="2800" dirty="0" smtClean="0">
                <a:latin typeface="Cambria Math"/>
                <a:cs typeface="Cambria Math"/>
              </a:rPr>
              <a:t>) </a:t>
            </a:r>
            <a:r>
              <a:rPr lang="en-US" sz="2800" dirty="0" smtClean="0">
                <a:ea typeface="Cambria Math" pitchFamily="18" charset="0"/>
                <a:cs typeface="Arial" charset="0"/>
                <a:sym typeface="Symbol" pitchFamily="18" charset="2"/>
              </a:rPr>
              <a:t>is true:</a:t>
            </a:r>
          </a:p>
          <a:p>
            <a:pPr marL="0" indent="0">
              <a:lnSpc>
                <a:spcPct val="80000"/>
              </a:lnSpc>
            </a:pPr>
            <a:endParaRPr lang="en-US" sz="2600" b="1" dirty="0" smtClean="0">
              <a:solidFill>
                <a:srgbClr val="C00000"/>
              </a:solidFill>
              <a:ea typeface="Cambria Math" pitchFamily="18" charset="0"/>
              <a:cs typeface="Arial" charset="0"/>
              <a:sym typeface="Symbol" pitchFamily="18" charset="2"/>
            </a:endParaRPr>
          </a:p>
          <a:p>
            <a:pPr marL="400050" lvl="1" indent="0">
              <a:lnSpc>
                <a:spcPct val="80000"/>
              </a:lnSpc>
              <a:buNone/>
            </a:pPr>
            <a:r>
              <a:rPr lang="en-US" sz="2600" dirty="0" smtClean="0">
                <a:solidFill>
                  <a:srgbClr val="C00000"/>
                </a:solidFill>
                <a:ea typeface="Cambria Math" pitchFamily="18" charset="0"/>
                <a:cs typeface="Arial" charset="0"/>
                <a:sym typeface="Symbol" pitchFamily="18" charset="2"/>
              </a:rPr>
              <a:t>Base Case: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n-US" sz="2600" dirty="0" smtClean="0"/>
              <a:t>Show that </a:t>
            </a:r>
            <a:r>
              <a:rPr lang="en-US" sz="2600" dirty="0">
                <a:solidFill>
                  <a:prstClr val="black"/>
                </a:solidFill>
                <a:latin typeface="Cambria Math"/>
                <a:cs typeface="Cambria Math"/>
              </a:rPr>
              <a:t>𝑃</a:t>
            </a:r>
            <a:r>
              <a:rPr lang="en-US" sz="2600" dirty="0" smtClean="0">
                <a:solidFill>
                  <a:prstClr val="black"/>
                </a:solidFill>
                <a:latin typeface="Cambria Math"/>
                <a:cs typeface="Cambria Math"/>
              </a:rPr>
              <a:t>(</a:t>
            </a:r>
            <a:r>
              <a:rPr lang="en-US" sz="2600" dirty="0" smtClean="0">
                <a:solidFill>
                  <a:prstClr val="black"/>
                </a:solidFill>
                <a:latin typeface="Cambria Math"/>
                <a:ea typeface="Cambria Math"/>
                <a:cs typeface="Cambria Math"/>
              </a:rPr>
              <a:t>𝑢</a:t>
            </a:r>
            <a:r>
              <a:rPr lang="en-US" sz="2600" dirty="0" smtClean="0">
                <a:solidFill>
                  <a:prstClr val="black"/>
                </a:solidFill>
                <a:latin typeface="Cambria Math"/>
                <a:cs typeface="Cambria Math"/>
              </a:rPr>
              <a:t>)</a:t>
            </a:r>
            <a:r>
              <a:rPr lang="en-US" sz="2600" dirty="0" smtClean="0"/>
              <a:t> is true for all specific elements </a:t>
            </a:r>
            <a:r>
              <a:rPr lang="en-US" sz="2600" dirty="0">
                <a:solidFill>
                  <a:prstClr val="black"/>
                </a:solidFill>
                <a:latin typeface="Cambria Math"/>
                <a:ea typeface="Cambria Math"/>
                <a:cs typeface="Cambria Math"/>
              </a:rPr>
              <a:t>𝑢</a:t>
            </a:r>
            <a:r>
              <a:rPr lang="en-US" sz="2600" dirty="0" smtClean="0">
                <a:solidFill>
                  <a:prstClr val="black"/>
                </a:solidFill>
                <a:latin typeface="Cambria Math"/>
                <a:ea typeface="Cambria Math"/>
                <a:cs typeface="Cambria Math"/>
              </a:rPr>
              <a:t> </a:t>
            </a:r>
            <a:r>
              <a:rPr lang="en-US" sz="2600" dirty="0" smtClean="0"/>
              <a:t>of </a:t>
            </a:r>
            <a:r>
              <a:rPr lang="en-US" dirty="0">
                <a:solidFill>
                  <a:prstClr val="black"/>
                </a:solidFill>
                <a:latin typeface="Cambria Math"/>
                <a:cs typeface="Cambria Math"/>
              </a:rPr>
              <a:t>𝑆</a:t>
            </a:r>
            <a:r>
              <a:rPr lang="en-US" sz="2600" dirty="0" smtClean="0"/>
              <a:t> mentioned in the </a:t>
            </a:r>
            <a:r>
              <a:rPr lang="en-US" sz="2600" i="1" dirty="0" smtClean="0"/>
              <a:t>Basis step</a:t>
            </a:r>
          </a:p>
          <a:p>
            <a:pPr marL="400050" lvl="1" indent="0">
              <a:lnSpc>
                <a:spcPct val="80000"/>
              </a:lnSpc>
              <a:buNone/>
            </a:pPr>
            <a:endParaRPr lang="en-US" sz="1200" i="1" dirty="0" smtClean="0"/>
          </a:p>
          <a:p>
            <a:pPr marL="400050" lvl="1" indent="0">
              <a:lnSpc>
                <a:spcPct val="80000"/>
              </a:lnSpc>
              <a:buNone/>
            </a:pPr>
            <a:r>
              <a:rPr lang="en-US" sz="2600" dirty="0" smtClean="0">
                <a:solidFill>
                  <a:srgbClr val="C00000"/>
                </a:solidFill>
              </a:rPr>
              <a:t>Inductive Hypothesis:  </a:t>
            </a:r>
            <a:r>
              <a:rPr lang="en-US" sz="2600" dirty="0" smtClean="0"/>
              <a:t>Assume that </a:t>
            </a:r>
            <a:r>
              <a:rPr lang="en-US" sz="2600" dirty="0" smtClean="0">
                <a:solidFill>
                  <a:prstClr val="black"/>
                </a:solidFill>
                <a:latin typeface="Cambria Math"/>
                <a:cs typeface="Cambria Math"/>
              </a:rPr>
              <a:t>𝑃 </a:t>
            </a:r>
            <a:r>
              <a:rPr lang="en-US" sz="2600" dirty="0" smtClean="0"/>
              <a:t>is true for some arbitrary values of </a:t>
            </a:r>
            <a:r>
              <a:rPr lang="en-US" sz="2600" i="1" dirty="0" smtClean="0"/>
              <a:t>each</a:t>
            </a:r>
            <a:r>
              <a:rPr lang="en-US" sz="2600" dirty="0" smtClean="0"/>
              <a:t> of the existing named elements</a:t>
            </a:r>
            <a:r>
              <a:rPr lang="en-US" sz="2600" dirty="0" smtClean="0">
                <a:solidFill>
                  <a:prstClr val="black"/>
                </a:solidFill>
                <a:latin typeface="Cambria Math"/>
                <a:cs typeface="Cambria Math"/>
              </a:rPr>
              <a:t> </a:t>
            </a:r>
            <a:r>
              <a:rPr lang="en-US" sz="2600" dirty="0" smtClean="0"/>
              <a:t>mentioned in the </a:t>
            </a:r>
            <a:r>
              <a:rPr lang="en-US" sz="2600" i="1" dirty="0" smtClean="0"/>
              <a:t>Recursive step</a:t>
            </a:r>
          </a:p>
          <a:p>
            <a:pPr marL="400050" lvl="1" indent="0">
              <a:lnSpc>
                <a:spcPct val="80000"/>
              </a:lnSpc>
              <a:buNone/>
            </a:pPr>
            <a:endParaRPr lang="en-US" sz="1400" i="1" dirty="0" smtClean="0"/>
          </a:p>
          <a:p>
            <a:pPr marL="400050" lvl="1" indent="0">
              <a:lnSpc>
                <a:spcPct val="80000"/>
              </a:lnSpc>
              <a:buNone/>
            </a:pPr>
            <a:r>
              <a:rPr lang="en-US" sz="2600" dirty="0" smtClean="0">
                <a:solidFill>
                  <a:srgbClr val="C00000"/>
                </a:solidFill>
              </a:rPr>
              <a:t>Inductive Step: </a:t>
            </a:r>
            <a:r>
              <a:rPr lang="en-US" sz="2600" dirty="0" smtClean="0"/>
              <a:t>Prove that </a:t>
            </a:r>
            <a:r>
              <a:rPr lang="en-US" sz="2600" dirty="0">
                <a:solidFill>
                  <a:prstClr val="black"/>
                </a:solidFill>
                <a:latin typeface="Cambria Math"/>
                <a:cs typeface="Cambria Math"/>
              </a:rPr>
              <a:t>𝑃</a:t>
            </a:r>
            <a:r>
              <a:rPr lang="en-US" sz="2600" dirty="0" smtClean="0">
                <a:solidFill>
                  <a:prstClr val="black"/>
                </a:solidFill>
                <a:latin typeface="Cambria Math"/>
                <a:cs typeface="Cambria Math"/>
              </a:rPr>
              <a:t>(</a:t>
            </a:r>
            <a:r>
              <a:rPr lang="en-US" sz="2600" dirty="0" smtClean="0">
                <a:solidFill>
                  <a:prstClr val="black"/>
                </a:solidFill>
                <a:latin typeface="Cambria Math"/>
                <a:ea typeface="Cambria Math"/>
                <a:cs typeface="Cambria Math"/>
              </a:rPr>
              <a:t>𝑤</a:t>
            </a:r>
            <a:r>
              <a:rPr lang="en-US" sz="2600" dirty="0" smtClean="0">
                <a:solidFill>
                  <a:prstClr val="black"/>
                </a:solidFill>
                <a:latin typeface="Cambria Math"/>
                <a:cs typeface="Cambria Math"/>
              </a:rPr>
              <a:t>)</a:t>
            </a:r>
            <a:r>
              <a:rPr lang="en-US" sz="2600" dirty="0" smtClean="0"/>
              <a:t> holds for each of the new elements </a:t>
            </a:r>
            <a:r>
              <a:rPr lang="en-US" sz="2600" dirty="0" smtClean="0">
                <a:solidFill>
                  <a:prstClr val="black"/>
                </a:solidFill>
                <a:latin typeface="Cambria Math"/>
                <a:ea typeface="Cambria Math"/>
                <a:cs typeface="Cambria Math"/>
              </a:rPr>
              <a:t>𝑤 </a:t>
            </a:r>
            <a:r>
              <a:rPr lang="en-US" sz="2600" dirty="0" smtClean="0"/>
              <a:t>constructed in the </a:t>
            </a:r>
            <a:r>
              <a:rPr lang="en-US" sz="2600" i="1" dirty="0" smtClean="0"/>
              <a:t>Recursive step</a:t>
            </a:r>
            <a:r>
              <a:rPr lang="en-US" sz="2600" dirty="0" smtClean="0"/>
              <a:t> using the named elements mentioned in the Inductive Hypothesis</a:t>
            </a:r>
          </a:p>
          <a:p>
            <a:pPr marL="400050" lvl="1" indent="0">
              <a:lnSpc>
                <a:spcPct val="80000"/>
              </a:lnSpc>
              <a:buNone/>
            </a:pPr>
            <a:endParaRPr lang="en-US" sz="1400" dirty="0">
              <a:solidFill>
                <a:srgbClr val="C00000"/>
              </a:solidFill>
            </a:endParaRPr>
          </a:p>
          <a:p>
            <a:pPr marL="400050" lvl="1" indent="0">
              <a:lnSpc>
                <a:spcPct val="80000"/>
              </a:lnSpc>
              <a:buNone/>
            </a:pPr>
            <a:r>
              <a:rPr lang="en-US" sz="2600" dirty="0" smtClean="0">
                <a:solidFill>
                  <a:srgbClr val="C00000"/>
                </a:solidFill>
              </a:rPr>
              <a:t>Conclude </a:t>
            </a:r>
            <a:r>
              <a:rPr lang="en-US" sz="2600" dirty="0" smtClean="0"/>
              <a:t>that </a:t>
            </a:r>
            <a:r>
              <a:rPr lang="en-US" dirty="0">
                <a:solidFill>
                  <a:prstClr val="black"/>
                </a:solidFill>
                <a:latin typeface="Cambria Math"/>
                <a:cs typeface="Cambria Math"/>
              </a:rPr>
              <a:t>∀ </a:t>
            </a:r>
            <a:r>
              <a:rPr lang="en-US" dirty="0">
                <a:solidFill>
                  <a:prstClr val="black"/>
                </a:solidFill>
                <a:latin typeface="Cambria Math"/>
                <a:ea typeface="Cambria Math"/>
                <a:cs typeface="Calibri"/>
              </a:rPr>
              <a:t>𝑥</a:t>
            </a:r>
            <a:r>
              <a:rPr lang="en-US" dirty="0">
                <a:solidFill>
                  <a:prstClr val="black"/>
                </a:solidFill>
                <a:latin typeface="Calibri"/>
                <a:cs typeface="Calibri"/>
              </a:rPr>
              <a:t> </a:t>
            </a:r>
            <a:r>
              <a:rPr lang="en-US" dirty="0">
                <a:solidFill>
                  <a:prstClr val="black"/>
                </a:solidFill>
                <a:latin typeface="Cambria Math"/>
                <a:cs typeface="Cambria Math"/>
              </a:rPr>
              <a:t>∈ 𝑆, 𝑃(</a:t>
            </a:r>
            <a:r>
              <a:rPr lang="en-US" dirty="0">
                <a:solidFill>
                  <a:prstClr val="black"/>
                </a:solidFill>
                <a:latin typeface="Cambria Math"/>
                <a:ea typeface="Cambria Math"/>
                <a:cs typeface="Cambria Math"/>
              </a:rPr>
              <a:t>𝑥</a:t>
            </a:r>
            <a:r>
              <a:rPr lang="en-US" dirty="0">
                <a:solidFill>
                  <a:prstClr val="black"/>
                </a:solidFill>
                <a:latin typeface="Cambria Math"/>
                <a:cs typeface="Cambria Math"/>
              </a:rPr>
              <a:t>) 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7457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unction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efinitions on Recursively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efined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45819" y="1434436"/>
            <a:ext cx="641433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Length:</a:t>
            </a:r>
          </a:p>
          <a:p>
            <a:r>
              <a:rPr lang="en-US" sz="2400" dirty="0">
                <a:latin typeface="Franklin Gothic Medium"/>
                <a:cs typeface="Franklin Gothic Medium"/>
              </a:rPr>
              <a:t>	</a:t>
            </a:r>
            <a:r>
              <a:rPr lang="en-US" sz="2400" dirty="0" smtClean="0">
                <a:latin typeface="Calibri"/>
                <a:cs typeface="Calibri"/>
              </a:rPr>
              <a:t>len(</a:t>
            </a:r>
            <a:r>
              <a:rPr lang="en-US" sz="2000" dirty="0" smtClean="0">
                <a:latin typeface="Calibri"/>
                <a:cs typeface="Calibri"/>
              </a:rPr>
              <a:t>ℇ</a:t>
            </a:r>
            <a:r>
              <a:rPr lang="en-US" sz="2400" dirty="0" smtClean="0">
                <a:latin typeface="Calibri"/>
                <a:cs typeface="Calibri"/>
              </a:rPr>
              <a:t>) = 0</a:t>
            </a:r>
          </a:p>
          <a:p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dirty="0" smtClean="0">
                <a:latin typeface="Calibri"/>
                <a:cs typeface="Calibri"/>
              </a:rPr>
              <a:t>len(wa) = </a:t>
            </a:r>
            <a:r>
              <a:rPr lang="en-US" sz="2400" dirty="0" err="1" smtClean="0">
                <a:latin typeface="Calibri"/>
                <a:cs typeface="Calibri"/>
              </a:rPr>
              <a:t>len</a:t>
            </a:r>
            <a:r>
              <a:rPr lang="en-US" sz="2400" dirty="0" smtClean="0">
                <a:latin typeface="Calibri"/>
                <a:cs typeface="Calibri"/>
              </a:rPr>
              <a:t>(w) + 1  for w </a:t>
            </a:r>
            <a:r>
              <a:rPr lang="en-US" sz="2400" dirty="0" smtClean="0">
                <a:latin typeface="Cambria Math"/>
                <a:cs typeface="Cambria Math"/>
              </a:rPr>
              <a:t>∈ </a:t>
            </a:r>
            <a:r>
              <a:rPr lang="en-US" sz="2800" b="1" dirty="0">
                <a:latin typeface="Franklin Gothic Medium" panose="020B0603020102020204" pitchFamily="34" charset="0"/>
                <a:sym typeface="Symbol" charset="0"/>
              </a:rPr>
              <a:t></a:t>
            </a:r>
            <a:r>
              <a:rPr lang="en-US" sz="2800" b="1" baseline="30000" dirty="0">
                <a:latin typeface="Franklin Gothic Medium" panose="020B0603020102020204" pitchFamily="34" charset="0"/>
              </a:rPr>
              <a:t>*</a:t>
            </a:r>
            <a:r>
              <a:rPr lang="en-US" sz="2400" dirty="0" smtClean="0">
                <a:latin typeface="Calibri"/>
                <a:cs typeface="Calibri"/>
              </a:rPr>
              <a:t>, a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>
                <a:latin typeface="Cambria Math"/>
                <a:cs typeface="Cambria Math"/>
              </a:rPr>
              <a:t>∈ </a:t>
            </a:r>
            <a:r>
              <a:rPr lang="en-US" sz="2800" b="1" dirty="0">
                <a:latin typeface="Franklin Gothic Medium" panose="020B0603020102020204" pitchFamily="34" charset="0"/>
                <a:sym typeface="Symbol" charset="0"/>
              </a:rPr>
              <a:t></a:t>
            </a:r>
            <a:endParaRPr lang="en-US" sz="2400" dirty="0" smtClean="0">
              <a:latin typeface="Calibri"/>
              <a:cs typeface="Calibri"/>
            </a:endParaRPr>
          </a:p>
          <a:p>
            <a:endParaRPr lang="en-US" sz="1200" dirty="0">
              <a:latin typeface="Franklin Gothic Medium"/>
              <a:cs typeface="Franklin Gothic Medium"/>
            </a:endParaRPr>
          </a:p>
          <a:p>
            <a:r>
              <a:rPr lang="en-US" sz="2400" dirty="0" smtClean="0">
                <a:latin typeface="Franklin Gothic Medium"/>
                <a:cs typeface="Franklin Gothic Medium"/>
              </a:rPr>
              <a:t>Reversal:</a:t>
            </a:r>
          </a:p>
          <a:p>
            <a:r>
              <a:rPr lang="en-US" sz="2400" dirty="0">
                <a:latin typeface="Franklin Gothic Medium"/>
                <a:cs typeface="Franklin Gothic Medium"/>
              </a:rPr>
              <a:t>	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000" dirty="0" smtClean="0">
                <a:latin typeface="Calibri"/>
                <a:cs typeface="Calibri"/>
              </a:rPr>
              <a:t>ℇ</a:t>
            </a:r>
            <a:r>
              <a:rPr lang="en-US" sz="2400" baseline="30000" dirty="0" smtClean="0">
                <a:latin typeface="Calibri"/>
                <a:cs typeface="Calibri"/>
              </a:rPr>
              <a:t>R</a:t>
            </a:r>
            <a:r>
              <a:rPr lang="en-US" sz="2400" dirty="0" smtClean="0">
                <a:latin typeface="Calibri"/>
                <a:cs typeface="Calibri"/>
              </a:rPr>
              <a:t> = </a:t>
            </a:r>
            <a:r>
              <a:rPr lang="en-US" sz="2000" dirty="0" smtClean="0">
                <a:latin typeface="Calibri"/>
                <a:cs typeface="Calibri"/>
              </a:rPr>
              <a:t>ℇ</a:t>
            </a:r>
            <a:endParaRPr lang="en-US" sz="2400" dirty="0" smtClean="0">
              <a:latin typeface="Calibri"/>
              <a:cs typeface="Calibri"/>
            </a:endParaRPr>
          </a:p>
          <a:p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dirty="0" smtClean="0">
                <a:latin typeface="Calibri"/>
                <a:cs typeface="Calibri"/>
              </a:rPr>
              <a:t>(wa)</a:t>
            </a:r>
            <a:r>
              <a:rPr lang="en-US" sz="2400" baseline="30000" dirty="0" smtClean="0">
                <a:latin typeface="Calibri"/>
                <a:cs typeface="Calibri"/>
              </a:rPr>
              <a:t>R</a:t>
            </a:r>
            <a:r>
              <a:rPr lang="en-US" sz="2400" dirty="0" smtClean="0">
                <a:latin typeface="Calibri"/>
                <a:cs typeface="Calibri"/>
              </a:rPr>
              <a:t> = aw</a:t>
            </a:r>
            <a:r>
              <a:rPr lang="en-US" sz="2400" baseline="30000" dirty="0" smtClean="0">
                <a:latin typeface="Calibri"/>
                <a:cs typeface="Calibri"/>
              </a:rPr>
              <a:t>R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>
                <a:latin typeface="Calibri"/>
                <a:cs typeface="Calibri"/>
              </a:rPr>
              <a:t>for </a:t>
            </a:r>
            <a:r>
              <a:rPr lang="en-US" sz="2400" dirty="0" smtClean="0">
                <a:latin typeface="Calibri"/>
                <a:cs typeface="Calibri"/>
              </a:rPr>
              <a:t>w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>
                <a:latin typeface="Cambria Math"/>
                <a:cs typeface="Cambria Math"/>
              </a:rPr>
              <a:t>∈ </a:t>
            </a:r>
            <a:r>
              <a:rPr lang="en-US" sz="2800" b="1" dirty="0">
                <a:latin typeface="Franklin Gothic Medium" panose="020B0603020102020204" pitchFamily="34" charset="0"/>
                <a:sym typeface="Symbol" charset="0"/>
              </a:rPr>
              <a:t></a:t>
            </a:r>
            <a:r>
              <a:rPr lang="en-US" sz="2800" b="1" baseline="30000" dirty="0" smtClean="0">
                <a:latin typeface="Franklin Gothic Medium" panose="020B0603020102020204" pitchFamily="34" charset="0"/>
              </a:rPr>
              <a:t>*</a:t>
            </a:r>
            <a:r>
              <a:rPr lang="en-US" sz="2400" dirty="0" smtClean="0">
                <a:latin typeface="Calibri"/>
                <a:cs typeface="Calibri"/>
              </a:rPr>
              <a:t>, a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>
                <a:latin typeface="Cambria Math"/>
                <a:cs typeface="Cambria Math"/>
              </a:rPr>
              <a:t>∈ </a:t>
            </a:r>
            <a:r>
              <a:rPr lang="en-US" sz="2800" b="1" dirty="0" smtClean="0">
                <a:latin typeface="Franklin Gothic Medium" panose="020B0603020102020204" pitchFamily="34" charset="0"/>
                <a:sym typeface="Symbol" charset="0"/>
              </a:rPr>
              <a:t></a:t>
            </a:r>
          </a:p>
          <a:p>
            <a:endParaRPr lang="en-US" sz="1400" dirty="0" smtClean="0">
              <a:latin typeface="Franklin Gothic Medium"/>
              <a:cs typeface="Franklin Gothic Medium"/>
            </a:endParaRPr>
          </a:p>
          <a:p>
            <a:r>
              <a:rPr lang="en-US" sz="2400" dirty="0" smtClean="0">
                <a:latin typeface="Franklin Gothic Medium"/>
                <a:cs typeface="Franklin Gothic Medium"/>
              </a:rPr>
              <a:t>Concatenation:</a:t>
            </a:r>
          </a:p>
          <a:p>
            <a:r>
              <a:rPr lang="en-US" sz="2400" dirty="0">
                <a:latin typeface="Franklin Gothic Medium"/>
                <a:cs typeface="Franklin Gothic Medium"/>
              </a:rPr>
              <a:t>	</a:t>
            </a:r>
            <a:r>
              <a:rPr lang="en-US" sz="2400" dirty="0" smtClean="0">
                <a:latin typeface="Calibri"/>
                <a:cs typeface="Calibri"/>
              </a:rPr>
              <a:t>x • </a:t>
            </a:r>
            <a:r>
              <a:rPr lang="en-US" sz="2000" dirty="0" smtClean="0">
                <a:latin typeface="Calibri"/>
                <a:cs typeface="Calibri"/>
              </a:rPr>
              <a:t>ℇ</a:t>
            </a:r>
            <a:r>
              <a:rPr lang="en-US" sz="2400" dirty="0" smtClean="0">
                <a:latin typeface="Calibri"/>
                <a:cs typeface="Calibri"/>
              </a:rPr>
              <a:t> = x for x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smtClean="0">
                <a:latin typeface="Cambria Math"/>
                <a:cs typeface="Cambria Math"/>
              </a:rPr>
              <a:t>∈</a:t>
            </a:r>
            <a:r>
              <a:rPr lang="en-US" sz="2800" b="1" dirty="0">
                <a:solidFill>
                  <a:srgbClr val="C00000"/>
                </a:solidFill>
                <a:latin typeface="Franklin Gothic Medium" panose="020B0603020102020204" pitchFamily="34" charset="0"/>
                <a:sym typeface="Symbol" charset="0"/>
              </a:rPr>
              <a:t> </a:t>
            </a:r>
            <a:r>
              <a:rPr lang="en-US" sz="2800" b="1" dirty="0">
                <a:latin typeface="Franklin Gothic Medium" panose="020B0603020102020204" pitchFamily="34" charset="0"/>
                <a:sym typeface="Symbol" charset="0"/>
              </a:rPr>
              <a:t></a:t>
            </a:r>
            <a:r>
              <a:rPr lang="en-US" sz="2800" b="1" baseline="30000" dirty="0" smtClean="0">
                <a:latin typeface="Franklin Gothic Medium" panose="020B0603020102020204" pitchFamily="34" charset="0"/>
              </a:rPr>
              <a:t>*</a:t>
            </a:r>
            <a:endParaRPr lang="en-US" sz="2400" baseline="30000" dirty="0">
              <a:latin typeface="Cambria Math"/>
            </a:endParaRPr>
          </a:p>
          <a:p>
            <a:r>
              <a:rPr lang="en-US" sz="2400" dirty="0">
                <a:latin typeface="Franklin Gothic Medium"/>
                <a:cs typeface="Franklin Gothic Medium"/>
              </a:rPr>
              <a:t>	</a:t>
            </a:r>
            <a:r>
              <a:rPr lang="en-US" sz="2400" dirty="0">
                <a:cs typeface="Calibri"/>
              </a:rPr>
              <a:t>x • </a:t>
            </a:r>
            <a:r>
              <a:rPr lang="en-US" sz="2400" dirty="0" smtClean="0">
                <a:cs typeface="Calibri"/>
              </a:rPr>
              <a:t>wa </a:t>
            </a:r>
            <a:r>
              <a:rPr lang="en-US" sz="2400" dirty="0">
                <a:cs typeface="Calibri"/>
              </a:rPr>
              <a:t>= </a:t>
            </a:r>
            <a:r>
              <a:rPr lang="en-US" sz="2400" dirty="0" smtClean="0">
                <a:cs typeface="Calibri"/>
              </a:rPr>
              <a:t>(x • w)a for x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>
                <a:latin typeface="Cambria Math"/>
                <a:cs typeface="Cambria Math"/>
              </a:rPr>
              <a:t>∈ </a:t>
            </a:r>
            <a:r>
              <a:rPr lang="en-US" sz="2800" b="1" dirty="0">
                <a:latin typeface="Franklin Gothic Medium" panose="020B0603020102020204" pitchFamily="34" charset="0"/>
                <a:sym typeface="Symbol" charset="0"/>
              </a:rPr>
              <a:t></a:t>
            </a:r>
            <a:r>
              <a:rPr lang="en-US" sz="2800" b="1" baseline="30000" dirty="0">
                <a:latin typeface="Franklin Gothic Medium" panose="020B0603020102020204" pitchFamily="34" charset="0"/>
              </a:rPr>
              <a:t>*</a:t>
            </a:r>
            <a:r>
              <a:rPr lang="en-US" sz="2400" dirty="0" smtClean="0">
                <a:cs typeface="Calibri"/>
              </a:rPr>
              <a:t>, a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>
                <a:latin typeface="Cambria Math"/>
                <a:cs typeface="Cambria Math"/>
              </a:rPr>
              <a:t>∈ </a:t>
            </a:r>
            <a:r>
              <a:rPr lang="en-US" sz="2800" b="1" dirty="0" smtClean="0">
                <a:latin typeface="Franklin Gothic Medium" panose="020B0603020102020204" pitchFamily="34" charset="0"/>
                <a:sym typeface="Symbol" charset="0"/>
              </a:rPr>
              <a:t></a:t>
            </a:r>
          </a:p>
          <a:p>
            <a:endParaRPr lang="en-US" sz="1600" b="1" dirty="0" smtClean="0">
              <a:latin typeface="Franklin Gothic Medium" panose="020B0603020102020204" pitchFamily="34" charset="0"/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03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cs typeface="Arial" charset="0"/>
              </a:rPr>
              <a:t>len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cs typeface="Arial" charset="0"/>
              </a:rPr>
              <a:t>(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cs typeface="Arial" charset="0"/>
              </a:rPr>
              <a:t>x•y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Arial" charset="0"/>
              </a:rPr>
              <a:t>) =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cs typeface="Arial" charset="0"/>
              </a:rPr>
              <a:t>len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Arial" charset="0"/>
              </a:rPr>
              <a:t>(x) +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cs typeface="Arial" charset="0"/>
              </a:rPr>
              <a:t>len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Arial" charset="0"/>
              </a:rPr>
              <a:t>(y) for all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cs typeface="Arial" charset="0"/>
              </a:rPr>
              <a:t>x,y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mbria Math"/>
                <a:cs typeface="Cambria Math"/>
              </a:rPr>
              <a:t>∈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Franklin Gothic Medium" panose="020B0603020102020204" pitchFamily="34" charset="0"/>
                <a:ea typeface="+mn-ea"/>
                <a:cs typeface="+mn-cs"/>
                <a:sym typeface="Symbol" charset="0"/>
              </a:rPr>
              <a:t></a:t>
            </a:r>
            <a:r>
              <a:rPr lang="en-US" b="1" baseline="30000" dirty="0">
                <a:solidFill>
                  <a:schemeClr val="bg1">
                    <a:lumMod val="50000"/>
                  </a:schemeClr>
                </a:solidFill>
                <a:latin typeface="Franklin Gothic Medium" panose="020B0603020102020204" pitchFamily="34" charset="0"/>
                <a:ea typeface="+mn-ea"/>
                <a:cs typeface="+mn-cs"/>
              </a:rPr>
              <a:t>*</a:t>
            </a:r>
            <a:endParaRPr 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9154" y="1088511"/>
            <a:ext cx="8698090" cy="5698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/>
                <a:cs typeface="Calibri"/>
              </a:rPr>
              <a:t>Let P(y) be </a:t>
            </a:r>
            <a:r>
              <a:rPr lang="en-US" sz="2400" dirty="0" smtClean="0">
                <a:latin typeface="Franklin Gothic Medium"/>
                <a:cs typeface="Franklin Gothic Medium"/>
              </a:rPr>
              <a:t>“</a:t>
            </a:r>
            <a:r>
              <a:rPr lang="en-US" sz="2400" dirty="0" err="1">
                <a:cs typeface="Arial" charset="0"/>
              </a:rPr>
              <a:t>len</a:t>
            </a:r>
            <a:r>
              <a:rPr lang="en-US" sz="2400" dirty="0">
                <a:cs typeface="Arial" charset="0"/>
              </a:rPr>
              <a:t>(</a:t>
            </a:r>
            <a:r>
              <a:rPr lang="en-US" sz="2400" dirty="0" err="1">
                <a:cs typeface="Arial" charset="0"/>
              </a:rPr>
              <a:t>x•y</a:t>
            </a:r>
            <a:r>
              <a:rPr lang="en-US" sz="2400" dirty="0">
                <a:cs typeface="Arial" charset="0"/>
              </a:rPr>
              <a:t>) = </a:t>
            </a:r>
            <a:r>
              <a:rPr lang="en-US" sz="2400" dirty="0" err="1">
                <a:cs typeface="Arial" charset="0"/>
              </a:rPr>
              <a:t>len</a:t>
            </a:r>
            <a:r>
              <a:rPr lang="en-US" sz="2400" dirty="0">
                <a:cs typeface="Arial" charset="0"/>
              </a:rPr>
              <a:t>(x) + </a:t>
            </a:r>
            <a:r>
              <a:rPr lang="en-US" sz="2400" dirty="0" err="1">
                <a:cs typeface="Arial" charset="0"/>
              </a:rPr>
              <a:t>len</a:t>
            </a:r>
            <a:r>
              <a:rPr lang="en-US" sz="2400" dirty="0">
                <a:cs typeface="Arial" charset="0"/>
              </a:rPr>
              <a:t>(y</a:t>
            </a:r>
            <a:r>
              <a:rPr lang="en-US" sz="2400" dirty="0" smtClean="0">
                <a:cs typeface="Arial" charset="0"/>
              </a:rPr>
              <a:t>) for all x </a:t>
            </a:r>
            <a:r>
              <a:rPr lang="en-US" sz="2400" dirty="0">
                <a:latin typeface="Cambria Math"/>
                <a:cs typeface="Cambria Math"/>
              </a:rPr>
              <a:t>∈ </a:t>
            </a:r>
            <a:r>
              <a:rPr lang="en-US" sz="2400" b="1" dirty="0">
                <a:solidFill>
                  <a:prstClr val="black"/>
                </a:solidFill>
                <a:latin typeface="Franklin Gothic Medium" panose="020B0603020102020204" pitchFamily="34" charset="0"/>
                <a:ea typeface="+mj-ea"/>
                <a:sym typeface="Symbol" charset="0"/>
              </a:rPr>
              <a:t></a:t>
            </a:r>
            <a:r>
              <a:rPr lang="en-US" sz="2400" b="1" baseline="30000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+mj-ea"/>
              </a:rPr>
              <a:t>* </a:t>
            </a:r>
            <a:r>
              <a:rPr lang="en-US" sz="2400" baseline="30000" dirty="0" smtClean="0">
                <a:cs typeface="Calibri"/>
              </a:rPr>
              <a:t>”</a:t>
            </a:r>
            <a:r>
              <a:rPr lang="en-US" sz="2400" dirty="0" smtClean="0">
                <a:cs typeface="Calibri"/>
              </a:rPr>
              <a:t> .   </a:t>
            </a:r>
          </a:p>
          <a:p>
            <a:r>
              <a:rPr lang="en-US" sz="2400" dirty="0" smtClean="0">
                <a:cs typeface="Calibri"/>
              </a:rPr>
              <a:t>We prove</a:t>
            </a:r>
            <a:r>
              <a:rPr lang="en-US" sz="2400" dirty="0" smtClean="0">
                <a:cs typeface="Arial" charset="0"/>
              </a:rPr>
              <a:t> P(y) for all y</a:t>
            </a:r>
            <a:r>
              <a:rPr lang="en-US" sz="24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Cambria Math"/>
                <a:cs typeface="Cambria Math"/>
              </a:rPr>
              <a:t>∈ </a:t>
            </a:r>
            <a:r>
              <a:rPr lang="en-US" sz="2400" b="1" dirty="0">
                <a:solidFill>
                  <a:prstClr val="black"/>
                </a:solidFill>
                <a:latin typeface="Franklin Gothic Medium" panose="020B0603020102020204" pitchFamily="34" charset="0"/>
                <a:sym typeface="Symbol" charset="0"/>
              </a:rPr>
              <a:t></a:t>
            </a:r>
            <a:r>
              <a:rPr lang="en-US" sz="2400" b="1" baseline="30000" dirty="0">
                <a:solidFill>
                  <a:prstClr val="black"/>
                </a:solidFill>
                <a:latin typeface="Franklin Gothic Medium" panose="020B0603020102020204" pitchFamily="34" charset="0"/>
              </a:rPr>
              <a:t>*</a:t>
            </a:r>
            <a:r>
              <a:rPr lang="en-US" sz="2400" dirty="0" smtClean="0">
                <a:cs typeface="Arial" charset="0"/>
              </a:rPr>
              <a:t> by structural induction.</a:t>
            </a:r>
          </a:p>
          <a:p>
            <a:endParaRPr lang="en-US" sz="400" dirty="0" smtClean="0">
              <a:cs typeface="Arial" charset="0"/>
            </a:endParaRPr>
          </a:p>
          <a:p>
            <a:r>
              <a:rPr lang="en-US" sz="2400" b="1" dirty="0" smtClean="0">
                <a:cs typeface="Arial" charset="0"/>
              </a:rPr>
              <a:t>Base Case</a:t>
            </a:r>
            <a:r>
              <a:rPr lang="en-US" sz="2400" dirty="0" smtClean="0">
                <a:cs typeface="Arial" charset="0"/>
              </a:rPr>
              <a:t>:  y=</a:t>
            </a:r>
            <a:r>
              <a:rPr lang="en-US" sz="2000" dirty="0">
                <a:solidFill>
                  <a:prstClr val="black"/>
                </a:solidFill>
                <a:cs typeface="Calibri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cs typeface="Calibri"/>
              </a:rPr>
              <a:t>ℇ. </a:t>
            </a:r>
            <a:r>
              <a:rPr lang="en-US" sz="2400" dirty="0" smtClean="0">
                <a:solidFill>
                  <a:prstClr val="black"/>
                </a:solidFill>
                <a:cs typeface="Calibri"/>
              </a:rPr>
              <a:t>For any x</a:t>
            </a:r>
            <a:r>
              <a:rPr lang="en-US" sz="3200" dirty="0">
                <a:solidFill>
                  <a:prstClr val="black"/>
                </a:solidFill>
                <a:latin typeface="Cambria Math"/>
                <a:ea typeface="+mj-ea"/>
                <a:cs typeface="Cambria Math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mbria Math"/>
                <a:ea typeface="+mj-ea"/>
                <a:cs typeface="Cambria Math"/>
              </a:rPr>
              <a:t>∈ </a:t>
            </a:r>
            <a:r>
              <a:rPr lang="en-US" sz="2400" b="1" dirty="0">
                <a:solidFill>
                  <a:prstClr val="black"/>
                </a:solidFill>
                <a:latin typeface="Franklin Gothic Medium" panose="020B0603020102020204" pitchFamily="34" charset="0"/>
                <a:ea typeface="+mj-ea"/>
                <a:sym typeface="Symbol" charset="0"/>
              </a:rPr>
              <a:t></a:t>
            </a:r>
            <a:r>
              <a:rPr lang="en-US" sz="2400" b="1" baseline="30000" dirty="0">
                <a:solidFill>
                  <a:prstClr val="black"/>
                </a:solidFill>
                <a:latin typeface="Franklin Gothic Medium" panose="020B0603020102020204" pitchFamily="34" charset="0"/>
                <a:ea typeface="+mj-ea"/>
              </a:rPr>
              <a:t>*</a:t>
            </a:r>
            <a:r>
              <a:rPr lang="en-US" sz="2400" dirty="0" smtClean="0">
                <a:solidFill>
                  <a:prstClr val="black"/>
                </a:solidFill>
                <a:cs typeface="Calibri"/>
              </a:rPr>
              <a:t>,  </a:t>
            </a:r>
            <a:r>
              <a:rPr lang="en-US" sz="2400" dirty="0" err="1" smtClean="0">
                <a:solidFill>
                  <a:prstClr val="black"/>
                </a:solidFill>
                <a:cs typeface="Arial" charset="0"/>
              </a:rPr>
              <a:t>len</a:t>
            </a:r>
            <a:r>
              <a:rPr lang="en-US" sz="2400" dirty="0" smtClean="0">
                <a:solidFill>
                  <a:prstClr val="black"/>
                </a:solidFill>
                <a:cs typeface="Arial" charset="0"/>
              </a:rPr>
              <a:t>(x•</a:t>
            </a:r>
            <a:r>
              <a:rPr lang="en-US" sz="2000" dirty="0">
                <a:solidFill>
                  <a:prstClr val="black"/>
                </a:solidFill>
                <a:cs typeface="Calibri"/>
              </a:rPr>
              <a:t> ℇ</a:t>
            </a:r>
            <a:r>
              <a:rPr lang="en-US" sz="2400" dirty="0" smtClean="0">
                <a:solidFill>
                  <a:prstClr val="black"/>
                </a:solidFill>
                <a:cs typeface="Arial" charset="0"/>
              </a:rPr>
              <a:t>) </a:t>
            </a:r>
            <a:r>
              <a:rPr lang="en-US" sz="2400" dirty="0">
                <a:solidFill>
                  <a:prstClr val="black"/>
                </a:solidFill>
                <a:cs typeface="Arial" charset="0"/>
              </a:rPr>
              <a:t>= </a:t>
            </a:r>
            <a:r>
              <a:rPr lang="en-US" sz="2400" dirty="0" err="1">
                <a:solidFill>
                  <a:prstClr val="black"/>
                </a:solidFill>
                <a:cs typeface="Arial" charset="0"/>
              </a:rPr>
              <a:t>len</a:t>
            </a:r>
            <a:r>
              <a:rPr lang="en-US" sz="2400" dirty="0">
                <a:solidFill>
                  <a:prstClr val="black"/>
                </a:solidFill>
                <a:cs typeface="Arial" charset="0"/>
              </a:rPr>
              <a:t>(x) </a:t>
            </a:r>
            <a:r>
              <a:rPr lang="en-US" sz="2400" dirty="0" smtClean="0">
                <a:solidFill>
                  <a:prstClr val="black"/>
                </a:solidFill>
                <a:cs typeface="Arial" charset="0"/>
              </a:rPr>
              <a:t>= </a:t>
            </a:r>
            <a:r>
              <a:rPr lang="en-US" sz="2400" dirty="0" err="1" smtClean="0">
                <a:solidFill>
                  <a:prstClr val="black"/>
                </a:solidFill>
                <a:cs typeface="Arial" charset="0"/>
              </a:rPr>
              <a:t>len</a:t>
            </a:r>
            <a:r>
              <a:rPr lang="en-US" sz="2400" dirty="0" smtClean="0">
                <a:solidFill>
                  <a:prstClr val="black"/>
                </a:solidFill>
                <a:cs typeface="Arial" charset="0"/>
              </a:rPr>
              <a:t>(x) + </a:t>
            </a:r>
            <a:r>
              <a:rPr lang="en-US" sz="2400" dirty="0" err="1" smtClean="0">
                <a:solidFill>
                  <a:prstClr val="black"/>
                </a:solidFill>
                <a:cs typeface="Arial" charset="0"/>
              </a:rPr>
              <a:t>len</a:t>
            </a:r>
            <a:r>
              <a:rPr lang="en-US" sz="2400" dirty="0" smtClean="0">
                <a:solidFill>
                  <a:prstClr val="black"/>
                </a:solidFill>
                <a:cs typeface="Arial" charset="0"/>
              </a:rPr>
              <a:t>(</a:t>
            </a:r>
            <a:r>
              <a:rPr lang="en-US" sz="2000" dirty="0">
                <a:solidFill>
                  <a:prstClr val="black"/>
                </a:solidFill>
                <a:cs typeface="Calibri"/>
              </a:rPr>
              <a:t>ℇ</a:t>
            </a:r>
            <a:r>
              <a:rPr lang="en-US" sz="2400" dirty="0" smtClean="0">
                <a:solidFill>
                  <a:prstClr val="black"/>
                </a:solidFill>
                <a:cs typeface="Arial" charset="0"/>
              </a:rPr>
              <a:t>)     		                  since </a:t>
            </a:r>
            <a:r>
              <a:rPr lang="en-US" sz="2400" dirty="0" err="1">
                <a:solidFill>
                  <a:prstClr val="black"/>
                </a:solidFill>
                <a:cs typeface="Arial" charset="0"/>
              </a:rPr>
              <a:t>len</a:t>
            </a:r>
            <a:r>
              <a:rPr lang="en-US" sz="2400" dirty="0">
                <a:solidFill>
                  <a:prstClr val="black"/>
                </a:solidFill>
                <a:cs typeface="Arial" charset="0"/>
              </a:rPr>
              <a:t>(</a:t>
            </a:r>
            <a:r>
              <a:rPr lang="en-US" sz="2000" dirty="0">
                <a:solidFill>
                  <a:prstClr val="black"/>
                </a:solidFill>
                <a:cs typeface="Calibri"/>
              </a:rPr>
              <a:t>ℇ</a:t>
            </a:r>
            <a:r>
              <a:rPr lang="en-US" sz="2400" dirty="0" smtClean="0">
                <a:solidFill>
                  <a:prstClr val="black"/>
                </a:solidFill>
                <a:cs typeface="Arial" charset="0"/>
              </a:rPr>
              <a:t>)=0.   Therefore </a:t>
            </a:r>
            <a:r>
              <a:rPr lang="en-US" sz="2400" dirty="0" smtClean="0">
                <a:solidFill>
                  <a:prstClr val="black"/>
                </a:solidFill>
                <a:cs typeface="Calibri"/>
              </a:rPr>
              <a:t>P(</a:t>
            </a:r>
            <a:r>
              <a:rPr lang="en-US" sz="2000" dirty="0">
                <a:solidFill>
                  <a:prstClr val="black"/>
                </a:solidFill>
                <a:cs typeface="Calibri"/>
              </a:rPr>
              <a:t>ℇ</a:t>
            </a:r>
            <a:r>
              <a:rPr lang="en-US" sz="2400" dirty="0" smtClean="0">
                <a:solidFill>
                  <a:prstClr val="black"/>
                </a:solidFill>
                <a:cs typeface="Calibri"/>
              </a:rPr>
              <a:t>) is true</a:t>
            </a:r>
          </a:p>
          <a:p>
            <a:endParaRPr lang="en-US" sz="900" dirty="0" smtClean="0">
              <a:solidFill>
                <a:prstClr val="black"/>
              </a:solidFill>
              <a:cs typeface="Calibri"/>
            </a:endParaRPr>
          </a:p>
          <a:p>
            <a:r>
              <a:rPr lang="en-US" sz="2400" b="1" dirty="0" smtClean="0">
                <a:cs typeface="Franklin Gothic Medium"/>
              </a:rPr>
              <a:t>Inductive Hypothesis:  </a:t>
            </a:r>
            <a:r>
              <a:rPr lang="en-US" sz="2400" dirty="0" smtClean="0">
                <a:cs typeface="Franklin Gothic Medium"/>
              </a:rPr>
              <a:t>Assume that P(w) is true for some arbitrary 						  w</a:t>
            </a:r>
            <a:r>
              <a:rPr lang="en-US" sz="2400" dirty="0" smtClean="0">
                <a:solidFill>
                  <a:prstClr val="black"/>
                </a:solidFill>
                <a:latin typeface="Cambria Math"/>
                <a:cs typeface="Cambria Math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mbria Math"/>
                <a:cs typeface="Cambria Math"/>
              </a:rPr>
              <a:t>∈ </a:t>
            </a:r>
            <a:r>
              <a:rPr lang="en-US" sz="2400" b="1" dirty="0">
                <a:solidFill>
                  <a:prstClr val="black"/>
                </a:solidFill>
                <a:latin typeface="Franklin Gothic Medium" panose="020B0603020102020204" pitchFamily="34" charset="0"/>
                <a:sym typeface="Symbol" charset="0"/>
              </a:rPr>
              <a:t></a:t>
            </a:r>
            <a:r>
              <a:rPr lang="en-US" sz="2400" b="1" baseline="30000" dirty="0" smtClean="0">
                <a:solidFill>
                  <a:prstClr val="black"/>
                </a:solidFill>
                <a:latin typeface="Franklin Gothic Medium" panose="020B0603020102020204" pitchFamily="34" charset="0"/>
              </a:rPr>
              <a:t>*</a:t>
            </a:r>
          </a:p>
          <a:p>
            <a:endParaRPr lang="en-US" sz="200" b="1" baseline="30000" dirty="0" smtClean="0">
              <a:solidFill>
                <a:prstClr val="black"/>
              </a:solidFill>
              <a:latin typeface="Franklin Gothic Medium" panose="020B0603020102020204" pitchFamily="34" charset="0"/>
            </a:endParaRPr>
          </a:p>
          <a:p>
            <a:r>
              <a:rPr lang="en-US" sz="2400" b="1" dirty="0">
                <a:solidFill>
                  <a:prstClr val="black"/>
                </a:solidFill>
                <a:cs typeface="Franklin Gothic Medium"/>
              </a:rPr>
              <a:t>Inductive </a:t>
            </a:r>
            <a:r>
              <a:rPr lang="en-US" sz="2400" b="1" dirty="0" smtClean="0">
                <a:solidFill>
                  <a:prstClr val="black"/>
                </a:solidFill>
                <a:cs typeface="Franklin Gothic Medium"/>
              </a:rPr>
              <a:t>Step:   </a:t>
            </a:r>
            <a:r>
              <a:rPr lang="en-US" sz="2400" dirty="0" smtClean="0">
                <a:solidFill>
                  <a:prstClr val="black"/>
                </a:solidFill>
                <a:cs typeface="Franklin Gothic Medium"/>
              </a:rPr>
              <a:t>Goal: Show that P(</a:t>
            </a:r>
            <a:r>
              <a:rPr lang="en-US" sz="2400" dirty="0" err="1" smtClean="0">
                <a:solidFill>
                  <a:prstClr val="black"/>
                </a:solidFill>
                <a:cs typeface="Franklin Gothic Medium"/>
              </a:rPr>
              <a:t>wa</a:t>
            </a:r>
            <a:r>
              <a:rPr lang="en-US" sz="2400" dirty="0" smtClean="0">
                <a:solidFill>
                  <a:prstClr val="black"/>
                </a:solidFill>
                <a:cs typeface="Franklin Gothic Medium"/>
              </a:rPr>
              <a:t>) is true for every a</a:t>
            </a:r>
            <a:r>
              <a:rPr lang="en-US" sz="2400" dirty="0">
                <a:solidFill>
                  <a:prstClr val="black"/>
                </a:solidFill>
                <a:latin typeface="Cambria Math"/>
                <a:cs typeface="Cambria Math"/>
              </a:rPr>
              <a:t> ∈ </a:t>
            </a:r>
            <a:r>
              <a:rPr lang="en-US" sz="2400" b="1" dirty="0">
                <a:solidFill>
                  <a:prstClr val="black"/>
                </a:solidFill>
                <a:latin typeface="Franklin Gothic Medium" panose="020B0603020102020204" pitchFamily="34" charset="0"/>
                <a:sym typeface="Symbol" charset="0"/>
              </a:rPr>
              <a:t></a:t>
            </a:r>
            <a:endParaRPr lang="en-US" sz="2400" dirty="0" smtClean="0">
              <a:solidFill>
                <a:prstClr val="black"/>
              </a:solidFill>
              <a:cs typeface="Franklin Gothic Medium"/>
            </a:endParaRPr>
          </a:p>
          <a:p>
            <a:pPr lvl="0"/>
            <a:r>
              <a:rPr lang="en-US" sz="2400" dirty="0" smtClean="0">
                <a:solidFill>
                  <a:prstClr val="black"/>
                </a:solidFill>
                <a:cs typeface="Franklin Gothic Medium"/>
              </a:rPr>
              <a:t>Let </a:t>
            </a:r>
            <a:r>
              <a:rPr lang="en-US" sz="2400" dirty="0">
                <a:solidFill>
                  <a:prstClr val="black"/>
                </a:solidFill>
                <a:cs typeface="Franklin Gothic Medium"/>
              </a:rPr>
              <a:t>a</a:t>
            </a:r>
            <a:r>
              <a:rPr lang="en-US" sz="2400" dirty="0">
                <a:solidFill>
                  <a:prstClr val="black"/>
                </a:solidFill>
                <a:latin typeface="Cambria Math"/>
                <a:cs typeface="Cambria Math"/>
              </a:rPr>
              <a:t> ∈ </a:t>
            </a:r>
            <a:r>
              <a:rPr lang="en-US" sz="2400" b="1" dirty="0" smtClean="0">
                <a:solidFill>
                  <a:prstClr val="black"/>
                </a:solidFill>
                <a:latin typeface="Franklin Gothic Medium" panose="020B0603020102020204" pitchFamily="34" charset="0"/>
                <a:sym typeface="Symbol" charset="0"/>
              </a:rPr>
              <a:t>. </a:t>
            </a:r>
            <a:r>
              <a:rPr lang="en-US" sz="2400" dirty="0" smtClean="0">
                <a:solidFill>
                  <a:prstClr val="black"/>
                </a:solidFill>
                <a:sym typeface="Symbol" charset="0"/>
              </a:rPr>
              <a:t> Let </a:t>
            </a:r>
            <a:r>
              <a:rPr lang="en-US" sz="2400" dirty="0" smtClean="0">
                <a:solidFill>
                  <a:prstClr val="black"/>
                </a:solidFill>
                <a:cs typeface="Calibri"/>
              </a:rPr>
              <a:t>x</a:t>
            </a:r>
            <a:r>
              <a:rPr lang="en-US" sz="3200" dirty="0" smtClean="0">
                <a:solidFill>
                  <a:prstClr val="black"/>
                </a:solidFill>
                <a:latin typeface="Cambria Math"/>
                <a:cs typeface="Cambria Math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mbria Math"/>
                <a:cs typeface="Cambria Math"/>
              </a:rPr>
              <a:t>∈ </a:t>
            </a:r>
            <a:r>
              <a:rPr lang="en-US" sz="2400" b="1" dirty="0">
                <a:solidFill>
                  <a:prstClr val="black"/>
                </a:solidFill>
                <a:latin typeface="Franklin Gothic Medium" panose="020B0603020102020204" pitchFamily="34" charset="0"/>
                <a:sym typeface="Symbol" charset="0"/>
              </a:rPr>
              <a:t></a:t>
            </a:r>
            <a:r>
              <a:rPr lang="en-US" sz="2400" b="1" baseline="30000" dirty="0" smtClean="0">
                <a:solidFill>
                  <a:prstClr val="black"/>
                </a:solidFill>
                <a:latin typeface="Franklin Gothic Medium" panose="020B0603020102020204" pitchFamily="34" charset="0"/>
              </a:rPr>
              <a:t>*</a:t>
            </a:r>
            <a:r>
              <a:rPr lang="en-US" sz="2400" dirty="0" smtClean="0">
                <a:solidFill>
                  <a:prstClr val="black"/>
                </a:solidFill>
              </a:rPr>
              <a:t>. </a:t>
            </a:r>
            <a:r>
              <a:rPr lang="en-US" dirty="0" smtClean="0">
                <a:solidFill>
                  <a:prstClr val="black"/>
                </a:solidFill>
              </a:rPr>
              <a:t>  </a:t>
            </a:r>
            <a:r>
              <a:rPr lang="en-US" sz="2400" dirty="0" smtClean="0">
                <a:solidFill>
                  <a:prstClr val="black"/>
                </a:solidFill>
              </a:rPr>
              <a:t>Then </a:t>
            </a:r>
            <a:r>
              <a:rPr lang="en-US" sz="2400" dirty="0" err="1" smtClean="0">
                <a:solidFill>
                  <a:prstClr val="black"/>
                </a:solidFill>
                <a:cs typeface="Arial" charset="0"/>
              </a:rPr>
              <a:t>len</a:t>
            </a:r>
            <a:r>
              <a:rPr lang="en-US" sz="2400" dirty="0" smtClean="0">
                <a:solidFill>
                  <a:prstClr val="black"/>
                </a:solidFill>
                <a:cs typeface="Arial" charset="0"/>
              </a:rPr>
              <a:t>(</a:t>
            </a:r>
            <a:r>
              <a:rPr lang="en-US" sz="2400" dirty="0" err="1" smtClean="0">
                <a:solidFill>
                  <a:prstClr val="black"/>
                </a:solidFill>
                <a:cs typeface="Arial" charset="0"/>
              </a:rPr>
              <a:t>x•wa</a:t>
            </a:r>
            <a:r>
              <a:rPr lang="en-US" sz="2400" dirty="0" smtClean="0">
                <a:solidFill>
                  <a:prstClr val="black"/>
                </a:solidFill>
                <a:cs typeface="Arial" charset="0"/>
              </a:rPr>
              <a:t>) </a:t>
            </a:r>
            <a:r>
              <a:rPr lang="en-US" sz="2400" dirty="0">
                <a:solidFill>
                  <a:prstClr val="black"/>
                </a:solidFill>
                <a:cs typeface="Arial" charset="0"/>
              </a:rPr>
              <a:t>= </a:t>
            </a:r>
            <a:r>
              <a:rPr lang="en-US" sz="2400" dirty="0" err="1" smtClean="0">
                <a:solidFill>
                  <a:prstClr val="black"/>
                </a:solidFill>
                <a:cs typeface="Arial" charset="0"/>
              </a:rPr>
              <a:t>len</a:t>
            </a:r>
            <a:r>
              <a:rPr lang="en-US" sz="2400" dirty="0" smtClean="0">
                <a:solidFill>
                  <a:prstClr val="black"/>
                </a:solidFill>
                <a:cs typeface="Arial" charset="0"/>
              </a:rPr>
              <a:t>((</a:t>
            </a:r>
            <a:r>
              <a:rPr lang="en-US" sz="2400" dirty="0" err="1" smtClean="0">
                <a:solidFill>
                  <a:prstClr val="black"/>
                </a:solidFill>
                <a:cs typeface="Arial" charset="0"/>
              </a:rPr>
              <a:t>x•w</a:t>
            </a:r>
            <a:r>
              <a:rPr lang="en-US" sz="2400" dirty="0" smtClean="0">
                <a:solidFill>
                  <a:prstClr val="black"/>
                </a:solidFill>
                <a:cs typeface="Arial" charset="0"/>
              </a:rPr>
              <a:t>)a) by </a:t>
            </a:r>
            <a:r>
              <a:rPr lang="en-US" sz="2400" dirty="0" err="1" smtClean="0">
                <a:solidFill>
                  <a:prstClr val="black"/>
                </a:solidFill>
                <a:cs typeface="Arial" charset="0"/>
              </a:rPr>
              <a:t>defn</a:t>
            </a:r>
            <a:r>
              <a:rPr lang="en-US" sz="2400" dirty="0" smtClean="0">
                <a:solidFill>
                  <a:prstClr val="black"/>
                </a:solidFill>
                <a:cs typeface="Arial" charset="0"/>
              </a:rPr>
              <a:t> of •</a:t>
            </a:r>
          </a:p>
          <a:p>
            <a:r>
              <a:rPr lang="en-US" sz="2400" b="1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  <a:cs typeface="Arial" charset="0"/>
              </a:rPr>
              <a:t>                                                                    </a:t>
            </a:r>
            <a:r>
              <a:rPr lang="en-US" sz="2400" dirty="0" smtClean="0">
                <a:solidFill>
                  <a:prstClr val="black"/>
                </a:solidFill>
                <a:cs typeface="Arial" charset="0"/>
              </a:rPr>
              <a:t>=  </a:t>
            </a:r>
            <a:r>
              <a:rPr lang="en-US" sz="2400" dirty="0" err="1" smtClean="0">
                <a:solidFill>
                  <a:prstClr val="black"/>
                </a:solidFill>
                <a:cs typeface="Arial" charset="0"/>
              </a:rPr>
              <a:t>len</a:t>
            </a:r>
            <a:r>
              <a:rPr lang="en-US" sz="2400" dirty="0" smtClean="0">
                <a:solidFill>
                  <a:prstClr val="black"/>
                </a:solidFill>
                <a:cs typeface="Arial" charset="0"/>
              </a:rPr>
              <a:t>(</a:t>
            </a:r>
            <a:r>
              <a:rPr lang="en-US" sz="2400" dirty="0" err="1" smtClean="0">
                <a:solidFill>
                  <a:prstClr val="black"/>
                </a:solidFill>
                <a:cs typeface="Arial" charset="0"/>
              </a:rPr>
              <a:t>x•w</a:t>
            </a:r>
            <a:r>
              <a:rPr lang="en-US" sz="2400" dirty="0" smtClean="0">
                <a:solidFill>
                  <a:prstClr val="black"/>
                </a:solidFill>
                <a:cs typeface="Arial" charset="0"/>
              </a:rPr>
              <a:t>)+1 by </a:t>
            </a:r>
            <a:r>
              <a:rPr lang="en-US" sz="2400" dirty="0" err="1" smtClean="0">
                <a:solidFill>
                  <a:prstClr val="black"/>
                </a:solidFill>
                <a:cs typeface="Arial" charset="0"/>
              </a:rPr>
              <a:t>defn</a:t>
            </a:r>
            <a:r>
              <a:rPr lang="en-US" sz="2400" dirty="0" smtClean="0">
                <a:solidFill>
                  <a:prstClr val="black"/>
                </a:solidFill>
                <a:cs typeface="Arial" charset="0"/>
              </a:rPr>
              <a:t> of </a:t>
            </a:r>
            <a:r>
              <a:rPr lang="en-US" sz="2400" dirty="0" err="1" smtClean="0">
                <a:solidFill>
                  <a:prstClr val="black"/>
                </a:solidFill>
                <a:cs typeface="Arial" charset="0"/>
              </a:rPr>
              <a:t>len</a:t>
            </a:r>
            <a:endParaRPr lang="en-US" sz="2400" dirty="0" smtClean="0">
              <a:solidFill>
                <a:prstClr val="black"/>
              </a:solidFill>
              <a:cs typeface="Arial" charset="0"/>
            </a:endParaRPr>
          </a:p>
          <a:p>
            <a:r>
              <a:rPr lang="en-US" sz="2400" b="1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  <a:cs typeface="Arial" charset="0"/>
              </a:rPr>
              <a:t>                                                                    </a:t>
            </a:r>
            <a:r>
              <a:rPr lang="en-US" sz="2400" dirty="0" smtClean="0">
                <a:solidFill>
                  <a:prstClr val="black"/>
                </a:solidFill>
                <a:cs typeface="Arial" charset="0"/>
              </a:rPr>
              <a:t>= </a:t>
            </a:r>
            <a:r>
              <a:rPr lang="en-US" sz="2400" dirty="0" err="1" smtClean="0">
                <a:solidFill>
                  <a:prstClr val="black"/>
                </a:solidFill>
                <a:cs typeface="Arial" charset="0"/>
              </a:rPr>
              <a:t>len</a:t>
            </a:r>
            <a:r>
              <a:rPr lang="en-US" sz="2400" dirty="0" smtClean="0">
                <a:solidFill>
                  <a:prstClr val="black"/>
                </a:solidFill>
                <a:cs typeface="Arial" charset="0"/>
              </a:rPr>
              <a:t>(x)+</a:t>
            </a:r>
            <a:r>
              <a:rPr lang="en-US" sz="2400" dirty="0" err="1" smtClean="0">
                <a:solidFill>
                  <a:prstClr val="black"/>
                </a:solidFill>
                <a:cs typeface="Arial" charset="0"/>
              </a:rPr>
              <a:t>len</a:t>
            </a:r>
            <a:r>
              <a:rPr lang="en-US" sz="2400" dirty="0" smtClean="0">
                <a:solidFill>
                  <a:prstClr val="black"/>
                </a:solidFill>
                <a:cs typeface="Arial" charset="0"/>
              </a:rPr>
              <a:t>(w)+1  by I.H.</a:t>
            </a:r>
          </a:p>
          <a:p>
            <a:r>
              <a:rPr lang="en-US" sz="2400" b="1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  <a:cs typeface="Arial" charset="0"/>
              </a:rPr>
              <a:t>                                                                    </a:t>
            </a:r>
            <a:r>
              <a:rPr lang="en-US" sz="2400" dirty="0" smtClean="0">
                <a:solidFill>
                  <a:prstClr val="black"/>
                </a:solidFill>
                <a:cs typeface="Arial" charset="0"/>
              </a:rPr>
              <a:t>= </a:t>
            </a:r>
            <a:r>
              <a:rPr lang="en-US" sz="2400" dirty="0" err="1" smtClean="0">
                <a:solidFill>
                  <a:prstClr val="black"/>
                </a:solidFill>
                <a:cs typeface="Arial" charset="0"/>
              </a:rPr>
              <a:t>len</a:t>
            </a:r>
            <a:r>
              <a:rPr lang="en-US" sz="2400" dirty="0" smtClean="0">
                <a:solidFill>
                  <a:prstClr val="black"/>
                </a:solidFill>
                <a:cs typeface="Arial" charset="0"/>
              </a:rPr>
              <a:t>(x)+</a:t>
            </a:r>
            <a:r>
              <a:rPr lang="en-US" sz="2400" dirty="0" err="1" smtClean="0">
                <a:solidFill>
                  <a:prstClr val="black"/>
                </a:solidFill>
                <a:cs typeface="Arial" charset="0"/>
              </a:rPr>
              <a:t>len</a:t>
            </a:r>
            <a:r>
              <a:rPr lang="en-US" sz="2400" dirty="0" smtClean="0">
                <a:solidFill>
                  <a:prstClr val="black"/>
                </a:solidFill>
                <a:cs typeface="Arial" charset="0"/>
              </a:rPr>
              <a:t>(</a:t>
            </a:r>
            <a:r>
              <a:rPr lang="en-US" sz="2400" dirty="0" err="1" smtClean="0">
                <a:solidFill>
                  <a:prstClr val="black"/>
                </a:solidFill>
                <a:cs typeface="Arial" charset="0"/>
              </a:rPr>
              <a:t>wa</a:t>
            </a:r>
            <a:r>
              <a:rPr lang="en-US" sz="2400" dirty="0" smtClean="0">
                <a:solidFill>
                  <a:prstClr val="black"/>
                </a:solidFill>
                <a:cs typeface="Arial" charset="0"/>
              </a:rPr>
              <a:t>) by </a:t>
            </a:r>
            <a:r>
              <a:rPr lang="en-US" sz="2400" dirty="0" err="1" smtClean="0">
                <a:solidFill>
                  <a:prstClr val="black"/>
                </a:solidFill>
                <a:cs typeface="Arial" charset="0"/>
              </a:rPr>
              <a:t>defn</a:t>
            </a:r>
            <a:r>
              <a:rPr lang="en-US" sz="2400" dirty="0" smtClean="0">
                <a:solidFill>
                  <a:prstClr val="black"/>
                </a:solidFill>
                <a:cs typeface="Arial" charset="0"/>
              </a:rPr>
              <a:t> of </a:t>
            </a:r>
            <a:r>
              <a:rPr lang="en-US" sz="2400" dirty="0" err="1" smtClean="0">
                <a:solidFill>
                  <a:prstClr val="black"/>
                </a:solidFill>
                <a:cs typeface="Arial" charset="0"/>
              </a:rPr>
              <a:t>len</a:t>
            </a:r>
            <a:endParaRPr lang="en-US" sz="2400" dirty="0" smtClean="0">
              <a:solidFill>
                <a:prstClr val="black"/>
              </a:solidFill>
              <a:cs typeface="Arial" charset="0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Arial" charset="0"/>
              </a:rPr>
              <a:t>Therefore </a:t>
            </a:r>
            <a:r>
              <a:rPr lang="en-US" sz="2400" dirty="0" err="1" smtClean="0">
                <a:solidFill>
                  <a:prstClr val="black"/>
                </a:solidFill>
                <a:cs typeface="Arial" charset="0"/>
              </a:rPr>
              <a:t>len</a:t>
            </a:r>
            <a:r>
              <a:rPr lang="en-US" sz="2400" dirty="0" smtClean="0">
                <a:solidFill>
                  <a:prstClr val="black"/>
                </a:solidFill>
                <a:cs typeface="Arial" charset="0"/>
              </a:rPr>
              <a:t>(</a:t>
            </a:r>
            <a:r>
              <a:rPr lang="en-US" sz="2400" dirty="0" err="1" smtClean="0">
                <a:solidFill>
                  <a:prstClr val="black"/>
                </a:solidFill>
                <a:cs typeface="Arial" charset="0"/>
              </a:rPr>
              <a:t>x•wa</a:t>
            </a:r>
            <a:r>
              <a:rPr lang="en-US" sz="2400" dirty="0" smtClean="0">
                <a:solidFill>
                  <a:prstClr val="black"/>
                </a:solidFill>
                <a:cs typeface="Arial" charset="0"/>
              </a:rPr>
              <a:t>)=</a:t>
            </a:r>
            <a:r>
              <a:rPr lang="en-US" sz="24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cs typeface="Arial" charset="0"/>
              </a:rPr>
              <a:t>len</a:t>
            </a:r>
            <a:r>
              <a:rPr lang="en-US" sz="2400" dirty="0">
                <a:solidFill>
                  <a:prstClr val="black"/>
                </a:solidFill>
                <a:cs typeface="Arial" charset="0"/>
              </a:rPr>
              <a:t>(x)+</a:t>
            </a:r>
            <a:r>
              <a:rPr lang="en-US" sz="2400" dirty="0" err="1">
                <a:solidFill>
                  <a:prstClr val="black"/>
                </a:solidFill>
                <a:cs typeface="Arial" charset="0"/>
              </a:rPr>
              <a:t>len</a:t>
            </a:r>
            <a:r>
              <a:rPr lang="en-US" sz="2400" dirty="0">
                <a:solidFill>
                  <a:prstClr val="black"/>
                </a:solidFill>
                <a:cs typeface="Arial" charset="0"/>
              </a:rPr>
              <a:t>(</a:t>
            </a:r>
            <a:r>
              <a:rPr lang="en-US" sz="2400" dirty="0" err="1">
                <a:solidFill>
                  <a:prstClr val="black"/>
                </a:solidFill>
                <a:cs typeface="Arial" charset="0"/>
              </a:rPr>
              <a:t>wa</a:t>
            </a:r>
            <a:r>
              <a:rPr lang="en-US" sz="2400" dirty="0">
                <a:solidFill>
                  <a:prstClr val="black"/>
                </a:solidFill>
                <a:cs typeface="Arial" charset="0"/>
              </a:rPr>
              <a:t>) </a:t>
            </a:r>
            <a:r>
              <a:rPr lang="en-US" sz="2400" dirty="0" smtClean="0">
                <a:solidFill>
                  <a:prstClr val="black"/>
                </a:solidFill>
                <a:cs typeface="Arial" charset="0"/>
              </a:rPr>
              <a:t>for all </a:t>
            </a:r>
            <a:r>
              <a:rPr lang="en-US" sz="2400" dirty="0">
                <a:solidFill>
                  <a:prstClr val="black"/>
                </a:solidFill>
                <a:cs typeface="Calibri"/>
              </a:rPr>
              <a:t>x</a:t>
            </a:r>
            <a:r>
              <a:rPr lang="en-US" sz="3200" dirty="0">
                <a:solidFill>
                  <a:prstClr val="black"/>
                </a:solidFill>
                <a:latin typeface="Cambria Math"/>
                <a:cs typeface="Cambria Math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mbria Math"/>
                <a:cs typeface="Cambria Math"/>
              </a:rPr>
              <a:t>∈ </a:t>
            </a:r>
            <a:r>
              <a:rPr lang="en-US" sz="2400" b="1" dirty="0">
                <a:solidFill>
                  <a:prstClr val="black"/>
                </a:solidFill>
                <a:latin typeface="Franklin Gothic Medium" panose="020B0603020102020204" pitchFamily="34" charset="0"/>
                <a:sym typeface="Symbol" charset="0"/>
              </a:rPr>
              <a:t></a:t>
            </a:r>
            <a:r>
              <a:rPr lang="en-US" sz="2400" b="1" baseline="30000" dirty="0" smtClean="0">
                <a:solidFill>
                  <a:prstClr val="black"/>
                </a:solidFill>
                <a:latin typeface="Franklin Gothic Medium" panose="020B0603020102020204" pitchFamily="34" charset="0"/>
              </a:rPr>
              <a:t>*</a:t>
            </a:r>
            <a:r>
              <a:rPr lang="en-US" sz="2400" dirty="0" smtClean="0">
                <a:solidFill>
                  <a:prstClr val="black"/>
                </a:solidFill>
              </a:rPr>
              <a:t>, so </a:t>
            </a:r>
            <a:r>
              <a:rPr lang="en-US" sz="2400" dirty="0" smtClean="0">
                <a:solidFill>
                  <a:prstClr val="black"/>
                </a:solidFill>
                <a:cs typeface="Arial" charset="0"/>
              </a:rPr>
              <a:t>P(</a:t>
            </a:r>
            <a:r>
              <a:rPr lang="en-US" sz="2400" dirty="0" err="1" smtClean="0">
                <a:solidFill>
                  <a:prstClr val="black"/>
                </a:solidFill>
                <a:cs typeface="Arial" charset="0"/>
              </a:rPr>
              <a:t>wa</a:t>
            </a:r>
            <a:r>
              <a:rPr lang="en-US" sz="2400" dirty="0" smtClean="0">
                <a:solidFill>
                  <a:prstClr val="black"/>
                </a:solidFill>
                <a:cs typeface="Arial" charset="0"/>
              </a:rPr>
              <a:t>) is true.</a:t>
            </a:r>
          </a:p>
          <a:p>
            <a:endParaRPr lang="en-US" sz="800" dirty="0" smtClean="0">
              <a:solidFill>
                <a:prstClr val="black"/>
              </a:solidFill>
              <a:cs typeface="Arial" charset="0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Arial" charset="0"/>
              </a:rPr>
              <a:t>So, by induction </a:t>
            </a:r>
            <a:r>
              <a:rPr lang="en-US" sz="2400" dirty="0" err="1">
                <a:solidFill>
                  <a:prstClr val="black"/>
                </a:solidFill>
                <a:ea typeface="+mj-ea"/>
                <a:cs typeface="Arial" charset="0"/>
              </a:rPr>
              <a:t>len</a:t>
            </a:r>
            <a:r>
              <a:rPr lang="en-US" sz="2400" dirty="0">
                <a:solidFill>
                  <a:prstClr val="black"/>
                </a:solidFill>
                <a:ea typeface="+mj-ea"/>
                <a:cs typeface="Arial" charset="0"/>
              </a:rPr>
              <a:t>(</a:t>
            </a:r>
            <a:r>
              <a:rPr lang="en-US" sz="2400" dirty="0" err="1">
                <a:solidFill>
                  <a:prstClr val="black"/>
                </a:solidFill>
                <a:ea typeface="+mj-ea"/>
                <a:cs typeface="Arial" charset="0"/>
              </a:rPr>
              <a:t>x•y</a:t>
            </a:r>
            <a:r>
              <a:rPr lang="en-US" sz="2400" dirty="0">
                <a:solidFill>
                  <a:prstClr val="black"/>
                </a:solidFill>
                <a:ea typeface="+mj-ea"/>
                <a:cs typeface="Arial" charset="0"/>
              </a:rPr>
              <a:t>) = </a:t>
            </a:r>
            <a:r>
              <a:rPr lang="en-US" sz="2400" dirty="0" err="1">
                <a:solidFill>
                  <a:prstClr val="black"/>
                </a:solidFill>
                <a:ea typeface="+mj-ea"/>
                <a:cs typeface="Arial" charset="0"/>
              </a:rPr>
              <a:t>len</a:t>
            </a:r>
            <a:r>
              <a:rPr lang="en-US" sz="2400" dirty="0">
                <a:solidFill>
                  <a:prstClr val="black"/>
                </a:solidFill>
                <a:ea typeface="+mj-ea"/>
                <a:cs typeface="Arial" charset="0"/>
              </a:rPr>
              <a:t>(x) + </a:t>
            </a:r>
            <a:r>
              <a:rPr lang="en-US" sz="2400" dirty="0" err="1">
                <a:solidFill>
                  <a:prstClr val="black"/>
                </a:solidFill>
                <a:ea typeface="+mj-ea"/>
                <a:cs typeface="Arial" charset="0"/>
              </a:rPr>
              <a:t>len</a:t>
            </a:r>
            <a:r>
              <a:rPr lang="en-US" sz="2400" dirty="0">
                <a:solidFill>
                  <a:prstClr val="black"/>
                </a:solidFill>
                <a:ea typeface="+mj-ea"/>
                <a:cs typeface="Arial" charset="0"/>
              </a:rPr>
              <a:t>(y) for all </a:t>
            </a:r>
            <a:r>
              <a:rPr lang="en-US" sz="2400" dirty="0" err="1">
                <a:solidFill>
                  <a:prstClr val="black"/>
                </a:solidFill>
                <a:ea typeface="+mj-ea"/>
                <a:cs typeface="Arial" charset="0"/>
              </a:rPr>
              <a:t>x,y</a:t>
            </a:r>
            <a:r>
              <a:rPr lang="en-US" sz="2400" dirty="0">
                <a:solidFill>
                  <a:prstClr val="black"/>
                </a:solidFill>
                <a:ea typeface="+mj-ea"/>
                <a:cs typeface="Arial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ea typeface="+mj-ea"/>
                <a:cs typeface="Cambria Math"/>
              </a:rPr>
              <a:t>∈ </a:t>
            </a:r>
            <a:r>
              <a:rPr lang="en-US" sz="2400" b="1" dirty="0">
                <a:solidFill>
                  <a:prstClr val="black"/>
                </a:solidFill>
                <a:ea typeface="+mj-ea"/>
                <a:sym typeface="Symbol" charset="0"/>
              </a:rPr>
              <a:t></a:t>
            </a:r>
            <a:r>
              <a:rPr lang="en-US" sz="2400" b="1" baseline="30000" dirty="0">
                <a:solidFill>
                  <a:prstClr val="black"/>
                </a:solidFill>
                <a:ea typeface="+mj-ea"/>
              </a:rPr>
              <a:t>*</a:t>
            </a:r>
            <a:endParaRPr lang="en-US" sz="2400" b="1" dirty="0">
              <a:solidFill>
                <a:prstClr val="black"/>
              </a:solidFill>
              <a:cs typeface="Franklin Gothic Medium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60978" y="3623733"/>
            <a:ext cx="5644444" cy="451556"/>
          </a:xfrm>
          <a:prstGeom prst="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ooted </a:t>
            </a:r>
            <a:r>
              <a:rPr lang="en-US" dirty="0"/>
              <a:t>B</a:t>
            </a:r>
            <a:r>
              <a:rPr lang="en-US" dirty="0" smtClean="0"/>
              <a:t>inary </a:t>
            </a:r>
            <a:r>
              <a:rPr lang="en-US" dirty="0"/>
              <a:t>T</a:t>
            </a:r>
            <a:r>
              <a:rPr lang="en-US" dirty="0" smtClean="0"/>
              <a:t>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C00000"/>
                </a:solidFill>
              </a:rPr>
              <a:t>Basis:</a:t>
            </a:r>
            <a:r>
              <a:rPr lang="en-US" b="1" dirty="0" smtClean="0"/>
              <a:t>   </a:t>
            </a:r>
            <a:r>
              <a:rPr lang="en-US" dirty="0" smtClean="0"/>
              <a:t>•  is a rooted binary tree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>
                <a:solidFill>
                  <a:srgbClr val="C00000"/>
                </a:solidFill>
              </a:rPr>
              <a:t>Recursive step:   </a:t>
            </a:r>
            <a:r>
              <a:rPr lang="en-US" dirty="0" smtClean="0"/>
              <a:t>If             and          are </a:t>
            </a:r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					 rooted binary trees                                                            	</a:t>
            </a:r>
          </a:p>
          <a:p>
            <a:pPr marL="0" indent="0">
              <a:buNone/>
              <a:defRPr/>
            </a:pPr>
            <a:r>
              <a:rPr lang="en-US" dirty="0" smtClean="0"/>
              <a:t>                then so is:   </a:t>
            </a:r>
          </a:p>
        </p:txBody>
      </p:sp>
      <p:grpSp>
        <p:nvGrpSpPr>
          <p:cNvPr id="10247" name="Group 8"/>
          <p:cNvGrpSpPr>
            <a:grpSpLocks/>
          </p:cNvGrpSpPr>
          <p:nvPr/>
        </p:nvGrpSpPr>
        <p:grpSpPr bwMode="auto">
          <a:xfrm>
            <a:off x="4126089" y="2362994"/>
            <a:ext cx="1060450" cy="1143000"/>
            <a:chOff x="3810000" y="2743200"/>
            <a:chExt cx="1060704" cy="1219200"/>
          </a:xfrm>
        </p:grpSpPr>
        <p:sp>
          <p:nvSpPr>
            <p:cNvPr id="7" name="Isosceles Triangle 6"/>
            <p:cNvSpPr/>
            <p:nvPr/>
          </p:nvSpPr>
          <p:spPr>
            <a:xfrm>
              <a:off x="3810000" y="2819401"/>
              <a:ext cx="1060704" cy="1142999"/>
            </a:xfrm>
            <a:prstGeom prst="triangle">
              <a:avLst/>
            </a:prstGeom>
            <a:noFill/>
            <a:ln w="444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>
                  <a:solidFill>
                    <a:schemeClr val="tx1"/>
                  </a:solidFill>
                </a:rPr>
                <a:t>T</a:t>
              </a:r>
              <a:r>
                <a:rPr lang="en-US" sz="32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4267310" y="2743200"/>
              <a:ext cx="136558" cy="13716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248" name="Group 9"/>
          <p:cNvGrpSpPr>
            <a:grpSpLocks/>
          </p:cNvGrpSpPr>
          <p:nvPr/>
        </p:nvGrpSpPr>
        <p:grpSpPr bwMode="auto">
          <a:xfrm>
            <a:off x="5962651" y="2227261"/>
            <a:ext cx="1060450" cy="1371600"/>
            <a:chOff x="3810000" y="2743200"/>
            <a:chExt cx="1060704" cy="1219200"/>
          </a:xfrm>
        </p:grpSpPr>
        <p:sp>
          <p:nvSpPr>
            <p:cNvPr id="11" name="Isosceles Triangle 10"/>
            <p:cNvSpPr/>
            <p:nvPr/>
          </p:nvSpPr>
          <p:spPr>
            <a:xfrm>
              <a:off x="3810000" y="2819400"/>
              <a:ext cx="1060704" cy="1143000"/>
            </a:xfrm>
            <a:prstGeom prst="triangle">
              <a:avLst/>
            </a:prstGeom>
            <a:noFill/>
            <a:ln w="444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>
                  <a:solidFill>
                    <a:schemeClr val="tx1"/>
                  </a:solidFill>
                </a:rPr>
                <a:t>T</a:t>
              </a:r>
              <a:r>
                <a:rPr lang="en-US" sz="32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4267310" y="2743200"/>
              <a:ext cx="136558" cy="1368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249" name="Group 12"/>
          <p:cNvGrpSpPr>
            <a:grpSpLocks/>
          </p:cNvGrpSpPr>
          <p:nvPr/>
        </p:nvGrpSpPr>
        <p:grpSpPr bwMode="auto">
          <a:xfrm>
            <a:off x="4189413" y="5249068"/>
            <a:ext cx="1060450" cy="1143000"/>
            <a:chOff x="3810000" y="2743200"/>
            <a:chExt cx="1060704" cy="1219200"/>
          </a:xfrm>
        </p:grpSpPr>
        <p:sp>
          <p:nvSpPr>
            <p:cNvPr id="14" name="Isosceles Triangle 13"/>
            <p:cNvSpPr/>
            <p:nvPr/>
          </p:nvSpPr>
          <p:spPr>
            <a:xfrm>
              <a:off x="3810000" y="2819401"/>
              <a:ext cx="1060704" cy="1142999"/>
            </a:xfrm>
            <a:prstGeom prst="triangle">
              <a:avLst/>
            </a:prstGeom>
            <a:noFill/>
            <a:ln w="444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>
                  <a:solidFill>
                    <a:schemeClr val="tx1"/>
                  </a:solidFill>
                </a:rPr>
                <a:t>T</a:t>
              </a:r>
              <a:r>
                <a:rPr lang="en-US" sz="32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4267310" y="2743200"/>
              <a:ext cx="136558" cy="13716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250" name="Group 15"/>
          <p:cNvGrpSpPr>
            <a:grpSpLocks/>
          </p:cNvGrpSpPr>
          <p:nvPr/>
        </p:nvGrpSpPr>
        <p:grpSpPr bwMode="auto">
          <a:xfrm>
            <a:off x="5484813" y="5096668"/>
            <a:ext cx="1060450" cy="1371600"/>
            <a:chOff x="3810000" y="2743200"/>
            <a:chExt cx="1060704" cy="1219200"/>
          </a:xfrm>
        </p:grpSpPr>
        <p:sp>
          <p:nvSpPr>
            <p:cNvPr id="17" name="Isosceles Triangle 16"/>
            <p:cNvSpPr/>
            <p:nvPr/>
          </p:nvSpPr>
          <p:spPr>
            <a:xfrm>
              <a:off x="3810000" y="2819400"/>
              <a:ext cx="1060704" cy="1143000"/>
            </a:xfrm>
            <a:prstGeom prst="triangle">
              <a:avLst/>
            </a:prstGeom>
            <a:noFill/>
            <a:ln w="444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>
                  <a:solidFill>
                    <a:schemeClr val="tx1"/>
                  </a:solidFill>
                </a:rPr>
                <a:t>T</a:t>
              </a:r>
              <a:r>
                <a:rPr lang="en-US" sz="32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4267310" y="2743200"/>
              <a:ext cx="136558" cy="1368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1" name="Oval 20"/>
          <p:cNvSpPr/>
          <p:nvPr/>
        </p:nvSpPr>
        <p:spPr>
          <a:xfrm>
            <a:off x="5256213" y="4410868"/>
            <a:ext cx="136525" cy="1285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5" name="Straight Connector 24"/>
          <p:cNvCxnSpPr>
            <a:stCxn id="21" idx="3"/>
            <a:endCxn id="15" idx="7"/>
          </p:cNvCxnSpPr>
          <p:nvPr/>
        </p:nvCxnSpPr>
        <p:spPr>
          <a:xfrm flipH="1">
            <a:off x="4764088" y="4520406"/>
            <a:ext cx="512763" cy="7477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1" idx="5"/>
            <a:endCxn id="18" idx="1"/>
          </p:cNvCxnSpPr>
          <p:nvPr/>
        </p:nvCxnSpPr>
        <p:spPr>
          <a:xfrm>
            <a:off x="5373688" y="4520406"/>
            <a:ext cx="588963" cy="5984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16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11668"/>
            <a:ext cx="8229600" cy="747889"/>
          </a:xfrm>
        </p:spPr>
        <p:txBody>
          <a:bodyPr>
            <a:normAutofit/>
          </a:bodyPr>
          <a:lstStyle/>
          <a:p>
            <a:r>
              <a:rPr lang="en-US" dirty="0" smtClean="0"/>
              <a:t>Functions Defined on Rooted Binary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067" y="1306689"/>
            <a:ext cx="8686800" cy="48307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size(•)=1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dirty="0" smtClean="0"/>
              <a:t>size(              ) = 1+size(T</a:t>
            </a:r>
            <a:r>
              <a:rPr lang="en-US" baseline="-25000" dirty="0" smtClean="0"/>
              <a:t>1</a:t>
            </a:r>
            <a:r>
              <a:rPr lang="en-US" dirty="0" smtClean="0"/>
              <a:t>)+size(T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dirty="0" smtClean="0"/>
              <a:t>height(•)=0</a:t>
            </a:r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r>
              <a:rPr lang="en-US" dirty="0" smtClean="0"/>
              <a:t>height(             )=1+max{height(T</a:t>
            </a:r>
            <a:r>
              <a:rPr lang="en-US" baseline="-25000" dirty="0" smtClean="0"/>
              <a:t>1</a:t>
            </a:r>
            <a:r>
              <a:rPr lang="en-US" dirty="0" smtClean="0"/>
              <a:t>),height(T</a:t>
            </a:r>
            <a:r>
              <a:rPr lang="en-US" baseline="-25000" dirty="0" smtClean="0"/>
              <a:t>2</a:t>
            </a:r>
            <a:r>
              <a:rPr lang="en-US" dirty="0" smtClean="0"/>
              <a:t>)}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lvl="3">
              <a:defRPr/>
            </a:pPr>
            <a:endParaRPr lang="en-US" sz="800" dirty="0" smtClean="0"/>
          </a:p>
          <a:p>
            <a:pPr>
              <a:defRPr/>
            </a:pPr>
            <a:endParaRPr lang="en-US" sz="1050" dirty="0" smtClean="0"/>
          </a:p>
        </p:txBody>
      </p:sp>
      <p:grpSp>
        <p:nvGrpSpPr>
          <p:cNvPr id="11271" name="Group 22"/>
          <p:cNvGrpSpPr>
            <a:grpSpLocks/>
          </p:cNvGrpSpPr>
          <p:nvPr/>
        </p:nvGrpSpPr>
        <p:grpSpPr bwMode="auto">
          <a:xfrm>
            <a:off x="1670757" y="2099733"/>
            <a:ext cx="1447800" cy="1066800"/>
            <a:chOff x="1905000" y="2057400"/>
            <a:chExt cx="1447800" cy="1066800"/>
          </a:xfrm>
        </p:grpSpPr>
        <p:grpSp>
          <p:nvGrpSpPr>
            <p:cNvPr id="11286" name="Group 21"/>
            <p:cNvGrpSpPr>
              <a:grpSpLocks/>
            </p:cNvGrpSpPr>
            <p:nvPr/>
          </p:nvGrpSpPr>
          <p:grpSpPr bwMode="auto">
            <a:xfrm>
              <a:off x="1905000" y="2057400"/>
              <a:ext cx="1447800" cy="1066800"/>
              <a:chOff x="1905000" y="2057400"/>
              <a:chExt cx="1447800" cy="1066800"/>
            </a:xfrm>
          </p:grpSpPr>
          <p:grpSp>
            <p:nvGrpSpPr>
              <p:cNvPr id="11289" name="Group 18"/>
              <p:cNvGrpSpPr>
                <a:grpSpLocks/>
              </p:cNvGrpSpPr>
              <p:nvPr/>
            </p:nvGrpSpPr>
            <p:grpSpPr bwMode="auto">
              <a:xfrm>
                <a:off x="1905000" y="2057400"/>
                <a:ext cx="1447800" cy="1066800"/>
                <a:chOff x="3505200" y="3962400"/>
                <a:chExt cx="2356104" cy="2057400"/>
              </a:xfrm>
            </p:grpSpPr>
            <p:grpSp>
              <p:nvGrpSpPr>
                <p:cNvPr id="11291" name="Group 12"/>
                <p:cNvGrpSpPr>
                  <a:grpSpLocks/>
                </p:cNvGrpSpPr>
                <p:nvPr/>
              </p:nvGrpSpPr>
              <p:grpSpPr bwMode="auto">
                <a:xfrm>
                  <a:off x="3505200" y="4800600"/>
                  <a:ext cx="1060704" cy="1143000"/>
                  <a:chOff x="3810000" y="2743200"/>
                  <a:chExt cx="1060704" cy="1219200"/>
                </a:xfrm>
              </p:grpSpPr>
              <p:sp>
                <p:nvSpPr>
                  <p:cNvPr id="14" name="Isosceles Triangle 13"/>
                  <p:cNvSpPr/>
                  <p:nvPr/>
                </p:nvSpPr>
                <p:spPr>
                  <a:xfrm>
                    <a:off x="3810000" y="2819039"/>
                    <a:ext cx="1061798" cy="1142999"/>
                  </a:xfrm>
                  <a:prstGeom prst="triangle">
                    <a:avLst/>
                  </a:prstGeom>
                  <a:noFill/>
                  <a:ln w="44450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b="1" baseline="-250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" name="Oval 14"/>
                  <p:cNvSpPr/>
                  <p:nvPr/>
                </p:nvSpPr>
                <p:spPr>
                  <a:xfrm>
                    <a:off x="4267271" y="2743926"/>
                    <a:ext cx="136922" cy="13716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1292" name="Group 15"/>
                <p:cNvGrpSpPr>
                  <a:grpSpLocks/>
                </p:cNvGrpSpPr>
                <p:nvPr/>
              </p:nvGrpSpPr>
              <p:grpSpPr bwMode="auto">
                <a:xfrm>
                  <a:off x="4800600" y="4648200"/>
                  <a:ext cx="1060704" cy="1371600"/>
                  <a:chOff x="3810000" y="2743200"/>
                  <a:chExt cx="1060704" cy="1219200"/>
                </a:xfrm>
              </p:grpSpPr>
              <p:sp>
                <p:nvSpPr>
                  <p:cNvPr id="17" name="Isosceles Triangle 16"/>
                  <p:cNvSpPr/>
                  <p:nvPr/>
                </p:nvSpPr>
                <p:spPr>
                  <a:xfrm>
                    <a:off x="3808908" y="2819400"/>
                    <a:ext cx="1061796" cy="1143000"/>
                  </a:xfrm>
                  <a:prstGeom prst="triangle">
                    <a:avLst/>
                  </a:prstGeom>
                  <a:noFill/>
                  <a:ln w="44450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3200" b="1" baseline="-250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" name="Oval 17"/>
                  <p:cNvSpPr/>
                  <p:nvPr/>
                </p:nvSpPr>
                <p:spPr>
                  <a:xfrm>
                    <a:off x="4266177" y="2743200"/>
                    <a:ext cx="136924" cy="13607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1" name="Oval 20"/>
                <p:cNvSpPr/>
                <p:nvPr/>
              </p:nvSpPr>
              <p:spPr>
                <a:xfrm>
                  <a:off x="4572165" y="3962400"/>
                  <a:ext cx="136922" cy="12858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25" name="Straight Connector 24"/>
                <p:cNvCxnSpPr>
                  <a:stCxn id="21" idx="3"/>
                  <a:endCxn id="15" idx="7"/>
                </p:cNvCxnSpPr>
                <p:nvPr/>
              </p:nvCxnSpPr>
              <p:spPr>
                <a:xfrm flipH="1">
                  <a:off x="4078725" y="4072618"/>
                  <a:ext cx="514107" cy="747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8" name="Straight Connector 27"/>
              <p:cNvCxnSpPr>
                <a:stCxn id="21" idx="5"/>
                <a:endCxn id="18" idx="1"/>
              </p:cNvCxnSpPr>
              <p:nvPr/>
            </p:nvCxnSpPr>
            <p:spPr>
              <a:xfrm>
                <a:off x="2632075" y="2114550"/>
                <a:ext cx="361950" cy="30956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87" name="TextBox 19"/>
            <p:cNvSpPr txBox="1">
              <a:spLocks noChangeArrowheads="1"/>
            </p:cNvSpPr>
            <p:nvPr/>
          </p:nvSpPr>
          <p:spPr bwMode="auto">
            <a:xfrm>
              <a:off x="2006046" y="2667000"/>
              <a:ext cx="4363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2000" b="1"/>
                <a:t>T</a:t>
              </a:r>
              <a:r>
                <a:rPr lang="en-US" sz="2000" b="1" baseline="-25000"/>
                <a:t>1</a:t>
              </a:r>
            </a:p>
          </p:txBody>
        </p:sp>
        <p:sp>
          <p:nvSpPr>
            <p:cNvPr id="11288" name="TextBox 23"/>
            <p:cNvSpPr txBox="1">
              <a:spLocks noChangeArrowheads="1"/>
            </p:cNvSpPr>
            <p:nvPr/>
          </p:nvSpPr>
          <p:spPr bwMode="auto">
            <a:xfrm>
              <a:off x="2819400" y="2667000"/>
              <a:ext cx="4363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2000" b="1"/>
                <a:t>T</a:t>
              </a:r>
              <a:r>
                <a:rPr lang="en-US" sz="2000" b="1" baseline="-25000"/>
                <a:t>2</a:t>
              </a:r>
            </a:p>
          </p:txBody>
        </p:sp>
      </p:grpSp>
      <p:grpSp>
        <p:nvGrpSpPr>
          <p:cNvPr id="11272" name="Group 49"/>
          <p:cNvGrpSpPr>
            <a:grpSpLocks/>
          </p:cNvGrpSpPr>
          <p:nvPr/>
        </p:nvGrpSpPr>
        <p:grpSpPr bwMode="auto">
          <a:xfrm>
            <a:off x="2051757" y="4512732"/>
            <a:ext cx="1447800" cy="1066800"/>
            <a:chOff x="1905000" y="2057400"/>
            <a:chExt cx="1447800" cy="1066800"/>
          </a:xfrm>
        </p:grpSpPr>
        <p:grpSp>
          <p:nvGrpSpPr>
            <p:cNvPr id="11273" name="Group 50"/>
            <p:cNvGrpSpPr>
              <a:grpSpLocks/>
            </p:cNvGrpSpPr>
            <p:nvPr/>
          </p:nvGrpSpPr>
          <p:grpSpPr bwMode="auto">
            <a:xfrm>
              <a:off x="1905000" y="2057400"/>
              <a:ext cx="1447800" cy="1066800"/>
              <a:chOff x="1905000" y="2057400"/>
              <a:chExt cx="1447800" cy="1066800"/>
            </a:xfrm>
          </p:grpSpPr>
          <p:grpSp>
            <p:nvGrpSpPr>
              <p:cNvPr id="11276" name="Group 53"/>
              <p:cNvGrpSpPr>
                <a:grpSpLocks/>
              </p:cNvGrpSpPr>
              <p:nvPr/>
            </p:nvGrpSpPr>
            <p:grpSpPr bwMode="auto">
              <a:xfrm>
                <a:off x="1905000" y="2057400"/>
                <a:ext cx="1447800" cy="1066800"/>
                <a:chOff x="3505200" y="3962400"/>
                <a:chExt cx="2356104" cy="2057400"/>
              </a:xfrm>
            </p:grpSpPr>
            <p:grpSp>
              <p:nvGrpSpPr>
                <p:cNvPr id="11278" name="Group 55"/>
                <p:cNvGrpSpPr>
                  <a:grpSpLocks/>
                </p:cNvGrpSpPr>
                <p:nvPr/>
              </p:nvGrpSpPr>
              <p:grpSpPr bwMode="auto">
                <a:xfrm>
                  <a:off x="3505200" y="4800600"/>
                  <a:ext cx="1060704" cy="1143000"/>
                  <a:chOff x="3810000" y="2743200"/>
                  <a:chExt cx="1060704" cy="1219200"/>
                </a:xfrm>
              </p:grpSpPr>
              <p:sp>
                <p:nvSpPr>
                  <p:cNvPr id="62" name="Isosceles Triangle 61"/>
                  <p:cNvSpPr/>
                  <p:nvPr/>
                </p:nvSpPr>
                <p:spPr>
                  <a:xfrm>
                    <a:off x="3810000" y="2819039"/>
                    <a:ext cx="1061798" cy="1142999"/>
                  </a:xfrm>
                  <a:prstGeom prst="triangle">
                    <a:avLst/>
                  </a:prstGeom>
                  <a:noFill/>
                  <a:ln w="44450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b="1" baseline="-250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3" name="Oval 62"/>
                  <p:cNvSpPr/>
                  <p:nvPr/>
                </p:nvSpPr>
                <p:spPr>
                  <a:xfrm>
                    <a:off x="4267271" y="2743926"/>
                    <a:ext cx="136922" cy="13716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1279" name="Group 56"/>
                <p:cNvGrpSpPr>
                  <a:grpSpLocks/>
                </p:cNvGrpSpPr>
                <p:nvPr/>
              </p:nvGrpSpPr>
              <p:grpSpPr bwMode="auto">
                <a:xfrm>
                  <a:off x="4800600" y="4648200"/>
                  <a:ext cx="1060704" cy="1371600"/>
                  <a:chOff x="3810000" y="2743200"/>
                  <a:chExt cx="1060704" cy="1219200"/>
                </a:xfrm>
              </p:grpSpPr>
              <p:sp>
                <p:nvSpPr>
                  <p:cNvPr id="60" name="Isosceles Triangle 59"/>
                  <p:cNvSpPr/>
                  <p:nvPr/>
                </p:nvSpPr>
                <p:spPr>
                  <a:xfrm>
                    <a:off x="3808908" y="2819400"/>
                    <a:ext cx="1061796" cy="1143000"/>
                  </a:xfrm>
                  <a:prstGeom prst="triangle">
                    <a:avLst/>
                  </a:prstGeom>
                  <a:noFill/>
                  <a:ln w="44450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3200" b="1" baseline="-250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1" name="Oval 60"/>
                  <p:cNvSpPr/>
                  <p:nvPr/>
                </p:nvSpPr>
                <p:spPr>
                  <a:xfrm>
                    <a:off x="4266177" y="2743200"/>
                    <a:ext cx="136924" cy="13607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58" name="Oval 57"/>
                <p:cNvSpPr/>
                <p:nvPr/>
              </p:nvSpPr>
              <p:spPr>
                <a:xfrm>
                  <a:off x="4572165" y="3962400"/>
                  <a:ext cx="136922" cy="12858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59" name="Straight Connector 58"/>
                <p:cNvCxnSpPr>
                  <a:stCxn id="58" idx="3"/>
                  <a:endCxn id="63" idx="7"/>
                </p:cNvCxnSpPr>
                <p:nvPr/>
              </p:nvCxnSpPr>
              <p:spPr>
                <a:xfrm flipH="1">
                  <a:off x="4078725" y="4072618"/>
                  <a:ext cx="514107" cy="747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5" name="Straight Connector 54"/>
              <p:cNvCxnSpPr>
                <a:stCxn id="58" idx="5"/>
                <a:endCxn id="61" idx="1"/>
              </p:cNvCxnSpPr>
              <p:nvPr/>
            </p:nvCxnSpPr>
            <p:spPr>
              <a:xfrm>
                <a:off x="2632075" y="2114550"/>
                <a:ext cx="361950" cy="30956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74" name="TextBox 51"/>
            <p:cNvSpPr txBox="1">
              <a:spLocks noChangeArrowheads="1"/>
            </p:cNvSpPr>
            <p:nvPr/>
          </p:nvSpPr>
          <p:spPr bwMode="auto">
            <a:xfrm>
              <a:off x="2006046" y="2667000"/>
              <a:ext cx="4363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2000" b="1"/>
                <a:t>T</a:t>
              </a:r>
              <a:r>
                <a:rPr lang="en-US" sz="2000" b="1" baseline="-25000"/>
                <a:t>1</a:t>
              </a:r>
            </a:p>
          </p:txBody>
        </p:sp>
        <p:sp>
          <p:nvSpPr>
            <p:cNvPr id="11275" name="TextBox 52"/>
            <p:cNvSpPr txBox="1">
              <a:spLocks noChangeArrowheads="1"/>
            </p:cNvSpPr>
            <p:nvPr/>
          </p:nvSpPr>
          <p:spPr bwMode="auto">
            <a:xfrm>
              <a:off x="2819400" y="2667000"/>
              <a:ext cx="4363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2000" b="1"/>
                <a:t>T</a:t>
              </a:r>
              <a:r>
                <a:rPr lang="en-US" sz="2000" b="1" baseline="-2500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0634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500" b="1" dirty="0">
                <a:solidFill>
                  <a:srgbClr val="C00000"/>
                </a:solidFill>
                <a:cs typeface="Arial" charset="0"/>
              </a:rPr>
              <a:t>Claim: </a:t>
            </a:r>
            <a:r>
              <a:rPr lang="en-US" sz="2500" dirty="0">
                <a:cs typeface="Arial" charset="0"/>
              </a:rPr>
              <a:t>For every rooted binary tree T, size(T) ≤ 2</a:t>
            </a:r>
            <a:r>
              <a:rPr lang="en-US" sz="2500" baseline="30000" dirty="0">
                <a:cs typeface="Arial" charset="0"/>
              </a:rPr>
              <a:t>height(T) + 1</a:t>
            </a:r>
            <a:r>
              <a:rPr lang="en-US" sz="2500" dirty="0">
                <a:cs typeface="Arial" charset="0"/>
              </a:rPr>
              <a:t> - 1</a:t>
            </a:r>
            <a:r>
              <a:rPr lang="en-US" sz="2500" dirty="0"/>
              <a:t/>
            </a:r>
            <a:br>
              <a:rPr lang="en-US" sz="2500" dirty="0"/>
            </a:b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13039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anguages:  sets of strings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Sets of strings that satisfy special properties are called </a:t>
            </a:r>
            <a:r>
              <a:rPr lang="en-US" i="1" dirty="0" smtClean="0">
                <a:solidFill>
                  <a:srgbClr val="C00000"/>
                </a:solidFill>
              </a:rPr>
              <a:t>languages</a:t>
            </a:r>
            <a:r>
              <a:rPr lang="en-US" dirty="0" smtClean="0"/>
              <a:t>.  Examples:</a:t>
            </a:r>
          </a:p>
          <a:p>
            <a:pPr lvl="1"/>
            <a:r>
              <a:rPr lang="en-US" dirty="0" smtClean="0"/>
              <a:t>English sentences</a:t>
            </a:r>
          </a:p>
          <a:p>
            <a:pPr lvl="1"/>
            <a:r>
              <a:rPr lang="en-US" dirty="0" smtClean="0"/>
              <a:t>Syntactically correct Java/C/C++ programs</a:t>
            </a:r>
          </a:p>
          <a:p>
            <a:pPr lvl="1"/>
            <a:r>
              <a:rPr lang="en-US" dirty="0" smtClean="0">
                <a:latin typeface="Symbol" pitchFamily="18" charset="2"/>
                <a:sym typeface="Symbol" pitchFamily="18" charset="2"/>
              </a:rPr>
              <a:t></a:t>
            </a:r>
            <a:r>
              <a:rPr lang="en-US" baseline="30000" dirty="0" smtClean="0">
                <a:latin typeface="Symbol" pitchFamily="18" charset="2"/>
                <a:sym typeface="Symbol" pitchFamily="18" charset="2"/>
              </a:rPr>
              <a:t>*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 = </a:t>
            </a:r>
            <a:r>
              <a:rPr lang="en-US" dirty="0" smtClean="0"/>
              <a:t>All strings over alphabet 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</a:t>
            </a:r>
            <a:endParaRPr lang="en-US" dirty="0" smtClean="0"/>
          </a:p>
          <a:p>
            <a:pPr lvl="1"/>
            <a:r>
              <a:rPr lang="en-US" dirty="0" smtClean="0"/>
              <a:t>Palindromes over 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</a:t>
            </a:r>
            <a:endParaRPr lang="en-US" dirty="0" smtClean="0"/>
          </a:p>
          <a:p>
            <a:pPr lvl="1"/>
            <a:r>
              <a:rPr lang="en-US" dirty="0" smtClean="0"/>
              <a:t>Binary strings that don’t have a 0 after a 1</a:t>
            </a:r>
          </a:p>
          <a:p>
            <a:pPr lvl="1"/>
            <a:r>
              <a:rPr lang="en-US" dirty="0" smtClean="0"/>
              <a:t>Legal variable names. keywords in Java/C/C++</a:t>
            </a:r>
          </a:p>
          <a:p>
            <a:pPr lvl="1"/>
            <a:r>
              <a:rPr lang="en-US" dirty="0" smtClean="0"/>
              <a:t>Binary strings with an equal # of 0’s and 1’s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12CF975-A684-49FB-9E1B-43BE5A5DB03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36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8496</TotalTime>
  <Words>671</Words>
  <Application>Microsoft Office PowerPoint</Application>
  <PresentationFormat>On-screen Show (4:3)</PresentationFormat>
  <Paragraphs>143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CSE 311: Foundations of Computing</vt:lpstr>
      <vt:lpstr>Announcements</vt:lpstr>
      <vt:lpstr>Review: Structural Induction</vt:lpstr>
      <vt:lpstr>Function Definitions on Recursively Defined Sets</vt:lpstr>
      <vt:lpstr>len(x•y) = len(x) + len(y) for all x,y ∈ *</vt:lpstr>
      <vt:lpstr>Rooted Binary Trees</vt:lpstr>
      <vt:lpstr>Functions Defined on Rooted Binary Trees</vt:lpstr>
      <vt:lpstr>Claim: For every rooted binary tree T, size(T) ≤ 2height(T) + 1 - 1 </vt:lpstr>
      <vt:lpstr>Languages:  sets of strings</vt:lpstr>
      <vt:lpstr>Regular Expressions</vt:lpstr>
      <vt:lpstr>Each Regular Expression is a “pattern”</vt:lpstr>
      <vt:lpstr>Examples</vt:lpstr>
      <vt:lpstr>Regular Expressions in Practice</vt:lpstr>
      <vt:lpstr>Regular Expressions in Java</vt:lpstr>
      <vt:lpstr>More Examples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beame</cp:lastModifiedBy>
  <cp:revision>451</cp:revision>
  <cp:lastPrinted>2014-11-05T07:08:06Z</cp:lastPrinted>
  <dcterms:created xsi:type="dcterms:W3CDTF">2013-01-07T07:20:47Z</dcterms:created>
  <dcterms:modified xsi:type="dcterms:W3CDTF">2014-11-05T08:33:09Z</dcterms:modified>
</cp:coreProperties>
</file>