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8" r:id="rId2"/>
    <p:sldId id="471" r:id="rId3"/>
    <p:sldId id="529" r:id="rId4"/>
    <p:sldId id="530" r:id="rId5"/>
    <p:sldId id="531" r:id="rId6"/>
    <p:sldId id="532" r:id="rId7"/>
    <p:sldId id="510" r:id="rId8"/>
    <p:sldId id="511" r:id="rId9"/>
    <p:sldId id="512" r:id="rId10"/>
    <p:sldId id="513" r:id="rId11"/>
    <p:sldId id="517" r:id="rId12"/>
    <p:sldId id="520" r:id="rId13"/>
    <p:sldId id="518" r:id="rId14"/>
    <p:sldId id="527" r:id="rId15"/>
    <p:sldId id="535" r:id="rId16"/>
    <p:sldId id="521" r:id="rId17"/>
    <p:sldId id="534" r:id="rId18"/>
    <p:sldId id="525" r:id="rId19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F5CE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04" autoAdjust="0"/>
  </p:normalViewPr>
  <p:slideViewPr>
    <p:cSldViewPr snapToGrid="0" snapToObjects="1">
      <p:cViewPr>
        <p:scale>
          <a:sx n="84" d="100"/>
          <a:sy n="84" d="100"/>
        </p:scale>
        <p:origin x="-99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149953"/>
            <a:ext cx="847231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2014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17:  </a:t>
            </a:r>
            <a:r>
              <a:rPr lang="en-US" sz="26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Recursive Definitions and</a:t>
            </a:r>
          </a:p>
          <a:p>
            <a:r>
              <a:rPr lang="en-US" sz="2600" dirty="0">
                <a:solidFill>
                  <a:srgbClr val="C00000"/>
                </a:solidFill>
                <a:latin typeface="Franklin Gothic Medium"/>
                <a:cs typeface="Franklin Gothic Medium"/>
              </a:rPr>
              <a:t>	</a:t>
            </a:r>
            <a:r>
              <a:rPr lang="en-US" sz="26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		      Structural </a:t>
            </a:r>
            <a:r>
              <a:rPr lang="en-US" sz="2600" dirty="0">
                <a:solidFill>
                  <a:srgbClr val="C00000"/>
                </a:solidFill>
                <a:latin typeface="Franklin Gothic Medium"/>
                <a:cs typeface="Franklin Gothic Medium"/>
              </a:rPr>
              <a:t>I</a:t>
            </a:r>
            <a:r>
              <a:rPr lang="en-US" sz="26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nduction</a:t>
            </a:r>
          </a:p>
        </p:txBody>
      </p:sp>
      <p:pic>
        <p:nvPicPr>
          <p:cNvPr id="5" name="Picture 4" descr="Al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4295"/>
            <a:ext cx="8017582" cy="2101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S</a:t>
            </a:r>
            <a:r>
              <a:rPr lang="en-US" dirty="0" smtClean="0"/>
              <a:t>tructural </a:t>
            </a:r>
            <a:r>
              <a:rPr lang="en-US" dirty="0"/>
              <a:t>I</a:t>
            </a:r>
            <a:r>
              <a:rPr lang="en-US" dirty="0" smtClean="0"/>
              <a:t>nduction vs. Ordinary </a:t>
            </a:r>
            <a:r>
              <a:rPr lang="en-US" dirty="0"/>
              <a:t>I</a:t>
            </a:r>
            <a:r>
              <a:rPr lang="en-US" dirty="0" smtClean="0"/>
              <a:t>nduction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Ordinary induction is a special case of structural induction: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dirty="0" smtClean="0"/>
              <a:t>Recursive definition of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ℕ</a:t>
            </a:r>
          </a:p>
          <a:p>
            <a:pPr lvl="2">
              <a:lnSpc>
                <a:spcPct val="90000"/>
              </a:lnSpc>
            </a:pPr>
            <a:r>
              <a:rPr lang="en-US" sz="2800" b="1" dirty="0" smtClean="0"/>
              <a:t>Basis:   </a:t>
            </a:r>
            <a:r>
              <a:rPr lang="en-US" sz="2800" dirty="0" smtClean="0"/>
              <a:t>0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∈ ℕ</a:t>
            </a:r>
          </a:p>
          <a:p>
            <a:pPr lvl="2">
              <a:lnSpc>
                <a:spcPct val="90000"/>
              </a:lnSpc>
            </a:pPr>
            <a:r>
              <a:rPr lang="en-US" sz="2800" b="1" dirty="0" smtClean="0">
                <a:ea typeface="Cambria Math" pitchFamily="18" charset="0"/>
                <a:cs typeface="Cambria Math" pitchFamily="18" charset="0"/>
              </a:rPr>
              <a:t>Recursive Step:  </a:t>
            </a:r>
            <a:r>
              <a:rPr lang="en-US" sz="2800" dirty="0" smtClean="0">
                <a:ea typeface="Cambria Math" pitchFamily="18" charset="0"/>
                <a:cs typeface="Cambria Math" pitchFamily="18" charset="0"/>
              </a:rPr>
              <a:t>If </a:t>
            </a:r>
            <a:r>
              <a:rPr lang="en-US" sz="2800" dirty="0" smtClean="0">
                <a:latin typeface="Cambria Math"/>
                <a:ea typeface="Cambria Math"/>
                <a:cs typeface="Cambria Math" pitchFamily="18" charset="0"/>
              </a:rPr>
              <a:t>𝑘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∈ ℕ</a:t>
            </a:r>
            <a:r>
              <a:rPr lang="en-US" sz="2800" dirty="0" smtClean="0">
                <a:ea typeface="Cambria Math" pitchFamily="18" charset="0"/>
                <a:cs typeface="Cambria Math" pitchFamily="18" charset="0"/>
              </a:rPr>
              <a:t> then </a:t>
            </a:r>
            <a:r>
              <a:rPr lang="en-US" sz="2800" dirty="0" smtClean="0">
                <a:latin typeface="Cambria Math"/>
                <a:ea typeface="Cambria Math"/>
                <a:cs typeface="Cambria Math" pitchFamily="18" charset="0"/>
              </a:rPr>
              <a:t>𝑘</a:t>
            </a:r>
            <a:r>
              <a:rPr lang="en-US" sz="2800" dirty="0" smtClean="0">
                <a:ea typeface="Cambria Math" pitchFamily="18" charset="0"/>
                <a:cs typeface="Cambria Math" pitchFamily="18" charset="0"/>
              </a:rPr>
              <a:t>+1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∈ ℕ</a:t>
            </a:r>
          </a:p>
          <a:p>
            <a:pPr lvl="2">
              <a:lnSpc>
                <a:spcPct val="90000"/>
              </a:lnSpc>
            </a:pPr>
            <a:endParaRPr lang="en-US" sz="2800" dirty="0" smtClean="0"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Structural induction follows from ordinary induction: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dirty="0" smtClean="0"/>
              <a:t>Let </a:t>
            </a:r>
            <a:r>
              <a:rPr lang="en-US" dirty="0" smtClean="0">
                <a:solidFill>
                  <a:prstClr val="black"/>
                </a:solidFill>
                <a:latin typeface="Cambria Math"/>
                <a:cs typeface="Cambria Math"/>
              </a:rPr>
              <a:t>𝑄(</a:t>
            </a:r>
            <a:r>
              <a:rPr lang="en-US" dirty="0" smtClean="0">
                <a:latin typeface="Cambria Math"/>
                <a:ea typeface="Cambria Math"/>
              </a:rPr>
              <a:t>𝑛</a:t>
            </a:r>
            <a:r>
              <a:rPr lang="en-US" dirty="0" smtClean="0">
                <a:solidFill>
                  <a:prstClr val="black"/>
                </a:solidFill>
                <a:latin typeface="Cambria Math"/>
                <a:cs typeface="Cambria Math"/>
              </a:rPr>
              <a:t>)</a:t>
            </a:r>
            <a:r>
              <a:rPr lang="en-US" dirty="0" smtClean="0"/>
              <a:t> be true </a:t>
            </a:r>
            <a:r>
              <a:rPr lang="en-US" dirty="0" err="1" smtClean="0"/>
              <a:t>iff</a:t>
            </a:r>
            <a:r>
              <a:rPr lang="en-US" dirty="0" smtClean="0"/>
              <a:t> for all </a:t>
            </a:r>
            <a:r>
              <a:rPr lang="en-US" dirty="0">
                <a:solidFill>
                  <a:prstClr val="black"/>
                </a:solidFill>
                <a:latin typeface="Cambria Math"/>
                <a:ea typeface="Cambria Math"/>
                <a:cs typeface="Calibri"/>
              </a:rPr>
              <a:t>𝑥</a:t>
            </a:r>
            <a:r>
              <a:rPr lang="en-US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en-US" dirty="0">
                <a:solidFill>
                  <a:prstClr val="black"/>
                </a:solidFill>
                <a:latin typeface="Cambria Math"/>
                <a:cs typeface="Cambria Math"/>
              </a:rPr>
              <a:t>∈</a:t>
            </a:r>
            <a:r>
              <a:rPr lang="en-US" sz="3200" dirty="0">
                <a:solidFill>
                  <a:prstClr val="black"/>
                </a:solidFill>
                <a:latin typeface="Cambria Math"/>
                <a:cs typeface="Cambria Math"/>
              </a:rPr>
              <a:t> </a:t>
            </a:r>
            <a:r>
              <a:rPr lang="en-US" dirty="0">
                <a:solidFill>
                  <a:prstClr val="black"/>
                </a:solidFill>
                <a:latin typeface="Cambria Math"/>
                <a:cs typeface="Cambria Math"/>
              </a:rPr>
              <a:t>𝑆</a:t>
            </a:r>
            <a:r>
              <a:rPr lang="en-US" sz="3200" dirty="0">
                <a:solidFill>
                  <a:prstClr val="black"/>
                </a:solidFill>
                <a:latin typeface="Cambria Math"/>
                <a:cs typeface="Cambria Math"/>
              </a:rPr>
              <a:t> 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that take </a:t>
            </a:r>
            <a:r>
              <a:rPr lang="en-US" dirty="0" smtClean="0">
                <a:latin typeface="Cambria Math"/>
                <a:ea typeface="Cambria Math"/>
                <a:cs typeface="Cambria Math" pitchFamily="18" charset="0"/>
              </a:rPr>
              <a:t>𝑛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 recursive steps to be constructed, </a:t>
            </a:r>
            <a:r>
              <a:rPr lang="en-US" dirty="0">
                <a:solidFill>
                  <a:prstClr val="black"/>
                </a:solidFill>
                <a:latin typeface="Cambria Math"/>
                <a:cs typeface="Cambria Math"/>
              </a:rPr>
              <a:t>𝑃(</a:t>
            </a:r>
            <a:r>
              <a:rPr lang="en-US" dirty="0">
                <a:solidFill>
                  <a:prstClr val="black"/>
                </a:solidFill>
                <a:latin typeface="Cambria Math"/>
                <a:ea typeface="Cambria Math"/>
                <a:cs typeface="Cambria Math"/>
              </a:rPr>
              <a:t>𝑥</a:t>
            </a:r>
            <a:r>
              <a:rPr lang="en-US" dirty="0">
                <a:solidFill>
                  <a:prstClr val="black"/>
                </a:solidFill>
                <a:latin typeface="Cambria Math"/>
                <a:cs typeface="Cambria Math"/>
              </a:rPr>
              <a:t>)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 is true.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569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26156" y="237069"/>
            <a:ext cx="8229600" cy="1143000"/>
          </a:xfrm>
        </p:spPr>
        <p:txBody>
          <a:bodyPr/>
          <a:lstStyle/>
          <a:p>
            <a:r>
              <a:rPr lang="en-US" dirty="0"/>
              <a:t>U</a:t>
            </a:r>
            <a:r>
              <a:rPr lang="en-US" dirty="0" smtClean="0"/>
              <a:t>sing </a:t>
            </a:r>
            <a:r>
              <a:rPr lang="en-US" dirty="0"/>
              <a:t>S</a:t>
            </a:r>
            <a:r>
              <a:rPr lang="en-US" dirty="0" smtClean="0"/>
              <a:t>tructural </a:t>
            </a:r>
            <a:r>
              <a:rPr lang="en-US" dirty="0"/>
              <a:t>I</a:t>
            </a:r>
            <a:r>
              <a:rPr lang="en-US" dirty="0" smtClean="0"/>
              <a:t>nduction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1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16468" y="1261536"/>
                <a:ext cx="8229600" cy="4525963"/>
              </a:xfrm>
            </p:spPr>
            <p:txBody>
              <a:bodyPr/>
              <a:lstStyle/>
              <a:p>
                <a:r>
                  <a:rPr lang="en-US" sz="2800" dirty="0" smtClean="0">
                    <a:cs typeface="Arial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/>
                        <a:cs typeface="Arial" charset="0"/>
                      </a:rPr>
                      <m:t>𝑆</m:t>
                    </m:r>
                  </m:oMath>
                </a14:m>
                <a:r>
                  <a:rPr lang="en-US" sz="2800" dirty="0" smtClean="0">
                    <a:cs typeface="Arial" charset="0"/>
                  </a:rPr>
                  <a:t> be given by…</a:t>
                </a:r>
                <a:endParaRPr lang="en-US" sz="2800" dirty="0">
                  <a:cs typeface="Arial" charset="0"/>
                </a:endParaRPr>
              </a:p>
              <a:p>
                <a:pPr lvl="1"/>
                <a:r>
                  <a:rPr lang="en-US" sz="2600" b="1" dirty="0" smtClean="0">
                    <a:cs typeface="Arial" charset="0"/>
                  </a:rPr>
                  <a:t>Basis: </a:t>
                </a:r>
                <a14:m>
                  <m:oMath xmlns:m="http://schemas.openxmlformats.org/officeDocument/2006/math">
                    <m:r>
                      <a:rPr lang="en-US" b="1" i="0" dirty="0" smtClean="0">
                        <a:solidFill>
                          <a:prstClr val="black"/>
                        </a:solidFill>
                        <a:latin typeface="Cambria Math"/>
                        <a:cs typeface="Arial" charset="0"/>
                      </a:rPr>
                      <m:t>  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cs typeface="Arial" charset="0"/>
                      </a:rPr>
                      <m:t>6 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cs typeface="Arial" charset="0"/>
                        <a:sym typeface="Symbol" pitchFamily="18" charset="2"/>
                      </a:rPr>
                      <m:t>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cs typeface="Arial" charset="0"/>
                      </a:rPr>
                      <m:t> 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cs typeface="Arial" charset="0"/>
                      </a:rPr>
                      <m:t>𝑆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cs typeface="Arial" charset="0"/>
                      </a:rPr>
                      <m:t>;  15∈ 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cs typeface="Arial" charset="0"/>
                      </a:rPr>
                      <m:t>𝑆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cs typeface="Arial" charset="0"/>
                      </a:rPr>
                      <m:t>;</m:t>
                    </m:r>
                  </m:oMath>
                </a14:m>
                <a:endParaRPr lang="en-US" dirty="0" smtClean="0">
                  <a:solidFill>
                    <a:prstClr val="black"/>
                  </a:solidFill>
                  <a:cs typeface="Arial" charset="0"/>
                </a:endParaRPr>
              </a:p>
              <a:p>
                <a:pPr lvl="1"/>
                <a:r>
                  <a:rPr lang="en-US" sz="2600" b="1" dirty="0" smtClean="0">
                    <a:cs typeface="Arial" charset="0"/>
                  </a:rPr>
                  <a:t>Recursive:  </a:t>
                </a:r>
                <a:r>
                  <a:rPr lang="en-US" sz="2600" dirty="0" smtClean="0">
                    <a:cs typeface="Arial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cs typeface="Arial" charset="0"/>
                      </a:rPr>
                      <m:t>𝑥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cs typeface="Arial" charset="0"/>
                      </a:rPr>
                      <m:t>, 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cs typeface="Arial" charset="0"/>
                      </a:rPr>
                      <m:t>𝑦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cs typeface="Arial" charset="0"/>
                      </a:rPr>
                      <m:t>∈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cs typeface="Arial" charset="0"/>
                      </a:rPr>
                      <m:t>𝑆</m:t>
                    </m:r>
                    <m:r>
                      <a:rPr lang="en-US" b="0" i="0" dirty="0" smtClean="0">
                        <a:solidFill>
                          <a:prstClr val="black"/>
                        </a:solidFill>
                        <a:latin typeface="Cambria Math"/>
                        <a:cs typeface="Arial" charset="0"/>
                      </a:rPr>
                      <m:t> </m:t>
                    </m:r>
                  </m:oMath>
                </a14:m>
                <a:r>
                  <a:rPr lang="en-US" dirty="0" smtClean="0">
                    <a:latin typeface="Cambria Math"/>
                    <a:cs typeface="Cambria Math"/>
                  </a:rPr>
                  <a:t> </a:t>
                </a:r>
                <a:r>
                  <a:rPr lang="en-US" sz="2600" dirty="0" smtClean="0">
                    <a:latin typeface="Franklin Gothic Medium" panose="020B0603020102020204" pitchFamily="34" charset="0"/>
                    <a:cs typeface="Cambria Math"/>
                  </a:rPr>
                  <a:t>then</a:t>
                </a:r>
                <a:r>
                  <a:rPr lang="en-US" sz="2600" dirty="0" smtClean="0">
                    <a:latin typeface="Cambria Math"/>
                    <a:cs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cs typeface="Arial" charset="0"/>
                      </a:rPr>
                      <m:t>𝑥</m:t>
                    </m:r>
                    <m:r>
                      <a:rPr lang="en-US" b="0" i="1" dirty="0" smtClean="0">
                        <a:solidFill>
                          <a:prstClr val="black"/>
                        </a:solidFill>
                        <a:latin typeface="Cambria Math"/>
                        <a:cs typeface="Arial" charset="0"/>
                      </a:rPr>
                      <m:t>+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cs typeface="Arial" charset="0"/>
                      </a:rPr>
                      <m:t>𝑦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cs typeface="Arial" charset="0"/>
                      </a:rPr>
                      <m:t>∈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cs typeface="Arial" charset="0"/>
                      </a:rPr>
                      <m:t>𝑆</m:t>
                    </m:r>
                  </m:oMath>
                </a14:m>
                <a:r>
                  <a:rPr lang="en-US" sz="2600" dirty="0" smtClean="0">
                    <a:latin typeface="Cambria Math"/>
                    <a:cs typeface="Cambria Math"/>
                  </a:rPr>
                  <a:t>.</a:t>
                </a:r>
              </a:p>
              <a:p>
                <a:pPr lvl="1"/>
                <a:endParaRPr lang="en-US" sz="2600" b="1" dirty="0">
                  <a:solidFill>
                    <a:srgbClr val="C00000"/>
                  </a:solidFill>
                  <a:latin typeface="Cambria Math"/>
                  <a:cs typeface="Cambria Math"/>
                </a:endParaRPr>
              </a:p>
              <a:p>
                <a:pPr marL="0" indent="0">
                  <a:buNone/>
                </a:pPr>
                <a:r>
                  <a:rPr lang="en-US" sz="2600" b="1" dirty="0" smtClean="0">
                    <a:solidFill>
                      <a:srgbClr val="C00000"/>
                    </a:solidFill>
                    <a:cs typeface="Arial" charset="0"/>
                  </a:rPr>
                  <a:t>Claim:  </a:t>
                </a:r>
                <a:r>
                  <a:rPr lang="en-US" sz="2600" dirty="0" smtClean="0">
                    <a:cs typeface="Arial" charset="0"/>
                  </a:rPr>
                  <a:t>Every element of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/>
                        <a:cs typeface="Arial" charset="0"/>
                      </a:rPr>
                      <m:t>𝑆</m:t>
                    </m:r>
                  </m:oMath>
                </a14:m>
                <a:r>
                  <a:rPr lang="en-US" sz="2600" dirty="0" smtClean="0">
                    <a:cs typeface="Arial" charset="0"/>
                  </a:rPr>
                  <a:t> is divisible by </a:t>
                </a:r>
                <a:r>
                  <a:rPr lang="en-US" sz="260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rPr>
                  <a:t>3</a:t>
                </a:r>
                <a:r>
                  <a:rPr lang="en-US" sz="2600" dirty="0" smtClean="0">
                    <a:cs typeface="Arial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331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6468" y="1261536"/>
                <a:ext cx="8229600" cy="4525963"/>
              </a:xfrm>
              <a:blipFill rotWithShape="1">
                <a:blip r:embed="rId2"/>
                <a:stretch>
                  <a:fillRect l="-1333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259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  <a:cs typeface="Arial" charset="0"/>
                  </a:rPr>
                  <a:t>Claim:  </a:t>
                </a:r>
                <a:r>
                  <a:rPr lang="en-US" dirty="0">
                    <a:cs typeface="Arial" charset="0"/>
                  </a:rPr>
                  <a:t>Every element of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ea typeface="+mn-ea"/>
                        <a:cs typeface="Arial" charset="0"/>
                      </a:rPr>
                      <m:t>𝑆</m:t>
                    </m:r>
                  </m:oMath>
                </a14:m>
                <a:r>
                  <a:rPr lang="en-US" dirty="0">
                    <a:cs typeface="Arial" charset="0"/>
                  </a:rPr>
                  <a:t> is divisible by </a:t>
                </a:r>
                <a:r>
                  <a:rPr lang="en-US" sz="2800" dirty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rPr>
                  <a:t>3</a:t>
                </a:r>
                <a:r>
                  <a:rPr lang="en-US" dirty="0" smtClean="0">
                    <a:cs typeface="Arial" charset="0"/>
                  </a:rPr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1852" t="-12000" b="-29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02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tructural </a:t>
            </a:r>
            <a:r>
              <a:rPr lang="en-US" dirty="0"/>
              <a:t>I</a:t>
            </a:r>
            <a:r>
              <a:rPr lang="en-US" dirty="0" smtClean="0"/>
              <a:t>nduction for Strings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800" dirty="0" smtClean="0"/>
                  <a:t>Let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/>
                        <a:cs typeface="Arial" charset="0"/>
                      </a:rPr>
                      <m:t>𝑆</m:t>
                    </m:r>
                  </m:oMath>
                </a14:m>
                <a:r>
                  <a:rPr lang="en-US" sz="2800" dirty="0"/>
                  <a:t> be a set of strings over </a:t>
                </a:r>
                <a:r>
                  <a:rPr lang="en-US" sz="2800" dirty="0" smtClean="0"/>
                  <a:t> </a:t>
                </a:r>
                <a:r>
                  <a:rPr lang="en-US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{𝑎,𝑏} </a:t>
                </a:r>
                <a:r>
                  <a:rPr lang="en-US" sz="2800" dirty="0" smtClean="0"/>
                  <a:t>defined </a:t>
                </a:r>
                <a:r>
                  <a:rPr lang="en-US" sz="2800" dirty="0"/>
                  <a:t>as follows…</a:t>
                </a:r>
              </a:p>
              <a:p>
                <a:pPr marL="457200" lvl="1" indent="0">
                  <a:buNone/>
                </a:pPr>
                <a:r>
                  <a:rPr lang="en-US" dirty="0"/>
                  <a:t>Basis: 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Calibri"/>
                  </a:rPr>
                  <a:t>𝑎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  <a:cs typeface="Cambria Math"/>
                  </a:rPr>
                  <a:t>∈ 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Cambria Math"/>
                  </a:rPr>
                  <a:t>𝑆</a:t>
                </a:r>
              </a:p>
              <a:p>
                <a:pPr marL="457200" lvl="1" indent="0">
                  <a:buNone/>
                </a:pPr>
                <a:r>
                  <a:rPr lang="en-US" dirty="0" smtClean="0"/>
                  <a:t>Recursive</a:t>
                </a:r>
                <a:r>
                  <a:rPr lang="en-US" dirty="0"/>
                  <a:t>:</a:t>
                </a:r>
              </a:p>
              <a:p>
                <a:pPr lvl="2"/>
                <a:r>
                  <a:rPr lang="en-US" sz="2800" dirty="0">
                    <a:solidFill>
                      <a:prstClr val="black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/>
                      </a:rPr>
                      <m:t>𝑤</m:t>
                    </m:r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𝑆</m:t>
                    </m:r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ea typeface="Cambria Math"/>
                  </a:rPr>
                  <a:t>then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𝑎𝑤</m:t>
                    </m:r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𝑆</m:t>
                    </m:r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ea typeface="Cambria Math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𝑏𝑎𝑤</m:t>
                    </m:r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𝑆</m:t>
                    </m:r>
                  </m:oMath>
                </a14:m>
                <a:endParaRPr lang="en-US" sz="2800" dirty="0">
                  <a:solidFill>
                    <a:prstClr val="black"/>
                  </a:solidFill>
                  <a:ea typeface="Cambria Math"/>
                </a:endParaRPr>
              </a:p>
              <a:p>
                <a:pPr lvl="2"/>
                <a:r>
                  <a:rPr lang="en-US" sz="2800" dirty="0">
                    <a:solidFill>
                      <a:prstClr val="black"/>
                    </a:solidFill>
                    <a:ea typeface="Cambria Math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𝑢</m:t>
                    </m:r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𝑆</m:t>
                    </m:r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ea typeface="Cambria Math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𝑣</m:t>
                    </m:r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𝑆</m:t>
                    </m:r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ea typeface="Cambria Math"/>
                  </a:rPr>
                  <a:t>then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𝑢𝑣</m:t>
                    </m:r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𝑆</m:t>
                    </m:r>
                  </m:oMath>
                </a14:m>
                <a:endParaRPr lang="en-US" sz="2800" dirty="0" smtClean="0">
                  <a:solidFill>
                    <a:prstClr val="black"/>
                  </a:solidFill>
                  <a:ea typeface="Cambria Math"/>
                </a:endParaRPr>
              </a:p>
              <a:p>
                <a:pPr lvl="2"/>
                <a:endParaRPr lang="en-US" sz="2600" b="1" dirty="0">
                  <a:solidFill>
                    <a:srgbClr val="3333CC"/>
                  </a:solidFill>
                  <a:latin typeface="Cambria Math"/>
                  <a:cs typeface="Cambria Math"/>
                </a:endParaRPr>
              </a:p>
              <a:p>
                <a:pPr indent="0">
                  <a:buNone/>
                </a:pPr>
                <a:r>
                  <a:rPr lang="en-US" sz="2800" b="1" dirty="0">
                    <a:solidFill>
                      <a:srgbClr val="C00000"/>
                    </a:solidFill>
                    <a:cs typeface="Arial" charset="0"/>
                  </a:rPr>
                  <a:t>Claim: </a:t>
                </a:r>
                <a:r>
                  <a:rPr lang="en-US" sz="2800" dirty="0">
                    <a:cs typeface="Arial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</a:rPr>
                      <m:t>𝑤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𝑆</m:t>
                    </m:r>
                  </m:oMath>
                </a14:m>
                <a:r>
                  <a:rPr lang="en-US" sz="2800" dirty="0">
                    <a:latin typeface="Cambria Math"/>
                    <a:cs typeface="Cambria Math"/>
                  </a:rPr>
                  <a:t>, </a:t>
                </a:r>
                <a:r>
                  <a:rPr lang="en-US" sz="2800" dirty="0">
                    <a:cs typeface="Arial" charset="0"/>
                  </a:rPr>
                  <a:t>then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</a:rPr>
                      <m:t>𝑤</m:t>
                    </m:r>
                  </m:oMath>
                </a14:m>
                <a:r>
                  <a:rPr lang="en-US" sz="2800" dirty="0">
                    <a:cs typeface="Calibri"/>
                  </a:rPr>
                  <a:t> </a:t>
                </a:r>
                <a:r>
                  <a:rPr lang="en-US" sz="2800" dirty="0">
                    <a:cs typeface="Arial" charset="0"/>
                  </a:rPr>
                  <a:t>has more </a:t>
                </a:r>
                <a:r>
                  <a:rPr lang="en-US" dirty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Calibri"/>
                  </a:rPr>
                  <a:t>𝑎</a:t>
                </a:r>
                <a:r>
                  <a:rPr lang="en-US" sz="2800" dirty="0" smtClean="0">
                    <a:cs typeface="Arial" charset="0"/>
                  </a:rPr>
                  <a:t>’s </a:t>
                </a:r>
                <a:r>
                  <a:rPr lang="en-US" sz="2800" dirty="0">
                    <a:cs typeface="Arial" charset="0"/>
                  </a:rPr>
                  <a:t>than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𝑏</m:t>
                    </m:r>
                  </m:oMath>
                </a14:m>
                <a:r>
                  <a:rPr lang="en-US" sz="2800" dirty="0">
                    <a:cs typeface="Arial" charset="0"/>
                  </a:rPr>
                  <a:t>’s.</a:t>
                </a:r>
                <a:endParaRPr lang="en-US" sz="2800" dirty="0"/>
              </a:p>
              <a:p>
                <a:pPr indent="0">
                  <a:buNone/>
                </a:pPr>
                <a:endParaRPr lang="en-US" sz="2600" b="1" dirty="0">
                  <a:solidFill>
                    <a:srgbClr val="3333CC"/>
                  </a:solidFill>
                  <a:latin typeface="Cambria Math"/>
                  <a:cs typeface="Cambria Math"/>
                </a:endParaRPr>
              </a:p>
              <a:p>
                <a:pPr indent="0">
                  <a:buNone/>
                </a:pPr>
                <a:endParaRPr lang="en-US" sz="2600" b="1" dirty="0">
                  <a:solidFill>
                    <a:srgbClr val="3333CC"/>
                  </a:solidFill>
                  <a:latin typeface="Cambria Math"/>
                  <a:cs typeface="Cambria Math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1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698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81280"/>
                <a:ext cx="8229600" cy="5503680"/>
              </a:xfrm>
            </p:spPr>
            <p:txBody>
              <a:bodyPr/>
              <a:lstStyle/>
              <a:p>
                <a:pPr marL="457200" lvl="1" indent="0">
                  <a:buNone/>
                </a:pPr>
                <a:r>
                  <a:rPr lang="en-US" sz="2400" dirty="0" smtClean="0"/>
                  <a:t>Basis</a:t>
                </a:r>
                <a:r>
                  <a:rPr lang="en-US" sz="2400" dirty="0"/>
                  <a:t>: </a:t>
                </a:r>
                <a:r>
                  <a:rPr lang="en-US" sz="2400" dirty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Calibri"/>
                  </a:rPr>
                  <a:t>𝑎 </a:t>
                </a:r>
                <a:r>
                  <a:rPr lang="en-US" sz="2400" dirty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Cambria Math"/>
                  </a:rPr>
                  <a:t>∈ 𝑆</a:t>
                </a:r>
              </a:p>
              <a:p>
                <a:pPr marL="457200" lvl="1" indent="0">
                  <a:buNone/>
                </a:pPr>
                <a:r>
                  <a:rPr lang="en-US" sz="2400" dirty="0" smtClean="0"/>
                  <a:t>Recursive</a:t>
                </a:r>
                <a:r>
                  <a:rPr lang="en-US" sz="2400" dirty="0"/>
                  <a:t>:</a:t>
                </a:r>
              </a:p>
              <a:p>
                <a:pPr lvl="2"/>
                <a:r>
                  <a:rPr lang="en-US" dirty="0">
                    <a:solidFill>
                      <a:prstClr val="black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</a:rPr>
                      <m:t>𝑤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𝑆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ea typeface="Cambria Math"/>
                  </a:rPr>
                  <a:t>then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𝑎𝑤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𝑆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ea typeface="Cambria Math"/>
                  </a:rPr>
                  <a:t>and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𝑏𝑎𝑤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𝑆</m:t>
                    </m:r>
                  </m:oMath>
                </a14:m>
                <a:endParaRPr lang="en-US" dirty="0">
                  <a:solidFill>
                    <a:prstClr val="black"/>
                  </a:solidFill>
                  <a:ea typeface="Cambria Math"/>
                </a:endParaRPr>
              </a:p>
              <a:p>
                <a:pPr lvl="2"/>
                <a:r>
                  <a:rPr lang="en-US" dirty="0">
                    <a:solidFill>
                      <a:prstClr val="black"/>
                    </a:solidFill>
                    <a:ea typeface="Cambria Math"/>
                  </a:rPr>
                  <a:t>If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𝑢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𝑆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ea typeface="Cambria Math"/>
                  </a:rPr>
                  <a:t>and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𝑣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𝑆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ea typeface="Cambria Math"/>
                  </a:rPr>
                  <a:t>then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𝑢𝑣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𝑆</m:t>
                    </m:r>
                  </m:oMath>
                </a14:m>
                <a:endParaRPr lang="en-US" dirty="0">
                  <a:solidFill>
                    <a:prstClr val="black"/>
                  </a:solidFill>
                  <a:ea typeface="Cambria Math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81280"/>
                <a:ext cx="8229600" cy="5503680"/>
              </a:xfrm>
              <a:blipFill rotWithShape="1">
                <a:blip r:embed="rId2"/>
                <a:stretch>
                  <a:fillRect t="-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3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b="1" dirty="0" smtClean="0">
                    <a:solidFill>
                      <a:srgbClr val="C00000"/>
                    </a:solidFill>
                    <a:ea typeface="+mn-ea"/>
                    <a:cs typeface="Arial" charset="0"/>
                  </a:rPr>
                  <a:t>Claim: </a:t>
                </a:r>
                <a:r>
                  <a:rPr lang="en-US" sz="2800" dirty="0">
                    <a:solidFill>
                      <a:prstClr val="black"/>
                    </a:solidFill>
                    <a:ea typeface="+mn-ea"/>
                    <a:cs typeface="Arial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ea typeface="+mn-ea"/>
                      </a:rPr>
                      <m:t>𝑤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𝑆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Cambria Math"/>
                    <a:ea typeface="+mn-ea"/>
                    <a:cs typeface="Cambria Math"/>
                  </a:rPr>
                  <a:t>, </a:t>
                </a:r>
                <a:r>
                  <a:rPr lang="en-US" sz="2800" dirty="0">
                    <a:solidFill>
                      <a:prstClr val="black"/>
                    </a:solidFill>
                    <a:ea typeface="+mn-ea"/>
                    <a:cs typeface="Arial" charset="0"/>
                  </a:rPr>
                  <a:t>then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solidFill>
                          <a:prstClr val="black"/>
                        </a:solidFill>
                        <a:latin typeface="Cambria Math"/>
                        <a:ea typeface="+mn-ea"/>
                      </a:rPr>
                      <m:t>#</m:t>
                    </m:r>
                    <m:r>
                      <m:rPr>
                        <m:nor/>
                      </m:rPr>
                      <a:rPr lang="en-US" baseline="-250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/>
                      </a:rPr>
                      <m:t>𝑎</m:t>
                    </m:r>
                    <m:r>
                      <a:rPr lang="en-US" b="0" i="0" dirty="0" smtClean="0">
                        <a:solidFill>
                          <a:prstClr val="black"/>
                        </a:solidFill>
                        <a:latin typeface="Cambria Math"/>
                        <a:ea typeface="+mn-ea"/>
                      </a:rPr>
                      <m:t>(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  <a:ea typeface="+mn-ea"/>
                      </a:rPr>
                      <m:t>𝑤</m:t>
                    </m:r>
                  </m:oMath>
                </a14:m>
                <a:r>
                  <a:rPr lang="en-US" sz="2800" dirty="0" smtClean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Calibri"/>
                  </a:rPr>
                  <a:t>) &gt;</a:t>
                </a:r>
                <a:r>
                  <a:rPr lang="en-US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dirty="0">
                        <a:solidFill>
                          <a:prstClr val="black"/>
                        </a:solidFill>
                        <a:latin typeface="Cambria Math"/>
                      </a:rPr>
                      <m:t>#</m:t>
                    </m:r>
                    <m:r>
                      <a:rPr lang="en-US" b="0" i="1" baseline="-2500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/>
                      </a:rPr>
                      <m:t>𝑏</m:t>
                    </m:r>
                    <m:r>
                      <a:rPr lang="en-US" dirty="0">
                        <a:solidFill>
                          <a:prstClr val="black"/>
                        </a:solidFill>
                        <a:latin typeface="Cambria Math"/>
                      </a:rPr>
                      <m:t>(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</a:rPr>
                      <m:t>𝑤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Calibri"/>
                  </a:rPr>
                  <a:t>) </a:t>
                </a:r>
                <a:endParaRPr lang="en-US" dirty="0"/>
              </a:p>
            </p:txBody>
          </p:sp>
        </mc:Choice>
        <mc:Fallback xmlns="">
          <p:sp>
            <p:nvSpPr>
              <p:cNvPr id="4" name="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3"/>
                <a:stretch>
                  <a:fillRect l="-1481" t="-2000" b="-2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352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</a:t>
            </a:r>
            <a:r>
              <a:rPr lang="en-US" dirty="0" smtClean="0"/>
              <a:t>unction </a:t>
            </a:r>
            <a:r>
              <a:rPr lang="en-US" dirty="0"/>
              <a:t>D</a:t>
            </a:r>
            <a:r>
              <a:rPr lang="en-US" dirty="0" smtClean="0"/>
              <a:t>efinitions on Recursively </a:t>
            </a:r>
            <a:r>
              <a:rPr lang="en-US" dirty="0"/>
              <a:t>D</a:t>
            </a:r>
            <a:r>
              <a:rPr lang="en-US" dirty="0" smtClean="0"/>
              <a:t>efined </a:t>
            </a:r>
            <a:r>
              <a:rPr lang="en-US" dirty="0"/>
              <a:t>S</a:t>
            </a:r>
            <a:r>
              <a:rPr lang="en-US" dirty="0" smtClean="0"/>
              <a:t>ets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45819" y="881280"/>
            <a:ext cx="641433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Length:</a:t>
            </a:r>
          </a:p>
          <a:p>
            <a:r>
              <a:rPr lang="en-US" sz="2400" dirty="0">
                <a:latin typeface="Franklin Gothic Medium"/>
                <a:cs typeface="Franklin Gothic Medium"/>
              </a:rPr>
              <a:t>	</a:t>
            </a:r>
            <a:r>
              <a:rPr lang="en-US" sz="2400" dirty="0" smtClean="0">
                <a:latin typeface="Calibri"/>
                <a:cs typeface="Calibri"/>
              </a:rPr>
              <a:t>len(</a:t>
            </a:r>
            <a:r>
              <a:rPr lang="en-US" sz="2000" dirty="0" smtClean="0">
                <a:latin typeface="Calibri"/>
                <a:cs typeface="Calibri"/>
              </a:rPr>
              <a:t>ℇ</a:t>
            </a:r>
            <a:r>
              <a:rPr lang="en-US" sz="2400" dirty="0" smtClean="0">
                <a:latin typeface="Calibri"/>
                <a:cs typeface="Calibri"/>
              </a:rPr>
              <a:t>) = 0</a:t>
            </a:r>
          </a:p>
          <a:p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dirty="0" smtClean="0">
                <a:latin typeface="Calibri"/>
                <a:cs typeface="Calibri"/>
              </a:rPr>
              <a:t>len(wa) = 1 + len(w) for w </a:t>
            </a:r>
            <a:r>
              <a:rPr lang="en-US" sz="2400" dirty="0" smtClean="0">
                <a:latin typeface="Cambria Math"/>
                <a:cs typeface="Cambria Math"/>
              </a:rPr>
              <a:t>∈ </a:t>
            </a:r>
            <a:r>
              <a:rPr lang="en-US" sz="2800" b="1" dirty="0">
                <a:latin typeface="Franklin Gothic Medium" panose="020B0603020102020204" pitchFamily="34" charset="0"/>
                <a:sym typeface="Symbol" charset="0"/>
              </a:rPr>
              <a:t></a:t>
            </a:r>
            <a:r>
              <a:rPr lang="en-US" sz="2800" b="1" baseline="30000" dirty="0">
                <a:latin typeface="Franklin Gothic Medium" panose="020B0603020102020204" pitchFamily="34" charset="0"/>
              </a:rPr>
              <a:t>*</a:t>
            </a:r>
            <a:r>
              <a:rPr lang="en-US" sz="2400" dirty="0" smtClean="0">
                <a:latin typeface="Calibri"/>
                <a:cs typeface="Calibri"/>
              </a:rPr>
              <a:t>, a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>
                <a:latin typeface="Cambria Math"/>
                <a:cs typeface="Cambria Math"/>
              </a:rPr>
              <a:t>∈ </a:t>
            </a:r>
            <a:r>
              <a:rPr lang="en-US" sz="2800" b="1" dirty="0">
                <a:latin typeface="Franklin Gothic Medium" panose="020B0603020102020204" pitchFamily="34" charset="0"/>
                <a:sym typeface="Symbol" charset="0"/>
              </a:rPr>
              <a:t></a:t>
            </a:r>
            <a:endParaRPr lang="en-US" sz="2400" dirty="0" smtClean="0">
              <a:latin typeface="Calibri"/>
              <a:cs typeface="Calibri"/>
            </a:endParaRPr>
          </a:p>
          <a:p>
            <a:endParaRPr lang="en-US" sz="1200" dirty="0">
              <a:latin typeface="Franklin Gothic Medium"/>
              <a:cs typeface="Franklin Gothic Medium"/>
            </a:endParaRPr>
          </a:p>
          <a:p>
            <a:r>
              <a:rPr lang="en-US" sz="2400" dirty="0" smtClean="0">
                <a:latin typeface="Franklin Gothic Medium"/>
                <a:cs typeface="Franklin Gothic Medium"/>
              </a:rPr>
              <a:t>Reversal:</a:t>
            </a:r>
          </a:p>
          <a:p>
            <a:r>
              <a:rPr lang="en-US" sz="2400" dirty="0">
                <a:latin typeface="Franklin Gothic Medium"/>
                <a:cs typeface="Franklin Gothic Medium"/>
              </a:rPr>
              <a:t>	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000" dirty="0" smtClean="0">
                <a:latin typeface="Calibri"/>
                <a:cs typeface="Calibri"/>
              </a:rPr>
              <a:t>ℇ</a:t>
            </a:r>
            <a:r>
              <a:rPr lang="en-US" sz="2400" baseline="30000" dirty="0" smtClean="0">
                <a:latin typeface="Calibri"/>
                <a:cs typeface="Calibri"/>
              </a:rPr>
              <a:t>R</a:t>
            </a:r>
            <a:r>
              <a:rPr lang="en-US" sz="2400" dirty="0" smtClean="0">
                <a:latin typeface="Calibri"/>
                <a:cs typeface="Calibri"/>
              </a:rPr>
              <a:t> = </a:t>
            </a:r>
            <a:r>
              <a:rPr lang="en-US" sz="2000" dirty="0" smtClean="0">
                <a:latin typeface="Calibri"/>
                <a:cs typeface="Calibri"/>
              </a:rPr>
              <a:t>ℇ</a:t>
            </a:r>
            <a:endParaRPr lang="en-US" sz="2400" dirty="0" smtClean="0">
              <a:latin typeface="Calibri"/>
              <a:cs typeface="Calibri"/>
            </a:endParaRPr>
          </a:p>
          <a:p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dirty="0" smtClean="0">
                <a:latin typeface="Calibri"/>
                <a:cs typeface="Calibri"/>
              </a:rPr>
              <a:t>(wa)</a:t>
            </a:r>
            <a:r>
              <a:rPr lang="en-US" sz="2400" baseline="30000" dirty="0" smtClean="0">
                <a:latin typeface="Calibri"/>
                <a:cs typeface="Calibri"/>
              </a:rPr>
              <a:t>R</a:t>
            </a:r>
            <a:r>
              <a:rPr lang="en-US" sz="2400" dirty="0" smtClean="0">
                <a:latin typeface="Calibri"/>
                <a:cs typeface="Calibri"/>
              </a:rPr>
              <a:t> = aw</a:t>
            </a:r>
            <a:r>
              <a:rPr lang="en-US" sz="2400" baseline="30000" dirty="0" smtClean="0">
                <a:latin typeface="Calibri"/>
                <a:cs typeface="Calibri"/>
              </a:rPr>
              <a:t>R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>
                <a:latin typeface="Calibri"/>
                <a:cs typeface="Calibri"/>
              </a:rPr>
              <a:t>for </a:t>
            </a:r>
            <a:r>
              <a:rPr lang="en-US" sz="2400" dirty="0" smtClean="0">
                <a:latin typeface="Calibri"/>
                <a:cs typeface="Calibri"/>
              </a:rPr>
              <a:t>w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>
                <a:latin typeface="Cambria Math"/>
                <a:cs typeface="Cambria Math"/>
              </a:rPr>
              <a:t>∈ </a:t>
            </a:r>
            <a:r>
              <a:rPr lang="en-US" sz="2800" b="1" dirty="0">
                <a:latin typeface="Franklin Gothic Medium" panose="020B0603020102020204" pitchFamily="34" charset="0"/>
                <a:sym typeface="Symbol" charset="0"/>
              </a:rPr>
              <a:t></a:t>
            </a:r>
            <a:r>
              <a:rPr lang="en-US" sz="2800" b="1" baseline="30000" dirty="0" smtClean="0">
                <a:latin typeface="Franklin Gothic Medium" panose="020B0603020102020204" pitchFamily="34" charset="0"/>
              </a:rPr>
              <a:t>*</a:t>
            </a:r>
            <a:r>
              <a:rPr lang="en-US" sz="2400" dirty="0" smtClean="0">
                <a:latin typeface="Calibri"/>
                <a:cs typeface="Calibri"/>
              </a:rPr>
              <a:t>, a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>
                <a:latin typeface="Cambria Math"/>
                <a:cs typeface="Cambria Math"/>
              </a:rPr>
              <a:t>∈ </a:t>
            </a:r>
            <a:r>
              <a:rPr lang="en-US" sz="2800" b="1" dirty="0" smtClean="0">
                <a:latin typeface="Franklin Gothic Medium" panose="020B0603020102020204" pitchFamily="34" charset="0"/>
                <a:sym typeface="Symbol" charset="0"/>
              </a:rPr>
              <a:t></a:t>
            </a:r>
          </a:p>
          <a:p>
            <a:endParaRPr lang="en-US" sz="1400" dirty="0" smtClean="0">
              <a:latin typeface="Franklin Gothic Medium"/>
              <a:cs typeface="Franklin Gothic Medium"/>
            </a:endParaRPr>
          </a:p>
          <a:p>
            <a:r>
              <a:rPr lang="en-US" sz="2400" dirty="0" smtClean="0">
                <a:latin typeface="Franklin Gothic Medium"/>
                <a:cs typeface="Franklin Gothic Medium"/>
              </a:rPr>
              <a:t>Concatenation:</a:t>
            </a:r>
          </a:p>
          <a:p>
            <a:r>
              <a:rPr lang="en-US" sz="2400" dirty="0">
                <a:latin typeface="Franklin Gothic Medium"/>
                <a:cs typeface="Franklin Gothic Medium"/>
              </a:rPr>
              <a:t>	</a:t>
            </a:r>
            <a:r>
              <a:rPr lang="en-US" sz="2400" dirty="0" smtClean="0">
                <a:latin typeface="Calibri"/>
                <a:cs typeface="Calibri"/>
              </a:rPr>
              <a:t>x • </a:t>
            </a:r>
            <a:r>
              <a:rPr lang="en-US" sz="2000" dirty="0" smtClean="0">
                <a:latin typeface="Calibri"/>
                <a:cs typeface="Calibri"/>
              </a:rPr>
              <a:t>ℇ</a:t>
            </a:r>
            <a:r>
              <a:rPr lang="en-US" sz="2400" dirty="0" smtClean="0">
                <a:latin typeface="Calibri"/>
                <a:cs typeface="Calibri"/>
              </a:rPr>
              <a:t> = x for x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smtClean="0">
                <a:latin typeface="Cambria Math"/>
                <a:cs typeface="Cambria Math"/>
              </a:rPr>
              <a:t>∈</a:t>
            </a:r>
            <a:r>
              <a:rPr lang="en-US" sz="2800" b="1" dirty="0">
                <a:solidFill>
                  <a:srgbClr val="C00000"/>
                </a:solidFill>
                <a:latin typeface="Franklin Gothic Medium" panose="020B0603020102020204" pitchFamily="34" charset="0"/>
                <a:sym typeface="Symbol" charset="0"/>
              </a:rPr>
              <a:t> </a:t>
            </a:r>
            <a:r>
              <a:rPr lang="en-US" sz="2800" b="1" dirty="0">
                <a:latin typeface="Franklin Gothic Medium" panose="020B0603020102020204" pitchFamily="34" charset="0"/>
                <a:sym typeface="Symbol" charset="0"/>
              </a:rPr>
              <a:t></a:t>
            </a:r>
            <a:r>
              <a:rPr lang="en-US" sz="2800" b="1" baseline="30000" dirty="0" smtClean="0">
                <a:latin typeface="Franklin Gothic Medium" panose="020B0603020102020204" pitchFamily="34" charset="0"/>
              </a:rPr>
              <a:t>*</a:t>
            </a:r>
            <a:endParaRPr lang="en-US" sz="2400" baseline="30000" dirty="0">
              <a:latin typeface="Cambria Math"/>
            </a:endParaRPr>
          </a:p>
          <a:p>
            <a:r>
              <a:rPr lang="en-US" sz="2400" dirty="0">
                <a:latin typeface="Franklin Gothic Medium"/>
                <a:cs typeface="Franklin Gothic Medium"/>
              </a:rPr>
              <a:t>	</a:t>
            </a:r>
            <a:r>
              <a:rPr lang="en-US" sz="2400" dirty="0">
                <a:cs typeface="Calibri"/>
              </a:rPr>
              <a:t>x • </a:t>
            </a:r>
            <a:r>
              <a:rPr lang="en-US" sz="2400" dirty="0" smtClean="0">
                <a:cs typeface="Calibri"/>
              </a:rPr>
              <a:t>wa </a:t>
            </a:r>
            <a:r>
              <a:rPr lang="en-US" sz="2400" dirty="0">
                <a:cs typeface="Calibri"/>
              </a:rPr>
              <a:t>= </a:t>
            </a:r>
            <a:r>
              <a:rPr lang="en-US" sz="2400" dirty="0" smtClean="0">
                <a:cs typeface="Calibri"/>
              </a:rPr>
              <a:t>(x </a:t>
            </a:r>
            <a:r>
              <a:rPr lang="en-US" sz="2400" dirty="0">
                <a:cs typeface="Calibri"/>
              </a:rPr>
              <a:t>• </a:t>
            </a:r>
            <a:r>
              <a:rPr lang="en-US" sz="2400" dirty="0" smtClean="0">
                <a:cs typeface="Calibri"/>
              </a:rPr>
              <a:t>w)a for x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>
                <a:latin typeface="Cambria Math"/>
                <a:cs typeface="Cambria Math"/>
              </a:rPr>
              <a:t>∈ </a:t>
            </a:r>
            <a:r>
              <a:rPr lang="en-US" sz="2800" b="1" dirty="0">
                <a:latin typeface="Franklin Gothic Medium" panose="020B0603020102020204" pitchFamily="34" charset="0"/>
                <a:sym typeface="Symbol" charset="0"/>
              </a:rPr>
              <a:t></a:t>
            </a:r>
            <a:r>
              <a:rPr lang="en-US" sz="2800" b="1" baseline="30000" dirty="0">
                <a:latin typeface="Franklin Gothic Medium" panose="020B0603020102020204" pitchFamily="34" charset="0"/>
              </a:rPr>
              <a:t>*</a:t>
            </a:r>
            <a:r>
              <a:rPr lang="en-US" sz="2400" dirty="0" smtClean="0">
                <a:cs typeface="Calibri"/>
              </a:rPr>
              <a:t>, a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>
                <a:latin typeface="Cambria Math"/>
                <a:cs typeface="Cambria Math"/>
              </a:rPr>
              <a:t>∈ </a:t>
            </a:r>
            <a:r>
              <a:rPr lang="en-US" sz="2800" b="1" dirty="0" smtClean="0">
                <a:latin typeface="Franklin Gothic Medium" panose="020B0603020102020204" pitchFamily="34" charset="0"/>
                <a:sym typeface="Symbol" charset="0"/>
              </a:rPr>
              <a:t></a:t>
            </a:r>
          </a:p>
          <a:p>
            <a:endParaRPr lang="en-US" sz="1600" b="1" dirty="0" smtClean="0">
              <a:latin typeface="Franklin Gothic Medium" panose="020B0603020102020204" pitchFamily="34" charset="0"/>
              <a:sym typeface="Symbol" charset="0"/>
            </a:endParaRPr>
          </a:p>
          <a:p>
            <a:r>
              <a:rPr lang="en-US" sz="2400" dirty="0" smtClean="0">
                <a:latin typeface="Franklin Gothic Medium"/>
                <a:cs typeface="Franklin Gothic Medium"/>
              </a:rPr>
              <a:t>Number of c’s in a string:</a:t>
            </a:r>
          </a:p>
          <a:p>
            <a:r>
              <a:rPr lang="en-US" sz="2400" dirty="0">
                <a:latin typeface="Franklin Gothic Medium"/>
                <a:cs typeface="Franklin Gothic Medium"/>
              </a:rPr>
              <a:t>	</a:t>
            </a:r>
            <a:r>
              <a:rPr lang="en-US" sz="2400" dirty="0">
                <a:cs typeface="Calibri"/>
              </a:rPr>
              <a:t>#</a:t>
            </a:r>
            <a:r>
              <a:rPr lang="en-US" sz="2400" baseline="-25000" dirty="0">
                <a:cs typeface="Calibri"/>
              </a:rPr>
              <a:t>c</a:t>
            </a:r>
            <a:r>
              <a:rPr lang="en-US" sz="2400" dirty="0" smtClean="0">
                <a:cs typeface="Calibri"/>
              </a:rPr>
              <a:t>(</a:t>
            </a:r>
            <a:r>
              <a:rPr lang="en-US" sz="2000" dirty="0">
                <a:cs typeface="Calibri"/>
              </a:rPr>
              <a:t>ℇ</a:t>
            </a:r>
            <a:r>
              <a:rPr lang="en-US" sz="2400" dirty="0" smtClean="0">
                <a:cs typeface="Calibri"/>
              </a:rPr>
              <a:t>) </a:t>
            </a:r>
            <a:r>
              <a:rPr lang="en-US" sz="2400" dirty="0">
                <a:cs typeface="Calibri"/>
              </a:rPr>
              <a:t>= </a:t>
            </a:r>
            <a:r>
              <a:rPr lang="en-US" sz="2400" dirty="0" smtClean="0">
                <a:cs typeface="Calibri"/>
              </a:rPr>
              <a:t>0</a:t>
            </a:r>
          </a:p>
          <a:p>
            <a:pPr lvl="0"/>
            <a:r>
              <a:rPr lang="en-US" sz="2400" dirty="0" smtClean="0">
                <a:latin typeface="Franklin Gothic Medium"/>
                <a:cs typeface="Franklin Gothic Medium"/>
              </a:rPr>
              <a:t>	</a:t>
            </a:r>
            <a:r>
              <a:rPr lang="en-US" sz="2400" dirty="0">
                <a:cs typeface="Calibri"/>
              </a:rPr>
              <a:t>#</a:t>
            </a:r>
            <a:r>
              <a:rPr lang="en-US" sz="2400" baseline="-25000" dirty="0" smtClean="0">
                <a:cs typeface="Calibri"/>
              </a:rPr>
              <a:t>c</a:t>
            </a:r>
            <a:r>
              <a:rPr lang="en-US" sz="2400" dirty="0" smtClean="0">
                <a:cs typeface="Calibri"/>
              </a:rPr>
              <a:t>(</a:t>
            </a:r>
            <a:r>
              <a:rPr lang="en-US" sz="2400" dirty="0" err="1" smtClean="0">
                <a:cs typeface="Calibri"/>
              </a:rPr>
              <a:t>wc</a:t>
            </a:r>
            <a:r>
              <a:rPr lang="en-US" sz="2400" dirty="0" smtClean="0">
                <a:cs typeface="Calibri"/>
              </a:rPr>
              <a:t>) </a:t>
            </a:r>
            <a:r>
              <a:rPr lang="en-US" sz="2400" dirty="0">
                <a:cs typeface="Calibri"/>
              </a:rPr>
              <a:t>= #</a:t>
            </a:r>
            <a:r>
              <a:rPr lang="en-US" sz="2400" baseline="-25000" dirty="0">
                <a:cs typeface="Calibri"/>
              </a:rPr>
              <a:t>c</a:t>
            </a:r>
            <a:r>
              <a:rPr lang="en-US" sz="2400" dirty="0">
                <a:cs typeface="Calibri"/>
              </a:rPr>
              <a:t>(w</a:t>
            </a:r>
            <a:r>
              <a:rPr lang="en-US" sz="2400" dirty="0" smtClean="0">
                <a:cs typeface="Calibri"/>
              </a:rPr>
              <a:t>) + 1 for w </a:t>
            </a:r>
            <a:r>
              <a:rPr lang="en-US" sz="2400" dirty="0">
                <a:latin typeface="Cambria Math"/>
                <a:cs typeface="Cambria Math"/>
              </a:rPr>
              <a:t>∈ </a:t>
            </a:r>
            <a:r>
              <a:rPr lang="en-US" sz="2800" b="1" dirty="0">
                <a:latin typeface="Franklin Gothic Medium" panose="020B0603020102020204" pitchFamily="34" charset="0"/>
                <a:sym typeface="Symbol" charset="0"/>
              </a:rPr>
              <a:t></a:t>
            </a:r>
            <a:r>
              <a:rPr lang="en-US" sz="2800" b="1" baseline="30000" dirty="0" smtClean="0">
                <a:latin typeface="Franklin Gothic Medium" panose="020B0603020102020204" pitchFamily="34" charset="0"/>
              </a:rPr>
              <a:t>*</a:t>
            </a:r>
            <a:endParaRPr lang="en-US" sz="2400" baseline="30000" dirty="0" smtClean="0">
              <a:latin typeface="Franklin Gothic Medium"/>
              <a:cs typeface="Franklin Gothic Medium"/>
            </a:endParaRPr>
          </a:p>
          <a:p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dirty="0" smtClean="0">
                <a:latin typeface="Calibri"/>
                <a:cs typeface="Calibri"/>
              </a:rPr>
              <a:t>#</a:t>
            </a:r>
            <a:r>
              <a:rPr lang="en-US" sz="2400" baseline="-25000" dirty="0" smtClean="0">
                <a:latin typeface="Calibri"/>
                <a:cs typeface="Calibri"/>
              </a:rPr>
              <a:t>c</a:t>
            </a:r>
            <a:r>
              <a:rPr lang="en-US" sz="2400" dirty="0" smtClean="0">
                <a:latin typeface="Calibri"/>
                <a:cs typeface="Calibri"/>
              </a:rPr>
              <a:t>(</a:t>
            </a:r>
            <a:r>
              <a:rPr lang="en-US" sz="2400" dirty="0" err="1" smtClean="0">
                <a:latin typeface="Calibri"/>
                <a:cs typeface="Calibri"/>
              </a:rPr>
              <a:t>wa</a:t>
            </a:r>
            <a:r>
              <a:rPr lang="en-US" sz="2400" dirty="0" smtClean="0">
                <a:latin typeface="Calibri"/>
                <a:cs typeface="Calibri"/>
              </a:rPr>
              <a:t>) </a:t>
            </a:r>
            <a:r>
              <a:rPr lang="en-US" sz="2400" dirty="0">
                <a:cs typeface="Calibri"/>
              </a:rPr>
              <a:t>= #</a:t>
            </a:r>
            <a:r>
              <a:rPr lang="en-US" sz="2400" baseline="-25000" dirty="0">
                <a:cs typeface="Calibri"/>
              </a:rPr>
              <a:t>c</a:t>
            </a:r>
            <a:r>
              <a:rPr lang="en-US" sz="2400" dirty="0">
                <a:cs typeface="Calibri"/>
              </a:rPr>
              <a:t>(</a:t>
            </a:r>
            <a:r>
              <a:rPr lang="en-US" sz="2400" dirty="0" smtClean="0">
                <a:cs typeface="Calibri"/>
              </a:rPr>
              <a:t>w) for w </a:t>
            </a:r>
            <a:r>
              <a:rPr lang="en-US" sz="2400" dirty="0">
                <a:latin typeface="Cambria Math"/>
                <a:cs typeface="Cambria Math"/>
              </a:rPr>
              <a:t>∈ </a:t>
            </a:r>
            <a:r>
              <a:rPr lang="en-US" sz="2800" b="1" dirty="0">
                <a:latin typeface="Franklin Gothic Medium" panose="020B0603020102020204" pitchFamily="34" charset="0"/>
                <a:sym typeface="Symbol" charset="0"/>
              </a:rPr>
              <a:t></a:t>
            </a:r>
            <a:r>
              <a:rPr lang="en-US" sz="2800" b="1" baseline="30000" dirty="0">
                <a:latin typeface="Franklin Gothic Medium" panose="020B0603020102020204" pitchFamily="34" charset="0"/>
              </a:rPr>
              <a:t>*</a:t>
            </a:r>
            <a:r>
              <a:rPr lang="en-US" sz="2400" dirty="0" smtClean="0">
                <a:cs typeface="Calibri"/>
              </a:rPr>
              <a:t>, </a:t>
            </a:r>
            <a:r>
              <a:rPr lang="en-US" sz="2400" dirty="0">
                <a:cs typeface="Calibri"/>
              </a:rPr>
              <a:t>a </a:t>
            </a:r>
            <a:r>
              <a:rPr lang="en-US" sz="2400" dirty="0">
                <a:latin typeface="Cambria Math"/>
                <a:cs typeface="Cambria Math"/>
              </a:rPr>
              <a:t>∈ </a:t>
            </a:r>
            <a:r>
              <a:rPr lang="en-US" sz="2800" b="1" dirty="0" smtClean="0">
                <a:latin typeface="Franklin Gothic Medium" panose="020B0603020102020204" pitchFamily="34" charset="0"/>
                <a:sym typeface="Symbol" charset="0"/>
              </a:rPr>
              <a:t></a:t>
            </a:r>
            <a:r>
              <a:rPr lang="en-US" sz="2400" dirty="0" smtClean="0">
                <a:sym typeface="Symbol" charset="0"/>
              </a:rPr>
              <a:t>, </a:t>
            </a:r>
            <a:r>
              <a:rPr lang="en-US" sz="2400" dirty="0" smtClean="0">
                <a:cs typeface="Calibri"/>
              </a:rPr>
              <a:t>a ≠ c</a:t>
            </a: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69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  <a:cs typeface="Arial" charset="0"/>
              </a:rPr>
              <a:t>Claim: </a:t>
            </a:r>
            <a:r>
              <a:rPr lang="en-US" dirty="0" err="1">
                <a:cs typeface="Arial" charset="0"/>
              </a:rPr>
              <a:t>len</a:t>
            </a:r>
            <a:r>
              <a:rPr lang="en-US" dirty="0">
                <a:cs typeface="Arial" charset="0"/>
              </a:rPr>
              <a:t>(</a:t>
            </a:r>
            <a:r>
              <a:rPr lang="en-US" dirty="0" err="1">
                <a:cs typeface="Arial" charset="0"/>
              </a:rPr>
              <a:t>x•y</a:t>
            </a:r>
            <a:r>
              <a:rPr lang="en-US" dirty="0">
                <a:cs typeface="Arial" charset="0"/>
              </a:rPr>
              <a:t>) = </a:t>
            </a:r>
            <a:r>
              <a:rPr lang="en-US" dirty="0" err="1">
                <a:cs typeface="Arial" charset="0"/>
              </a:rPr>
              <a:t>len</a:t>
            </a:r>
            <a:r>
              <a:rPr lang="en-US" dirty="0">
                <a:cs typeface="Arial" charset="0"/>
              </a:rPr>
              <a:t>(x) + </a:t>
            </a:r>
            <a:r>
              <a:rPr lang="en-US" dirty="0" err="1">
                <a:cs typeface="Arial" charset="0"/>
              </a:rPr>
              <a:t>len</a:t>
            </a:r>
            <a:r>
              <a:rPr lang="en-US" dirty="0">
                <a:cs typeface="Arial" charset="0"/>
              </a:rPr>
              <a:t>(y) for all </a:t>
            </a:r>
            <a:r>
              <a:rPr lang="en-US" dirty="0" err="1">
                <a:cs typeface="Arial" charset="0"/>
              </a:rPr>
              <a:t>x,y</a:t>
            </a:r>
            <a:r>
              <a:rPr lang="en-US" dirty="0">
                <a:cs typeface="Arial" charset="0"/>
              </a:rPr>
              <a:t> </a:t>
            </a:r>
            <a:r>
              <a:rPr lang="en-US" dirty="0">
                <a:latin typeface="Cambria Math"/>
                <a:cs typeface="Cambria Math"/>
              </a:rPr>
              <a:t>∈ </a:t>
            </a:r>
            <a:r>
              <a:rPr lang="en-US" b="1" dirty="0">
                <a:solidFill>
                  <a:prstClr val="black"/>
                </a:solidFill>
                <a:latin typeface="Franklin Gothic Medium" panose="020B0603020102020204" pitchFamily="34" charset="0"/>
                <a:ea typeface="+mn-ea"/>
                <a:cs typeface="+mn-cs"/>
                <a:sym typeface="Symbol" charset="0"/>
              </a:rPr>
              <a:t></a:t>
            </a:r>
            <a:r>
              <a:rPr lang="en-US" b="1" baseline="30000" dirty="0">
                <a:solidFill>
                  <a:prstClr val="black"/>
                </a:solidFill>
                <a:latin typeface="Franklin Gothic Medium" panose="020B0603020102020204" pitchFamily="34" charset="0"/>
                <a:ea typeface="+mn-ea"/>
                <a:cs typeface="+mn-cs"/>
              </a:rPr>
              <a:t>*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088511"/>
            <a:ext cx="7517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/>
                <a:cs typeface="Calibri"/>
              </a:rPr>
              <a:t>Let P(y) be </a:t>
            </a:r>
            <a:r>
              <a:rPr lang="en-US" sz="2400" dirty="0" smtClean="0">
                <a:latin typeface="Franklin Gothic Medium"/>
                <a:cs typeface="Franklin Gothic Medium"/>
              </a:rPr>
              <a:t>“</a:t>
            </a:r>
            <a:r>
              <a:rPr lang="en-US" sz="2400" dirty="0" err="1">
                <a:cs typeface="Arial" charset="0"/>
              </a:rPr>
              <a:t>len</a:t>
            </a:r>
            <a:r>
              <a:rPr lang="en-US" sz="2400" dirty="0">
                <a:cs typeface="Arial" charset="0"/>
              </a:rPr>
              <a:t>(</a:t>
            </a:r>
            <a:r>
              <a:rPr lang="en-US" sz="2400" dirty="0" err="1">
                <a:cs typeface="Arial" charset="0"/>
              </a:rPr>
              <a:t>x•y</a:t>
            </a:r>
            <a:r>
              <a:rPr lang="en-US" sz="2400" dirty="0">
                <a:cs typeface="Arial" charset="0"/>
              </a:rPr>
              <a:t>) = </a:t>
            </a:r>
            <a:r>
              <a:rPr lang="en-US" sz="2400" dirty="0" err="1">
                <a:cs typeface="Arial" charset="0"/>
              </a:rPr>
              <a:t>len</a:t>
            </a:r>
            <a:r>
              <a:rPr lang="en-US" sz="2400" dirty="0">
                <a:cs typeface="Arial" charset="0"/>
              </a:rPr>
              <a:t>(x) + </a:t>
            </a:r>
            <a:r>
              <a:rPr lang="en-US" sz="2400" dirty="0" err="1">
                <a:cs typeface="Arial" charset="0"/>
              </a:rPr>
              <a:t>len</a:t>
            </a:r>
            <a:r>
              <a:rPr lang="en-US" sz="2400" dirty="0">
                <a:cs typeface="Arial" charset="0"/>
              </a:rPr>
              <a:t>(y</a:t>
            </a:r>
            <a:r>
              <a:rPr lang="en-US" sz="2400" dirty="0" smtClean="0">
                <a:cs typeface="Arial" charset="0"/>
              </a:rPr>
              <a:t>) for all x </a:t>
            </a:r>
            <a:r>
              <a:rPr lang="en-US" sz="2400" dirty="0">
                <a:latin typeface="Cambria Math"/>
                <a:cs typeface="Cambria Math"/>
              </a:rPr>
              <a:t>∈ </a:t>
            </a:r>
            <a:r>
              <a:rPr lang="en-US" sz="2400" b="1" dirty="0">
                <a:solidFill>
                  <a:prstClr val="black"/>
                </a:solidFill>
                <a:latin typeface="Franklin Gothic Medium" panose="020B0603020102020204" pitchFamily="34" charset="0"/>
                <a:ea typeface="+mj-ea"/>
                <a:sym typeface="Symbol" charset="0"/>
              </a:rPr>
              <a:t></a:t>
            </a:r>
            <a:r>
              <a:rPr lang="en-US" sz="2400" b="1" baseline="30000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+mj-ea"/>
              </a:rPr>
              <a:t>* </a:t>
            </a:r>
            <a:r>
              <a:rPr lang="en-US" sz="2400" baseline="30000" dirty="0" smtClean="0">
                <a:cs typeface="Calibri"/>
              </a:rPr>
              <a:t>”</a:t>
            </a:r>
            <a:r>
              <a:rPr lang="en-US" sz="2400" dirty="0" smtClean="0">
                <a:cs typeface="Arial" charset="0"/>
              </a:rPr>
              <a:t> </a:t>
            </a:r>
            <a:endParaRPr lang="en-US" sz="2400" dirty="0" smtClean="0"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8594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11668"/>
            <a:ext cx="8229600" cy="747889"/>
          </a:xfrm>
        </p:spPr>
        <p:txBody>
          <a:bodyPr>
            <a:normAutofit/>
          </a:bodyPr>
          <a:lstStyle/>
          <a:p>
            <a:r>
              <a:rPr lang="en-US" dirty="0"/>
              <a:t>F</a:t>
            </a:r>
            <a:r>
              <a:rPr lang="en-US" dirty="0" smtClean="0"/>
              <a:t>unctions </a:t>
            </a:r>
            <a:r>
              <a:rPr lang="en-US" dirty="0"/>
              <a:t>D</a:t>
            </a:r>
            <a:r>
              <a:rPr lang="en-US" dirty="0" smtClean="0"/>
              <a:t>efined on </a:t>
            </a:r>
            <a:r>
              <a:rPr lang="en-US" dirty="0"/>
              <a:t>R</a:t>
            </a:r>
            <a:r>
              <a:rPr lang="en-US" dirty="0" smtClean="0"/>
              <a:t>ooted </a:t>
            </a:r>
            <a:r>
              <a:rPr lang="en-US" dirty="0"/>
              <a:t>B</a:t>
            </a:r>
            <a:r>
              <a:rPr lang="en-US" dirty="0" smtClean="0"/>
              <a:t>inary </a:t>
            </a:r>
            <a:r>
              <a:rPr lang="en-US" dirty="0"/>
              <a:t>T</a:t>
            </a:r>
            <a:r>
              <a:rPr lang="en-US" dirty="0" smtClean="0"/>
              <a:t>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067" y="1306689"/>
            <a:ext cx="8686800" cy="48307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size(•) = 1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dirty="0" smtClean="0"/>
              <a:t>size(              ) = 1 + size(T</a:t>
            </a:r>
            <a:r>
              <a:rPr lang="en-US" baseline="-25000" dirty="0" smtClean="0"/>
              <a:t>1</a:t>
            </a:r>
            <a:r>
              <a:rPr lang="en-US" dirty="0" smtClean="0"/>
              <a:t>) + size(T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dirty="0" smtClean="0"/>
              <a:t>height(•) = 0</a:t>
            </a:r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r>
              <a:rPr lang="en-US" dirty="0" smtClean="0"/>
              <a:t>height(             )=1 + max{height(T</a:t>
            </a:r>
            <a:r>
              <a:rPr lang="en-US" baseline="-25000" dirty="0" smtClean="0"/>
              <a:t>1</a:t>
            </a:r>
            <a:r>
              <a:rPr lang="en-US" dirty="0" smtClean="0"/>
              <a:t>), height(T</a:t>
            </a:r>
            <a:r>
              <a:rPr lang="en-US" baseline="-25000" dirty="0" smtClean="0"/>
              <a:t>2</a:t>
            </a:r>
            <a:r>
              <a:rPr lang="en-US" dirty="0" smtClean="0"/>
              <a:t>)}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lvl="3">
              <a:defRPr/>
            </a:pPr>
            <a:endParaRPr lang="en-US" sz="800" dirty="0" smtClean="0"/>
          </a:p>
          <a:p>
            <a:pPr>
              <a:defRPr/>
            </a:pPr>
            <a:endParaRPr lang="en-US" sz="1050" dirty="0" smtClean="0"/>
          </a:p>
        </p:txBody>
      </p:sp>
      <p:grpSp>
        <p:nvGrpSpPr>
          <p:cNvPr id="11271" name="Group 22"/>
          <p:cNvGrpSpPr>
            <a:grpSpLocks/>
          </p:cNvGrpSpPr>
          <p:nvPr/>
        </p:nvGrpSpPr>
        <p:grpSpPr bwMode="auto">
          <a:xfrm>
            <a:off x="1670757" y="2099733"/>
            <a:ext cx="1447800" cy="1066800"/>
            <a:chOff x="1905000" y="2057400"/>
            <a:chExt cx="1447800" cy="1066800"/>
          </a:xfrm>
        </p:grpSpPr>
        <p:grpSp>
          <p:nvGrpSpPr>
            <p:cNvPr id="11286" name="Group 21"/>
            <p:cNvGrpSpPr>
              <a:grpSpLocks/>
            </p:cNvGrpSpPr>
            <p:nvPr/>
          </p:nvGrpSpPr>
          <p:grpSpPr bwMode="auto">
            <a:xfrm>
              <a:off x="1905000" y="2057400"/>
              <a:ext cx="1447800" cy="1066800"/>
              <a:chOff x="1905000" y="2057400"/>
              <a:chExt cx="1447800" cy="1066800"/>
            </a:xfrm>
          </p:grpSpPr>
          <p:grpSp>
            <p:nvGrpSpPr>
              <p:cNvPr id="11289" name="Group 18"/>
              <p:cNvGrpSpPr>
                <a:grpSpLocks/>
              </p:cNvGrpSpPr>
              <p:nvPr/>
            </p:nvGrpSpPr>
            <p:grpSpPr bwMode="auto">
              <a:xfrm>
                <a:off x="1905000" y="2057400"/>
                <a:ext cx="1447800" cy="1066800"/>
                <a:chOff x="3505200" y="3962400"/>
                <a:chExt cx="2356104" cy="2057400"/>
              </a:xfrm>
            </p:grpSpPr>
            <p:grpSp>
              <p:nvGrpSpPr>
                <p:cNvPr id="11291" name="Group 12"/>
                <p:cNvGrpSpPr>
                  <a:grpSpLocks/>
                </p:cNvGrpSpPr>
                <p:nvPr/>
              </p:nvGrpSpPr>
              <p:grpSpPr bwMode="auto">
                <a:xfrm>
                  <a:off x="3505200" y="4800600"/>
                  <a:ext cx="1060704" cy="1143000"/>
                  <a:chOff x="3810000" y="2743200"/>
                  <a:chExt cx="1060704" cy="1219200"/>
                </a:xfrm>
              </p:grpSpPr>
              <p:sp>
                <p:nvSpPr>
                  <p:cNvPr id="14" name="Isosceles Triangle 13"/>
                  <p:cNvSpPr/>
                  <p:nvPr/>
                </p:nvSpPr>
                <p:spPr>
                  <a:xfrm>
                    <a:off x="3810000" y="2819039"/>
                    <a:ext cx="1061798" cy="1142999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" name="Oval 14"/>
                  <p:cNvSpPr/>
                  <p:nvPr/>
                </p:nvSpPr>
                <p:spPr>
                  <a:xfrm>
                    <a:off x="4267271" y="2743926"/>
                    <a:ext cx="136922" cy="13716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1292" name="Group 15"/>
                <p:cNvGrpSpPr>
                  <a:grpSpLocks/>
                </p:cNvGrpSpPr>
                <p:nvPr/>
              </p:nvGrpSpPr>
              <p:grpSpPr bwMode="auto">
                <a:xfrm>
                  <a:off x="4800600" y="4648200"/>
                  <a:ext cx="1060704" cy="1371600"/>
                  <a:chOff x="3810000" y="2743200"/>
                  <a:chExt cx="1060704" cy="1219200"/>
                </a:xfrm>
              </p:grpSpPr>
              <p:sp>
                <p:nvSpPr>
                  <p:cNvPr id="17" name="Isosceles Triangle 16"/>
                  <p:cNvSpPr/>
                  <p:nvPr/>
                </p:nvSpPr>
                <p:spPr>
                  <a:xfrm>
                    <a:off x="3808908" y="2819400"/>
                    <a:ext cx="1061796" cy="1143000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3200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" name="Oval 17"/>
                  <p:cNvSpPr/>
                  <p:nvPr/>
                </p:nvSpPr>
                <p:spPr>
                  <a:xfrm>
                    <a:off x="4266177" y="2743200"/>
                    <a:ext cx="136924" cy="13607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1" name="Oval 20"/>
                <p:cNvSpPr/>
                <p:nvPr/>
              </p:nvSpPr>
              <p:spPr>
                <a:xfrm>
                  <a:off x="4572165" y="3962400"/>
                  <a:ext cx="136922" cy="12858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25" name="Straight Connector 24"/>
                <p:cNvCxnSpPr>
                  <a:stCxn id="21" idx="3"/>
                  <a:endCxn id="15" idx="7"/>
                </p:cNvCxnSpPr>
                <p:nvPr/>
              </p:nvCxnSpPr>
              <p:spPr>
                <a:xfrm flipH="1">
                  <a:off x="4078725" y="4072618"/>
                  <a:ext cx="514107" cy="747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8" name="Straight Connector 27"/>
              <p:cNvCxnSpPr>
                <a:stCxn id="21" idx="5"/>
                <a:endCxn id="18" idx="1"/>
              </p:cNvCxnSpPr>
              <p:nvPr/>
            </p:nvCxnSpPr>
            <p:spPr>
              <a:xfrm>
                <a:off x="2632075" y="2114550"/>
                <a:ext cx="361950" cy="30956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87" name="TextBox 19"/>
            <p:cNvSpPr txBox="1">
              <a:spLocks noChangeArrowheads="1"/>
            </p:cNvSpPr>
            <p:nvPr/>
          </p:nvSpPr>
          <p:spPr bwMode="auto">
            <a:xfrm>
              <a:off x="2006046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1</a:t>
              </a:r>
            </a:p>
          </p:txBody>
        </p:sp>
        <p:sp>
          <p:nvSpPr>
            <p:cNvPr id="11288" name="TextBox 23"/>
            <p:cNvSpPr txBox="1">
              <a:spLocks noChangeArrowheads="1"/>
            </p:cNvSpPr>
            <p:nvPr/>
          </p:nvSpPr>
          <p:spPr bwMode="auto">
            <a:xfrm>
              <a:off x="2819400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2</a:t>
              </a:r>
            </a:p>
          </p:txBody>
        </p:sp>
      </p:grpSp>
      <p:grpSp>
        <p:nvGrpSpPr>
          <p:cNvPr id="11272" name="Group 49"/>
          <p:cNvGrpSpPr>
            <a:grpSpLocks/>
          </p:cNvGrpSpPr>
          <p:nvPr/>
        </p:nvGrpSpPr>
        <p:grpSpPr bwMode="auto">
          <a:xfrm>
            <a:off x="2051757" y="4512732"/>
            <a:ext cx="1447800" cy="1066800"/>
            <a:chOff x="1905000" y="2057400"/>
            <a:chExt cx="1447800" cy="1066800"/>
          </a:xfrm>
        </p:grpSpPr>
        <p:grpSp>
          <p:nvGrpSpPr>
            <p:cNvPr id="11273" name="Group 50"/>
            <p:cNvGrpSpPr>
              <a:grpSpLocks/>
            </p:cNvGrpSpPr>
            <p:nvPr/>
          </p:nvGrpSpPr>
          <p:grpSpPr bwMode="auto">
            <a:xfrm>
              <a:off x="1905000" y="2057400"/>
              <a:ext cx="1447800" cy="1066800"/>
              <a:chOff x="1905000" y="2057400"/>
              <a:chExt cx="1447800" cy="1066800"/>
            </a:xfrm>
          </p:grpSpPr>
          <p:grpSp>
            <p:nvGrpSpPr>
              <p:cNvPr id="11276" name="Group 53"/>
              <p:cNvGrpSpPr>
                <a:grpSpLocks/>
              </p:cNvGrpSpPr>
              <p:nvPr/>
            </p:nvGrpSpPr>
            <p:grpSpPr bwMode="auto">
              <a:xfrm>
                <a:off x="1905000" y="2057400"/>
                <a:ext cx="1447800" cy="1066800"/>
                <a:chOff x="3505200" y="3962400"/>
                <a:chExt cx="2356104" cy="2057400"/>
              </a:xfrm>
            </p:grpSpPr>
            <p:grpSp>
              <p:nvGrpSpPr>
                <p:cNvPr id="11278" name="Group 55"/>
                <p:cNvGrpSpPr>
                  <a:grpSpLocks/>
                </p:cNvGrpSpPr>
                <p:nvPr/>
              </p:nvGrpSpPr>
              <p:grpSpPr bwMode="auto">
                <a:xfrm>
                  <a:off x="3505200" y="4800600"/>
                  <a:ext cx="1060704" cy="1143000"/>
                  <a:chOff x="3810000" y="2743200"/>
                  <a:chExt cx="1060704" cy="1219200"/>
                </a:xfrm>
              </p:grpSpPr>
              <p:sp>
                <p:nvSpPr>
                  <p:cNvPr id="62" name="Isosceles Triangle 61"/>
                  <p:cNvSpPr/>
                  <p:nvPr/>
                </p:nvSpPr>
                <p:spPr>
                  <a:xfrm>
                    <a:off x="3810000" y="2819039"/>
                    <a:ext cx="1061798" cy="1142999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3" name="Oval 62"/>
                  <p:cNvSpPr/>
                  <p:nvPr/>
                </p:nvSpPr>
                <p:spPr>
                  <a:xfrm>
                    <a:off x="4267271" y="2743926"/>
                    <a:ext cx="136922" cy="13716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1279" name="Group 56"/>
                <p:cNvGrpSpPr>
                  <a:grpSpLocks/>
                </p:cNvGrpSpPr>
                <p:nvPr/>
              </p:nvGrpSpPr>
              <p:grpSpPr bwMode="auto">
                <a:xfrm>
                  <a:off x="4800600" y="4648200"/>
                  <a:ext cx="1060704" cy="1371600"/>
                  <a:chOff x="3810000" y="2743200"/>
                  <a:chExt cx="1060704" cy="1219200"/>
                </a:xfrm>
              </p:grpSpPr>
              <p:sp>
                <p:nvSpPr>
                  <p:cNvPr id="60" name="Isosceles Triangle 59"/>
                  <p:cNvSpPr/>
                  <p:nvPr/>
                </p:nvSpPr>
                <p:spPr>
                  <a:xfrm>
                    <a:off x="3808908" y="2819400"/>
                    <a:ext cx="1061796" cy="1143000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3200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1" name="Oval 60"/>
                  <p:cNvSpPr/>
                  <p:nvPr/>
                </p:nvSpPr>
                <p:spPr>
                  <a:xfrm>
                    <a:off x="4266177" y="2743200"/>
                    <a:ext cx="136924" cy="13607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58" name="Oval 57"/>
                <p:cNvSpPr/>
                <p:nvPr/>
              </p:nvSpPr>
              <p:spPr>
                <a:xfrm>
                  <a:off x="4572165" y="3962400"/>
                  <a:ext cx="136922" cy="12858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59" name="Straight Connector 58"/>
                <p:cNvCxnSpPr>
                  <a:stCxn id="58" idx="3"/>
                  <a:endCxn id="63" idx="7"/>
                </p:cNvCxnSpPr>
                <p:nvPr/>
              </p:nvCxnSpPr>
              <p:spPr>
                <a:xfrm flipH="1">
                  <a:off x="4078725" y="4072618"/>
                  <a:ext cx="514107" cy="747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5" name="Straight Connector 54"/>
              <p:cNvCxnSpPr>
                <a:stCxn id="58" idx="5"/>
                <a:endCxn id="61" idx="1"/>
              </p:cNvCxnSpPr>
              <p:nvPr/>
            </p:nvCxnSpPr>
            <p:spPr>
              <a:xfrm>
                <a:off x="2632075" y="2114550"/>
                <a:ext cx="361950" cy="30956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74" name="TextBox 51"/>
            <p:cNvSpPr txBox="1">
              <a:spLocks noChangeArrowheads="1"/>
            </p:cNvSpPr>
            <p:nvPr/>
          </p:nvSpPr>
          <p:spPr bwMode="auto">
            <a:xfrm>
              <a:off x="2006046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1</a:t>
              </a:r>
            </a:p>
          </p:txBody>
        </p:sp>
        <p:sp>
          <p:nvSpPr>
            <p:cNvPr id="11275" name="TextBox 52"/>
            <p:cNvSpPr txBox="1">
              <a:spLocks noChangeArrowheads="1"/>
            </p:cNvSpPr>
            <p:nvPr/>
          </p:nvSpPr>
          <p:spPr bwMode="auto">
            <a:xfrm>
              <a:off x="2819400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984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500" b="1" dirty="0">
                <a:solidFill>
                  <a:srgbClr val="C00000"/>
                </a:solidFill>
                <a:cs typeface="Arial" charset="0"/>
              </a:rPr>
              <a:t>Claim: </a:t>
            </a:r>
            <a:r>
              <a:rPr lang="en-US" sz="2500" dirty="0">
                <a:cs typeface="Arial" charset="0"/>
              </a:rPr>
              <a:t>For every rooted binary tree T, size(T) ≤ 2</a:t>
            </a:r>
            <a:r>
              <a:rPr lang="en-US" sz="2500" baseline="30000" dirty="0">
                <a:cs typeface="Arial" charset="0"/>
              </a:rPr>
              <a:t>height(T) + 1</a:t>
            </a:r>
            <a:r>
              <a:rPr lang="en-US" sz="2500" dirty="0">
                <a:cs typeface="Arial" charset="0"/>
              </a:rPr>
              <a:t> - 1</a:t>
            </a:r>
            <a:r>
              <a:rPr lang="en-US" sz="2500" dirty="0"/>
              <a:t/>
            </a:r>
            <a:br>
              <a:rPr lang="en-US" sz="2500" dirty="0"/>
            </a:b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13039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Administrivia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592667" y="1223964"/>
            <a:ext cx="8229600" cy="5470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Midterm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600" dirty="0" smtClean="0">
                <a:solidFill>
                  <a:srgbClr val="C00000"/>
                </a:solidFill>
              </a:rPr>
              <a:t>Monday, November 3</a:t>
            </a:r>
            <a:r>
              <a:rPr lang="en-US" sz="2600" baseline="30000" dirty="0" smtClean="0">
                <a:solidFill>
                  <a:srgbClr val="C00000"/>
                </a:solidFill>
              </a:rPr>
              <a:t>rd</a:t>
            </a:r>
            <a:r>
              <a:rPr lang="en-US" sz="2600" dirty="0" smtClean="0">
                <a:solidFill>
                  <a:srgbClr val="C00000"/>
                </a:solidFill>
              </a:rPr>
              <a:t>, IN CLASS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C00000"/>
                </a:solidFill>
              </a:rPr>
              <a:t>	</a:t>
            </a:r>
            <a:r>
              <a:rPr lang="en-US" sz="2600" dirty="0" smtClean="0"/>
              <a:t>Topics: Everything up to ordinary induction.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Review sessions: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strike="sngStrike" dirty="0" smtClean="0"/>
              <a:t>Thursday, </a:t>
            </a:r>
            <a:r>
              <a:rPr lang="en-US" sz="2600" strike="sngStrike" dirty="0"/>
              <a:t>Oct 30: 4:</a:t>
            </a:r>
            <a:r>
              <a:rPr lang="en-US" sz="2600" strike="sngStrike" dirty="0" smtClean="0"/>
              <a:t>30</a:t>
            </a:r>
            <a:r>
              <a:rPr lang="en-US" sz="2600" strike="sngStrike" dirty="0"/>
              <a:t>pm</a:t>
            </a:r>
            <a:r>
              <a:rPr lang="en-US" sz="2600" strike="sngStrike" dirty="0" smtClean="0"/>
              <a:t> – 6:00pm  (</a:t>
            </a:r>
            <a:r>
              <a:rPr lang="pt-BR" sz="2800" strike="sngStrike" dirty="0"/>
              <a:t>THO </a:t>
            </a:r>
            <a:r>
              <a:rPr lang="pt-BR" sz="2800" strike="sngStrike" dirty="0" smtClean="0"/>
              <a:t>101)</a:t>
            </a:r>
            <a:endParaRPr lang="en-US" sz="2600" strike="sngStrike" dirty="0" smtClean="0"/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Saturday, </a:t>
            </a:r>
            <a:r>
              <a:rPr lang="en-US" sz="2600" dirty="0"/>
              <a:t>Nov 1: 4:</a:t>
            </a:r>
            <a:r>
              <a:rPr lang="en-US" sz="2600" dirty="0" smtClean="0"/>
              <a:t>30</a:t>
            </a:r>
            <a:r>
              <a:rPr lang="en-US" sz="2600" dirty="0"/>
              <a:t>pm </a:t>
            </a:r>
            <a:r>
              <a:rPr lang="en-US" sz="2600" dirty="0" smtClean="0"/>
              <a:t>– 7:00pm    (</a:t>
            </a:r>
            <a:r>
              <a:rPr lang="en-US" sz="2800" dirty="0"/>
              <a:t>EEB </a:t>
            </a:r>
            <a:r>
              <a:rPr lang="en-US" sz="2800" dirty="0" smtClean="0"/>
              <a:t>125)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Sunday, </a:t>
            </a:r>
            <a:r>
              <a:rPr lang="en-US" sz="2600" dirty="0"/>
              <a:t>Nov 2: </a:t>
            </a:r>
            <a:r>
              <a:rPr lang="en-US" sz="2600" dirty="0" smtClean="0"/>
              <a:t>4:00</a:t>
            </a:r>
            <a:r>
              <a:rPr lang="en-US" sz="2600" dirty="0"/>
              <a:t>pm </a:t>
            </a:r>
            <a:r>
              <a:rPr lang="en-US" sz="2600" dirty="0" smtClean="0"/>
              <a:t>– 6:00pm      (</a:t>
            </a:r>
            <a:r>
              <a:rPr lang="en-US" sz="2800" dirty="0"/>
              <a:t>EEB </a:t>
            </a:r>
            <a:r>
              <a:rPr lang="en-US" sz="2800" dirty="0" smtClean="0"/>
              <a:t>125)</a:t>
            </a:r>
            <a:endParaRPr lang="en-US" sz="2800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703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Strings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39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r>
                  <a:rPr lang="en-US" sz="2800" dirty="0">
                    <a:latin typeface="Franklin Gothic Medium" panose="020B0603020102020204" pitchFamily="34" charset="0"/>
                  </a:rPr>
                  <a:t>An </a:t>
                </a:r>
                <a:r>
                  <a:rPr lang="en-US" sz="2800" i="1" dirty="0">
                    <a:latin typeface="Franklin Gothic Medium" panose="020B0603020102020204" pitchFamily="34" charset="0"/>
                  </a:rPr>
                  <a:t>alphabet</a:t>
                </a:r>
                <a:r>
                  <a:rPr lang="en-US" sz="2800" dirty="0">
                    <a:latin typeface="Franklin Gothic Medium" panose="020B0603020102020204" pitchFamily="34" charset="0"/>
                  </a:rPr>
                  <a:t> </a:t>
                </a:r>
                <a:r>
                  <a:rPr lang="en-US" sz="2800" b="1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 charset="0"/>
                  </a:rPr>
                  <a:t></a:t>
                </a:r>
                <a:r>
                  <a:rPr lang="en-US" sz="2800" dirty="0">
                    <a:latin typeface="Franklin Gothic Medium" panose="020B0603020102020204" pitchFamily="34" charset="0"/>
                    <a:sym typeface="Symbol" charset="0"/>
                  </a:rPr>
                  <a:t> </a:t>
                </a:r>
                <a:r>
                  <a:rPr lang="en-US" sz="2800" dirty="0">
                    <a:latin typeface="Franklin Gothic Medium" panose="020B0603020102020204" pitchFamily="34" charset="0"/>
                  </a:rPr>
                  <a:t>is any finite set of </a:t>
                </a:r>
                <a:r>
                  <a:rPr lang="en-US" sz="2800" dirty="0" smtClean="0">
                    <a:latin typeface="Franklin Gothic Medium" panose="020B0603020102020204" pitchFamily="34" charset="0"/>
                  </a:rPr>
                  <a:t>characters</a:t>
                </a:r>
              </a:p>
              <a:p>
                <a:endParaRPr lang="en-US" sz="2800" dirty="0">
                  <a:latin typeface="Franklin Gothic Medium" panose="020B0603020102020204" pitchFamily="34" charset="0"/>
                </a:endParaRPr>
              </a:p>
              <a:p>
                <a:r>
                  <a:rPr lang="en-US" sz="2800" dirty="0">
                    <a:latin typeface="Franklin Gothic Medium" panose="020B0603020102020204" pitchFamily="34" charset="0"/>
                  </a:rPr>
                  <a:t>The set </a:t>
                </a:r>
                <a:r>
                  <a:rPr lang="en-US" sz="2800" b="1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 charset="0"/>
                  </a:rPr>
                  <a:t></a:t>
                </a:r>
                <a:r>
                  <a:rPr lang="en-US" sz="2800" b="1" baseline="30000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*</a:t>
                </a:r>
                <a:r>
                  <a:rPr lang="en-US" sz="2800" dirty="0">
                    <a:latin typeface="Franklin Gothic Medium" panose="020B0603020102020204" pitchFamily="34" charset="0"/>
                  </a:rPr>
                  <a:t> of </a:t>
                </a:r>
                <a:r>
                  <a:rPr lang="en-US" sz="2800" i="1" dirty="0">
                    <a:latin typeface="Franklin Gothic Medium" panose="020B0603020102020204" pitchFamily="34" charset="0"/>
                  </a:rPr>
                  <a:t>strings</a:t>
                </a:r>
                <a:r>
                  <a:rPr lang="en-US" sz="2800" dirty="0">
                    <a:latin typeface="Franklin Gothic Medium" panose="020B0603020102020204" pitchFamily="34" charset="0"/>
                  </a:rPr>
                  <a:t> over the alphabet </a:t>
                </a:r>
                <a:r>
                  <a:rPr lang="en-US" sz="2800" b="1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 charset="0"/>
                  </a:rPr>
                  <a:t></a:t>
                </a:r>
                <a:r>
                  <a:rPr lang="en-US" sz="2800" dirty="0">
                    <a:latin typeface="Franklin Gothic Medium" panose="020B0603020102020204" pitchFamily="34" charset="0"/>
                  </a:rPr>
                  <a:t> </a:t>
                </a:r>
                <a:r>
                  <a:rPr lang="en-US" sz="2800" dirty="0" smtClean="0">
                    <a:latin typeface="Franklin Gothic Medium" panose="020B0603020102020204" pitchFamily="34" charset="0"/>
                  </a:rPr>
                  <a:t> is </a:t>
                </a:r>
                <a:r>
                  <a:rPr lang="en-US" sz="2800" dirty="0">
                    <a:latin typeface="Franklin Gothic Medium" panose="020B0603020102020204" pitchFamily="34" charset="0"/>
                  </a:rPr>
                  <a:t>defined by</a:t>
                </a:r>
              </a:p>
              <a:p>
                <a:pPr lvl="1"/>
                <a:r>
                  <a:rPr lang="en-US" b="1" dirty="0">
                    <a:latin typeface="Franklin Gothic Medium" panose="020B0603020102020204" pitchFamily="34" charset="0"/>
                  </a:rPr>
                  <a:t>Basis: </a:t>
                </a:r>
                <a:r>
                  <a:rPr lang="en-US" sz="2000" dirty="0">
                    <a:solidFill>
                      <a:prstClr val="black"/>
                    </a:solidFill>
                    <a:latin typeface="Franklin Gothic Medium" panose="020B0603020102020204" pitchFamily="34" charset="0"/>
                    <a:sym typeface="Symbol" charset="0"/>
                  </a:rPr>
                  <a:t>ℇ</a:t>
                </a:r>
                <a:r>
                  <a:rPr lang="en-US" dirty="0" smtClean="0">
                    <a:latin typeface="Franklin Gothic Medium" panose="020B0603020102020204" pitchFamily="34" charset="0"/>
                  </a:rPr>
                  <a:t> </a:t>
                </a:r>
                <a:r>
                  <a:rPr lang="en-US" dirty="0">
                    <a:latin typeface="Franklin Gothic Medium" panose="020B0603020102020204" pitchFamily="34" charset="0"/>
                    <a:sym typeface="Symbol" charset="0"/>
                  </a:rPr>
                  <a:t></a:t>
                </a:r>
                <a:r>
                  <a:rPr lang="en-US" dirty="0">
                    <a:latin typeface="Franklin Gothic Medium" panose="020B0603020102020204" pitchFamily="34" charset="0"/>
                  </a:rPr>
                  <a:t> </a:t>
                </a:r>
                <a:r>
                  <a:rPr lang="en-US" dirty="0">
                    <a:latin typeface="Franklin Gothic Medium" panose="020B0603020102020204" pitchFamily="34" charset="0"/>
                    <a:sym typeface="Symbol" charset="0"/>
                  </a:rPr>
                  <a:t></a:t>
                </a:r>
                <a:r>
                  <a:rPr lang="en-US" baseline="30000" dirty="0" smtClean="0">
                    <a:latin typeface="Franklin Gothic Medium" panose="020B0603020102020204" pitchFamily="34" charset="0"/>
                  </a:rPr>
                  <a:t>*</a:t>
                </a:r>
                <a:r>
                  <a:rPr lang="en-US" dirty="0" smtClean="0">
                    <a:latin typeface="Franklin Gothic Medium" panose="020B0603020102020204" pitchFamily="34" charset="0"/>
                  </a:rPr>
                  <a:t>  (</a:t>
                </a:r>
                <a:r>
                  <a:rPr lang="en-US" sz="2400" dirty="0">
                    <a:solidFill>
                      <a:prstClr val="black"/>
                    </a:solidFill>
                    <a:latin typeface="Franklin Gothic Medium" panose="020B0603020102020204" pitchFamily="34" charset="0"/>
                    <a:sym typeface="Symbol" charset="0"/>
                  </a:rPr>
                  <a:t>ℇ</a:t>
                </a:r>
                <a:r>
                  <a:rPr lang="en-US" dirty="0" smtClean="0">
                    <a:latin typeface="Franklin Gothic Medium" panose="020B0603020102020204" pitchFamily="34" charset="0"/>
                  </a:rPr>
                  <a:t> </a:t>
                </a:r>
                <a:r>
                  <a:rPr lang="en-US" dirty="0">
                    <a:latin typeface="Franklin Gothic Medium" panose="020B0603020102020204" pitchFamily="34" charset="0"/>
                  </a:rPr>
                  <a:t>is the empty string)</a:t>
                </a:r>
              </a:p>
              <a:p>
                <a:pPr lvl="1"/>
                <a:r>
                  <a:rPr lang="en-US" b="1" dirty="0">
                    <a:latin typeface="Franklin Gothic Medium" panose="020B0603020102020204" pitchFamily="34" charset="0"/>
                  </a:rPr>
                  <a:t>Recursive:  </a:t>
                </a:r>
                <a:r>
                  <a:rPr lang="en-US" dirty="0">
                    <a:latin typeface="Franklin Gothic Medium" panose="020B0603020102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𝑤</m:t>
                    </m:r>
                  </m:oMath>
                </a14:m>
                <a:r>
                  <a:rPr lang="en-US" dirty="0" smtClean="0">
                    <a:latin typeface="Franklin Gothic Medium" panose="020B0603020102020204" pitchFamily="34" charset="0"/>
                  </a:rPr>
                  <a:t> </a:t>
                </a:r>
                <a:r>
                  <a:rPr lang="en-US" dirty="0" smtClean="0">
                    <a:latin typeface="Franklin Gothic Medium" panose="020B0603020102020204" pitchFamily="34" charset="0"/>
                    <a:sym typeface="Symbol" charset="0"/>
                  </a:rPr>
                  <a:t></a:t>
                </a:r>
                <a:r>
                  <a:rPr lang="en-US" dirty="0" smtClean="0">
                    <a:latin typeface="Franklin Gothic Medium" panose="020B0603020102020204" pitchFamily="34" charset="0"/>
                  </a:rPr>
                  <a:t> </a:t>
                </a:r>
                <a:r>
                  <a:rPr lang="en-US" dirty="0" smtClean="0">
                    <a:latin typeface="Franklin Gothic Medium" panose="020B0603020102020204" pitchFamily="34" charset="0"/>
                    <a:sym typeface="Symbol" charset="0"/>
                  </a:rPr>
                  <a:t></a:t>
                </a:r>
                <a:r>
                  <a:rPr lang="en-US" baseline="30000" dirty="0" smtClean="0">
                    <a:latin typeface="Franklin Gothic Medium" panose="020B0603020102020204" pitchFamily="34" charset="0"/>
                  </a:rPr>
                  <a:t>*</a:t>
                </a:r>
                <a:r>
                  <a:rPr lang="en-US" dirty="0" smtClean="0">
                    <a:latin typeface="Franklin Gothic Medium" panose="020B06030201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dirty="0" smtClean="0">
                    <a:latin typeface="Franklin Gothic Medium" panose="020B0603020102020204" pitchFamily="34" charset="0"/>
                  </a:rPr>
                  <a:t> </a:t>
                </a:r>
                <a:r>
                  <a:rPr lang="en-US" dirty="0">
                    <a:latin typeface="Franklin Gothic Medium" panose="020B0603020102020204" pitchFamily="34" charset="0"/>
                    <a:sym typeface="Symbol" charset="0"/>
                  </a:rPr>
                  <a:t></a:t>
                </a:r>
                <a:r>
                  <a:rPr lang="en-US" dirty="0">
                    <a:latin typeface="Franklin Gothic Medium" panose="020B0603020102020204" pitchFamily="34" charset="0"/>
                  </a:rPr>
                  <a:t> </a:t>
                </a:r>
                <a:r>
                  <a:rPr lang="en-US" dirty="0">
                    <a:latin typeface="Franklin Gothic Medium" panose="020B0603020102020204" pitchFamily="34" charset="0"/>
                    <a:sym typeface="Symbol" charset="0"/>
                  </a:rPr>
                  <a:t></a:t>
                </a:r>
                <a:r>
                  <a:rPr lang="en-US" dirty="0">
                    <a:latin typeface="Franklin Gothic Medium" panose="020B0603020102020204" pitchFamily="34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𝑤𝑎</m:t>
                    </m:r>
                  </m:oMath>
                </a14:m>
                <a:r>
                  <a:rPr lang="en-US" dirty="0" smtClean="0">
                    <a:latin typeface="Franklin Gothic Medium" panose="020B0603020102020204" pitchFamily="34" charset="0"/>
                  </a:rPr>
                  <a:t> </a:t>
                </a:r>
                <a:r>
                  <a:rPr lang="en-US" dirty="0">
                    <a:latin typeface="Franklin Gothic Medium" panose="020B0603020102020204" pitchFamily="34" charset="0"/>
                    <a:sym typeface="Symbol" charset="0"/>
                  </a:rPr>
                  <a:t></a:t>
                </a:r>
                <a:r>
                  <a:rPr lang="en-US" dirty="0">
                    <a:latin typeface="Franklin Gothic Medium" panose="020B0603020102020204" pitchFamily="34" charset="0"/>
                  </a:rPr>
                  <a:t> </a:t>
                </a:r>
                <a:r>
                  <a:rPr lang="en-US" dirty="0">
                    <a:latin typeface="Franklin Gothic Medium" panose="020B0603020102020204" pitchFamily="34" charset="0"/>
                    <a:sym typeface="Symbol" charset="0"/>
                  </a:rPr>
                  <a:t></a:t>
                </a:r>
                <a:r>
                  <a:rPr lang="en-US" baseline="30000" dirty="0">
                    <a:latin typeface="Franklin Gothic Medium" panose="020B0603020102020204" pitchFamily="34" charset="0"/>
                  </a:rPr>
                  <a:t>*</a:t>
                </a:r>
              </a:p>
            </p:txBody>
          </p:sp>
        </mc:Choice>
        <mc:Fallback xmlns="">
          <p:sp>
            <p:nvSpPr>
              <p:cNvPr id="1433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4"/>
                </p:custDataLst>
              </p:nvPr>
            </p:nvSpPr>
            <p:spPr>
              <a:blipFill rotWithShape="1">
                <a:blip r:embed="rId5"/>
                <a:stretch>
                  <a:fillRect l="-1259" t="-11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989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Palindromes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600" dirty="0"/>
              <a:t>Palindromes are strings that are the same backwards and forwards (e.g. “</a:t>
            </a:r>
            <a:r>
              <a:rPr lang="en-US" sz="2600" dirty="0" err="1"/>
              <a:t>abba</a:t>
            </a:r>
            <a:r>
              <a:rPr lang="en-US" sz="2600" dirty="0"/>
              <a:t>”, “</a:t>
            </a:r>
            <a:r>
              <a:rPr lang="en-US" sz="2600" dirty="0" err="1"/>
              <a:t>tht</a:t>
            </a:r>
            <a:r>
              <a:rPr lang="en-US" sz="2600" dirty="0"/>
              <a:t>”, “</a:t>
            </a:r>
            <a:r>
              <a:rPr lang="en-US" sz="2600" dirty="0" err="1"/>
              <a:t>neveroddoreven</a:t>
            </a:r>
            <a:r>
              <a:rPr lang="en-US" sz="2600" dirty="0"/>
              <a:t>”).</a:t>
            </a:r>
          </a:p>
          <a:p>
            <a:endParaRPr lang="en-US" sz="2600" dirty="0"/>
          </a:p>
          <a:p>
            <a:pPr marL="0" indent="0">
              <a:buNone/>
            </a:pPr>
            <a:r>
              <a:rPr lang="en-US" sz="2600" dirty="0"/>
              <a:t>Basis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err="1"/>
              <a:t>ℇ</a:t>
            </a:r>
            <a:r>
              <a:rPr lang="en-US" sz="2600" dirty="0">
                <a:cs typeface="Calibri"/>
              </a:rPr>
              <a:t> </a:t>
            </a:r>
            <a:r>
              <a:rPr lang="en-US" sz="2600" dirty="0">
                <a:latin typeface="Calibri"/>
                <a:cs typeface="Calibri"/>
              </a:rPr>
              <a:t>is a palindrome </a:t>
            </a:r>
            <a:endParaRPr lang="en-US" sz="2600" dirty="0" smtClean="0">
              <a:latin typeface="Calibri"/>
              <a:cs typeface="Calibri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>
                <a:cs typeface="Calibri"/>
              </a:rPr>
              <a:t>a </a:t>
            </a:r>
            <a:r>
              <a:rPr lang="en-US" sz="2600" dirty="0" smtClean="0">
                <a:latin typeface="Calibri"/>
                <a:cs typeface="Calibri"/>
              </a:rPr>
              <a:t>is </a:t>
            </a:r>
            <a:r>
              <a:rPr lang="en-US" sz="2600" dirty="0">
                <a:latin typeface="Calibri"/>
                <a:cs typeface="Calibri"/>
              </a:rPr>
              <a:t>a </a:t>
            </a:r>
            <a:r>
              <a:rPr lang="en-US" sz="2600" dirty="0" smtClean="0">
                <a:latin typeface="Calibri"/>
                <a:cs typeface="Calibri"/>
              </a:rPr>
              <a:t>palindrome for every </a:t>
            </a:r>
            <a:r>
              <a:rPr lang="en-US" sz="2600" dirty="0">
                <a:solidFill>
                  <a:prstClr val="black"/>
                </a:solidFill>
                <a:cs typeface="Calibri"/>
              </a:rPr>
              <a:t>a </a:t>
            </a:r>
            <a:r>
              <a:rPr lang="en-US" sz="2600" dirty="0">
                <a:solidFill>
                  <a:prstClr val="black"/>
                </a:solidFill>
                <a:latin typeface="Cambria Math"/>
                <a:cs typeface="Cambria Math"/>
              </a:rPr>
              <a:t>∈ </a:t>
            </a:r>
            <a:r>
              <a:rPr lang="en-US" b="1" dirty="0" smtClean="0">
                <a:latin typeface="Franklin Gothic Medium" panose="020B0603020102020204" pitchFamily="34" charset="0"/>
                <a:sym typeface="Symbol" charset="0"/>
              </a:rPr>
              <a:t></a:t>
            </a:r>
            <a:endParaRPr lang="en-US" sz="2600" dirty="0">
              <a:cs typeface="Calibri"/>
            </a:endParaRPr>
          </a:p>
          <a:p>
            <a:pPr marL="0" indent="0">
              <a:buNone/>
            </a:pPr>
            <a:r>
              <a:rPr lang="en-US" sz="2600" dirty="0">
                <a:cs typeface="Calibri"/>
              </a:rPr>
              <a:t>Recursive Step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>
                <a:latin typeface="Calibri"/>
                <a:cs typeface="Calibri"/>
              </a:rPr>
              <a:t>If</a:t>
            </a:r>
            <a:r>
              <a:rPr lang="en-US" sz="2600" dirty="0"/>
              <a:t> </a:t>
            </a:r>
            <a:r>
              <a:rPr lang="en-US" sz="2600" dirty="0">
                <a:cs typeface="Calibri"/>
              </a:rPr>
              <a:t>p</a:t>
            </a:r>
            <a:r>
              <a:rPr lang="en-US" sz="2600" dirty="0">
                <a:latin typeface="Calibri"/>
                <a:cs typeface="Calibri"/>
              </a:rPr>
              <a:t> is a palindrome and </a:t>
            </a:r>
            <a:r>
              <a:rPr lang="en-US" sz="2600" dirty="0">
                <a:cs typeface="Calibri"/>
              </a:rPr>
              <a:t>a </a:t>
            </a:r>
            <a:r>
              <a:rPr lang="en-US" sz="2600" dirty="0">
                <a:latin typeface="Cambria Math"/>
                <a:cs typeface="Cambria Math"/>
              </a:rPr>
              <a:t>∈ </a:t>
            </a:r>
            <a:r>
              <a:rPr lang="en-US" b="1" dirty="0" smtClean="0">
                <a:latin typeface="Franklin Gothic Medium" panose="020B0603020102020204" pitchFamily="34" charset="0"/>
                <a:sym typeface="Symbol" charset="0"/>
              </a:rPr>
              <a:t></a:t>
            </a:r>
            <a:r>
              <a:rPr lang="en-US" sz="2600" dirty="0" smtClean="0"/>
              <a:t>, </a:t>
            </a:r>
            <a:r>
              <a:rPr lang="en-US" sz="2600" dirty="0">
                <a:latin typeface="Calibri"/>
                <a:cs typeface="Calibri"/>
              </a:rPr>
              <a:t>then </a:t>
            </a:r>
            <a:r>
              <a:rPr lang="en-US" sz="2600" dirty="0" err="1">
                <a:cs typeface="Calibri"/>
              </a:rPr>
              <a:t>apa</a:t>
            </a:r>
            <a:r>
              <a:rPr lang="en-US" sz="2600" dirty="0">
                <a:cs typeface="Calibri"/>
              </a:rPr>
              <a:t> </a:t>
            </a:r>
            <a:r>
              <a:rPr lang="en-US" sz="2600" dirty="0">
                <a:latin typeface="Calibri"/>
                <a:cs typeface="Calibri"/>
              </a:rPr>
              <a:t>is a </a:t>
            </a:r>
            <a:r>
              <a:rPr lang="en-US" sz="2600" dirty="0" smtClean="0">
                <a:latin typeface="Calibri"/>
                <a:cs typeface="Calibri"/>
              </a:rPr>
              <a:t>palindrome.</a:t>
            </a:r>
            <a:endParaRPr lang="en-US" sz="2600" dirty="0"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20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A</a:t>
            </a:r>
            <a:r>
              <a:rPr lang="en-US" dirty="0" smtClean="0"/>
              <a:t>ll </a:t>
            </a:r>
            <a:r>
              <a:rPr lang="en-US" dirty="0"/>
              <a:t>B</a:t>
            </a:r>
            <a:r>
              <a:rPr lang="en-US" dirty="0" smtClean="0"/>
              <a:t>inary </a:t>
            </a:r>
            <a:r>
              <a:rPr lang="en-US" dirty="0"/>
              <a:t>S</a:t>
            </a:r>
            <a:r>
              <a:rPr lang="en-US" dirty="0" smtClean="0"/>
              <a:t>trings with no 1’s before 0’s…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39694"/>
            <a:ext cx="77843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Write a recursive definition for the set of binary strings in which all 0’s appear before any 1’s in the entire string.</a:t>
            </a:r>
          </a:p>
        </p:txBody>
      </p:sp>
    </p:spTree>
    <p:extLst>
      <p:ext uri="{BB962C8B-B14F-4D97-AF65-F5344CB8AC3E}">
        <p14:creationId xmlns:p14="http://schemas.microsoft.com/office/powerpoint/2010/main" val="126987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</a:t>
            </a:r>
            <a:r>
              <a:rPr lang="en-US" dirty="0" smtClean="0"/>
              <a:t>unction </a:t>
            </a:r>
            <a:r>
              <a:rPr lang="en-US" dirty="0"/>
              <a:t>D</a:t>
            </a:r>
            <a:r>
              <a:rPr lang="en-US" dirty="0" smtClean="0"/>
              <a:t>efinitions on Recursively </a:t>
            </a:r>
            <a:r>
              <a:rPr lang="en-US" dirty="0"/>
              <a:t>D</a:t>
            </a:r>
            <a:r>
              <a:rPr lang="en-US" dirty="0" smtClean="0"/>
              <a:t>efined </a:t>
            </a:r>
            <a:r>
              <a:rPr lang="en-US" dirty="0"/>
              <a:t>S</a:t>
            </a:r>
            <a:r>
              <a:rPr lang="en-US" dirty="0" smtClean="0"/>
              <a:t>ets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45819" y="881280"/>
            <a:ext cx="641433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Length:</a:t>
            </a:r>
          </a:p>
          <a:p>
            <a:r>
              <a:rPr lang="en-US" sz="2400" dirty="0">
                <a:latin typeface="Franklin Gothic Medium"/>
                <a:cs typeface="Franklin Gothic Medium"/>
              </a:rPr>
              <a:t>	</a:t>
            </a:r>
            <a:r>
              <a:rPr lang="en-US" sz="2400" dirty="0" smtClean="0">
                <a:latin typeface="Calibri"/>
                <a:cs typeface="Calibri"/>
              </a:rPr>
              <a:t>len(</a:t>
            </a:r>
            <a:r>
              <a:rPr lang="en-US" sz="2000" dirty="0" smtClean="0">
                <a:latin typeface="Calibri"/>
                <a:cs typeface="Calibri"/>
              </a:rPr>
              <a:t>ℇ</a:t>
            </a:r>
            <a:r>
              <a:rPr lang="en-US" sz="2400" dirty="0" smtClean="0">
                <a:latin typeface="Calibri"/>
                <a:cs typeface="Calibri"/>
              </a:rPr>
              <a:t>) = 0</a:t>
            </a:r>
          </a:p>
          <a:p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dirty="0" smtClean="0">
                <a:latin typeface="Calibri"/>
                <a:cs typeface="Calibri"/>
              </a:rPr>
              <a:t>len(wa) = 1 + len(w) for w </a:t>
            </a:r>
            <a:r>
              <a:rPr lang="en-US" sz="2400" dirty="0" smtClean="0">
                <a:latin typeface="Cambria Math"/>
                <a:cs typeface="Cambria Math"/>
              </a:rPr>
              <a:t>∈ </a:t>
            </a:r>
            <a:r>
              <a:rPr lang="en-US" sz="2800" b="1" dirty="0">
                <a:latin typeface="Franklin Gothic Medium" panose="020B0603020102020204" pitchFamily="34" charset="0"/>
                <a:sym typeface="Symbol" charset="0"/>
              </a:rPr>
              <a:t></a:t>
            </a:r>
            <a:r>
              <a:rPr lang="en-US" sz="2800" b="1" baseline="30000" dirty="0">
                <a:latin typeface="Franklin Gothic Medium" panose="020B0603020102020204" pitchFamily="34" charset="0"/>
              </a:rPr>
              <a:t>*</a:t>
            </a:r>
            <a:r>
              <a:rPr lang="en-US" sz="2400" dirty="0" smtClean="0">
                <a:latin typeface="Calibri"/>
                <a:cs typeface="Calibri"/>
              </a:rPr>
              <a:t>, a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>
                <a:latin typeface="Cambria Math"/>
                <a:cs typeface="Cambria Math"/>
              </a:rPr>
              <a:t>∈ </a:t>
            </a:r>
            <a:r>
              <a:rPr lang="en-US" sz="2800" b="1" dirty="0">
                <a:latin typeface="Franklin Gothic Medium" panose="020B0603020102020204" pitchFamily="34" charset="0"/>
                <a:sym typeface="Symbol" charset="0"/>
              </a:rPr>
              <a:t></a:t>
            </a:r>
            <a:endParaRPr lang="en-US" sz="2400" dirty="0" smtClean="0">
              <a:latin typeface="Calibri"/>
              <a:cs typeface="Calibri"/>
            </a:endParaRPr>
          </a:p>
          <a:p>
            <a:endParaRPr lang="en-US" sz="1200" dirty="0">
              <a:latin typeface="Franklin Gothic Medium"/>
              <a:cs typeface="Franklin Gothic Medium"/>
            </a:endParaRPr>
          </a:p>
          <a:p>
            <a:r>
              <a:rPr lang="en-US" sz="2400" dirty="0" smtClean="0">
                <a:latin typeface="Franklin Gothic Medium"/>
                <a:cs typeface="Franklin Gothic Medium"/>
              </a:rPr>
              <a:t>Reversal:</a:t>
            </a:r>
          </a:p>
          <a:p>
            <a:r>
              <a:rPr lang="en-US" sz="2400" dirty="0">
                <a:latin typeface="Franklin Gothic Medium"/>
                <a:cs typeface="Franklin Gothic Medium"/>
              </a:rPr>
              <a:t>	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000" dirty="0" smtClean="0">
                <a:latin typeface="Calibri"/>
                <a:cs typeface="Calibri"/>
              </a:rPr>
              <a:t>ℇ</a:t>
            </a:r>
            <a:r>
              <a:rPr lang="en-US" sz="2400" baseline="30000" dirty="0" smtClean="0">
                <a:latin typeface="Calibri"/>
                <a:cs typeface="Calibri"/>
              </a:rPr>
              <a:t>R</a:t>
            </a:r>
            <a:r>
              <a:rPr lang="en-US" sz="2400" dirty="0" smtClean="0">
                <a:latin typeface="Calibri"/>
                <a:cs typeface="Calibri"/>
              </a:rPr>
              <a:t> = </a:t>
            </a:r>
            <a:r>
              <a:rPr lang="en-US" sz="2000" dirty="0" smtClean="0">
                <a:latin typeface="Calibri"/>
                <a:cs typeface="Calibri"/>
              </a:rPr>
              <a:t>ℇ</a:t>
            </a:r>
            <a:endParaRPr lang="en-US" sz="2400" dirty="0" smtClean="0">
              <a:latin typeface="Calibri"/>
              <a:cs typeface="Calibri"/>
            </a:endParaRPr>
          </a:p>
          <a:p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dirty="0" smtClean="0">
                <a:latin typeface="Calibri"/>
                <a:cs typeface="Calibri"/>
              </a:rPr>
              <a:t>(wa)</a:t>
            </a:r>
            <a:r>
              <a:rPr lang="en-US" sz="2400" baseline="30000" dirty="0" smtClean="0">
                <a:latin typeface="Calibri"/>
                <a:cs typeface="Calibri"/>
              </a:rPr>
              <a:t>R</a:t>
            </a:r>
            <a:r>
              <a:rPr lang="en-US" sz="2400" dirty="0" smtClean="0">
                <a:latin typeface="Calibri"/>
                <a:cs typeface="Calibri"/>
              </a:rPr>
              <a:t> = aw</a:t>
            </a:r>
            <a:r>
              <a:rPr lang="en-US" sz="2400" baseline="30000" dirty="0" smtClean="0">
                <a:latin typeface="Calibri"/>
                <a:cs typeface="Calibri"/>
              </a:rPr>
              <a:t>R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>
                <a:latin typeface="Calibri"/>
                <a:cs typeface="Calibri"/>
              </a:rPr>
              <a:t>for </a:t>
            </a:r>
            <a:r>
              <a:rPr lang="en-US" sz="2400" dirty="0" smtClean="0">
                <a:latin typeface="Calibri"/>
                <a:cs typeface="Calibri"/>
              </a:rPr>
              <a:t>w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>
                <a:latin typeface="Cambria Math"/>
                <a:cs typeface="Cambria Math"/>
              </a:rPr>
              <a:t>∈ </a:t>
            </a:r>
            <a:r>
              <a:rPr lang="en-US" sz="2800" b="1" dirty="0">
                <a:latin typeface="Franklin Gothic Medium" panose="020B0603020102020204" pitchFamily="34" charset="0"/>
                <a:sym typeface="Symbol" charset="0"/>
              </a:rPr>
              <a:t></a:t>
            </a:r>
            <a:r>
              <a:rPr lang="en-US" sz="2800" b="1" baseline="30000" dirty="0" smtClean="0">
                <a:latin typeface="Franklin Gothic Medium" panose="020B0603020102020204" pitchFamily="34" charset="0"/>
              </a:rPr>
              <a:t>*</a:t>
            </a:r>
            <a:r>
              <a:rPr lang="en-US" sz="2400" dirty="0" smtClean="0">
                <a:latin typeface="Calibri"/>
                <a:cs typeface="Calibri"/>
              </a:rPr>
              <a:t>, a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>
                <a:latin typeface="Cambria Math"/>
                <a:cs typeface="Cambria Math"/>
              </a:rPr>
              <a:t>∈ </a:t>
            </a:r>
            <a:r>
              <a:rPr lang="en-US" sz="2800" b="1" dirty="0" smtClean="0">
                <a:latin typeface="Franklin Gothic Medium" panose="020B0603020102020204" pitchFamily="34" charset="0"/>
                <a:sym typeface="Symbol" charset="0"/>
              </a:rPr>
              <a:t></a:t>
            </a:r>
          </a:p>
          <a:p>
            <a:endParaRPr lang="en-US" sz="1400" dirty="0" smtClean="0">
              <a:latin typeface="Franklin Gothic Medium"/>
              <a:cs typeface="Franklin Gothic Medium"/>
            </a:endParaRPr>
          </a:p>
          <a:p>
            <a:r>
              <a:rPr lang="en-US" sz="2400" dirty="0" smtClean="0">
                <a:latin typeface="Franklin Gothic Medium"/>
                <a:cs typeface="Franklin Gothic Medium"/>
              </a:rPr>
              <a:t>Concatenation:</a:t>
            </a:r>
          </a:p>
          <a:p>
            <a:r>
              <a:rPr lang="en-US" sz="2400" dirty="0">
                <a:latin typeface="Franklin Gothic Medium"/>
                <a:cs typeface="Franklin Gothic Medium"/>
              </a:rPr>
              <a:t>	</a:t>
            </a:r>
            <a:r>
              <a:rPr lang="en-US" sz="2400" dirty="0" smtClean="0">
                <a:latin typeface="Calibri"/>
                <a:cs typeface="Calibri"/>
              </a:rPr>
              <a:t>x • </a:t>
            </a:r>
            <a:r>
              <a:rPr lang="en-US" sz="2000" dirty="0" smtClean="0">
                <a:latin typeface="Calibri"/>
                <a:cs typeface="Calibri"/>
              </a:rPr>
              <a:t>ℇ</a:t>
            </a:r>
            <a:r>
              <a:rPr lang="en-US" sz="2400" dirty="0" smtClean="0">
                <a:latin typeface="Calibri"/>
                <a:cs typeface="Calibri"/>
              </a:rPr>
              <a:t> = x for x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smtClean="0">
                <a:latin typeface="Cambria Math"/>
                <a:cs typeface="Cambria Math"/>
              </a:rPr>
              <a:t>∈</a:t>
            </a:r>
            <a:r>
              <a:rPr lang="en-US" sz="2800" b="1" dirty="0">
                <a:solidFill>
                  <a:srgbClr val="C00000"/>
                </a:solidFill>
                <a:latin typeface="Franklin Gothic Medium" panose="020B0603020102020204" pitchFamily="34" charset="0"/>
                <a:sym typeface="Symbol" charset="0"/>
              </a:rPr>
              <a:t> </a:t>
            </a:r>
            <a:r>
              <a:rPr lang="en-US" sz="2800" b="1" dirty="0">
                <a:latin typeface="Franklin Gothic Medium" panose="020B0603020102020204" pitchFamily="34" charset="0"/>
                <a:sym typeface="Symbol" charset="0"/>
              </a:rPr>
              <a:t></a:t>
            </a:r>
            <a:r>
              <a:rPr lang="en-US" sz="2800" b="1" baseline="30000" dirty="0" smtClean="0">
                <a:latin typeface="Franklin Gothic Medium" panose="020B0603020102020204" pitchFamily="34" charset="0"/>
              </a:rPr>
              <a:t>*</a:t>
            </a:r>
            <a:endParaRPr lang="en-US" sz="2400" baseline="30000" dirty="0">
              <a:latin typeface="Cambria Math"/>
            </a:endParaRPr>
          </a:p>
          <a:p>
            <a:r>
              <a:rPr lang="en-US" sz="2400" dirty="0">
                <a:latin typeface="Franklin Gothic Medium"/>
                <a:cs typeface="Franklin Gothic Medium"/>
              </a:rPr>
              <a:t>	</a:t>
            </a:r>
            <a:r>
              <a:rPr lang="en-US" sz="2400" dirty="0">
                <a:cs typeface="Calibri"/>
              </a:rPr>
              <a:t>x • </a:t>
            </a:r>
            <a:r>
              <a:rPr lang="en-US" sz="2400" dirty="0" smtClean="0">
                <a:cs typeface="Calibri"/>
              </a:rPr>
              <a:t>wa </a:t>
            </a:r>
            <a:r>
              <a:rPr lang="en-US" sz="2400" dirty="0">
                <a:cs typeface="Calibri"/>
              </a:rPr>
              <a:t>= </a:t>
            </a:r>
            <a:r>
              <a:rPr lang="en-US" sz="2400" dirty="0" smtClean="0">
                <a:cs typeface="Calibri"/>
              </a:rPr>
              <a:t>(x </a:t>
            </a:r>
            <a:r>
              <a:rPr lang="en-US" sz="2400" dirty="0">
                <a:cs typeface="Calibri"/>
              </a:rPr>
              <a:t>• </a:t>
            </a:r>
            <a:r>
              <a:rPr lang="en-US" sz="2400" dirty="0" smtClean="0">
                <a:cs typeface="Calibri"/>
              </a:rPr>
              <a:t>w)a for x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>
                <a:latin typeface="Cambria Math"/>
                <a:cs typeface="Cambria Math"/>
              </a:rPr>
              <a:t>∈ </a:t>
            </a:r>
            <a:r>
              <a:rPr lang="en-US" sz="2800" b="1" dirty="0">
                <a:latin typeface="Franklin Gothic Medium" panose="020B0603020102020204" pitchFamily="34" charset="0"/>
                <a:sym typeface="Symbol" charset="0"/>
              </a:rPr>
              <a:t></a:t>
            </a:r>
            <a:r>
              <a:rPr lang="en-US" sz="2800" b="1" baseline="30000" dirty="0">
                <a:latin typeface="Franklin Gothic Medium" panose="020B0603020102020204" pitchFamily="34" charset="0"/>
              </a:rPr>
              <a:t>*</a:t>
            </a:r>
            <a:r>
              <a:rPr lang="en-US" sz="2400" dirty="0" smtClean="0">
                <a:cs typeface="Calibri"/>
              </a:rPr>
              <a:t>, a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>
                <a:latin typeface="Cambria Math"/>
                <a:cs typeface="Cambria Math"/>
              </a:rPr>
              <a:t>∈ </a:t>
            </a:r>
            <a:r>
              <a:rPr lang="en-US" sz="2800" b="1" dirty="0" smtClean="0">
                <a:latin typeface="Franklin Gothic Medium" panose="020B0603020102020204" pitchFamily="34" charset="0"/>
                <a:sym typeface="Symbol" charset="0"/>
              </a:rPr>
              <a:t></a:t>
            </a:r>
          </a:p>
          <a:p>
            <a:endParaRPr lang="en-US" sz="1600" b="1" dirty="0" smtClean="0">
              <a:latin typeface="Franklin Gothic Medium" panose="020B0603020102020204" pitchFamily="34" charset="0"/>
              <a:sym typeface="Symbol" charset="0"/>
            </a:endParaRPr>
          </a:p>
          <a:p>
            <a:r>
              <a:rPr lang="en-US" sz="2400" dirty="0" smtClean="0">
                <a:latin typeface="Franklin Gothic Medium"/>
                <a:cs typeface="Franklin Gothic Medium"/>
              </a:rPr>
              <a:t>Number of c’s in a string:</a:t>
            </a:r>
          </a:p>
          <a:p>
            <a:r>
              <a:rPr lang="en-US" sz="2400" dirty="0">
                <a:latin typeface="Franklin Gothic Medium"/>
                <a:cs typeface="Franklin Gothic Medium"/>
              </a:rPr>
              <a:t>	</a:t>
            </a:r>
            <a:r>
              <a:rPr lang="en-US" sz="2400" dirty="0">
                <a:cs typeface="Calibri"/>
              </a:rPr>
              <a:t>#</a:t>
            </a:r>
            <a:r>
              <a:rPr lang="en-US" sz="2400" baseline="-25000" dirty="0">
                <a:cs typeface="Calibri"/>
              </a:rPr>
              <a:t>c</a:t>
            </a:r>
            <a:r>
              <a:rPr lang="en-US" sz="2400" dirty="0" smtClean="0">
                <a:cs typeface="Calibri"/>
              </a:rPr>
              <a:t>(</a:t>
            </a:r>
            <a:r>
              <a:rPr lang="en-US" sz="2000" dirty="0">
                <a:cs typeface="Calibri"/>
              </a:rPr>
              <a:t>ℇ</a:t>
            </a:r>
            <a:r>
              <a:rPr lang="en-US" sz="2400" dirty="0" smtClean="0">
                <a:cs typeface="Calibri"/>
              </a:rPr>
              <a:t>) </a:t>
            </a:r>
            <a:r>
              <a:rPr lang="en-US" sz="2400" dirty="0">
                <a:cs typeface="Calibri"/>
              </a:rPr>
              <a:t>= </a:t>
            </a:r>
            <a:r>
              <a:rPr lang="en-US" sz="2400" dirty="0" smtClean="0">
                <a:cs typeface="Calibri"/>
              </a:rPr>
              <a:t>0</a:t>
            </a:r>
          </a:p>
          <a:p>
            <a:pPr lvl="0"/>
            <a:r>
              <a:rPr lang="en-US" sz="2400" dirty="0" smtClean="0">
                <a:latin typeface="Franklin Gothic Medium"/>
                <a:cs typeface="Franklin Gothic Medium"/>
              </a:rPr>
              <a:t>	</a:t>
            </a:r>
            <a:r>
              <a:rPr lang="en-US" sz="2400" dirty="0">
                <a:cs typeface="Calibri"/>
              </a:rPr>
              <a:t>#</a:t>
            </a:r>
            <a:r>
              <a:rPr lang="en-US" sz="2400" baseline="-25000" dirty="0" smtClean="0">
                <a:cs typeface="Calibri"/>
              </a:rPr>
              <a:t>c</a:t>
            </a:r>
            <a:r>
              <a:rPr lang="en-US" sz="2400" dirty="0" smtClean="0">
                <a:cs typeface="Calibri"/>
              </a:rPr>
              <a:t>(</a:t>
            </a:r>
            <a:r>
              <a:rPr lang="en-US" sz="2400" dirty="0" err="1" smtClean="0">
                <a:cs typeface="Calibri"/>
              </a:rPr>
              <a:t>wc</a:t>
            </a:r>
            <a:r>
              <a:rPr lang="en-US" sz="2400" dirty="0" smtClean="0">
                <a:cs typeface="Calibri"/>
              </a:rPr>
              <a:t>) </a:t>
            </a:r>
            <a:r>
              <a:rPr lang="en-US" sz="2400" dirty="0">
                <a:cs typeface="Calibri"/>
              </a:rPr>
              <a:t>= #</a:t>
            </a:r>
            <a:r>
              <a:rPr lang="en-US" sz="2400" baseline="-25000" dirty="0">
                <a:cs typeface="Calibri"/>
              </a:rPr>
              <a:t>c</a:t>
            </a:r>
            <a:r>
              <a:rPr lang="en-US" sz="2400" dirty="0">
                <a:cs typeface="Calibri"/>
              </a:rPr>
              <a:t>(w</a:t>
            </a:r>
            <a:r>
              <a:rPr lang="en-US" sz="2400" dirty="0" smtClean="0">
                <a:cs typeface="Calibri"/>
              </a:rPr>
              <a:t>) + 1 for w </a:t>
            </a:r>
            <a:r>
              <a:rPr lang="en-US" sz="2400" dirty="0">
                <a:latin typeface="Cambria Math"/>
                <a:cs typeface="Cambria Math"/>
              </a:rPr>
              <a:t>∈ </a:t>
            </a:r>
            <a:r>
              <a:rPr lang="en-US" sz="2800" b="1" dirty="0">
                <a:latin typeface="Franklin Gothic Medium" panose="020B0603020102020204" pitchFamily="34" charset="0"/>
                <a:sym typeface="Symbol" charset="0"/>
              </a:rPr>
              <a:t></a:t>
            </a:r>
            <a:r>
              <a:rPr lang="en-US" sz="2800" b="1" baseline="30000" dirty="0" smtClean="0">
                <a:latin typeface="Franklin Gothic Medium" panose="020B0603020102020204" pitchFamily="34" charset="0"/>
              </a:rPr>
              <a:t>*</a:t>
            </a:r>
            <a:endParaRPr lang="en-US" sz="2400" baseline="30000" dirty="0" smtClean="0">
              <a:latin typeface="Franklin Gothic Medium"/>
              <a:cs typeface="Franklin Gothic Medium"/>
            </a:endParaRPr>
          </a:p>
          <a:p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dirty="0" smtClean="0">
                <a:latin typeface="Calibri"/>
                <a:cs typeface="Calibri"/>
              </a:rPr>
              <a:t>#</a:t>
            </a:r>
            <a:r>
              <a:rPr lang="en-US" sz="2400" baseline="-25000" dirty="0" smtClean="0">
                <a:latin typeface="Calibri"/>
                <a:cs typeface="Calibri"/>
              </a:rPr>
              <a:t>c</a:t>
            </a:r>
            <a:r>
              <a:rPr lang="en-US" sz="2400" dirty="0" smtClean="0">
                <a:latin typeface="Calibri"/>
                <a:cs typeface="Calibri"/>
              </a:rPr>
              <a:t>(</a:t>
            </a:r>
            <a:r>
              <a:rPr lang="en-US" sz="2400" dirty="0" err="1" smtClean="0">
                <a:latin typeface="Calibri"/>
                <a:cs typeface="Calibri"/>
              </a:rPr>
              <a:t>wa</a:t>
            </a:r>
            <a:r>
              <a:rPr lang="en-US" sz="2400" dirty="0" smtClean="0">
                <a:latin typeface="Calibri"/>
                <a:cs typeface="Calibri"/>
              </a:rPr>
              <a:t>) </a:t>
            </a:r>
            <a:r>
              <a:rPr lang="en-US" sz="2400" dirty="0">
                <a:cs typeface="Calibri"/>
              </a:rPr>
              <a:t>= #</a:t>
            </a:r>
            <a:r>
              <a:rPr lang="en-US" sz="2400" baseline="-25000" dirty="0">
                <a:cs typeface="Calibri"/>
              </a:rPr>
              <a:t>c</a:t>
            </a:r>
            <a:r>
              <a:rPr lang="en-US" sz="2400" dirty="0">
                <a:cs typeface="Calibri"/>
              </a:rPr>
              <a:t>(</a:t>
            </a:r>
            <a:r>
              <a:rPr lang="en-US" sz="2400" dirty="0" smtClean="0">
                <a:cs typeface="Calibri"/>
              </a:rPr>
              <a:t>w) for w </a:t>
            </a:r>
            <a:r>
              <a:rPr lang="en-US" sz="2400" dirty="0">
                <a:latin typeface="Cambria Math"/>
                <a:cs typeface="Cambria Math"/>
              </a:rPr>
              <a:t>∈ </a:t>
            </a:r>
            <a:r>
              <a:rPr lang="en-US" sz="2800" b="1" dirty="0">
                <a:latin typeface="Franklin Gothic Medium" panose="020B0603020102020204" pitchFamily="34" charset="0"/>
                <a:sym typeface="Symbol" charset="0"/>
              </a:rPr>
              <a:t></a:t>
            </a:r>
            <a:r>
              <a:rPr lang="en-US" sz="2800" b="1" baseline="30000" dirty="0">
                <a:latin typeface="Franklin Gothic Medium" panose="020B0603020102020204" pitchFamily="34" charset="0"/>
              </a:rPr>
              <a:t>*</a:t>
            </a:r>
            <a:r>
              <a:rPr lang="en-US" sz="2400" dirty="0" smtClean="0">
                <a:cs typeface="Calibri"/>
              </a:rPr>
              <a:t>, </a:t>
            </a:r>
            <a:r>
              <a:rPr lang="en-US" sz="2400" dirty="0">
                <a:cs typeface="Calibri"/>
              </a:rPr>
              <a:t>a </a:t>
            </a:r>
            <a:r>
              <a:rPr lang="en-US" sz="2400" dirty="0">
                <a:latin typeface="Cambria Math"/>
                <a:cs typeface="Cambria Math"/>
              </a:rPr>
              <a:t>∈ </a:t>
            </a:r>
            <a:r>
              <a:rPr lang="en-US" sz="2800" b="1" dirty="0" smtClean="0">
                <a:latin typeface="Franklin Gothic Medium" panose="020B0603020102020204" pitchFamily="34" charset="0"/>
                <a:sym typeface="Symbol" charset="0"/>
              </a:rPr>
              <a:t></a:t>
            </a:r>
            <a:r>
              <a:rPr lang="en-US" sz="2400" dirty="0" smtClean="0">
                <a:sym typeface="Symbol" charset="0"/>
              </a:rPr>
              <a:t>, </a:t>
            </a:r>
            <a:r>
              <a:rPr lang="en-US" sz="2400" dirty="0" smtClean="0">
                <a:cs typeface="Calibri"/>
              </a:rPr>
              <a:t>a ≠ c</a:t>
            </a: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803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ooted </a:t>
            </a:r>
            <a:r>
              <a:rPr lang="en-US" dirty="0"/>
              <a:t>B</a:t>
            </a:r>
            <a:r>
              <a:rPr lang="en-US" dirty="0" smtClean="0"/>
              <a:t>inary </a:t>
            </a:r>
            <a:r>
              <a:rPr lang="en-US" dirty="0"/>
              <a:t>T</a:t>
            </a:r>
            <a:r>
              <a:rPr lang="en-US" dirty="0" smtClean="0"/>
              <a:t>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C00000"/>
                </a:solidFill>
              </a:rPr>
              <a:t>Basis:</a:t>
            </a:r>
            <a:r>
              <a:rPr lang="en-US" b="1" dirty="0" smtClean="0"/>
              <a:t>   </a:t>
            </a:r>
            <a:r>
              <a:rPr lang="en-US" dirty="0" smtClean="0"/>
              <a:t>•  is a rooted binary tree</a:t>
            </a:r>
          </a:p>
          <a:p>
            <a:pPr>
              <a:defRPr/>
            </a:pPr>
            <a:r>
              <a:rPr lang="en-US" b="1" dirty="0" smtClean="0">
                <a:solidFill>
                  <a:srgbClr val="C00000"/>
                </a:solidFill>
              </a:rPr>
              <a:t>Recursive step: </a:t>
            </a:r>
            <a:endParaRPr lang="en-US" b="1" dirty="0">
              <a:solidFill>
                <a:srgbClr val="C00000"/>
              </a:solidFill>
            </a:endParaRPr>
          </a:p>
          <a:p>
            <a:pPr marL="0" indent="0"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	</a:t>
            </a:r>
          </a:p>
          <a:p>
            <a:pPr marL="0" indent="0">
              <a:buNone/>
              <a:defRPr/>
            </a:pPr>
            <a:r>
              <a:rPr lang="en-US" b="1" dirty="0">
                <a:solidFill>
                  <a:srgbClr val="C00000"/>
                </a:solidFill>
              </a:rPr>
              <a:t>	</a:t>
            </a:r>
            <a:r>
              <a:rPr lang="en-US" dirty="0" smtClean="0"/>
              <a:t>If             and            are rooted binary trees,                                                            	</a:t>
            </a:r>
          </a:p>
          <a:p>
            <a:pPr marL="0" indent="0">
              <a:buNone/>
              <a:defRPr/>
            </a:pPr>
            <a:r>
              <a:rPr lang="en-US" dirty="0" smtClean="0"/>
              <a:t>    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 smtClean="0"/>
              <a:t>	then so is:   </a:t>
            </a:r>
          </a:p>
        </p:txBody>
      </p:sp>
      <p:grpSp>
        <p:nvGrpSpPr>
          <p:cNvPr id="10247" name="Group 8"/>
          <p:cNvGrpSpPr>
            <a:grpSpLocks/>
          </p:cNvGrpSpPr>
          <p:nvPr/>
        </p:nvGrpSpPr>
        <p:grpSpPr bwMode="auto">
          <a:xfrm>
            <a:off x="1373918" y="2455861"/>
            <a:ext cx="1060450" cy="1143000"/>
            <a:chOff x="3809993" y="2743200"/>
            <a:chExt cx="1060702" cy="1219206"/>
          </a:xfrm>
        </p:grpSpPr>
        <p:sp>
          <p:nvSpPr>
            <p:cNvPr id="7" name="Isosceles Triangle 6"/>
            <p:cNvSpPr/>
            <p:nvPr/>
          </p:nvSpPr>
          <p:spPr>
            <a:xfrm>
              <a:off x="3809993" y="2819405"/>
              <a:ext cx="1060702" cy="1143001"/>
            </a:xfrm>
            <a:prstGeom prst="triangle">
              <a:avLst/>
            </a:prstGeom>
            <a:noFill/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anchor="t" anchorCtr="0"/>
            <a:lstStyle/>
            <a:p>
              <a:pPr algn="ctr">
                <a:lnSpc>
                  <a:spcPct val="70000"/>
                </a:lnSpc>
                <a:defRPr/>
              </a:pPr>
              <a:r>
                <a:rPr lang="en-US" sz="3200" b="1" dirty="0">
                  <a:solidFill>
                    <a:schemeClr val="tx1"/>
                  </a:solidFill>
                </a:rPr>
                <a:t>T</a:t>
              </a:r>
              <a:r>
                <a:rPr lang="en-US" sz="32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4267310" y="2743200"/>
              <a:ext cx="136558" cy="1371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1" name="Oval 20"/>
          <p:cNvSpPr/>
          <p:nvPr/>
        </p:nvSpPr>
        <p:spPr>
          <a:xfrm>
            <a:off x="4279114" y="4002086"/>
            <a:ext cx="136525" cy="1285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5" name="Straight Connector 24"/>
          <p:cNvCxnSpPr>
            <a:stCxn id="21" idx="3"/>
          </p:cNvCxnSpPr>
          <p:nvPr/>
        </p:nvCxnSpPr>
        <p:spPr>
          <a:xfrm flipH="1">
            <a:off x="3786989" y="4111624"/>
            <a:ext cx="512763" cy="7477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1" idx="5"/>
          </p:cNvCxnSpPr>
          <p:nvPr/>
        </p:nvCxnSpPr>
        <p:spPr>
          <a:xfrm>
            <a:off x="4396589" y="4111624"/>
            <a:ext cx="588963" cy="5984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8"/>
          <p:cNvGrpSpPr>
            <a:grpSpLocks/>
          </p:cNvGrpSpPr>
          <p:nvPr/>
        </p:nvGrpSpPr>
        <p:grpSpPr bwMode="auto">
          <a:xfrm>
            <a:off x="3343781" y="2455861"/>
            <a:ext cx="1060450" cy="1143000"/>
            <a:chOff x="3809993" y="2743200"/>
            <a:chExt cx="1060702" cy="1219206"/>
          </a:xfrm>
        </p:grpSpPr>
        <p:sp>
          <p:nvSpPr>
            <p:cNvPr id="20" name="Isosceles Triangle 19"/>
            <p:cNvSpPr/>
            <p:nvPr/>
          </p:nvSpPr>
          <p:spPr>
            <a:xfrm>
              <a:off x="3809993" y="2819405"/>
              <a:ext cx="1060702" cy="1143001"/>
            </a:xfrm>
            <a:prstGeom prst="triangle">
              <a:avLst/>
            </a:prstGeom>
            <a:noFill/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anchor="t" anchorCtr="0"/>
            <a:lstStyle/>
            <a:p>
              <a:pPr algn="ctr">
                <a:lnSpc>
                  <a:spcPct val="70000"/>
                </a:lnSpc>
                <a:defRPr/>
              </a:pPr>
              <a:r>
                <a:rPr lang="en-US" sz="3200" b="1" dirty="0" smtClean="0">
                  <a:solidFill>
                    <a:schemeClr val="tx1"/>
                  </a:solidFill>
                </a:rPr>
                <a:t>T</a:t>
              </a:r>
              <a:r>
                <a:rPr lang="en-US" sz="32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2" name="Oval 21"/>
            <p:cNvSpPr/>
            <p:nvPr/>
          </p:nvSpPr>
          <p:spPr>
            <a:xfrm>
              <a:off x="4267310" y="2743200"/>
              <a:ext cx="136558" cy="1371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3" name="Group 8"/>
          <p:cNvGrpSpPr>
            <a:grpSpLocks/>
          </p:cNvGrpSpPr>
          <p:nvPr/>
        </p:nvGrpSpPr>
        <p:grpSpPr bwMode="auto">
          <a:xfrm>
            <a:off x="3256764" y="4833178"/>
            <a:ext cx="1060450" cy="1143000"/>
            <a:chOff x="3809993" y="2743200"/>
            <a:chExt cx="1060702" cy="1219206"/>
          </a:xfrm>
        </p:grpSpPr>
        <p:sp>
          <p:nvSpPr>
            <p:cNvPr id="24" name="Isosceles Triangle 23"/>
            <p:cNvSpPr/>
            <p:nvPr/>
          </p:nvSpPr>
          <p:spPr>
            <a:xfrm>
              <a:off x="3809993" y="2819405"/>
              <a:ext cx="1060702" cy="1143001"/>
            </a:xfrm>
            <a:prstGeom prst="triangle">
              <a:avLst/>
            </a:prstGeom>
            <a:noFill/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anchor="t" anchorCtr="0"/>
            <a:lstStyle/>
            <a:p>
              <a:pPr algn="ctr">
                <a:lnSpc>
                  <a:spcPct val="70000"/>
                </a:lnSpc>
                <a:defRPr/>
              </a:pPr>
              <a:r>
                <a:rPr lang="en-US" sz="3200" b="1" dirty="0">
                  <a:solidFill>
                    <a:schemeClr val="tx1"/>
                  </a:solidFill>
                </a:rPr>
                <a:t>T</a:t>
              </a:r>
              <a:r>
                <a:rPr lang="en-US" sz="32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6" name="Oval 25"/>
            <p:cNvSpPr/>
            <p:nvPr/>
          </p:nvSpPr>
          <p:spPr>
            <a:xfrm>
              <a:off x="4267310" y="2743200"/>
              <a:ext cx="136558" cy="1371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7" name="Group 8"/>
          <p:cNvGrpSpPr>
            <a:grpSpLocks/>
          </p:cNvGrpSpPr>
          <p:nvPr/>
        </p:nvGrpSpPr>
        <p:grpSpPr bwMode="auto">
          <a:xfrm>
            <a:off x="4495750" y="4679875"/>
            <a:ext cx="1060450" cy="1143000"/>
            <a:chOff x="3809993" y="2743200"/>
            <a:chExt cx="1060702" cy="1219206"/>
          </a:xfrm>
        </p:grpSpPr>
        <p:sp>
          <p:nvSpPr>
            <p:cNvPr id="29" name="Isosceles Triangle 28"/>
            <p:cNvSpPr/>
            <p:nvPr/>
          </p:nvSpPr>
          <p:spPr>
            <a:xfrm>
              <a:off x="3809993" y="2819405"/>
              <a:ext cx="1060702" cy="1143001"/>
            </a:xfrm>
            <a:prstGeom prst="triangle">
              <a:avLst/>
            </a:prstGeom>
            <a:noFill/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anchor="t" anchorCtr="0"/>
            <a:lstStyle/>
            <a:p>
              <a:pPr algn="ctr">
                <a:lnSpc>
                  <a:spcPct val="70000"/>
                </a:lnSpc>
                <a:defRPr/>
              </a:pPr>
              <a:r>
                <a:rPr lang="en-US" sz="3200" b="1" dirty="0" smtClean="0">
                  <a:solidFill>
                    <a:schemeClr val="tx1"/>
                  </a:solidFill>
                </a:rPr>
                <a:t>T</a:t>
              </a:r>
              <a:r>
                <a:rPr lang="en-US" sz="32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0" name="Oval 29"/>
            <p:cNvSpPr/>
            <p:nvPr/>
          </p:nvSpPr>
          <p:spPr>
            <a:xfrm>
              <a:off x="4267310" y="2743200"/>
              <a:ext cx="136558" cy="1371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116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11668"/>
            <a:ext cx="8229600" cy="747889"/>
          </a:xfrm>
        </p:spPr>
        <p:txBody>
          <a:bodyPr>
            <a:normAutofit/>
          </a:bodyPr>
          <a:lstStyle/>
          <a:p>
            <a:r>
              <a:rPr lang="en-US" dirty="0"/>
              <a:t>F</a:t>
            </a:r>
            <a:r>
              <a:rPr lang="en-US" dirty="0" smtClean="0"/>
              <a:t>unctions </a:t>
            </a:r>
            <a:r>
              <a:rPr lang="en-US" dirty="0"/>
              <a:t>D</a:t>
            </a:r>
            <a:r>
              <a:rPr lang="en-US" dirty="0" smtClean="0"/>
              <a:t>efined on </a:t>
            </a:r>
            <a:r>
              <a:rPr lang="en-US" dirty="0"/>
              <a:t>R</a:t>
            </a:r>
            <a:r>
              <a:rPr lang="en-US" dirty="0" smtClean="0"/>
              <a:t>ooted </a:t>
            </a:r>
            <a:r>
              <a:rPr lang="en-US" dirty="0"/>
              <a:t>B</a:t>
            </a:r>
            <a:r>
              <a:rPr lang="en-US" dirty="0" smtClean="0"/>
              <a:t>inary </a:t>
            </a:r>
            <a:r>
              <a:rPr lang="en-US" dirty="0"/>
              <a:t>T</a:t>
            </a:r>
            <a:r>
              <a:rPr lang="en-US" dirty="0" smtClean="0"/>
              <a:t>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067" y="1306689"/>
            <a:ext cx="8686800" cy="48307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size(•) = 1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dirty="0" smtClean="0"/>
              <a:t>size(              ) = 1 + size(T</a:t>
            </a:r>
            <a:r>
              <a:rPr lang="en-US" baseline="-25000" dirty="0" smtClean="0"/>
              <a:t>1</a:t>
            </a:r>
            <a:r>
              <a:rPr lang="en-US" dirty="0" smtClean="0"/>
              <a:t>) + size(T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dirty="0" smtClean="0"/>
              <a:t>height(•) = 0</a:t>
            </a:r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r>
              <a:rPr lang="en-US" dirty="0" smtClean="0"/>
              <a:t>height(             )=1 + max{height(T</a:t>
            </a:r>
            <a:r>
              <a:rPr lang="en-US" baseline="-25000" dirty="0" smtClean="0"/>
              <a:t>1</a:t>
            </a:r>
            <a:r>
              <a:rPr lang="en-US" dirty="0" smtClean="0"/>
              <a:t>), height(T</a:t>
            </a:r>
            <a:r>
              <a:rPr lang="en-US" baseline="-25000" dirty="0" smtClean="0"/>
              <a:t>2</a:t>
            </a:r>
            <a:r>
              <a:rPr lang="en-US" dirty="0" smtClean="0"/>
              <a:t>)}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lvl="3">
              <a:defRPr/>
            </a:pPr>
            <a:endParaRPr lang="en-US" sz="800" dirty="0" smtClean="0"/>
          </a:p>
          <a:p>
            <a:pPr>
              <a:defRPr/>
            </a:pPr>
            <a:endParaRPr lang="en-US" sz="1050" dirty="0" smtClean="0"/>
          </a:p>
        </p:txBody>
      </p:sp>
      <p:grpSp>
        <p:nvGrpSpPr>
          <p:cNvPr id="11271" name="Group 22"/>
          <p:cNvGrpSpPr>
            <a:grpSpLocks/>
          </p:cNvGrpSpPr>
          <p:nvPr/>
        </p:nvGrpSpPr>
        <p:grpSpPr bwMode="auto">
          <a:xfrm>
            <a:off x="1670757" y="2099733"/>
            <a:ext cx="1447800" cy="1066800"/>
            <a:chOff x="1905000" y="2057400"/>
            <a:chExt cx="1447800" cy="1066800"/>
          </a:xfrm>
        </p:grpSpPr>
        <p:grpSp>
          <p:nvGrpSpPr>
            <p:cNvPr id="11286" name="Group 21"/>
            <p:cNvGrpSpPr>
              <a:grpSpLocks/>
            </p:cNvGrpSpPr>
            <p:nvPr/>
          </p:nvGrpSpPr>
          <p:grpSpPr bwMode="auto">
            <a:xfrm>
              <a:off x="1905000" y="2057400"/>
              <a:ext cx="1447800" cy="1066800"/>
              <a:chOff x="1905000" y="2057400"/>
              <a:chExt cx="1447800" cy="1066800"/>
            </a:xfrm>
          </p:grpSpPr>
          <p:grpSp>
            <p:nvGrpSpPr>
              <p:cNvPr id="11289" name="Group 18"/>
              <p:cNvGrpSpPr>
                <a:grpSpLocks/>
              </p:cNvGrpSpPr>
              <p:nvPr/>
            </p:nvGrpSpPr>
            <p:grpSpPr bwMode="auto">
              <a:xfrm>
                <a:off x="1905000" y="2057400"/>
                <a:ext cx="1447800" cy="1066800"/>
                <a:chOff x="3505200" y="3962400"/>
                <a:chExt cx="2356104" cy="2057400"/>
              </a:xfrm>
            </p:grpSpPr>
            <p:grpSp>
              <p:nvGrpSpPr>
                <p:cNvPr id="11291" name="Group 12"/>
                <p:cNvGrpSpPr>
                  <a:grpSpLocks/>
                </p:cNvGrpSpPr>
                <p:nvPr/>
              </p:nvGrpSpPr>
              <p:grpSpPr bwMode="auto">
                <a:xfrm>
                  <a:off x="3505200" y="4800600"/>
                  <a:ext cx="1060704" cy="1143000"/>
                  <a:chOff x="3810000" y="2743200"/>
                  <a:chExt cx="1060704" cy="1219200"/>
                </a:xfrm>
              </p:grpSpPr>
              <p:sp>
                <p:nvSpPr>
                  <p:cNvPr id="14" name="Isosceles Triangle 13"/>
                  <p:cNvSpPr/>
                  <p:nvPr/>
                </p:nvSpPr>
                <p:spPr>
                  <a:xfrm>
                    <a:off x="3810000" y="2819039"/>
                    <a:ext cx="1061798" cy="1142999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" name="Oval 14"/>
                  <p:cNvSpPr/>
                  <p:nvPr/>
                </p:nvSpPr>
                <p:spPr>
                  <a:xfrm>
                    <a:off x="4267271" y="2743926"/>
                    <a:ext cx="136922" cy="13716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1292" name="Group 15"/>
                <p:cNvGrpSpPr>
                  <a:grpSpLocks/>
                </p:cNvGrpSpPr>
                <p:nvPr/>
              </p:nvGrpSpPr>
              <p:grpSpPr bwMode="auto">
                <a:xfrm>
                  <a:off x="4800600" y="4648200"/>
                  <a:ext cx="1060704" cy="1371600"/>
                  <a:chOff x="3810000" y="2743200"/>
                  <a:chExt cx="1060704" cy="1219200"/>
                </a:xfrm>
              </p:grpSpPr>
              <p:sp>
                <p:nvSpPr>
                  <p:cNvPr id="17" name="Isosceles Triangle 16"/>
                  <p:cNvSpPr/>
                  <p:nvPr/>
                </p:nvSpPr>
                <p:spPr>
                  <a:xfrm>
                    <a:off x="3808908" y="2819400"/>
                    <a:ext cx="1061796" cy="1143000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3200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" name="Oval 17"/>
                  <p:cNvSpPr/>
                  <p:nvPr/>
                </p:nvSpPr>
                <p:spPr>
                  <a:xfrm>
                    <a:off x="4266177" y="2743200"/>
                    <a:ext cx="136924" cy="13607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1" name="Oval 20"/>
                <p:cNvSpPr/>
                <p:nvPr/>
              </p:nvSpPr>
              <p:spPr>
                <a:xfrm>
                  <a:off x="4572165" y="3962400"/>
                  <a:ext cx="136922" cy="12858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25" name="Straight Connector 24"/>
                <p:cNvCxnSpPr>
                  <a:stCxn id="21" idx="3"/>
                  <a:endCxn id="15" idx="7"/>
                </p:cNvCxnSpPr>
                <p:nvPr/>
              </p:nvCxnSpPr>
              <p:spPr>
                <a:xfrm flipH="1">
                  <a:off x="4078725" y="4072618"/>
                  <a:ext cx="514107" cy="747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8" name="Straight Connector 27"/>
              <p:cNvCxnSpPr>
                <a:stCxn id="21" idx="5"/>
                <a:endCxn id="18" idx="1"/>
              </p:cNvCxnSpPr>
              <p:nvPr/>
            </p:nvCxnSpPr>
            <p:spPr>
              <a:xfrm>
                <a:off x="2632075" y="2114550"/>
                <a:ext cx="361950" cy="30956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87" name="TextBox 19"/>
            <p:cNvSpPr txBox="1">
              <a:spLocks noChangeArrowheads="1"/>
            </p:cNvSpPr>
            <p:nvPr/>
          </p:nvSpPr>
          <p:spPr bwMode="auto">
            <a:xfrm>
              <a:off x="2006046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1</a:t>
              </a:r>
            </a:p>
          </p:txBody>
        </p:sp>
        <p:sp>
          <p:nvSpPr>
            <p:cNvPr id="11288" name="TextBox 23"/>
            <p:cNvSpPr txBox="1">
              <a:spLocks noChangeArrowheads="1"/>
            </p:cNvSpPr>
            <p:nvPr/>
          </p:nvSpPr>
          <p:spPr bwMode="auto">
            <a:xfrm>
              <a:off x="2819400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2</a:t>
              </a:r>
            </a:p>
          </p:txBody>
        </p:sp>
      </p:grpSp>
      <p:grpSp>
        <p:nvGrpSpPr>
          <p:cNvPr id="11272" name="Group 49"/>
          <p:cNvGrpSpPr>
            <a:grpSpLocks/>
          </p:cNvGrpSpPr>
          <p:nvPr/>
        </p:nvGrpSpPr>
        <p:grpSpPr bwMode="auto">
          <a:xfrm>
            <a:off x="2051757" y="4512732"/>
            <a:ext cx="1447800" cy="1066800"/>
            <a:chOff x="1905000" y="2057400"/>
            <a:chExt cx="1447800" cy="1066800"/>
          </a:xfrm>
        </p:grpSpPr>
        <p:grpSp>
          <p:nvGrpSpPr>
            <p:cNvPr id="11273" name="Group 50"/>
            <p:cNvGrpSpPr>
              <a:grpSpLocks/>
            </p:cNvGrpSpPr>
            <p:nvPr/>
          </p:nvGrpSpPr>
          <p:grpSpPr bwMode="auto">
            <a:xfrm>
              <a:off x="1905000" y="2057400"/>
              <a:ext cx="1447800" cy="1066800"/>
              <a:chOff x="1905000" y="2057400"/>
              <a:chExt cx="1447800" cy="1066800"/>
            </a:xfrm>
          </p:grpSpPr>
          <p:grpSp>
            <p:nvGrpSpPr>
              <p:cNvPr id="11276" name="Group 53"/>
              <p:cNvGrpSpPr>
                <a:grpSpLocks/>
              </p:cNvGrpSpPr>
              <p:nvPr/>
            </p:nvGrpSpPr>
            <p:grpSpPr bwMode="auto">
              <a:xfrm>
                <a:off x="1905000" y="2057400"/>
                <a:ext cx="1447800" cy="1066800"/>
                <a:chOff x="3505200" y="3962400"/>
                <a:chExt cx="2356104" cy="2057400"/>
              </a:xfrm>
            </p:grpSpPr>
            <p:grpSp>
              <p:nvGrpSpPr>
                <p:cNvPr id="11278" name="Group 55"/>
                <p:cNvGrpSpPr>
                  <a:grpSpLocks/>
                </p:cNvGrpSpPr>
                <p:nvPr/>
              </p:nvGrpSpPr>
              <p:grpSpPr bwMode="auto">
                <a:xfrm>
                  <a:off x="3505200" y="4800600"/>
                  <a:ext cx="1060704" cy="1143000"/>
                  <a:chOff x="3810000" y="2743200"/>
                  <a:chExt cx="1060704" cy="1219200"/>
                </a:xfrm>
              </p:grpSpPr>
              <p:sp>
                <p:nvSpPr>
                  <p:cNvPr id="62" name="Isosceles Triangle 61"/>
                  <p:cNvSpPr/>
                  <p:nvPr/>
                </p:nvSpPr>
                <p:spPr>
                  <a:xfrm>
                    <a:off x="3810000" y="2819039"/>
                    <a:ext cx="1061798" cy="1142999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3" name="Oval 62"/>
                  <p:cNvSpPr/>
                  <p:nvPr/>
                </p:nvSpPr>
                <p:spPr>
                  <a:xfrm>
                    <a:off x="4267271" y="2743926"/>
                    <a:ext cx="136922" cy="13716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1279" name="Group 56"/>
                <p:cNvGrpSpPr>
                  <a:grpSpLocks/>
                </p:cNvGrpSpPr>
                <p:nvPr/>
              </p:nvGrpSpPr>
              <p:grpSpPr bwMode="auto">
                <a:xfrm>
                  <a:off x="4800600" y="4648200"/>
                  <a:ext cx="1060704" cy="1371600"/>
                  <a:chOff x="3810000" y="2743200"/>
                  <a:chExt cx="1060704" cy="1219200"/>
                </a:xfrm>
              </p:grpSpPr>
              <p:sp>
                <p:nvSpPr>
                  <p:cNvPr id="60" name="Isosceles Triangle 59"/>
                  <p:cNvSpPr/>
                  <p:nvPr/>
                </p:nvSpPr>
                <p:spPr>
                  <a:xfrm>
                    <a:off x="3808908" y="2819400"/>
                    <a:ext cx="1061796" cy="1143000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3200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1" name="Oval 60"/>
                  <p:cNvSpPr/>
                  <p:nvPr/>
                </p:nvSpPr>
                <p:spPr>
                  <a:xfrm>
                    <a:off x="4266177" y="2743200"/>
                    <a:ext cx="136924" cy="13607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58" name="Oval 57"/>
                <p:cNvSpPr/>
                <p:nvPr/>
              </p:nvSpPr>
              <p:spPr>
                <a:xfrm>
                  <a:off x="4572165" y="3962400"/>
                  <a:ext cx="136922" cy="12858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59" name="Straight Connector 58"/>
                <p:cNvCxnSpPr>
                  <a:stCxn id="58" idx="3"/>
                  <a:endCxn id="63" idx="7"/>
                </p:cNvCxnSpPr>
                <p:nvPr/>
              </p:nvCxnSpPr>
              <p:spPr>
                <a:xfrm flipH="1">
                  <a:off x="4078725" y="4072618"/>
                  <a:ext cx="514107" cy="747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5" name="Straight Connector 54"/>
              <p:cNvCxnSpPr>
                <a:stCxn id="58" idx="5"/>
                <a:endCxn id="61" idx="1"/>
              </p:cNvCxnSpPr>
              <p:nvPr/>
            </p:nvCxnSpPr>
            <p:spPr>
              <a:xfrm>
                <a:off x="2632075" y="2114550"/>
                <a:ext cx="361950" cy="30956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74" name="TextBox 51"/>
            <p:cNvSpPr txBox="1">
              <a:spLocks noChangeArrowheads="1"/>
            </p:cNvSpPr>
            <p:nvPr/>
          </p:nvSpPr>
          <p:spPr bwMode="auto">
            <a:xfrm>
              <a:off x="2006046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1</a:t>
              </a:r>
            </a:p>
          </p:txBody>
        </p:sp>
        <p:sp>
          <p:nvSpPr>
            <p:cNvPr id="11275" name="TextBox 52"/>
            <p:cNvSpPr txBox="1">
              <a:spLocks noChangeArrowheads="1"/>
            </p:cNvSpPr>
            <p:nvPr/>
          </p:nvSpPr>
          <p:spPr bwMode="auto">
            <a:xfrm>
              <a:off x="2819400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634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S</a:t>
            </a:r>
            <a:r>
              <a:rPr lang="en-US" dirty="0" smtClean="0"/>
              <a:t>tructural Induction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z="2800" dirty="0" smtClean="0"/>
              <a:t>How to prove </a:t>
            </a:r>
            <a:r>
              <a:rPr lang="en-US" sz="2800" dirty="0" smtClean="0">
                <a:latin typeface="Cambria Math"/>
                <a:cs typeface="Cambria Math"/>
              </a:rPr>
              <a:t>∀ </a:t>
            </a:r>
            <a:r>
              <a:rPr lang="en-US" sz="2800" dirty="0" smtClean="0">
                <a:latin typeface="Cambria Math"/>
                <a:ea typeface="Cambria Math"/>
                <a:cs typeface="Calibri"/>
              </a:rPr>
              <a:t>𝑥</a:t>
            </a:r>
            <a:r>
              <a:rPr lang="en-US" sz="2800" dirty="0" smtClean="0">
                <a:latin typeface="Calibri"/>
                <a:cs typeface="Calibri"/>
              </a:rPr>
              <a:t> </a:t>
            </a:r>
            <a:r>
              <a:rPr lang="en-US" sz="2800" dirty="0" smtClean="0">
                <a:latin typeface="Cambria Math"/>
                <a:cs typeface="Cambria Math"/>
              </a:rPr>
              <a:t>∈ 𝑆, 𝑃(</a:t>
            </a:r>
            <a:r>
              <a:rPr lang="en-US" sz="2800" dirty="0" smtClean="0">
                <a:latin typeface="Cambria Math"/>
                <a:ea typeface="Cambria Math"/>
                <a:cs typeface="Cambria Math"/>
              </a:rPr>
              <a:t>𝑥</a:t>
            </a:r>
            <a:r>
              <a:rPr lang="en-US" sz="2800" dirty="0" smtClean="0">
                <a:latin typeface="Cambria Math"/>
                <a:cs typeface="Cambria Math"/>
              </a:rPr>
              <a:t>) </a:t>
            </a:r>
            <a:r>
              <a:rPr lang="en-US" sz="2800" dirty="0" smtClean="0">
                <a:ea typeface="Cambria Math" pitchFamily="18" charset="0"/>
                <a:cs typeface="Arial" charset="0"/>
                <a:sym typeface="Symbol" pitchFamily="18" charset="2"/>
              </a:rPr>
              <a:t>is true:</a:t>
            </a:r>
          </a:p>
          <a:p>
            <a:pPr marL="0" indent="0">
              <a:lnSpc>
                <a:spcPct val="80000"/>
              </a:lnSpc>
            </a:pPr>
            <a:endParaRPr lang="en-US" sz="2600" b="1" dirty="0" smtClean="0">
              <a:solidFill>
                <a:srgbClr val="C00000"/>
              </a:solidFill>
              <a:ea typeface="Cambria Math" pitchFamily="18" charset="0"/>
              <a:cs typeface="Arial" charset="0"/>
              <a:sym typeface="Symbol" pitchFamily="18" charset="2"/>
            </a:endParaRPr>
          </a:p>
          <a:p>
            <a:pPr marL="400050" lvl="1" indent="0">
              <a:lnSpc>
                <a:spcPct val="80000"/>
              </a:lnSpc>
              <a:buNone/>
            </a:pPr>
            <a:r>
              <a:rPr lang="en-US" sz="2600" dirty="0" smtClean="0">
                <a:solidFill>
                  <a:srgbClr val="C00000"/>
                </a:solidFill>
                <a:ea typeface="Cambria Math" pitchFamily="18" charset="0"/>
                <a:cs typeface="Arial" charset="0"/>
                <a:sym typeface="Symbol" pitchFamily="18" charset="2"/>
              </a:rPr>
              <a:t>Base Case: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/>
              <a:t>Show that </a:t>
            </a:r>
            <a:r>
              <a:rPr lang="en-US" sz="2600" dirty="0">
                <a:solidFill>
                  <a:prstClr val="black"/>
                </a:solidFill>
                <a:latin typeface="Cambria Math"/>
                <a:cs typeface="Cambria Math"/>
              </a:rPr>
              <a:t>𝑃</a:t>
            </a:r>
            <a:r>
              <a:rPr lang="en-US" sz="2600" dirty="0" smtClean="0">
                <a:solidFill>
                  <a:prstClr val="black"/>
                </a:solidFill>
                <a:latin typeface="Cambria Math"/>
                <a:cs typeface="Cambria Math"/>
              </a:rPr>
              <a:t>(</a:t>
            </a:r>
            <a:r>
              <a:rPr lang="en-US" sz="2600" dirty="0" smtClean="0">
                <a:solidFill>
                  <a:prstClr val="black"/>
                </a:solidFill>
                <a:latin typeface="Cambria Math"/>
                <a:ea typeface="Cambria Math"/>
                <a:cs typeface="Cambria Math"/>
              </a:rPr>
              <a:t>𝑢</a:t>
            </a:r>
            <a:r>
              <a:rPr lang="en-US" sz="2600" dirty="0" smtClean="0">
                <a:solidFill>
                  <a:prstClr val="black"/>
                </a:solidFill>
                <a:latin typeface="Cambria Math"/>
                <a:cs typeface="Cambria Math"/>
              </a:rPr>
              <a:t>)</a:t>
            </a:r>
            <a:r>
              <a:rPr lang="en-US" sz="2600" dirty="0" smtClean="0"/>
              <a:t> is true for all specific elements </a:t>
            </a:r>
            <a:r>
              <a:rPr lang="en-US" sz="2600" dirty="0">
                <a:solidFill>
                  <a:prstClr val="black"/>
                </a:solidFill>
                <a:latin typeface="Cambria Math"/>
                <a:ea typeface="Cambria Math"/>
                <a:cs typeface="Cambria Math"/>
              </a:rPr>
              <a:t>𝑢</a:t>
            </a:r>
            <a:r>
              <a:rPr lang="en-US" sz="2600" dirty="0" smtClean="0">
                <a:solidFill>
                  <a:prstClr val="black"/>
                </a:solidFill>
                <a:latin typeface="Cambria Math"/>
                <a:ea typeface="Cambria Math"/>
                <a:cs typeface="Cambria Math"/>
              </a:rPr>
              <a:t> </a:t>
            </a:r>
            <a:r>
              <a:rPr lang="en-US" sz="2600" dirty="0" smtClean="0"/>
              <a:t>of </a:t>
            </a:r>
            <a:r>
              <a:rPr lang="en-US" dirty="0">
                <a:solidFill>
                  <a:prstClr val="black"/>
                </a:solidFill>
                <a:latin typeface="Cambria Math"/>
                <a:cs typeface="Cambria Math"/>
              </a:rPr>
              <a:t>𝑆</a:t>
            </a:r>
            <a:r>
              <a:rPr lang="en-US" sz="2600" dirty="0" smtClean="0"/>
              <a:t> mentioned in the </a:t>
            </a:r>
            <a:r>
              <a:rPr lang="en-US" sz="2600" i="1" dirty="0" smtClean="0"/>
              <a:t>Basis step</a:t>
            </a:r>
          </a:p>
          <a:p>
            <a:pPr marL="400050" lvl="1" indent="0">
              <a:lnSpc>
                <a:spcPct val="80000"/>
              </a:lnSpc>
              <a:buNone/>
            </a:pPr>
            <a:endParaRPr lang="en-US" sz="1200" i="1" dirty="0" smtClean="0"/>
          </a:p>
          <a:p>
            <a:pPr marL="400050" lvl="1" indent="0">
              <a:lnSpc>
                <a:spcPct val="80000"/>
              </a:lnSpc>
              <a:buNone/>
            </a:pPr>
            <a:r>
              <a:rPr lang="en-US" sz="2600" dirty="0" smtClean="0">
                <a:solidFill>
                  <a:srgbClr val="C00000"/>
                </a:solidFill>
              </a:rPr>
              <a:t>Inductive Hypothesis:  </a:t>
            </a:r>
            <a:r>
              <a:rPr lang="en-US" sz="2600" dirty="0" smtClean="0"/>
              <a:t>Assume that </a:t>
            </a:r>
            <a:r>
              <a:rPr lang="en-US" sz="2600" dirty="0" smtClean="0">
                <a:solidFill>
                  <a:prstClr val="black"/>
                </a:solidFill>
                <a:latin typeface="Cambria Math"/>
                <a:cs typeface="Cambria Math"/>
              </a:rPr>
              <a:t>𝑃 </a:t>
            </a:r>
            <a:r>
              <a:rPr lang="en-US" sz="2600" dirty="0" smtClean="0"/>
              <a:t>is true for some arbitrary values of </a:t>
            </a:r>
            <a:r>
              <a:rPr lang="en-US" sz="2600" i="1" dirty="0" smtClean="0"/>
              <a:t>each</a:t>
            </a:r>
            <a:r>
              <a:rPr lang="en-US" sz="2600" dirty="0" smtClean="0"/>
              <a:t> of the existing named elements</a:t>
            </a:r>
            <a:r>
              <a:rPr lang="en-US" sz="2600" dirty="0" smtClean="0">
                <a:solidFill>
                  <a:prstClr val="black"/>
                </a:solidFill>
                <a:latin typeface="Cambria Math"/>
                <a:cs typeface="Cambria Math"/>
              </a:rPr>
              <a:t> </a:t>
            </a:r>
            <a:r>
              <a:rPr lang="en-US" sz="2600" dirty="0" smtClean="0"/>
              <a:t>mentioned in the </a:t>
            </a:r>
            <a:r>
              <a:rPr lang="en-US" sz="2600" i="1" dirty="0" smtClean="0"/>
              <a:t>Recursive step</a:t>
            </a:r>
          </a:p>
          <a:p>
            <a:pPr marL="400050" lvl="1" indent="0">
              <a:lnSpc>
                <a:spcPct val="80000"/>
              </a:lnSpc>
              <a:buNone/>
            </a:pPr>
            <a:endParaRPr lang="en-US" sz="1400" i="1" dirty="0" smtClean="0"/>
          </a:p>
          <a:p>
            <a:pPr marL="400050" lvl="1" indent="0">
              <a:lnSpc>
                <a:spcPct val="80000"/>
              </a:lnSpc>
              <a:buNone/>
            </a:pPr>
            <a:r>
              <a:rPr lang="en-US" sz="2600" dirty="0" smtClean="0">
                <a:solidFill>
                  <a:srgbClr val="C00000"/>
                </a:solidFill>
              </a:rPr>
              <a:t>Inductive Step: </a:t>
            </a:r>
            <a:r>
              <a:rPr lang="en-US" sz="2600" dirty="0" smtClean="0"/>
              <a:t>Prove that </a:t>
            </a:r>
            <a:r>
              <a:rPr lang="en-US" sz="2600" dirty="0">
                <a:solidFill>
                  <a:prstClr val="black"/>
                </a:solidFill>
                <a:latin typeface="Cambria Math"/>
                <a:cs typeface="Cambria Math"/>
              </a:rPr>
              <a:t>𝑃</a:t>
            </a:r>
            <a:r>
              <a:rPr lang="en-US" sz="2600" dirty="0" smtClean="0">
                <a:solidFill>
                  <a:prstClr val="black"/>
                </a:solidFill>
                <a:latin typeface="Cambria Math"/>
                <a:cs typeface="Cambria Math"/>
              </a:rPr>
              <a:t>(</a:t>
            </a:r>
            <a:r>
              <a:rPr lang="en-US" sz="2600" dirty="0" smtClean="0">
                <a:solidFill>
                  <a:prstClr val="black"/>
                </a:solidFill>
                <a:latin typeface="Cambria Math"/>
                <a:ea typeface="Cambria Math"/>
                <a:cs typeface="Cambria Math"/>
              </a:rPr>
              <a:t>𝑤</a:t>
            </a:r>
            <a:r>
              <a:rPr lang="en-US" sz="2600" dirty="0" smtClean="0">
                <a:solidFill>
                  <a:prstClr val="black"/>
                </a:solidFill>
                <a:latin typeface="Cambria Math"/>
                <a:cs typeface="Cambria Math"/>
              </a:rPr>
              <a:t>)</a:t>
            </a:r>
            <a:r>
              <a:rPr lang="en-US" sz="2600" dirty="0" smtClean="0"/>
              <a:t> holds for each of the new elements </a:t>
            </a:r>
            <a:r>
              <a:rPr lang="en-US" sz="2600" dirty="0" smtClean="0">
                <a:solidFill>
                  <a:prstClr val="black"/>
                </a:solidFill>
                <a:latin typeface="Cambria Math"/>
                <a:ea typeface="Cambria Math"/>
                <a:cs typeface="Cambria Math"/>
              </a:rPr>
              <a:t>𝑤 </a:t>
            </a:r>
            <a:r>
              <a:rPr lang="en-US" sz="2600" dirty="0" smtClean="0"/>
              <a:t>constructed in the </a:t>
            </a:r>
            <a:r>
              <a:rPr lang="en-US" sz="2600" i="1" dirty="0" smtClean="0"/>
              <a:t>Recursive step</a:t>
            </a:r>
            <a:r>
              <a:rPr lang="en-US" sz="2600" dirty="0" smtClean="0"/>
              <a:t> using the named elements mentioned in the Inductive Hypothesis</a:t>
            </a:r>
          </a:p>
          <a:p>
            <a:pPr marL="400050" lvl="1" indent="0">
              <a:lnSpc>
                <a:spcPct val="80000"/>
              </a:lnSpc>
              <a:buNone/>
            </a:pPr>
            <a:endParaRPr lang="en-US" sz="1400" dirty="0">
              <a:solidFill>
                <a:srgbClr val="C00000"/>
              </a:solidFill>
            </a:endParaRPr>
          </a:p>
          <a:p>
            <a:pPr marL="400050" lvl="1" indent="0">
              <a:lnSpc>
                <a:spcPct val="80000"/>
              </a:lnSpc>
              <a:buNone/>
            </a:pPr>
            <a:r>
              <a:rPr lang="en-US" sz="2600" dirty="0" smtClean="0">
                <a:solidFill>
                  <a:srgbClr val="C00000"/>
                </a:solidFill>
              </a:rPr>
              <a:t>Conclude </a:t>
            </a:r>
            <a:r>
              <a:rPr lang="en-US" sz="2600" dirty="0" smtClean="0"/>
              <a:t>that </a:t>
            </a:r>
            <a:r>
              <a:rPr lang="en-US" dirty="0">
                <a:solidFill>
                  <a:prstClr val="black"/>
                </a:solidFill>
                <a:latin typeface="Cambria Math"/>
                <a:cs typeface="Cambria Math"/>
              </a:rPr>
              <a:t>∀ </a:t>
            </a:r>
            <a:r>
              <a:rPr lang="en-US" dirty="0">
                <a:solidFill>
                  <a:prstClr val="black"/>
                </a:solidFill>
                <a:latin typeface="Cambria Math"/>
                <a:ea typeface="Cambria Math"/>
                <a:cs typeface="Calibri"/>
              </a:rPr>
              <a:t>𝑥</a:t>
            </a:r>
            <a:r>
              <a:rPr lang="en-US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en-US" dirty="0">
                <a:solidFill>
                  <a:prstClr val="black"/>
                </a:solidFill>
                <a:latin typeface="Cambria Math"/>
                <a:cs typeface="Cambria Math"/>
              </a:rPr>
              <a:t>∈ 𝑆, 𝑃(</a:t>
            </a:r>
            <a:r>
              <a:rPr lang="en-US" dirty="0">
                <a:solidFill>
                  <a:prstClr val="black"/>
                </a:solidFill>
                <a:latin typeface="Cambria Math"/>
                <a:ea typeface="Cambria Math"/>
                <a:cs typeface="Cambria Math"/>
              </a:rPr>
              <a:t>𝑥</a:t>
            </a:r>
            <a:r>
              <a:rPr lang="en-US" dirty="0">
                <a:solidFill>
                  <a:prstClr val="black"/>
                </a:solidFill>
                <a:latin typeface="Cambria Math"/>
                <a:cs typeface="Cambria Math"/>
              </a:rPr>
              <a:t>) 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7457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10388</TotalTime>
  <Words>674</Words>
  <Application>Microsoft Office PowerPoint</Application>
  <PresentationFormat>On-screen Show (4:3)</PresentationFormat>
  <Paragraphs>144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CSE 311: Foundations of Computing</vt:lpstr>
      <vt:lpstr>Administrivia</vt:lpstr>
      <vt:lpstr>Strings</vt:lpstr>
      <vt:lpstr>Palindromes</vt:lpstr>
      <vt:lpstr>All Binary Strings with no 1’s before 0’s…</vt:lpstr>
      <vt:lpstr>Function Definitions on Recursively Defined Sets</vt:lpstr>
      <vt:lpstr>Rooted Binary Trees</vt:lpstr>
      <vt:lpstr>Functions Defined on Rooted Binary Trees</vt:lpstr>
      <vt:lpstr>Structural Induction</vt:lpstr>
      <vt:lpstr>Structural Induction vs. Ordinary Induction</vt:lpstr>
      <vt:lpstr>Using Structural Induction</vt:lpstr>
      <vt:lpstr>Claim:  Every element of S is divisible by 3.</vt:lpstr>
      <vt:lpstr>Structural Induction for Strings</vt:lpstr>
      <vt:lpstr>Claim: If w∈S, then #"a"(w) &gt; #b(w) </vt:lpstr>
      <vt:lpstr>Function Definitions on Recursively Defined Sets</vt:lpstr>
      <vt:lpstr>Claim: len(x•y) = len(x) + len(y) for all x,y ∈ *</vt:lpstr>
      <vt:lpstr>Functions Defined on Rooted Binary Trees</vt:lpstr>
      <vt:lpstr>Claim: For every rooted binary tree T, size(T) ≤ 2height(T) + 1 - 1 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beame</cp:lastModifiedBy>
  <cp:revision>453</cp:revision>
  <cp:lastPrinted>2014-10-31T05:19:03Z</cp:lastPrinted>
  <dcterms:created xsi:type="dcterms:W3CDTF">2013-01-07T07:20:47Z</dcterms:created>
  <dcterms:modified xsi:type="dcterms:W3CDTF">2014-10-31T05:22:40Z</dcterms:modified>
</cp:coreProperties>
</file>