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489" r:id="rId3"/>
    <p:sldId id="521" r:id="rId4"/>
    <p:sldId id="502" r:id="rId5"/>
    <p:sldId id="518" r:id="rId6"/>
    <p:sldId id="522" r:id="rId7"/>
    <p:sldId id="523" r:id="rId8"/>
    <p:sldId id="504" r:id="rId9"/>
    <p:sldId id="505" r:id="rId10"/>
    <p:sldId id="524" r:id="rId11"/>
    <p:sldId id="525" r:id="rId12"/>
    <p:sldId id="508" r:id="rId13"/>
    <p:sldId id="509" r:id="rId14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 varScale="1">
        <p:scale>
          <a:sx n="88" d="100"/>
          <a:sy n="88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5.png"/><Relationship Id="rId4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9.png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6.xml"/><Relationship Id="rId5" Type="http://schemas.openxmlformats.org/officeDocument/2006/relationships/image" Target="../media/image12.png"/><Relationship Id="rId4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80.png"/><Relationship Id="rId4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0.png"/><Relationship Id="rId4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1.xml"/><Relationship Id="rId5" Type="http://schemas.openxmlformats.org/officeDocument/2006/relationships/image" Target="../media/image14.png"/><Relationship Id="rId4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16:  Recursively </a:t>
            </a:r>
            <a:r>
              <a:rPr lang="en-US" sz="28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D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efined Sets</a:t>
            </a:r>
          </a:p>
        </p:txBody>
      </p:sp>
      <p:pic>
        <p:nvPicPr>
          <p:cNvPr id="1026" name="Picture 2" descr="http://www.parabola.unsw.edu.au/vol44_no1/img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718" y="2194371"/>
            <a:ext cx="3855861" cy="4237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Strings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sz="2800" dirty="0">
                    <a:latin typeface="Franklin Gothic Medium" panose="020B0603020102020204" pitchFamily="34" charset="0"/>
                  </a:rPr>
                  <a:t>An </a:t>
                </a:r>
                <a:r>
                  <a:rPr lang="en-US" sz="2800" i="1" dirty="0">
                    <a:latin typeface="Franklin Gothic Medium" panose="020B0603020102020204" pitchFamily="34" charset="0"/>
                  </a:rPr>
                  <a:t>alphabet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dirty="0">
                    <a:latin typeface="Franklin Gothic Medium" panose="020B0603020102020204" pitchFamily="34" charset="0"/>
                    <a:sym typeface="Symbol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is any finite set of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characters</a:t>
                </a:r>
              </a:p>
              <a:p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r>
                  <a:rPr lang="en-US" sz="2800" dirty="0">
                    <a:latin typeface="Franklin Gothic Medium" panose="020B0603020102020204" pitchFamily="34" charset="0"/>
                  </a:rPr>
                  <a:t>The set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*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of </a:t>
                </a:r>
                <a:r>
                  <a:rPr lang="en-US" sz="2800" i="1" dirty="0">
                    <a:latin typeface="Franklin Gothic Medium" panose="020B0603020102020204" pitchFamily="34" charset="0"/>
                  </a:rPr>
                  <a:t>strings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over the alphabet </a:t>
                </a:r>
                <a:r>
                  <a:rPr lang="en-US" sz="2800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 is defined by</a:t>
                </a:r>
              </a:p>
              <a:p>
                <a:pPr lvl="1"/>
                <a:r>
                  <a:rPr lang="en-US" b="1" dirty="0">
                    <a:latin typeface="Franklin Gothic Medium" panose="020B0603020102020204" pitchFamily="34" charset="0"/>
                  </a:rPr>
                  <a:t>Basis: </a:t>
                </a:r>
                <a:r>
                  <a:rPr lang="en-US" sz="2400" dirty="0">
                    <a:solidFill>
                      <a:prstClr val="black"/>
                    </a:solidFill>
                    <a:latin typeface="Franklin Gothic Medium" panose="020B0603020102020204" pitchFamily="34" charset="0"/>
                    <a:sym typeface="Symbol" charset="0"/>
                  </a:rPr>
                  <a:t>ℇ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*  (</a:t>
                </a:r>
                <a:r>
                  <a:rPr lang="en-US" sz="2400" dirty="0">
                    <a:solidFill>
                      <a:prstClr val="black"/>
                    </a:solidFill>
                    <a:latin typeface="Franklin Gothic Medium" panose="020B0603020102020204" pitchFamily="34" charset="0"/>
                    <a:sym typeface="Symbol" charset="0"/>
                  </a:rPr>
                  <a:t>ℇ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</a:rPr>
                  <a:t>is the empty string)</a:t>
                </a:r>
              </a:p>
              <a:p>
                <a:pPr lvl="1"/>
                <a:r>
                  <a:rPr lang="en-US" b="1" dirty="0">
                    <a:latin typeface="Franklin Gothic Medium" panose="020B0603020102020204" pitchFamily="34" charset="0"/>
                  </a:rPr>
                  <a:t>Recursive:  </a:t>
                </a:r>
                <a:r>
                  <a:rPr lang="en-US" dirty="0">
                    <a:latin typeface="Franklin Gothic Medium" panose="020B06030201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*,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>
                    <a:latin typeface="Franklin Gothic Medium" panose="020B06030201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𝑤𝑎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</a:t>
                </a:r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</a:t>
                </a:r>
                <a:r>
                  <a:rPr lang="en-US" dirty="0">
                    <a:latin typeface="Franklin Gothic Medium" panose="020B0603020102020204" pitchFamily="34" charset="0"/>
                  </a:rPr>
                  <a:t>*</a:t>
                </a:r>
              </a:p>
            </p:txBody>
          </p:sp>
        </mc:Choice>
        <mc:Fallback xmlns=""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blipFill rotWithShape="0">
                <a:blip r:embed="rId5"/>
                <a:stretch>
                  <a:fillRect l="-1333" t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7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5911" y="1199004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Palindromes are strings that are the same backwards and forwards</a:t>
                </a:r>
              </a:p>
              <a:p>
                <a:endParaRPr lang="en-US" sz="2800" b="1" dirty="0" smtClean="0">
                  <a:solidFill>
                    <a:srgbClr val="C0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</a:rPr>
                  <a:t>Basis: </a:t>
                </a:r>
              </a:p>
              <a:p>
                <a:pPr marL="457200" lvl="1" indent="0">
                  <a:buNone/>
                </a:pPr>
                <a:r>
                  <a:rPr lang="en-US" b="1" dirty="0" smtClean="0">
                    <a:latin typeface="Symbol" pitchFamily="18" charset="2"/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Franklin Gothic Medium" panose="020B0603020102020204" pitchFamily="34" charset="0"/>
                    <a:sym typeface="Symbol" charset="0"/>
                  </a:rPr>
                  <a:t>ℇ</a:t>
                </a:r>
                <a:r>
                  <a:rPr lang="en-US" dirty="0" smtClean="0">
                    <a:sym typeface="Symbol" pitchFamily="18" charset="2"/>
                  </a:rPr>
                  <a:t> is a palindrome and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pitchFamily="18" charset="2"/>
                      </a:rPr>
                      <m:t>𝑎</m:t>
                    </m:r>
                    <m:r>
                      <a:rPr lang="en-US" i="1" dirty="0" smtClean="0">
                        <a:latin typeface="Cambria Math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∈</a:t>
                </a:r>
                <a:r>
                  <a:rPr lang="en-US" dirty="0" smtClean="0">
                    <a:sym typeface="Symbol" pitchFamily="18" charset="2"/>
                  </a:rPr>
                  <a:t> </a:t>
                </a:r>
                <a:r>
                  <a:rPr lang="en-US" dirty="0" smtClean="0">
                    <a:latin typeface="Symbol" pitchFamily="18" charset="2"/>
                    <a:sym typeface="Symbol" pitchFamily="18" charset="2"/>
                  </a:rPr>
                  <a:t></a:t>
                </a:r>
                <a:r>
                  <a:rPr lang="en-US" dirty="0" smtClean="0">
                    <a:sym typeface="Symbol" pitchFamily="18" charset="2"/>
                  </a:rPr>
                  <a:t> is a palindrome</a:t>
                </a:r>
              </a:p>
              <a:p>
                <a:pPr marL="0" indent="0">
                  <a:buNone/>
                </a:pPr>
                <a:endParaRPr lang="en-US" sz="2800" b="1" dirty="0" smtClean="0">
                  <a:solidFill>
                    <a:srgbClr val="C00000"/>
                  </a:solidFill>
                  <a:sym typeface="Symbol" pitchFamily="18" charset="2"/>
                </a:endParaRP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C00000"/>
                    </a:solidFill>
                    <a:sym typeface="Symbol" pitchFamily="18" charset="2"/>
                  </a:rPr>
                  <a:t>	</a:t>
                </a:r>
                <a:r>
                  <a:rPr lang="en-US" sz="2800" b="1" dirty="0" smtClean="0">
                    <a:solidFill>
                      <a:srgbClr val="C00000"/>
                    </a:solidFill>
                    <a:sym typeface="Symbol" pitchFamily="18" charset="2"/>
                  </a:rPr>
                  <a:t>Recursive step: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sym typeface="Symbol" pitchFamily="18" charset="2"/>
                  </a:rPr>
                  <a:t>	</a:t>
                </a:r>
                <a:r>
                  <a:rPr lang="en-US" sz="2800" b="1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 pitchFamily="18" charset="2"/>
                      </a:rPr>
                      <m:t>𝑝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is a palindrome then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 pitchFamily="18" charset="2"/>
                      </a:rPr>
                      <m:t>𝑎𝑝𝑎</m:t>
                    </m:r>
                  </m:oMath>
                </a14:m>
                <a:r>
                  <a:rPr lang="en-US" sz="2800" i="1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is a palindrome for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ym typeface="Symbol" pitchFamily="18" charset="2"/>
                  </a:rPr>
                  <a:t> 	 every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 pitchFamily="18" charset="2"/>
                      </a:rPr>
                      <m:t>𝑎</m:t>
                    </m:r>
                    <m:r>
                      <a:rPr lang="en-US" sz="2800" i="1" dirty="0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latin typeface="Symbol" pitchFamily="18" charset="2"/>
                    <a:sym typeface="Symbol" pitchFamily="18" charset="2"/>
                  </a:rPr>
                  <a:t></a:t>
                </a:r>
                <a:endParaRPr lang="en-US" sz="2800" i="1" dirty="0" smtClean="0"/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614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5911" y="1199004"/>
                <a:ext cx="8229600" cy="5140800"/>
              </a:xfrm>
              <a:blipFill rotWithShape="0">
                <a:blip r:embed="rId2"/>
                <a:stretch>
                  <a:fillRect l="-1481" t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0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</a:t>
            </a:r>
            <a:r>
              <a:rPr lang="en-US" dirty="0" smtClean="0"/>
              <a:t>trings with no 1’s before 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/>
              <a:t>D</a:t>
            </a:r>
            <a:r>
              <a:rPr lang="en-US" dirty="0" smtClean="0"/>
              <a:t>efinitions on Recursively </a:t>
            </a:r>
            <a:r>
              <a:rPr lang="en-US" dirty="0"/>
              <a:t>D</a:t>
            </a:r>
            <a:r>
              <a:rPr lang="en-US" dirty="0" smtClean="0"/>
              <a:t>efined </a:t>
            </a:r>
            <a:r>
              <a:rPr lang="en-US" dirty="0"/>
              <a:t>S</a:t>
            </a:r>
            <a:r>
              <a:rPr lang="en-US" dirty="0" smtClean="0"/>
              <a:t>ets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685800" y="1225550"/>
                <a:ext cx="7772400" cy="59554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Length:</a:t>
                </a:r>
                <a:endParaRPr lang="en-US" sz="2800" dirty="0">
                  <a:solidFill>
                    <a:srgbClr val="C00000"/>
                  </a:solidFill>
                  <a:latin typeface="Franklin Gothic Medium" panose="020B0603020102020204" pitchFamily="34" charset="0"/>
                  <a:sym typeface="Symbol"/>
                </a:endParaRPr>
              </a:p>
              <a:p>
                <a:pPr>
                  <a:defRPr/>
                </a:pPr>
                <a:r>
                  <a:rPr lang="en-US" sz="2800" dirty="0" err="1" smtClean="0">
                    <a:latin typeface="+mn-lt"/>
                  </a:rPr>
                  <a:t>len</a:t>
                </a:r>
                <a:r>
                  <a:rPr lang="en-US" sz="2800" dirty="0" smtClean="0">
                    <a:latin typeface="+mn-lt"/>
                  </a:rPr>
                  <a:t> </a:t>
                </a:r>
                <a:r>
                  <a:rPr lang="en-US" sz="2800" dirty="0" smtClean="0"/>
                  <a:t>(</a:t>
                </a:r>
                <a:r>
                  <a:rPr lang="en-US" sz="2400" dirty="0">
                    <a:solidFill>
                      <a:prstClr val="black"/>
                    </a:solidFill>
                    <a:latin typeface="Franklin Gothic Medium" panose="020B0603020102020204" pitchFamily="34" charset="0"/>
                    <a:sym typeface="Symbol" charset="0"/>
                  </a:rPr>
                  <a:t>ℇ</a:t>
                </a:r>
                <a:r>
                  <a:rPr lang="en-US" sz="2800" dirty="0" smtClean="0"/>
                  <a:t>) </a:t>
                </a:r>
                <a:r>
                  <a:rPr lang="en-US" sz="2800" dirty="0"/>
                  <a:t>= 0;</a:t>
                </a:r>
              </a:p>
              <a:p>
                <a:pPr>
                  <a:defRPr/>
                </a:pPr>
                <a:r>
                  <a:rPr lang="en-US" sz="2800" dirty="0" err="1">
                    <a:latin typeface="+mn-lt"/>
                  </a:rPr>
                  <a:t>len</a:t>
                </a:r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𝑤𝑎</m:t>
                    </m:r>
                  </m:oMath>
                </a14:m>
                <a:r>
                  <a:rPr lang="en-US" sz="2800" dirty="0"/>
                  <a:t>) = 1 + </a:t>
                </a:r>
                <a:r>
                  <a:rPr lang="en-US" sz="2800" dirty="0" err="1">
                    <a:latin typeface="+mn-lt"/>
                  </a:rPr>
                  <a:t>len</a:t>
                </a: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sz="2800" dirty="0"/>
                  <a:t>); </a:t>
                </a:r>
                <a:r>
                  <a:rPr lang="en-US" sz="2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𝑤</m:t>
                    </m:r>
                    <m:r>
                      <a:rPr lang="en-US" sz="2800" b="0" i="1" dirty="0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 i="1" dirty="0">
                        <a:latin typeface="Cambria Math"/>
                      </a:rPr>
                      <m:t>, </m:t>
                    </m:r>
                    <m:r>
                      <a:rPr lang="en-US" sz="2800" i="1" dirty="0">
                        <a:latin typeface="Cambria Math"/>
                      </a:rPr>
                      <m:t>𝑎</m:t>
                    </m:r>
                    <m:r>
                      <a:rPr lang="en-US" sz="2800" b="0" i="1" dirty="0" smtClean="0">
                        <a:latin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/>
                      </a:rPr>
                      <m:t>Σ</m:t>
                    </m:r>
                  </m:oMath>
                </a14:m>
                <a:endParaRPr lang="en-US" sz="2800" b="0" dirty="0" smtClean="0"/>
              </a:p>
              <a:p>
                <a:pPr>
                  <a:defRPr/>
                </a:pPr>
                <a:endParaRPr lang="en-US" sz="2400" dirty="0"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Reversal: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Symbol"/>
                    <a:sym typeface="Symbol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prstClr val="black"/>
                            </a:solidFill>
                            <a:latin typeface="Franklin Gothic Medium" panose="020B0603020102020204" pitchFamily="34" charset="0"/>
                            <a:sym typeface="Symbol" charset="0"/>
                          </a:rPr>
                          <m:t>ℇ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sym typeface="Symbol"/>
                          </a:rPr>
                          <m:t>R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Franklin Gothic Medium" panose="020B0603020102020204" pitchFamily="34" charset="0"/>
                    <a:sym typeface="Symbol" charset="0"/>
                  </a:rPr>
                  <a:t> ℇ</a:t>
                </a:r>
                <a:endParaRPr lang="en-US" sz="2800" b="0" i="1" dirty="0" smtClean="0">
                  <a:latin typeface="Cambria Math"/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Arial" pitchFamily="34" charset="0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𝑤𝑎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R</m:t>
                        </m:r>
                      </m:sup>
                    </m:sSup>
                    <m:r>
                      <a:rPr lang="en-US" sz="2800" b="0" i="0" dirty="0" smtClean="0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𝑎𝑤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R</m:t>
                        </m:r>
                      </m:sup>
                    </m:sSup>
                    <m:r>
                      <a:rPr lang="en-US" sz="2800" b="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+mn-lt"/>
                    <a:sym typeface="Symbol"/>
                  </a:rPr>
                  <a:t> for</a:t>
                </a:r>
                <a:r>
                  <a:rPr lang="en-US" sz="2800" dirty="0" smtClean="0"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/>
                      </a:rPr>
                      <m:t>𝑤</m:t>
                    </m:r>
                  </m:oMath>
                </a14:m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</a:t>
                </a:r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sym typeface="Symbol"/>
                  </a:rPr>
                  <a:t>*,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sym typeface="Symbol"/>
                      </a:rPr>
                      <m:t>𝑎</m:t>
                    </m:r>
                  </m:oMath>
                </a14:m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</a:t>
                </a:r>
                <a:r>
                  <a:rPr lang="en-US" sz="2800" dirty="0"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</a:p>
              <a:p>
                <a:pPr>
                  <a:defRPr/>
                </a:pPr>
                <a:endParaRPr lang="en-US" sz="2400" dirty="0">
                  <a:latin typeface="Symbol"/>
                  <a:sym typeface="Symbol"/>
                </a:endParaRPr>
              </a:p>
              <a:p>
                <a:pPr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Concatenation: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Cambria Math"/>
                        <a:sym typeface="Symbol"/>
                      </a:rPr>
                      <m:t>•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prstClr val="black"/>
                        </a:solidFill>
                        <a:latin typeface="Franklin Gothic Medium" panose="020B0603020102020204" pitchFamily="34" charset="0"/>
                        <a:sym typeface="Symbol" charset="0"/>
                      </a:rPr>
                      <m:t>ℇ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= </m:t>
                    </m:r>
                    <m:r>
                      <a:rPr lang="en-US" sz="2800" i="1" dirty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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 </a:t>
                </a:r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latin typeface="+mn-lt"/>
                    <a:sym typeface="Symbol"/>
                  </a:rPr>
                  <a:t>*</a:t>
                </a:r>
              </a:p>
              <a:p>
                <a:pPr>
                  <a:defRPr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Cambria Math"/>
                        <a:sym typeface="Symbol"/>
                      </a:rPr>
                      <m:t>•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  <m:r>
                      <a:rPr lang="en-US" sz="2800" i="1" dirty="0" err="1">
                        <a:latin typeface="Cambria Math"/>
                        <a:cs typeface="Arial" pitchFamily="34" charset="0"/>
                        <a:sym typeface="Symbol"/>
                      </a:rPr>
                      <m:t>𝑤𝑎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800" dirty="0">
                    <a:latin typeface="+mn-lt"/>
                    <a:sym typeface="Symbol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• 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𝑤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)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r>
                  <a:rPr lang="en-US" sz="2800" dirty="0">
                    <a:latin typeface="+mn-lt"/>
                    <a:sym typeface="Symbol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, 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𝑤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  </m:t>
                    </m:r>
                  </m:oMath>
                </a14:m>
                <a:r>
                  <a:rPr lang="en-US" sz="2800" dirty="0">
                    <a:latin typeface="Symbol"/>
                    <a:sym typeface="Symbol"/>
                  </a:rPr>
                  <a:t></a:t>
                </a:r>
                <a:r>
                  <a:rPr lang="en-US" sz="2800" dirty="0">
                    <a:latin typeface="+mn-lt"/>
                    <a:sym typeface="Symbol"/>
                  </a:rPr>
                  <a:t>*,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  <a:sym typeface="Symbol"/>
                      </a:rPr>
                      <m:t>𝑎</m:t>
                    </m:r>
                    <m:r>
                      <a:rPr lang="en-US" sz="2800" i="1" dirty="0">
                        <a:latin typeface="Cambria Math"/>
                        <a:sym typeface="Symbol"/>
                      </a:rPr>
                      <m:t>  </m:t>
                    </m:r>
                  </m:oMath>
                </a14:m>
                <a:endParaRPr lang="en-US" sz="2800" dirty="0">
                  <a:latin typeface="Symbol"/>
                  <a:sym typeface="Symbol"/>
                </a:endParaRPr>
              </a:p>
              <a:p>
                <a:pPr>
                  <a:defRPr/>
                </a:pPr>
                <a:endParaRPr lang="en-US" sz="2800" dirty="0">
                  <a:latin typeface="Symbol"/>
                  <a:sym typeface="Symbol"/>
                </a:endParaRPr>
              </a:p>
              <a:p>
                <a:pPr>
                  <a:defRPr/>
                </a:pPr>
                <a:endParaRPr lang="en-US" sz="2800" dirty="0">
                  <a:latin typeface="+mn-lt"/>
                  <a:sym typeface="Symbol"/>
                </a:endParaRPr>
              </a:p>
              <a:p>
                <a:pPr>
                  <a:defRPr/>
                </a:pPr>
                <a:endParaRPr lang="en-US" sz="2400" dirty="0">
                  <a:latin typeface="+mn-lt"/>
                  <a:sym typeface="Symbol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"/>
                </p:custDataLst>
              </p:nvPr>
            </p:nvSpPr>
            <p:spPr>
              <a:xfrm>
                <a:off x="685800" y="1225550"/>
                <a:ext cx="7772400" cy="5955476"/>
              </a:xfrm>
              <a:prstGeom prst="rect">
                <a:avLst/>
              </a:prstGeom>
              <a:blipFill rotWithShape="0">
                <a:blip r:embed="rId4"/>
                <a:stretch>
                  <a:fillRect l="-1647" t="-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2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Franklin Gothic Medium" panose="020B0603020102020204" pitchFamily="34" charset="0"/>
              </a:rPr>
              <a:t>Strong Induction</a:t>
            </a:r>
            <a:endParaRPr lang="en-US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1702" y="1117596"/>
            <a:ext cx="8085098" cy="1852071"/>
            <a:chOff x="851902" y="4097866"/>
            <a:chExt cx="8085098" cy="18520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851902" y="4097866"/>
                  <a:ext cx="8085098" cy="1168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Franklin Gothic Medium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cs typeface="Franklin Gothic Medium"/>
                            </a:rPr>
                            <m:t>0</m:t>
                          </m:r>
                        </m:e>
                      </m:d>
                    </m:oMath>
                  </a14:m>
                  <a:endParaRPr lang="en-US" sz="2800" b="0" dirty="0" smtClean="0">
                    <a:latin typeface="Franklin Gothic Medium"/>
                    <a:cs typeface="Franklin Gothic Medium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∀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Franklin Gothic Medium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∧⋯∧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𝑘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→</m:t>
                            </m:r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𝑘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+1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02" y="4097866"/>
                  <a:ext cx="8085098" cy="11680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03111" y="5426717"/>
                  <a:ext cx="183159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∴∀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)</m:t>
                      </m:r>
                    </m:oMath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3111" y="5426717"/>
                  <a:ext cx="1831592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851902" y="5333677"/>
              <a:ext cx="808509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76574" y="3107266"/>
                <a:ext cx="8398935" cy="3671711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dirty="0" smtClean="0">
                    <a:latin typeface="Franklin Gothic Medium" panose="020B0603020102020204" pitchFamily="34" charset="0"/>
                  </a:rPr>
                  <a:t>By induction we will show that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</m:t>
                    </m:r>
                    <m:r>
                      <a:rPr lang="en-US" sz="2200" b="0" i="1" dirty="0" smtClean="0">
                        <a:latin typeface="Cambria Math"/>
                      </a:rPr>
                      <m:t>𝑛</m:t>
                    </m:r>
                    <m:r>
                      <a:rPr lang="en-US" sz="2200" b="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is true for every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𝑛</m:t>
                    </m:r>
                    <m:r>
                      <a:rPr lang="en-US" sz="2200" b="0" i="1" dirty="0" smtClean="0">
                        <a:latin typeface="Cambria Math"/>
                      </a:rPr>
                      <m:t>≥0</m:t>
                    </m:r>
                  </m:oMath>
                </a14:m>
                <a:endParaRPr lang="en-US" sz="2200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u="sng" dirty="0">
                    <a:latin typeface="Franklin Gothic Medium" panose="020B0603020102020204" pitchFamily="34" charset="0"/>
                  </a:rPr>
                  <a:t>Base Case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: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> Prove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(0)</m:t>
                    </m:r>
                  </m:oMath>
                </a14:m>
                <a:endParaRPr lang="en-US" sz="2200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u="sng" dirty="0" smtClean="0">
                    <a:latin typeface="Franklin Gothic Medium" panose="020B0603020102020204" pitchFamily="34" charset="0"/>
                  </a:rPr>
                  <a:t>Inductive Hypothesis: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/>
                </a:r>
                <a:br>
                  <a:rPr lang="en-US" sz="2200" dirty="0" smtClean="0">
                    <a:latin typeface="Franklin Gothic Medium" panose="020B0603020102020204" pitchFamily="34" charset="0"/>
                  </a:rPr>
                </a:br>
                <a:r>
                  <a:rPr lang="en-US" sz="2200" dirty="0" smtClean="0">
                    <a:latin typeface="Franklin Gothic Medium" panose="020B0603020102020204" pitchFamily="34" charset="0"/>
                  </a:rPr>
                  <a:t>Assume that for some arbitrary 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integer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𝑘</m:t>
                    </m:r>
                    <m:r>
                      <a:rPr lang="en-US" sz="2200" b="0" i="1" dirty="0" smtClean="0">
                        <a:latin typeface="Cambria Math"/>
                      </a:rPr>
                      <m:t> ≥ 0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</m:t>
                    </m:r>
                    <m:r>
                      <a:rPr lang="en-US" sz="2200" b="0" i="1" dirty="0" smtClean="0">
                        <a:latin typeface="Cambria Math"/>
                      </a:rPr>
                      <m:t>𝑗</m:t>
                    </m:r>
                    <m:r>
                      <a:rPr lang="en-US" sz="2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 is true for every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sz="2200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u="sng" dirty="0">
                    <a:latin typeface="Franklin Gothic Medium" panose="020B0603020102020204" pitchFamily="34" charset="0"/>
                  </a:rPr>
                  <a:t>Inductive Step: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/>
                </a:r>
                <a:br>
                  <a:rPr lang="en-US" sz="2200" dirty="0" smtClean="0">
                    <a:latin typeface="Franklin Gothic Medium" panose="020B0603020102020204" pitchFamily="34" charset="0"/>
                  </a:rPr>
                </a:br>
                <a:r>
                  <a:rPr lang="en-US" sz="2200" dirty="0" smtClean="0">
                    <a:latin typeface="Franklin Gothic Medium" panose="020B0603020102020204" pitchFamily="34" charset="0"/>
                  </a:rPr>
                  <a:t>Prove 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</m:t>
                    </m:r>
                    <m:r>
                      <a:rPr lang="en-US" sz="2200" b="0" i="1" dirty="0" smtClean="0">
                        <a:latin typeface="Cambria Math"/>
                      </a:rPr>
                      <m:t>𝑘</m:t>
                    </m:r>
                    <m:r>
                      <a:rPr lang="en-US" sz="2200" b="0" i="1" dirty="0" smtClean="0">
                        <a:latin typeface="Cambria Math"/>
                      </a:rPr>
                      <m:t>+1) 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is true using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>the 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Inductive Hypothesis </a:t>
                </a:r>
                <a:r>
                  <a:rPr lang="en-US" sz="2200" dirty="0" smtClean="0">
                    <a:latin typeface="Franklin Gothic Medium" panose="020B0603020102020204" pitchFamily="34" charset="0"/>
                  </a:rPr>
                  <a:t>(that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𝑃</m:t>
                    </m:r>
                    <m:r>
                      <a:rPr lang="en-US" sz="2200" b="0" i="1" dirty="0" smtClean="0">
                        <a:latin typeface="Cambria Math"/>
                      </a:rPr>
                      <m:t>(</m:t>
                    </m:r>
                    <m:r>
                      <a:rPr lang="en-US" sz="2200" b="0" i="1" dirty="0" smtClean="0">
                        <a:latin typeface="Cambria Math"/>
                      </a:rPr>
                      <m:t>𝑗</m:t>
                    </m:r>
                    <m:r>
                      <a:rPr lang="en-US" sz="2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>
                    <a:latin typeface="Franklin Gothic Medium" panose="020B0603020102020204" pitchFamily="34" charset="0"/>
                  </a:rPr>
                  <a:t> is true for all values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  <a:sym typeface="Symbol" charset="0"/>
                      </a:rPr>
                      <m:t> </m:t>
                    </m:r>
                    <m:r>
                      <a:rPr lang="en-US" sz="2200" b="0" i="1" dirty="0" smtClean="0">
                        <a:latin typeface="Cambria Math"/>
                        <a:sym typeface="Symbol" charset="0"/>
                      </a:rPr>
                      <m:t>𝑘</m:t>
                    </m:r>
                  </m:oMath>
                </a14:m>
                <a:r>
                  <a:rPr lang="en-US" sz="2200" dirty="0" smtClean="0">
                    <a:latin typeface="Franklin Gothic Medium" panose="020B0603020102020204" pitchFamily="34" charset="0"/>
                    <a:sym typeface="Symbol" charset="0"/>
                  </a:rPr>
                  <a:t>)</a:t>
                </a:r>
                <a:endParaRPr lang="en-US" sz="2200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sz="2200" u="sng" dirty="0">
                    <a:latin typeface="Franklin Gothic Medium" panose="020B0603020102020204" pitchFamily="34" charset="0"/>
                  </a:rPr>
                  <a:t>Conclusion: </a:t>
                </a:r>
                <a:r>
                  <a:rPr lang="en-US" sz="2200" dirty="0">
                    <a:latin typeface="Franklin Gothic Medium" panose="020B0603020102020204" pitchFamily="34" charset="0"/>
                  </a:rPr>
                  <a:t>Result follows by induction</a:t>
                </a:r>
              </a:p>
              <a:p>
                <a:endParaRPr lang="en-US" sz="22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74" y="3107266"/>
                <a:ext cx="8398935" cy="3671711"/>
              </a:xfrm>
              <a:prstGeom prst="rect">
                <a:avLst/>
              </a:prstGeom>
              <a:blipFill rotWithShape="1">
                <a:blip r:embed="rId5"/>
                <a:stretch>
                  <a:fillRect t="-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71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ibonacci </a:t>
            </a:r>
            <a:r>
              <a:rPr lang="en-US" dirty="0">
                <a:latin typeface="Franklin Gothic Medium" panose="020B0603020102020204" pitchFamily="34" charset="0"/>
              </a:rPr>
              <a:t>N</a:t>
            </a:r>
            <a:r>
              <a:rPr lang="en-US" dirty="0" smtClean="0">
                <a:latin typeface="Franklin Gothic Medium" panose="020B0603020102020204" pitchFamily="34" charset="0"/>
              </a:rPr>
              <a:t>umbers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=0</m:t>
                    </m:r>
                  </m:oMath>
                </a14:m>
                <a:r>
                  <a:rPr lang="en-US" sz="3200" b="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=1</m:t>
                    </m:r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 </a:t>
                </a:r>
                <a:r>
                  <a:rPr lang="en-US" sz="3200" dirty="0" smtClean="0">
                    <a:latin typeface="Franklin Gothic Medium"/>
                    <a:cs typeface="Franklin Gothic Medium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≥2</m:t>
                    </m:r>
                  </m:oMath>
                </a14:m>
                <a:endParaRPr lang="en-US" sz="32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blipFill rotWithShape="1">
                <a:blip r:embed="rId3"/>
                <a:stretch>
                  <a:fillRect b="-1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data:image/jpeg;base64,/9j/4AAQSkZJRgABAQAAAQABAAD/2wCEAAkGBhQSERUTExQWFBUUGRoYGBcWFxgXGhobGBodFxgYFRoXGyYfHBojGxoYIC8gJicpLC0sFx8xNTAqNSYrLCkBCQoKBQUFDQUFDSkYEhgpKSkpKSkpKSkpKSkpKSkpKSkpKSkpKSkpKSkpKSkpKSkpKSkpKSkpKSkpKSkpKSkpKf/AABEIAQUAwQMBIgACEQEDEQH/xAAcAAAABwEBAAAAAAAAAAAAAAAAAgMEBQYHAQj/xABEEAABAgQEAwUFBwIEBQQDAAABAhEAAyExBBJBUQVhcQYigZHwEzKhsdEHFEJSweHxI2IVM5LSJFNygpNDo7LTFmOi/8QAFAEBAAAAAAAAAAAAAAAAAAAAAP/EABQRAQAAAAAAAAAAAAAAAAAAAAD/2gAMAwEAAhEDEQA/ANCXOO5gGarc+ZgGXBFJpSA6JqnudfXraOmeRqfP4QRIFtYOpFGgOicT+I+cJrmnc+ZhQS4KZcB1CjufOFBNO9+cERKaOLmAByQGu8Aomadz8YHti9z5xVOM/aDhpD5ViYoaIqOjil4pGL+2mYokSpITcA+/XSjVpAbEqcaVjuc7nzjBj9rmNJYZQW1SPpvAH2k8RU+VTtUsgMztYBwX/WA3hM59Y77U7mMYwfa3ipUC7prUygByfbQN+piyYPtpi0n+pKQ29Q5o/wA/0gNB9sa1MdTPO584reC7XoV7yCk6kOpvFom8HjkTQ6FA2fQ8nEAuZx3Pn84MmaWufOCLlwdMsMIAvt1Pc+cG9srcx0S4CpcAb2pu5gpnK3Pn629VgJEcUgGAVTOOpMAzjuYSyQbIYA/tjv8AGBCeQ84EBwl7QRoUyNHMkAmhDB4Nzg6U+uscmlKUlSiEgVJJYACA6DCU+aEhyWADvtFJ7RfafKlKCcOBNJZ1P3Q5bS+vyigcV7czcSMq1KUFUyJYJ95qp/EfgfCAvnan7VZGH7kn+svce6PHU9IzrjHajH4vNVeQE0SkoFNv+0g13g3A8JMmkp9kn/0/wl0h1EVNXYeOtouHDuyE4p7xy2uRWlQKWqW86wGZy+CTwopZbh6MfwtZ6/LSDS+GqQO8lQdwXCrA5SEt/p8WjVMRgsJKGVeIQk/iGZIPMHUD1cvCEziOBSDlK1qfQM5609NAVDhcmRJTmmgKJYJlg17tamxqSa8toUm9sXWZctCZb2UlIT5kfNt4smLEmffDLVmrUDo5y+nHKK/j+zRcKkyyiodKi+9QemmrDYQFp7NcAUpGecpSnrlc2NQ/wpE5P4PLIAyJpTem1eXzMUTD47FyA2VZTuivmG8jSFcd2oxiUh5ahzWGPLMwpa0BdTwqXQhIpSzeXrSO/dglQykg/wBpZ+rRSeCcdxi1AuCkKAIUObuK0pSnS8X5GKlmjseenWAkcFxTKAmYSed6c4l0TQRodYq8wUOWri939foYPw7iJlgBViWIOnP19ICylcAEax0DMHHwg5QIAhXBRBxLLwYprAANAmWbfm2kGCI4lEAh9zR+UeRgQ4b1WBAIlUcBaD+v1giUGjwEJ2k7VowYGcEqUDlApa9bRlfaHt9iMVnDZUCyAWDoLmtzT62Ea12j7Ly8YjKsd5NQfAhlD8tT5xmfFuwM6Ue+MyACnOmrgmha7ig+UBSE4dcxYSLVoe6MiWmpGYkObsGB86XvgPY5K+8XCNzRw4VbTWt9NYkOznY9N1srMyjqHZia6mnjyaLqQiWioASBXQUr03gK9MxsjCIBQkAAF1KqafO/yjLe1vbSfiVlImFKASwQW/1Nc/SHHb3tf94mZJX+Wlw7UVQCnSIzhKQGUsAVNANMqUFn13/eAe8MwiyATVlIzE0LUJ8z9TFvwHB3sRVT+6KNfQbDpU6ww4fie6GSB7oYhie9U1uRTrFr4RNYHuFVySlrqL+m2gHmBwJADACg5aB6XH6RM4fCBnID+cMpHEFODkURfTw8Iey8Wp2yHd9IBZKAQzD1+sKKwqTdIV61gsvEA3BHhDuXLaw/SAh8Z2dlLBATl5p7vN6RF4hIw6XMpS2YFebT83z6PFsND1htjMPmSQdoCDxnD2l+0kElJqQ5IrVw/k2kRqcQFFld1QNUvVtX9comOyU1kTJJtLVQciAfm94fYzhcucFJWkPoQGI2IIqCPhAJ9m+Lu8smtWc12I8PrtE8F1jNsVh5mFnJBVm1Sqtvd7x30PWkaThF50hW4eAPmgAwJlYMEwAzQH2joRBzLeAKw3+McjvsOnkIEAgpRjhXHSmOHaAHtGjM/tf7ZeyljCylDPM98hnSnY7E/pFh7dduJeAl1LzlA5EXrXvK/tcNGAYievEzVTF+8tTlRJAGpfk3ygNO+y/tP7RCsNMUMyA6XoSNQzVZnfmBpEf9ovbXMPu8ovXvKFQSHDCKpgeOysKhYkpzTlgj2rkBI1EsGo6mrUg/CMEVZVLS4BJdhuLG7uPpANuC8EM4g2B1LC718KHwMXDAcFQEA1mlJ/8ATDjf8NrP49IdcH4IqeRn/wAsUADDq5Fz840PhvCZcpIShIAApT5mz/OAqPC8HPNEYZSSRdbs/NxtUta1YseD4RjGNZSLWBNvCj/ow1iySEgWhdM4OYCvDs9i8o/rpej9wEE+m/iOf4RjkGk2WoXqGNNHaLQmcIOVQFEm4niEqqpKZgD1Sas9Ket6wpwrtvLmHJMSZKqPntZ9bRdFy/4ircY7MS5r/wBz7OH1Sd4CYlTQtLO/PeEcfNyoNDSM8mYzE8MmBbmZIdlSyXIepym4pXzi2I40jF4dUyQoLDGhcEEaEXgIHstjv+Pnods9QzVt659BF1mJ745giMl4CpUniScxDkkEBqua0FTpz0Ea9P8AwnmPjSAbYmWnMkkA5gzHlWnr5xI4BQCQkBgmkRXHZ2RCFXZQ+MPsMqo2NPXrSAkAqFECExLbxhQFoAzwAuBljoRAczcvhAg2X08CAZpV6+kN584hKiGcA/CFlQmoCA8zdqeKzcVi5kyY5UVFKQ1gDRIHq8Rs+WtIZTgXbStbCkbV2k+yVE2Yubh5ns1LL5FB05uWoFvLnFF4/wBjp+FLTUgDRSQ6TUKva5Zr11EBTsDJzzEp3OkXzhEnNNMqmVIFAwYmgZtGHxMVRGDInpB7qXIBAcsxVW13Nfo0THA+J/8AEzVI77mgYuQ7u9xUfF4DWuD4DKkJAt08OUT8nDNS/WMtxfbrF4eqpKCGuDUad4dDEn2Y+1VM6b7KYjITQEPX6dIDRVU3hsJtbwYYwGgYv4/KIjjGIyIUoXZx69eUBPysSKBw7emh1KnvyjBOMdr8VmUErybENrT6l/oI7wnjWIzgTcaUkiwysAB89d4Df/aCGeJQ4rFT4NxGeivtRPSz94BJ8Cnr8NzFnTjQsMzH1rAVntVKSZZSplKIJBIt4iwfr5RlGE4tN4biUrSUlKz3wCWUnYl73Y83jVe1spMuQogVLAXuTfzjLu0+E/ohYIJICXHIOXJuC+l26QFqn4vDz8Th8RIWGUoKKXYpLHMFAWYH08aTjZjS09U+jHnPshPy4uUHoVcrtHoTGr/4dwW7r9WD9RAF49WTRnoa9RC0nEZZaT0P8etIbqPtpFNQPCx0+XhCWAJMtlUYtp6MBZkrcBusHCoQwinQk8h9IWBgFDHUmCPB0nSA65gR3JAgI9ZLwVPWOqPoQTN8YDrn19YJjuHonIKJiQpJ3+YOkKZoMFwGL/aR2OGGBIP9I1QW90i6SBU015jaKj2Nxfs5q7e58iKNc3ty5R6B7TcFTisNMlKLOHCjoQXB+Hk8ebZH9LEACuVTHmLEeNYC7e1w6xmxWIKMzMkVIFXctq9PjpDPEdnMOpHtsFiCspLlLsqjlqMbbjeJvF8PlY3DIly1ypawXZTh3oX1el/pDvg3AUSJfsZqpSif8tKamrF3o9R6EBdOzElS5CVHuki21LRE9sfaGWpCUlVCHB2vasW3h8gSpIG1OXhB04VKgedfpAeb0YFUyccxCUu5ULtbfnFgl4ThSMomqmpVfMyx4vlsf3jQOL8Ew0hSVrSEsTpQq5tEJx7stKx8xK5U2UWABCiQ7MA2UV2IgGvCwJBC8LP9rKN0qJcPqHqPL5xeuGY/MkKJoWPhfw/SG3DezMsISJrTZgrmrSjBjdqCJnD8AQhPdDaM/wBYCD7ZIUrDKKdGJsbHQHk/yjG8Txdpfs1WTZPzBfR6/CN14zg/6K0ijgt+kYH2hwSkrJI6Fg1L8zAF7MJBxkrYr6lvWsegCvNIKeXk49V5R577MLAxckm2YAu+tNI9AyUU5ftpAc7OTEmSA75GTQvYUbwPp4eYuYkJDAd4xU+yPER7SdJU5yLIAarZnTQaO58CdIl5clpzGwc3LXcD11MBZuFqPsg9w/zMOwYZ8NAyUGp9eUOlKDVYev4gFRAgmaDJTvAH9WgRz2XTzMCAYmExvCqz9IKoQCWYnw+sGzQAqsdSn4wAmozII/MOt4wbtL2fEviLJDJUXAAawHTU/wAxviFNzaM/+07hoT7LEgMQrKTs7q/R+ogI2X2LlkZkqKVai4rox9ecM+AHPxRMolxISXZyHfLtSmnQbxL4DjCVSFLeoSd7sdNPRiO+yfCBc6fPNSpZD/E/PygNUmOwEdQkg9I4pdYNNW1fh9YAuMwyZqcqgDyIiLwnZqVKUSlIHQfJomUTQdPCDBQPhANZOEYj4/KHWZo6Fs8N50/9v3gGXEqg9DGK/aQMswBmpSr8yetR842bELctvT+fXKKh2z7KfeEgpDrsHqNHbnQV6QGP8FU2IlF7LHLXfSPQ0lLpFdLeHP15xjaOxxkD2kxeVSFBg22p2L26PGuYLEZpSd2FfXrzgKTwLGplcVmIeqgxDMHe92tsOUXvEqKZudiQ2nxLa/rGPcUxrcUzB/eqSWofXPzjYE4r2klKkhswHxuC3rSAl+CzsyCRSsSaEPrEP2fW2cdPk1InXgCgR0Qe3hBYAP6pAgzCBAMmZz+8EJ03hSaWtCSl7wCRe8GEwwVR0gIFLs0AokxCdscB7bCTBUlIzBrumJlRttrHGBBSa6EeEB5tlY9aM0t6HmTeoD2d/VImeyXG5uFWpUp1IU5Kbl2qRTYP/ENu1fCThMapBND7pDF9rnz0hz2MOacXCRWj1JrUDlAWfC9rsTjZokyVezJJGYCw1UbsR8ItfC+zuKlzQqbi1TUVdJSA+3SD8Ew8mipeQEfiAApt0/mJ0l7F/GAE5TWFIEqf4wjMxwSwJCQfTQsEjSx28oBUzCW5witZvC5SGhESrknf1WAR9nWGfEsd7NBUHpQsLPR/OJJSKU9fT0YRRhsySSKH9PpAY79oXGSv2ctGYJUHU4qVAlv0MaLwKWPu6WJIKU1O7avr84pv2s8OCDLIACDSwDF+WjaRZeyeMCsOO8LUYBqU23GsBnPFcAVzZs0ksiZlcWAs+lPRvGocBxebDoSCDlYUfa28VTBSETFYmWfeU7pO7uSDrf4RLdhJycqpaXOXw6Dlu3jAXTs2TmW4+lInSYheDK75GwidSIDjwUVoDBwXjiaQAyGBCrwIBhPUws8NVTYUxKqNp9doZrpTxvAK+1flCSsckKSknvKfKN2vDKbMbWkHSQC+2rfOAkUv+0KIS1YaJxB5mHXtYDOftb7O5hLxIY5DlWPEZSTyc+cU+Rw6R7MqIV7YBgQSHPum3J/gI3TE4RE2UqWsZkrDEdaeHXxjJ+0HZVeFmgGsuuQuwZjRWx9awCXZLsvOWCqTOyaZVjNT6PFpk9jsUhQIxlSXOVPXwP7RVJfZzFTyF4eYZVGYEgH1+0XzszgMVJBTOPtH/ES5B8Rr+1oDk3sUZoCp+ImzGagISN9BExgcGZSQgEkWBPypD1ClHQx1KXOjCAUSiE1yzCyzvCE3E3gCTkaPW38Q7kSaVENMKkqLmnweJLMwgM9+1ThJmYUqSP8ALIWX2DvTyMVLsDxdlJlk0JIckFxS3R7NGqdppyfu80zGbKRWz2HxjzxhsUcPPKgHAU38G9PpygNmXwIJxCpopmTUizmhO7tT4RXuzHcxc0WdZAsz1brb00Wns/xpGKkZkd5mBJo9B3mFn20iBxEsy8YTQOQqv+k+FPjzgLxwD3lnoC3jE2msQnZ2YTmaxY/P9onXgOlHwjhgKW14SVN2EAt7T08CG/tTsfKBANZ45+PWI+eonQ2+MS85IqXa7wzxKwNHgIv2atfXlBQosQCX9NDmarvVb+dBBJSkk3259HfzgO4YskaAXH05Q5kzXoLW/mESXv8AtCktmYCn0gJFCtvXSG3GuFpxMlUtdjZmcHQh47LJBqfX8w6CqbwFD7OcQVJnrw01kFCqM7NQ0fl+sXiXOCqhqxHca4BJxDKWllBmUmigxcV61iC45MXgJJmIUVpcAhVCH2+PxMBcxNH1hrM4ihIJjKsX9qS2ZMtTm5JoPEafpEdgpuP4hMUEqMtD1KSoAg022p8IDReIdt5SCEJOdZslNXe3rkYkuESVzAmZNGXUI2POGPZrsZJwneZ1kByqpdq15n6RZMNKCQACS2+vXeAXly45NULkgNv8/jBZ+LShJUogAb0EZx227cgpVLlqYMXNibAsdDtyMBEfaL2yCyZcpXdSasD3lPU2tp1aM1mupWYkVfUluVB6aH2OUqcoKpewoerCHQ4OpCQ5KaG779LgkF/1gHnYXtGrDTkoBdEz3hcs9AKCv1eLz2lP9cEMe6bg1L76a9HjMPYBRbMEszljqSDdqgsP2DxOcP7VEpSJ686kvlUToK15/SsBsnZNJZblz3fkYsSQYq/YucDLUoa5bE7fCJ9c54AyntzgJ8dn/WEZlb29CsIKnF+hgHmRW48v3gQn949PAgOTZw3oIjcdjgAQ4HS9bRH8VehBdn1ZLg3LcucRmKBUHJIa5e7XgOzOJssgEmhLMWLML6dOcJHFlQZ2PKu8NlJJLDR36M7nSHEiQLm9dOUBJYPEEjKVAt+lYfyZ7UBpENIUR1fbzeHOGm0B1Oh9coCaTN5/CHUqZY8ukQ0ucKft6r+kNuM9rZGGH9SYkEMcupezDz8oCwBW5pFK7b9qcNMlqw2YLWTYVAKa94imltfCKB2j+0rE4nMJf9KV7vdd6g+8oaliwiq4aaQoHqSSbixgL1wXhcuYoJNjzYi9U7+jpGs8Iw0uWgBIAGlGtGHcM7RrlqSsAsN6vZz0If8AiLKj7TlEJTLlhqh1Gj6EbVffeA1adiUi5ZvD+LRC8U7bSpaVCUoTJgFhbap+nSMn4z2znzCQpZv7ocDKBtrq214r8/ja3LGjAVraAuPH+3i51TMDKB7odgRYfU+Fop+Ixi56+8//AE1pT3vOsN5WFYqJsHFXFWeJbgOC7xWr3aAuNK7A+hASXDcGZfddR1BI1ZqNSoBvYiHeLlEu5CrOGAcNY2uHD6EbmGyh3iQbXBqQHqXDAnMx5vDxMwqS5chiFM4vUkVuCc4PVUBXpmCUFE3Bq5BFOjuHACW8Lx2Zw8rDAEsqhI312qK+G0T82QkJepS9SPJSQSncpW2gfVVGy5AylVmJ1FGNRU6FufepQQDXgXa6fgJjILo/GhTMQNn7wP7RqvZft3IxiWzBEwM6FUNn7r3HOMRxsl1mmo71Gs1tfP8ACd4TEsoUColKksbMQxs+9D5QHpdMx+j0/f6whiEuNfl69bxmHY37TS4lYguCAEzCbf8AWSa9dNYvv3/OErCgxFwdxccm+fOAkMvTyH1gQzzq2+EdgBNwrvtr5N84jsbITlykOGdqtQ8qxOYlAY0FIi1yQSXt0r4QEOo7Anr+ohSWgBiKbno31js5ATWpqSRatIIVtqW1AgHCJQd3HnVvD1XeHGImBAJJAar09bRWeO8fRJdL5lB2SkZjQuSW0YH5xnXGu0U3FEuohJLhLsKUAA3qesBau0f2hXRId697Tw1LXenlFBxeMXMOZZKjqTrAGGLOS3gfjyO8AYc2dy9h0qXtAINC8uVR6A826mnr4w/+4ulKUg5jX/aeVz1cQtLwRmzQgsALqFXbx1YnSlYBmtBABoc1n9UGloby0AqoSwuTT5P6ESvaCWMzJsmoUzUrfUWt03iPk5ikADKKuoXPJz8vKAK4UQliRWov4ObU+Jg33bvAZbivI7Cpe3zh1gMD3lKqGoAWcv05Q9wkoLmEgNVnIGp5s9td4BT7qQlyxUpL0pS1QwrT9TWJPCyMiUKDOWIdgzg6ENUUvRoXlkEEKL1u9wlgPzUHrSEMSopYioJIFR1ahcMaiA4g0FCRoLUsCKHXunQsBSsOcjh9qgEE/DIx7wysaPegeBgnVcEjqEu6bAqDh015Fzcw/RISQTQA1oE9CQ39pBbk2sASVKIGgoDRnAbuuCKvUPe6i7QnNUljQu1KvQVYuthQ5WFuphebLoctlO7sHOpUAoUfKdn5Awn7QukXItWznfPRlA3u7nSAhMdJBBYit7XfUvvXxaIDESwSQzNtcAUFG5Ra8ZJUARWooxct/qtlOvN6xEnhZZ2BOooXYO7lVCe98N4CAXIbpvtb3miy9kO2qpBTLmOqU97lNKX0e/iYg8Vh1kUF6lg1aigt4CGZcBhTlqesBtf/AOXy/wDmyP8AyK+sCMYbmfI/SBAelp6jXc/PnEcsXdjoSPCHs6ZUg/W+0ReMmgPY7Va1zUXFYAs8Ir03+MUvtL2tEsGXKvUKXpsw57wt2q7RKlAy0DvKBA5aPTWwblGfzSVVOp8XfaAC8QoqqXUSS5L/AMuOt4YSxci4qBvqfq8LjDuPdsWqRqwD+MPsHITQGzaB9bgNuGcbdYBLDYcqSWN6+8wLOQ+h6bQ84fhxUzF5QTQZgAALAbH9G3h5ISDMJSQHoSa//wBHQfqYV4msBkoLhVE0NAA+ailMHJLgtcwDZEuq1qN6IG1htYM1OQiS4Rwv2afaKq1VFt7AOmmzmh6PDOanOqVLSBzNnAL10tRxyiUx08y5Su6SzDKQxrQUKQR4U0gK5PHePeDXNrE92z+h4QsjCCoDWv4PVvpvHJBQJjrc3uKnQEAHfwozw9nTGlks2YgXBt/1CjkPfzgGszKiVmUUhRc/h3ZI3oPLxeBweZmckO1VCtcvRV+mlrw54klKZRexSgag0L6GtdPFoaYDHJZQJfumr0ooFg9WfYc4CVly7AFq03zH8zgXNNo5iFZiAGBe9y+ump/eFsNMLO29NGLVHMbU03jgI9olTvlNSCAdgCN7V1rtALSpJAUSGe5NbHVtleZ5CHBD6BhUu7UGh8FBxuTtCeJxPeoTlIDPUgVYak6jej7QfCzVvmIV3bUN0h39ylUqOvkIBVlWJsNjaiSHvbLY6ACpMGqVZio5lMS6mqW//YA+ZI8eQEJqmH3mOVTaO21fZ7Eeb3IEPETipzVRP/WNHaiGuGgGc2eOqmd3pWn/ADXPdURztvDBPvUJBoCXGhZ/8xjUBXUk2ESxnDPkuXFSVJADdNUltw3OG09aQo96gcEBy+bureu4BpdmgIGZLq4uli9GFNw5s+tACdYhMdKB5Xrbem4NgxOoF3iz4mfSv4gyXrV7uU/nCqUcnYRCYyWcozJpQg1rq7EWII1s51gIr7urdP8ArRAh99z/ALf/AG1wIDb8XiFA00/WIjHYwS3UugGvnSnh5xLcQlElT2Y184ova7iABEpJcXPN7D4QFd4zjjNmqWLPQNoDR94jZcjbrXl6+EOZqtOenwHreF5A7lhbz61FmaAY+xV3mSfWnNhrzh9LwZRKSS1ahwQa2IcClBUHUc4PhFZlMOQzbbF7iuvI3h7ipTH2YL5qhgC70D5RUXNHgE+EyGQtanDMEqFGJJd1Del6FmeCYabnzTFOb5daO5OUl61qNRyh3xSWBLSgAg+6AxBGlbEGwZmhBUjIkIy2uC4rq6SXFGFOkA64ZLTlClNszgUAd3KkpVU2NdYQ4riPaEI90CpoTeqTlDWAB8y9YdzUhDjMwYAkFDqF1ZFAgLJVQAv1pEJxXEJcgEnJQA8y9uTk03eAOMKn2cshQdnJezk071jTQt4w7w+HcJ0Adw5HeUWG42223MQcniRSmWkFq6GjWBryvyMWTh8wZKJql1KUUnQOPcLMzVIpygEe0mFHsizXp7p82ANxqL7xAcKwi3AZnZnLOOTlmJ1id4/PCmBdQGiqsd9Df5CGvDAVLBAzVzFspJ3I/ur5wEnh5GVNVA6sx0vUlwobVvyhWTIAc3er5VhgGzAlLO4IroB/dB0YoCprtoDoDcOCQx8TCExaUqNnPJmF0uwbN7wudXgOzUUL94vqCPFVD+VQ/iD4aaAA6SWeoYivWXWoNDeg0MNlBSSWuKVTrSnukWAt+Yc4JhzcliHo4AdnAukOO6AerXJgJBcw2ygA0sLXDnJWhBfVn0EOuHDKapBUS9qcwf6dCCfJXOG3sUKLkAECnuh2vobjZ3UNkwpPWlIJor/Sa2NpdiWar66wHZYQtSmSMoJcMz0qR3Rly1tYDmIbYjDAOSAQLaAkUIp7rprUUZhUmO4FBMsrFHIYAGhT/wBpDkOb7mD4okJFzShGYNkq4dH5T4CpvANpuBJVkyuSXUcuYioDgNVzlLCtcu8NF4NSgWQ71sCxFXDos+fX/wCIh3MlFzRVCxGVQJbuao2I8DuYUl4VxqGd3ajgOkjIKljQnYaFwi/8OXun/UuBE395P/MP/mR/vgQF449iciVKJonN4+njKMbPK1FWpJ/WLv2yxlTLGoKj8KfERRTd/Xq8AnLlvRnLfKJH/D2lksGX8g1zvXUQOHYYKqQS3llFTzfR33iZx2JUsJSp2sKu7EuxNCwIAG45QDDhfDsozN096lmLi1HrUdYWk4bNPCwAWS4Hde7AWIJ8HiVlS1J7ige6GLvSwq5dJqb0oKQrjJgRLmLJNQCahztmAZKtKXpaArWOUDPcUSgaDkbhQ/SGmDSVTGKe7Ui7Fi7UIIqdLQ77ypSphFJimDNVr1fnqNIdcMSoJzBAKrAAO4AYOARmrV0kmjwDRc4KmZD+FXvUq27BiHrVjRoh+JjvEhj3q9133FCzONIl5MkhClkuSHDEXOqqEaW7pitDN7UAt7xJ2DdCYCUwGBSVGYsMAokCiue5+I+ETUpiXQGSByJ8cpzDW/WsQhnFyLhRqS2raEBzf1WHWGmqMtnDA6tS47rsdbA1Z2YPAI8blgkPp/cXc96oNfn5wvweQVJUaJVRTuHAy1903F2Z4Z8Ux1gU2OahIZq3J26xIcDmqVu3utQgtYa6OLbbwEkUOHybg1q7AqZIApq9no9DCSVnM9K1BEsH4ZQ/eApq+wh0lCglnOUAApKgAWBKSAW0cW13UI4uQCaOkKYF0k6MQcsutGtsd4BgtJqEgFrnLmazfge7N15wbh+HJdwANasHO1QyQKk6VO0HnSWDgHK+wfcDNkD1I1qz7QrITl3S4JUCQBWrDvBgwIrqA8AouWTatAwJcUBb8RIocvJwPxGGuMEzKHTQi5SC/Q5elQXpSkOhM5s/Ou9Kmh96/wCY7Qjj1FUxCU0BoxADV5ClNtIBSSj+mAwqA5ZJ50zJuai9W2EAIDscobR01aj8yRXmzkMIUxs1hlBZv7gl2r+YVYEdCAKmImZjCpQS5UkN3eZo5DkOQwoeXOAXkYSYolTpqWBLAbPZrgOf2g83EZEkqUwYWLP0AUDTM1qW3js/FZAkJJvoSz3c1p3q6Vc7RX+KY0zlhCXbMTexpepBaAlP8Tl/3f6RAhf/AAAfnR/4v3gQDjjc0zFrmPSw+QiGTLJUANf10ie48qgA1qfAQ04HIdbt6t+vwgJbheDSgVS57po5q7B6uCTVxtBMRhhMmJYczTZyHs+Zr3rE7KSAk5bXfrQVuGAJ8Yb4bC+8o2WQ6WZmYVYbapc0NoBIDKgVqNjZ6nKSzVJdNBzMRfGlEoCCGc94MRVO4aigGt1L3ieW4U+hFX71OY/HrWpGpEV7GT884FLkJrWwY6HW2o1NDeAj8YhkgECpvQltWsFV5n3dLxI4WYBLCVBnAzULOdFJVYcxTYGsITJJVNJZko3Bazlkl1ULvl6hoY4vFlRZL76n8VCNQLX/AFgHWP4gFIUJYclN3L9EqHvhgGcB9ogMOg5yQASBUE12Zrv8osWMkKRJCfxmpIDeBAosa5kvtRjFbwEw51ZnBtqPxPsRoL/pANps5WYkPfnQ9TyH66xMykdxKVOalSmtVjpR25C0dw+CCQC1i+xNL5k9NRz5wvLlOc1gWclwba5Dyu3xrARHG5QaibaDUvc7mJzs7/lpQxSTzaj6Ozspj5myWiF45LKlJU5Yu1XLhk7eh5xYuCVluVUuzHa7Zku4BDDZtYBZaWPeptdN61omrgKHJoTVg3VQjmKN1CgDR9dinUw7LOlwCBTRzdnMtJdwTVw7bAQkqQoNUgnUFL3FazHJYg1HygCYj/LAahqGZ+ZNKi4LNVIToYGHlso97S2dTXLH3+h8ToA5sVh2SQVAPVsyWavu9+lfgSfxV7hsIQpyQKVran5RMBtXwSm8AqMFnYBiBo5NHcN3jzT5c4jV4hp+andVStmrT5v4xLSwokgEAVBLpfTQzN28SWsYrmGdWKc1BLvz3oDQUgJXjE/KlRqwDghRqq9s5F8w/wC52cxA8JwzJC2JNns2v5SQW8m6xZuL4Zc1spfMbVLgXZy4JOjVqdIY4nD5QGpWhYV5tXmOT84CD4ti11SQe9ehBqWamhY+TQfgvDlBPtWNT+UqZqvRJF/lUQ3VhzOnUBsBVrJvUtp6cxZMPKT3UtQBNQUsGr+FJJ2rXQvWAaffOvw/2wImvvA/LM85f/1wIBbtBwtl0U1CLfvDns/wtOQvVmNt2ofMwIEBKzZPcS1AaUvU5aHpBcLIGRN2c/F/r0O0CBAHWnIFF3ylttaENY+mityFVLUKzlJS496pzMahwKR2BAITrOAkfmABALbB6UpTeF5GFCBnDuWqKEWN9R1fzrAgQC3HsKJSFoFa10BPuuE/hpz3iD4PhQ61En8IYEi79QzgaaaQIEA64jhwlOa7K2D6C4aFuGYQKcmpu5FfBQY6vAgQFf4jLGdPMqNWN71LnpteLFhMOAkZe6WJBDBmL0yswzBwNIECA7iJJcZlZnJvmPusz5lEFgctrUg8sM4BUCl2L6Byn3WqzgnV3gQIByvCFaC6jfdZerar6H/tEGkYRSsylLJOUF+89s7E59x5knZuQIA5lFKaKLWurYN+LYgdAd3iGwGABmkX1LhwSwuNb/COQICSmy8oGzhNtC4poGbbUxCcZc66bPYkHXW/WBAgG+HkgIpqSkcgUv6tFg4VgmlODd1VzaBhZQs9D1u8CBASf+Cc5f8A4z/vgQI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05" y="3446462"/>
            <a:ext cx="18383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108" y="3740942"/>
            <a:ext cx="3082727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953" y="3723480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2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</a:t>
            </a:r>
            <a:r>
              <a:rPr lang="en-US" dirty="0" smtClean="0">
                <a:latin typeface="Franklin Gothic Medium" panose="020B0603020102020204" pitchFamily="34" charset="0"/>
              </a:rPr>
              <a:t>ounding the </a:t>
            </a:r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ibonacci </a:t>
            </a:r>
            <a:r>
              <a:rPr lang="en-US" dirty="0">
                <a:latin typeface="Franklin Gothic Medium" panose="020B0603020102020204" pitchFamily="34" charset="0"/>
              </a:rPr>
              <a:t>N</a:t>
            </a:r>
            <a:r>
              <a:rPr lang="en-US" dirty="0" smtClean="0">
                <a:latin typeface="Franklin Gothic Medium" panose="020B0603020102020204" pitchFamily="34" charset="0"/>
              </a:rPr>
              <a:t>umbers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24934" y="1114773"/>
                <a:ext cx="8382000" cy="4525963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0;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1;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=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n-1</a:t>
                </a:r>
                <a:r>
                  <a:rPr lang="en-US" sz="2400" dirty="0">
                    <a:solidFill>
                      <a:prstClr val="black"/>
                    </a:solidFill>
                    <a:latin typeface="Calibri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charset="0"/>
                  </a:rPr>
                  <a:t>n-2 </a:t>
                </a:r>
                <a:r>
                  <a:rPr lang="en-US" sz="2400" dirty="0">
                    <a:solidFill>
                      <a:prstClr val="black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</m:oMath>
                </a14:m>
                <a:endParaRPr lang="en-US" sz="2400" baseline="-25000" dirty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Calibri" charset="0"/>
                  </a:rPr>
                  <a:t>Theorem</a:t>
                </a:r>
                <a:r>
                  <a:rPr lang="en-US" sz="2400" b="1" dirty="0">
                    <a:latin typeface="Calibri" charset="0"/>
                  </a:rPr>
                  <a:t>:  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n/2-1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err="1">
                    <a:latin typeface="Calibri" charset="0"/>
                  </a:rPr>
                  <a:t>f</a:t>
                </a:r>
                <a:r>
                  <a:rPr lang="en-US" sz="2400" baseline="-25000" dirty="0" err="1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2</a:t>
                </a:r>
                <a:r>
                  <a:rPr lang="en-US" sz="2400" baseline="30000" dirty="0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Franklin Gothic Medium" panose="020B0603020102020204" pitchFamily="34" charset="0"/>
                  </a:rPr>
                  <a:t>for </a:t>
                </a:r>
                <a:r>
                  <a:rPr lang="en-US" sz="2400" dirty="0" smtClean="0">
                    <a:latin typeface="Franklin Gothic Medium" panose="020B0603020102020204" pitchFamily="34" charset="0"/>
                  </a:rPr>
                  <a:t>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𝑛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r>
                      <a:rPr lang="en-US" sz="2400" i="1" dirty="0" smtClean="0">
                        <a:latin typeface="Cambria Math"/>
                      </a:rPr>
                      <m:t>2</m:t>
                    </m:r>
                  </m:oMath>
                </a14:m>
                <a:endParaRPr lang="en-US" sz="240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Calibri" charset="0"/>
                  </a:rPr>
                  <a:t>Proof</a:t>
                </a:r>
                <a:r>
                  <a:rPr lang="en-US" sz="2000" dirty="0" smtClean="0">
                    <a:latin typeface="Calibri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Calibri" charset="0"/>
                  </a:rPr>
                  <a:t>1.  Let P(n) be “2</a:t>
                </a:r>
                <a:r>
                  <a:rPr lang="en-US" sz="2000" baseline="30000" dirty="0" smtClean="0">
                    <a:latin typeface="Calibri" charset="0"/>
                  </a:rPr>
                  <a:t>n/2-1</a:t>
                </a:r>
                <a:r>
                  <a:rPr lang="en-US" sz="2000" dirty="0" smtClean="0"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.   By (strong) induction we prove P(n) for all n ≥ 2.</a:t>
                </a:r>
              </a:p>
              <a:p>
                <a:pPr marL="457200" indent="-457200"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Base Case: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P(2) is true:   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=1,   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2/2-1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=1</a:t>
                </a:r>
                <a:r>
                  <a:rPr lang="en-US" sz="2000" dirty="0" smtClean="0">
                    <a:latin typeface="Symbol" charset="0"/>
                    <a:sym typeface="Symbol" charset="0"/>
                  </a:rPr>
                  <a:t> </a:t>
                </a:r>
                <a:r>
                  <a:rPr lang="en-US" sz="2000" dirty="0">
                    <a:latin typeface="Symbol" charset="0"/>
                    <a:sym typeface="Symbol" charset="0"/>
                  </a:rPr>
                  <a:t>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, 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=4&gt;f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endParaRPr lang="en-US" sz="2000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457200" indent="-457200">
                  <a:buAutoNum type="arabicPeriod" startAt="2"/>
                </a:pPr>
                <a:r>
                  <a:rPr lang="en-US" sz="2000" b="1" dirty="0" err="1" smtClean="0">
                    <a:solidFill>
                      <a:prstClr val="black"/>
                    </a:solidFill>
                    <a:latin typeface="Calibri" charset="0"/>
                  </a:rPr>
                  <a:t>Ind.Hyp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: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Assume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j/2-1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&lt;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for all integers j with 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j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k for some 				arbitrary integer k ≥ 2.</a:t>
                </a:r>
              </a:p>
              <a:p>
                <a:pPr marL="457200" indent="-457200">
                  <a:buFont typeface="Arial" charset="0"/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Ind. Step:  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Goal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:  Show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(k+1)/2-1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f</a:t>
                </a:r>
                <a:r>
                  <a:rPr lang="en-US" sz="2400" baseline="-25000" dirty="0">
                    <a:latin typeface="Calibri" charset="0"/>
                  </a:rPr>
                  <a:t>k+1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2</a:t>
                </a:r>
                <a:r>
                  <a:rPr lang="en-US" sz="2400" baseline="30000" dirty="0" smtClean="0">
                    <a:latin typeface="Calibri" charset="0"/>
                  </a:rPr>
                  <a:t>k+1</a:t>
                </a:r>
                <a:endParaRPr lang="en-US" sz="2400" b="1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lvl="0" indent="0">
                  <a:buNone/>
                </a:pPr>
                <a:r>
                  <a:rPr lang="en-US" sz="2000" b="1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        </a:t>
                </a:r>
                <a:endParaRPr lang="en-US" sz="2400" b="1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524934" y="1114773"/>
                <a:ext cx="8382000" cy="4525963"/>
              </a:xfrm>
              <a:blipFill rotWithShape="1">
                <a:blip r:embed="rId5"/>
                <a:stretch>
                  <a:fillRect l="-109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353734" y="3793066"/>
            <a:ext cx="3810000" cy="47413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pPr marL="0" lvl="0" indent="0"/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baseline="-25000" dirty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 = 0; f</a:t>
                </a:r>
                <a:r>
                  <a:rPr lang="en-US" baseline="-25000" dirty="0">
                    <a:solidFill>
                      <a:prstClr val="black"/>
                    </a:solidFill>
                    <a:latin typeface="Calibri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 = 1; </a:t>
                </a:r>
                <a:r>
                  <a:rPr lang="en-US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 = f</a:t>
                </a:r>
                <a:r>
                  <a:rPr lang="en-US" baseline="-25000" dirty="0">
                    <a:solidFill>
                      <a:prstClr val="black"/>
                    </a:solidFill>
                    <a:latin typeface="Calibri" charset="0"/>
                  </a:rPr>
                  <a:t>n-1</a:t>
                </a:r>
                <a:r>
                  <a:rPr lang="en-US" dirty="0">
                    <a:solidFill>
                      <a:prstClr val="black"/>
                    </a:solidFill>
                    <a:latin typeface="Calibri" charset="0"/>
                  </a:rPr>
                  <a:t> + f</a:t>
                </a:r>
                <a:r>
                  <a:rPr lang="en-US" baseline="-25000" dirty="0">
                    <a:solidFill>
                      <a:prstClr val="black"/>
                    </a:solidFill>
                    <a:latin typeface="Calibri" charset="0"/>
                  </a:rPr>
                  <a:t>n-2 </a:t>
                </a:r>
                <a:r>
                  <a:rPr lang="en-US" dirty="0">
                    <a:solidFill>
                      <a:prstClr val="black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/>
                      </a:rPr>
                      <m:t>≥2</m:t>
                    </m:r>
                  </m:oMath>
                </a14:m>
                <a:endParaRPr lang="en-US" baseline="-25000" dirty="0">
                  <a:solidFill>
                    <a:prstClr val="black"/>
                  </a:solidFill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l="-1852" t="-14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24934" y="1114773"/>
                <a:ext cx="83820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>
                    <a:latin typeface="Calibri" charset="0"/>
                  </a:rPr>
                  <a:t>Theorem</a:t>
                </a:r>
                <a:r>
                  <a:rPr lang="en-US" sz="2400" b="1" dirty="0">
                    <a:latin typeface="Calibri" charset="0"/>
                  </a:rPr>
                  <a:t>:  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n/2-1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err="1">
                    <a:latin typeface="Calibri" charset="0"/>
                  </a:rPr>
                  <a:t>f</a:t>
                </a:r>
                <a:r>
                  <a:rPr lang="en-US" sz="2400" baseline="-25000" dirty="0" err="1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2</a:t>
                </a:r>
                <a:r>
                  <a:rPr lang="en-US" sz="2400" baseline="30000" dirty="0">
                    <a:latin typeface="Calibri" charset="0"/>
                  </a:rPr>
                  <a:t>n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Franklin Gothic Medium" panose="020B0603020102020204" pitchFamily="34" charset="0"/>
                  </a:rPr>
                  <a:t>for </a:t>
                </a:r>
                <a:r>
                  <a:rPr lang="en-US" sz="2400" dirty="0" smtClean="0">
                    <a:latin typeface="Franklin Gothic Medium" panose="020B0603020102020204" pitchFamily="34" charset="0"/>
                  </a:rPr>
                  <a:t>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𝑛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r>
                      <a:rPr lang="en-US" sz="2400" i="1" dirty="0" smtClean="0">
                        <a:latin typeface="Cambria Math"/>
                      </a:rPr>
                      <m:t>2</m:t>
                    </m:r>
                  </m:oMath>
                </a14:m>
                <a:endParaRPr lang="en-US" sz="240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Calibri" charset="0"/>
                  </a:rPr>
                  <a:t>Proof</a:t>
                </a:r>
                <a:r>
                  <a:rPr lang="en-US" sz="2000" dirty="0" smtClean="0">
                    <a:latin typeface="Calibri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Calibri" charset="0"/>
                  </a:rPr>
                  <a:t>1.  Let P(n) be “2</a:t>
                </a:r>
                <a:r>
                  <a:rPr lang="en-US" sz="2000" baseline="30000" dirty="0" smtClean="0">
                    <a:latin typeface="Calibri" charset="0"/>
                  </a:rPr>
                  <a:t>n/2-1</a:t>
                </a:r>
                <a:r>
                  <a:rPr lang="en-US" sz="2000" dirty="0" smtClean="0"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err="1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n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.   By (strong) induction we prove P(n) for all n ≥ 2.</a:t>
                </a:r>
              </a:p>
              <a:p>
                <a:pPr marL="457200" indent="-457200">
                  <a:buFont typeface="Arial"/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Base Case: 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P(2) is true: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=1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,    2</a:t>
                </a:r>
                <a:r>
                  <a:rPr lang="en-US" sz="2000" baseline="30000" dirty="0">
                    <a:solidFill>
                      <a:prstClr val="black"/>
                    </a:solidFill>
                    <a:latin typeface="Calibri" charset="0"/>
                  </a:rPr>
                  <a:t>2/2-1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=2</a:t>
                </a:r>
                <a:r>
                  <a:rPr lang="en-US" sz="2000" baseline="30000" dirty="0">
                    <a:solidFill>
                      <a:prstClr val="black"/>
                    </a:solidFill>
                    <a:latin typeface="Calibri" charset="0"/>
                  </a:rPr>
                  <a:t>0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=1</a:t>
                </a:r>
                <a:r>
                  <a:rPr lang="en-US" sz="2000" dirty="0"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,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=4&gt;f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endParaRPr lang="en-US" sz="2000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457200" indent="-457200">
                  <a:buAutoNum type="arabicPeriod" startAt="2"/>
                </a:pPr>
                <a:r>
                  <a:rPr lang="en-US" sz="2000" b="1" dirty="0" err="1" smtClean="0">
                    <a:solidFill>
                      <a:prstClr val="black"/>
                    </a:solidFill>
                    <a:latin typeface="Calibri" charset="0"/>
                  </a:rPr>
                  <a:t>Ind.Hyp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: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Assume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j/2-1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err="1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&lt;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j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for all integers j with 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j </a:t>
                </a:r>
                <a:r>
                  <a:rPr lang="en-US" sz="20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k for </a:t>
                </a:r>
                <a:r>
                  <a:rPr lang="en-US" sz="2000" dirty="0" err="1">
                    <a:solidFill>
                      <a:prstClr val="black"/>
                    </a:solidFill>
                    <a:latin typeface="Calibri" charset="0"/>
                  </a:rPr>
                  <a:t>for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 some 		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 arbitrary 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integer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k ≥ 2.</a:t>
                </a:r>
              </a:p>
              <a:p>
                <a:pPr marL="457200" indent="-457200">
                  <a:buFont typeface="Arial" charset="0"/>
                  <a:buAutoNum type="arabicPeriod" startAt="2"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Ind. Step:  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Goal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:  Show </a:t>
                </a:r>
                <a:r>
                  <a:rPr lang="en-US" sz="2400" dirty="0">
                    <a:latin typeface="Calibri" charset="0"/>
                  </a:rPr>
                  <a:t>2</a:t>
                </a:r>
                <a:r>
                  <a:rPr lang="en-US" sz="2400" baseline="30000" dirty="0">
                    <a:latin typeface="Calibri" charset="0"/>
                  </a:rPr>
                  <a:t>(k+1)/2-1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</a:t>
                </a:r>
                <a:r>
                  <a:rPr lang="en-US" sz="2400" dirty="0">
                    <a:latin typeface="Calibri" charset="0"/>
                  </a:rPr>
                  <a:t> f</a:t>
                </a:r>
                <a:r>
                  <a:rPr lang="en-US" sz="2400" baseline="-25000" dirty="0">
                    <a:latin typeface="Calibri" charset="0"/>
                  </a:rPr>
                  <a:t>k+1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>
                    <a:latin typeface="Calibri" charset="0"/>
                  </a:rPr>
                  <a:t> </a:t>
                </a:r>
                <a:r>
                  <a:rPr lang="en-US" sz="2400" dirty="0" smtClean="0">
                    <a:latin typeface="Calibri" charset="0"/>
                  </a:rPr>
                  <a:t>2</a:t>
                </a:r>
                <a:r>
                  <a:rPr lang="en-US" sz="2400" baseline="30000" dirty="0" smtClean="0">
                    <a:latin typeface="Calibri" charset="0"/>
                  </a:rPr>
                  <a:t>k+1</a:t>
                </a:r>
                <a:endParaRPr lang="en-US" sz="2400" b="1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lvl="0" indent="0">
                  <a:buNone/>
                </a:pPr>
                <a:r>
                  <a:rPr lang="en-US" sz="2000" b="1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        </a:t>
                </a:r>
                <a:r>
                  <a:rPr lang="en-US" sz="2000" u="sng" dirty="0" smtClean="0">
                    <a:solidFill>
                      <a:prstClr val="black"/>
                    </a:solidFill>
                    <a:latin typeface="Calibri" charset="0"/>
                  </a:rPr>
                  <a:t>Case k=2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: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P(3) is true</a:t>
                </a:r>
                <a:r>
                  <a:rPr lang="en-US" sz="2000" dirty="0">
                    <a:solidFill>
                      <a:prstClr val="black"/>
                    </a:solidFill>
                    <a:latin typeface="Calibri" charset="0"/>
                  </a:rPr>
                  <a:t>: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3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+f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=1+1=2,   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3/2-1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1/2</a:t>
                </a:r>
                <a:r>
                  <a:rPr lang="en-US" sz="2000" dirty="0">
                    <a:latin typeface="Symbol" charset="0"/>
                    <a:sym typeface="Symbol" charset="0"/>
                  </a:rPr>
                  <a:t> 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2</a:t>
                </a:r>
                <a:r>
                  <a:rPr lang="en-US" sz="2000" dirty="0" smtClean="0">
                    <a:latin typeface="Symbol" charset="0"/>
                    <a:sym typeface="Symbol" charset="0"/>
                  </a:rPr>
                  <a:t> =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3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,  2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latin typeface="Calibri" charset="0"/>
                  </a:rPr>
                  <a:t>3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libri" charset="0"/>
                  </a:rPr>
                  <a:t>=8 &gt; f</a:t>
                </a:r>
                <a:r>
                  <a:rPr lang="en-US" sz="2000" baseline="-25000" dirty="0" smtClean="0">
                    <a:solidFill>
                      <a:prstClr val="black"/>
                    </a:solidFill>
                    <a:latin typeface="Calibri" charset="0"/>
                  </a:rPr>
                  <a:t>3</a:t>
                </a:r>
                <a:endParaRPr lang="en-US" sz="2000" dirty="0" smtClean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lvl="0" indent="0">
                  <a:buNone/>
                </a:pPr>
                <a:r>
                  <a:rPr lang="en-US" sz="2000" b="1" dirty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        </a:t>
                </a:r>
                <a:r>
                  <a:rPr lang="en-US" sz="2000" u="sng" dirty="0" smtClean="0">
                    <a:solidFill>
                      <a:prstClr val="black"/>
                    </a:solidFill>
                    <a:latin typeface="Calibri" charset="0"/>
                  </a:rPr>
                  <a:t>Case k≥3:</a:t>
                </a: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</a:rPr>
                  <a:t> </a:t>
                </a:r>
                <a:endParaRPr lang="en-US" sz="2000" b="1" dirty="0">
                  <a:solidFill>
                    <a:prstClr val="black"/>
                  </a:solidFill>
                  <a:latin typeface="Calibri" charset="0"/>
                </a:endParaRPr>
              </a:p>
              <a:p>
                <a:pPr marL="0" lvl="0" indent="0">
                  <a:buNone/>
                </a:pPr>
                <a:r>
                  <a:rPr lang="en-US" sz="2000" b="1" dirty="0" smtClean="0">
                    <a:solidFill>
                      <a:prstClr val="black"/>
                    </a:solidFill>
                    <a:latin typeface="Calibri" charset="0"/>
                    <a:cs typeface="Calibri" pitchFamily="34" charset="0"/>
                    <a:sym typeface="Symbol" charset="0"/>
                  </a:rPr>
                  <a:t>		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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 – 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1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by I.H. since k-1 ≥ 2</a:t>
                </a:r>
                <a:endParaRPr lang="en-US" sz="2400" dirty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lvl="0" indent="0">
                  <a:buNone/>
                </a:pP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		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			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&gt;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 – 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cs typeface="+mn-cs"/>
                    <a:sym typeface="Symbol" charset="0"/>
                  </a:rPr>
                  <a:t> =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  <a:sym typeface="Symbol" charset="0"/>
                      </a:rPr>
                      <m:t>∙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(k-1)/2-1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= 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(k+1)/2 – 1</a:t>
                </a:r>
              </a:p>
              <a:p>
                <a:pPr marL="0" lvl="0" indent="0"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                      f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f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+ f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k-1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+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(k-1)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   by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I.H. since k-1 ≥ 2</a:t>
                </a:r>
              </a:p>
              <a:p>
                <a:pPr marL="0" lvl="0" indent="0">
                  <a:buNone/>
                </a:pP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sym typeface="Symbol" charset="0"/>
                  </a:rPr>
                  <a:t>                               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&lt;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+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Symbol" charset="0"/>
                    <a:sym typeface="Symbol" charset="0"/>
                  </a:rPr>
                  <a:t>=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Calibri" pitchFamily="34" charset="0"/>
                        <a:sym typeface="Symbol" charset="0"/>
                      </a:rPr>
                      <m:t>∙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=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2</a:t>
                </a:r>
                <a:r>
                  <a:rPr lang="en-US" sz="2400" baseline="30000" dirty="0" smtClean="0">
                    <a:solidFill>
                      <a:prstClr val="black"/>
                    </a:solidFill>
                    <a:latin typeface="Calibri" pitchFamily="34" charset="0"/>
                    <a:cs typeface="Calibri" pitchFamily="34" charset="0"/>
                    <a:sym typeface="Symbol" charset="0"/>
                  </a:rPr>
                  <a:t>k+1</a:t>
                </a:r>
                <a:endParaRPr lang="en-US" sz="2400" baseline="30000" dirty="0">
                  <a:solidFill>
                    <a:prstClr val="black"/>
                  </a:solidFill>
                  <a:latin typeface="Calibri" pitchFamily="34" charset="0"/>
                  <a:cs typeface="Calibri" pitchFamily="34" charset="0"/>
                  <a:sym typeface="Symbol" charset="0"/>
                </a:endParaRPr>
              </a:p>
              <a:p>
                <a:pPr marL="0" indent="0">
                  <a:buNone/>
                </a:pPr>
                <a:endParaRPr lang="en-US" sz="2400" b="1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524934" y="1114773"/>
                <a:ext cx="8382000" cy="4525963"/>
              </a:xfrm>
              <a:blipFill rotWithShape="1">
                <a:blip r:embed="rId7"/>
                <a:stretch>
                  <a:fillRect l="-1091" t="-1348"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353734" y="3306223"/>
            <a:ext cx="3810000" cy="4642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Running time of Euclid’s algorithm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29264"/>
                <a:ext cx="84582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sz="26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Theorem</a:t>
                </a:r>
                <a:r>
                  <a:rPr lang="en-US" sz="2600" b="1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:</a:t>
                </a:r>
                <a:r>
                  <a:rPr lang="en-US" sz="2600" b="1" dirty="0">
                    <a:latin typeface="Franklin Gothic Medium" panose="020B0603020102020204" pitchFamily="34" charset="0"/>
                  </a:rPr>
                  <a:t>	 </a:t>
                </a:r>
                <a:r>
                  <a:rPr lang="en-US" sz="2600" b="1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Suppose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that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Euclid’s </a:t>
                </a:r>
                <a:r>
                  <a:rPr lang="en-US" sz="2600" dirty="0">
                    <a:latin typeface="Franklin Gothic Medium" panose="020B0603020102020204" pitchFamily="34" charset="0"/>
                  </a:rPr>
                  <a:t>algorithm takes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</a:rPr>
                      <m:t>𝑛</m:t>
                    </m:r>
                    <m:r>
                      <a:rPr lang="en-US" sz="2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>
                    <a:latin typeface="Franklin Gothic Medium" panose="020B0603020102020204" pitchFamily="34" charset="0"/>
                  </a:rPr>
                  <a:t>steps </a:t>
                </a:r>
                <a:r>
                  <a:rPr lang="en-US" sz="2600" dirty="0" smtClean="0">
                    <a:latin typeface="Franklin Gothic Medium" panose="020B0603020102020204" pitchFamily="34" charset="0"/>
                  </a:rPr>
                  <a:t>				 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i="1" dirty="0" smtClean="0">
                        <a:latin typeface="Cambria Math"/>
                      </a:rPr>
                      <m:t>gcd</m:t>
                    </m:r>
                    <m:r>
                      <a:rPr lang="en-US" sz="2600" i="1" dirty="0">
                        <a:latin typeface="Cambria Math"/>
                      </a:rPr>
                      <m:t>⁡(</m:t>
                    </m:r>
                    <m:r>
                      <a:rPr lang="en-US" sz="2600" i="1" dirty="0" err="1">
                        <a:latin typeface="Cambria Math"/>
                      </a:rPr>
                      <m:t>𝑎</m:t>
                    </m:r>
                    <m:r>
                      <a:rPr lang="en-US" sz="2600" i="1" dirty="0" err="1">
                        <a:latin typeface="Cambria Math"/>
                      </a:rPr>
                      <m:t>,</m:t>
                    </m:r>
                    <m:r>
                      <a:rPr lang="en-US" sz="2600" i="1" dirty="0" err="1">
                        <a:latin typeface="Cambria Math"/>
                      </a:rPr>
                      <m:t>𝑏</m:t>
                    </m:r>
                    <m:r>
                      <a:rPr lang="en-US" sz="26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>
                    <a:latin typeface="Franklin Gothic Medium" panose="020B0603020102020204" pitchFamily="34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</a:rPr>
                      <m:t>𝑎</m:t>
                    </m:r>
                    <m:r>
                      <a:rPr lang="en-US" sz="2600" i="1" dirty="0" smtClean="0">
                        <a:latin typeface="Cambria Math"/>
                      </a:rPr>
                      <m:t>&gt;</m:t>
                    </m:r>
                    <m:r>
                      <a:rPr lang="en-US" sz="26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600" dirty="0">
                    <a:latin typeface="Franklin Gothic Medium" panose="020B0603020102020204" pitchFamily="34" charset="0"/>
                  </a:rPr>
                  <a:t>, then</a:t>
                </a:r>
                <a14:m>
                  <m:oMath xmlns:m="http://schemas.openxmlformats.org/officeDocument/2006/math">
                    <m:r>
                      <a:rPr lang="en-US" sz="2600" b="0" i="0" dirty="0" smtClean="0">
                        <a:latin typeface="Cambria Math"/>
                      </a:rPr>
                      <m:t> </m:t>
                    </m:r>
                    <m:r>
                      <a:rPr lang="en-US" sz="2600" i="1" dirty="0" smtClean="0">
                        <a:latin typeface="Cambria Math"/>
                      </a:rPr>
                      <m:t>𝑎</m:t>
                    </m:r>
                    <m:r>
                      <a:rPr lang="en-US" sz="2600" i="1" dirty="0" smtClean="0">
                        <a:latin typeface="Cambria Math"/>
                      </a:rPr>
                      <m:t> ≥</m:t>
                    </m:r>
                    <m:sSub>
                      <m:sSubPr>
                        <m:ctrlPr>
                          <a:rPr 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6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600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600" i="1" dirty="0">
                        <a:latin typeface="Cambria Math"/>
                      </a:rPr>
                      <m:t>                 </m:t>
                    </m:r>
                  </m:oMath>
                </a14:m>
                <a:endParaRPr lang="en-US" sz="2600" dirty="0" smtClean="0"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latin typeface="Franklin Gothic Medium" panose="020B0603020102020204" pitchFamily="34" charset="0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sz="2600" dirty="0">
                    <a:latin typeface="Franklin Gothic Medium" panose="020B0603020102020204" pitchFamily="34" charset="0"/>
                  </a:rPr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𝑎</m:t>
                    </m:r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600" dirty="0" smtClean="0">
                    <a:latin typeface="Franklin Gothic Medium" panose="020B0603020102020204" pitchFamily="34" charset="0"/>
                  </a:rPr>
                  <a:t> then Euclid’s algorithm computes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endParaRPr lang="en-US" sz="2600" dirty="0"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latin typeface="Franklin Gothic Medium" panose="020B06030201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sz="2600" b="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    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−2</m:t>
                        </m:r>
                      </m:sub>
                    </m:sSub>
                  </m:oMath>
                </a14:m>
                <a:endParaRPr lang="en-US" sz="2600" baseline="-2500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baseline="-250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sz="2600" i="1" baseline="-2500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endParaRPr lang="en-US" sz="2600" baseline="-2500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2600" baseline="-250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    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600" baseline="-250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26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    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600" i="1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9264"/>
                <a:ext cx="8458200" cy="4525963"/>
              </a:xfrm>
              <a:blipFill rotWithShape="0">
                <a:blip r:embed="rId2"/>
                <a:stretch>
                  <a:fillRect l="-1297" t="-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19" name="TextBox 6"/>
              <p:cNvSpPr txBox="1">
                <a:spLocks noChangeArrowheads="1"/>
              </p:cNvSpPr>
              <p:nvPr/>
            </p:nvSpPr>
            <p:spPr bwMode="auto">
              <a:xfrm>
                <a:off x="5187243" y="3657600"/>
                <a:ext cx="3451586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latin typeface="Franklin Gothic Medium" panose="020B0603020102020204" pitchFamily="34" charset="0"/>
                  </a:rPr>
                  <a:t>each quotient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≥1</m:t>
                    </m:r>
                  </m:oMath>
                </a14:m>
                <a:endParaRPr lang="en-US" sz="2800" b="0" dirty="0" smtClean="0">
                  <a:latin typeface="Franklin Gothic Medium" panose="020B0603020102020204" pitchFamily="34" charset="0"/>
                </a:endParaRPr>
              </a:p>
              <a:p>
                <a:pPr eaLnBrk="1" hangingPunct="1"/>
                <a:r>
                  <a:rPr lang="en-US" sz="2800" dirty="0" smtClean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≥1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3319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7243" y="3657600"/>
                <a:ext cx="3451586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3710" t="-57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5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Recursive Definition of Sets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13645" y="1244160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Recursive definition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Basis step: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0 </m:t>
                    </m:r>
                    <m:r>
                      <a:rPr lang="en-US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Recursive step: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b="0" i="1" dirty="0" smtClean="0">
                        <a:latin typeface="Cambria Math"/>
                        <a:sym typeface="Symbol" charset="0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2 </m:t>
                    </m:r>
                    <m:r>
                      <a:rPr lang="en-US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𝑆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Exclusion rule:  Every element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follows from basis steps and a finite number of recursive steps</a:t>
                </a:r>
              </a:p>
            </p:txBody>
          </p:sp>
        </mc:Choice>
        <mc:Fallback xmlns=""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513645" y="1244160"/>
                <a:ext cx="8229600" cy="5140800"/>
              </a:xfrm>
              <a:blipFill rotWithShape="1">
                <a:blip r:embed="rId5"/>
                <a:stretch>
                  <a:fillRect l="-1481" t="-1068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6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ecursive </a:t>
            </a:r>
            <a:r>
              <a:rPr lang="en-US" dirty="0">
                <a:latin typeface="Franklin Gothic Medium" panose="020B0603020102020204" pitchFamily="34" charset="0"/>
              </a:rPr>
              <a:t>D</a:t>
            </a:r>
            <a:r>
              <a:rPr lang="en-US" dirty="0" smtClean="0">
                <a:latin typeface="Franklin Gothic Medium" panose="020B0603020102020204" pitchFamily="34" charset="0"/>
              </a:rPr>
              <a:t>efinitions </a:t>
            </a:r>
            <a:r>
              <a:rPr lang="en-US" dirty="0">
                <a:latin typeface="Franklin Gothic Medium" panose="020B0603020102020204" pitchFamily="34" charset="0"/>
              </a:rPr>
              <a:t>of </a:t>
            </a:r>
            <a:r>
              <a:rPr lang="en-US" dirty="0" smtClean="0">
                <a:latin typeface="Franklin Gothic Medium" panose="020B0603020102020204" pitchFamily="34" charset="0"/>
              </a:rPr>
              <a:t>Sets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TextBox 3"/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914400" y="1236134"/>
                <a:ext cx="7315200" cy="4524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Basis:</a:t>
                </a:r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	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6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;  15∈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;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Recursive: 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	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sz="2400" b="0" i="1" dirty="0" smtClean="0">
                        <a:latin typeface="Cambria Math"/>
                        <a:sym typeface="Symbo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sz="2400" b="0" i="1" dirty="0" smtClean="0">
                        <a:latin typeface="Cambria Math"/>
                        <a:sym typeface="Symbo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;</a:t>
                </a: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Basis:</a:t>
                </a:r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1, 1, 0</m:t>
                        </m:r>
                      </m:e>
                    </m:d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0, 1, 1</m:t>
                        </m:r>
                      </m:e>
                    </m:d>
                    <m:r>
                      <a:rPr lang="en-US" sz="2400" i="1" dirty="0">
                        <a:latin typeface="Cambria Math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;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charset="0"/>
                  </a:rPr>
                  <a:t>Recursive: </a:t>
                </a:r>
                <a:endParaRPr lang="en-US" sz="2400" dirty="0" smtClean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	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if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𝑥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𝑦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i="1" dirty="0" smtClean="0">
                            <a:latin typeface="Cambria Math"/>
                            <a:cs typeface="Arial" charset="0"/>
                          </a:rPr>
                          <m:t>𝑧</m:t>
                        </m:r>
                      </m:e>
                    </m:d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 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𝛼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∈ </m:t>
                    </m:r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,  </a:t>
                </a:r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then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Arial" charset="0"/>
                            <a:sym typeface="Symbol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  <a:cs typeface="Arial" charset="0"/>
                            <a:sym typeface="Symbol" charset="0"/>
                          </a:rPr>
                          <m:t>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𝑥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b="0" i="1" dirty="0" smtClean="0">
                            <a:latin typeface="Cambria Math"/>
                            <a:cs typeface="Arial" charset="0"/>
                          </a:rPr>
                          <m:t>𝛼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𝑦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, </m:t>
                        </m:r>
                        <m:r>
                          <a:rPr lang="en-US" sz="2400" b="0" i="1" dirty="0" smtClean="0">
                            <a:latin typeface="Cambria Math"/>
                            <a:cs typeface="Arial" charset="0"/>
                          </a:rPr>
                          <m:t>𝛼</m:t>
                        </m:r>
                        <m:r>
                          <a:rPr lang="en-US" sz="2400" i="1" dirty="0">
                            <a:latin typeface="Cambria Math"/>
                            <a:cs typeface="Arial" charset="0"/>
                          </a:rPr>
                          <m:t>𝑧</m:t>
                        </m:r>
                      </m:e>
                    </m:d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∈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      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	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[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], [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] </m:t>
                    </m:r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 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                  then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[</m:t>
                    </m:r>
                    <m:r>
                      <a:rPr lang="en-US" sz="2400" i="1" dirty="0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𝑦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1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+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𝑧</m:t>
                    </m:r>
                    <m:r>
                      <a:rPr lang="en-US" sz="2400" i="1" baseline="-25000" dirty="0">
                        <a:latin typeface="Cambria Math"/>
                        <a:cs typeface="Arial" charset="0"/>
                      </a:rPr>
                      <m:t>2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] </m:t>
                    </m:r>
                    <m:r>
                      <a:rPr lang="en-US" sz="2400" i="1" dirty="0">
                        <a:latin typeface="Cambria Math"/>
                        <a:cs typeface="Arial" charset="0"/>
                        <a:sym typeface="Symbol" charset="0"/>
                      </a:rPr>
                      <m:t>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400" i="1" dirty="0">
                        <a:latin typeface="Cambria Math"/>
                        <a:cs typeface="Arial" charset="0"/>
                      </a:rPr>
                      <m:t>𝑆</m:t>
                    </m:r>
                  </m:oMath>
                </a14:m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  <a:p>
                <a:pPr eaLnBrk="1" hangingPunct="1"/>
                <a:r>
                  <a:rPr lang="en-US" sz="2400" dirty="0">
                    <a:latin typeface="Franklin Gothic Medium" panose="020B0603020102020204" pitchFamily="34" charset="0"/>
                    <a:cs typeface="Arial" charset="0"/>
                  </a:rPr>
                  <a:t>Powers of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charset="0"/>
                  </a:rPr>
                  <a:t>3:</a:t>
                </a:r>
                <a:endParaRPr lang="en-US" sz="2400" dirty="0">
                  <a:latin typeface="Franklin Gothic Medium" panose="020B0603020102020204" pitchFamily="34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219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914400" y="1236134"/>
                <a:ext cx="7315200" cy="4524315"/>
              </a:xfrm>
              <a:prstGeom prst="rect">
                <a:avLst/>
              </a:prstGeom>
              <a:blipFill rotWithShape="0">
                <a:blip r:embed="rId5"/>
                <a:stretch>
                  <a:fillRect l="-1250" t="-943" b="-22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4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ecursive </a:t>
            </a:r>
            <a:r>
              <a:rPr lang="en-US" dirty="0">
                <a:latin typeface="Franklin Gothic Medium" panose="020B0603020102020204" pitchFamily="34" charset="0"/>
              </a:rPr>
              <a:t>D</a:t>
            </a:r>
            <a:r>
              <a:rPr lang="en-US" dirty="0" smtClean="0">
                <a:latin typeface="Franklin Gothic Medium" panose="020B0603020102020204" pitchFamily="34" charset="0"/>
              </a:rPr>
              <a:t>efinitions of </a:t>
            </a:r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ets: General </a:t>
            </a:r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Recursive definition</a:t>
                </a:r>
              </a:p>
              <a:p>
                <a:pPr lvl="1"/>
                <a:r>
                  <a:rPr lang="en-US" i="1" dirty="0">
                    <a:latin typeface="Franklin Gothic Medium" panose="020B0603020102020204" pitchFamily="34" charset="0"/>
                  </a:rPr>
                  <a:t>Basis step:</a:t>
                </a:r>
                <a:r>
                  <a:rPr lang="en-US" dirty="0">
                    <a:latin typeface="Franklin Gothic Medium" panose="020B0603020102020204" pitchFamily="34" charset="0"/>
                  </a:rPr>
                  <a:t>  Some specific elements are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</a:t>
                </a:r>
              </a:p>
              <a:p>
                <a:pPr lvl="1"/>
                <a:r>
                  <a:rPr lang="en-US" i="1" dirty="0">
                    <a:latin typeface="Franklin Gothic Medium" panose="020B0603020102020204" pitchFamily="34" charset="0"/>
                  </a:rPr>
                  <a:t>Recursive step: </a:t>
                </a:r>
                <a:r>
                  <a:rPr lang="en-US" dirty="0">
                    <a:latin typeface="Franklin Gothic Medium" panose="020B0603020102020204" pitchFamily="34" charset="0"/>
                  </a:rPr>
                  <a:t> Given some existing named elements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some new objects constructed from these named elements are also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.</a:t>
                </a:r>
              </a:p>
              <a:p>
                <a:pPr lvl="1"/>
                <a:r>
                  <a:rPr lang="en-US" i="1" dirty="0">
                    <a:latin typeface="Franklin Gothic Medium" panose="020B0603020102020204" pitchFamily="34" charset="0"/>
                  </a:rPr>
                  <a:t>Exclusion rule</a:t>
                </a:r>
                <a:r>
                  <a:rPr lang="en-US" dirty="0">
                    <a:latin typeface="Franklin Gothic Medium" panose="020B0603020102020204" pitchFamily="34" charset="0"/>
                  </a:rPr>
                  <a:t>:  Every element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follows from basis steps and a finite number of recursive steps</a:t>
                </a:r>
              </a:p>
            </p:txBody>
          </p:sp>
        </mc:Choice>
        <mc:Fallback xmlns="">
          <p:sp>
            <p:nvSpPr>
              <p:cNvPr id="102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blipFill rotWithShape="0">
                <a:blip r:embed="rId5"/>
                <a:stretch>
                  <a:fillRect l="-1481" t="-1068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2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8507</TotalTime>
  <Words>483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Cambria Math</vt:lpstr>
      <vt:lpstr>Franklin Gothic Medium</vt:lpstr>
      <vt:lpstr>Symbol</vt:lpstr>
      <vt:lpstr>Office Theme</vt:lpstr>
      <vt:lpstr>CSE 311: Foundations of Computing</vt:lpstr>
      <vt:lpstr>Strong Induction</vt:lpstr>
      <vt:lpstr>Fibonacci Numbers</vt:lpstr>
      <vt:lpstr>Bounding the Fibonacci Numbers</vt:lpstr>
      <vt:lpstr>f0 = 0; f1 = 1; fn = fn-1 + fn-2 for all n≥2</vt:lpstr>
      <vt:lpstr>Running time of Euclid’s algorithm</vt:lpstr>
      <vt:lpstr>Recursive Definition of Sets</vt:lpstr>
      <vt:lpstr>Recursive Definitions of Sets</vt:lpstr>
      <vt:lpstr>Recursive Definitions of Sets: General Form</vt:lpstr>
      <vt:lpstr>Strings</vt:lpstr>
      <vt:lpstr>Palindromes</vt:lpstr>
      <vt:lpstr>All Binary Strings with no 1’s before 0’s</vt:lpstr>
      <vt:lpstr>Function Definitions on Recursively Defined Sets</vt:lpstr>
    </vt:vector>
  </TitlesOfParts>
  <Company>Chinese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Paul Beame</cp:lastModifiedBy>
  <cp:revision>438</cp:revision>
  <cp:lastPrinted>2013-10-30T15:14:38Z</cp:lastPrinted>
  <dcterms:created xsi:type="dcterms:W3CDTF">2013-01-07T07:20:47Z</dcterms:created>
  <dcterms:modified xsi:type="dcterms:W3CDTF">2014-10-29T03:47:29Z</dcterms:modified>
</cp:coreProperties>
</file>