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501" r:id="rId3"/>
    <p:sldId id="504" r:id="rId4"/>
    <p:sldId id="503" r:id="rId5"/>
    <p:sldId id="489" r:id="rId6"/>
    <p:sldId id="490" r:id="rId7"/>
    <p:sldId id="491" r:id="rId8"/>
    <p:sldId id="492" r:id="rId9"/>
    <p:sldId id="493" r:id="rId10"/>
    <p:sldId id="498" r:id="rId11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145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tags" Target="../tags/tag13.xml"/><Relationship Id="rId5" Type="http://schemas.openxmlformats.org/officeDocument/2006/relationships/image" Target="../media/image40.png"/><Relationship Id="rId6" Type="http://schemas.openxmlformats.org/officeDocument/2006/relationships/image" Target="../media/image10.png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2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5" Type="http://schemas.openxmlformats.org/officeDocument/2006/relationships/image" Target="../media/image30.png"/><Relationship Id="rId6" Type="http://schemas.openxmlformats.org/officeDocument/2006/relationships/image" Target="../media/image4.png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9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15:  Strong Induction	   			</a:t>
            </a:r>
          </a:p>
        </p:txBody>
      </p:sp>
      <p:pic>
        <p:nvPicPr>
          <p:cNvPr id="1026" name="Picture 2" descr="http://www.parabola.unsw.edu.au/vol44_no1/img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718" y="2194371"/>
            <a:ext cx="3855861" cy="423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B</a:t>
            </a:r>
            <a:r>
              <a:rPr lang="en-US" dirty="0" smtClean="0">
                <a:latin typeface="Franklin Gothic Medium" panose="020B0603020102020204" pitchFamily="34" charset="0"/>
              </a:rPr>
              <a:t>ounding </a:t>
            </a:r>
            <a:r>
              <a:rPr lang="en-US" dirty="0">
                <a:latin typeface="Franklin Gothic Medium" panose="020B0603020102020204" pitchFamily="34" charset="0"/>
              </a:rPr>
              <a:t>the F</a:t>
            </a:r>
            <a:r>
              <a:rPr lang="en-US" dirty="0" smtClean="0">
                <a:latin typeface="Franklin Gothic Medium" panose="020B0603020102020204" pitchFamily="34" charset="0"/>
              </a:rPr>
              <a:t>ibonacci Numbers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558798" y="1131272"/>
                <a:ext cx="8229600" cy="87815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Franklin Gothic Medium" panose="020B0603020102020204" pitchFamily="34" charset="0"/>
                  </a:rPr>
                  <a:t>Theorem: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C00000"/>
                        </a:solidFill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Franklin Gothic Medium" panose="020B0603020102020204" pitchFamily="34" charset="0"/>
                  </a:rPr>
                  <a:t> for all </a:t>
                </a:r>
                <a14:m>
                  <m:oMath xmlns:m="http://schemas.openxmlformats.org/officeDocument/2006/math" xmlns="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latin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2.</m:t>
                    </m:r>
                  </m:oMath>
                </a14:m>
                <a:endParaRPr lang="en-US" sz="28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1229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558798" y="1131272"/>
                <a:ext cx="8229600" cy="878151"/>
              </a:xfrm>
              <a:blipFill rotWithShape="1">
                <a:blip r:embed="rId5"/>
                <a:stretch>
                  <a:fillRect l="-1556" t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8" y="1131272"/>
            <a:ext cx="8357616" cy="93268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3956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marL="0" indent="0"/>
            <a:r>
              <a:rPr lang="en-US" dirty="0" smtClean="0"/>
              <a:t>Administrivia</a:t>
            </a:r>
            <a:endParaRPr lang="en-US" dirty="0"/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32508"/>
            <a:ext cx="8229600" cy="5140800"/>
          </a:xfrm>
        </p:spPr>
        <p:txBody>
          <a:bodyPr/>
          <a:lstStyle/>
          <a:p>
            <a:r>
              <a:rPr lang="en-US" dirty="0" smtClean="0"/>
              <a:t>Midterm is in a week in lecture!</a:t>
            </a:r>
          </a:p>
          <a:p>
            <a:pPr lvl="1"/>
            <a:r>
              <a:rPr lang="en-US" dirty="0" smtClean="0"/>
              <a:t>We will put out a practice exam + practice questions later today!</a:t>
            </a:r>
          </a:p>
          <a:p>
            <a:pPr lvl="1"/>
            <a:r>
              <a:rPr lang="en-US" dirty="0" smtClean="0"/>
              <a:t>There will be three review sessions (one on Thursday, one on Saturday, and one on Sunday)</a:t>
            </a:r>
          </a:p>
        </p:txBody>
      </p:sp>
    </p:spTree>
    <p:extLst>
      <p:ext uri="{BB962C8B-B14F-4D97-AF65-F5344CB8AC3E}">
        <p14:creationId xmlns:p14="http://schemas.microsoft.com/office/powerpoint/2010/main" val="101182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marL="0" indent="0"/>
            <a:r>
              <a:rPr lang="en-US" dirty="0" smtClean="0"/>
              <a:t>Prove 3</a:t>
            </a:r>
            <a:r>
              <a:rPr lang="en-US" baseline="30000" dirty="0" smtClean="0"/>
              <a:t>n </a:t>
            </a:r>
            <a:r>
              <a:rPr lang="en-US" dirty="0"/>
              <a:t>≥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for all n ≥ 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32508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Let P(n) </a:t>
            </a:r>
            <a:r>
              <a:rPr lang="en-US" sz="2000" dirty="0">
                <a:latin typeface="Calibri"/>
                <a:cs typeface="Calibri"/>
              </a:rPr>
              <a:t>be “3</a:t>
            </a:r>
            <a:r>
              <a:rPr lang="en-US" sz="2000" baseline="30000" dirty="0">
                <a:latin typeface="Calibri"/>
                <a:cs typeface="Calibri"/>
              </a:rPr>
              <a:t>n </a:t>
            </a:r>
            <a:r>
              <a:rPr lang="en-US" sz="2000" dirty="0">
                <a:latin typeface="Calibri"/>
                <a:cs typeface="Calibri"/>
              </a:rPr>
              <a:t>≥ </a:t>
            </a:r>
            <a:r>
              <a:rPr lang="en-US" sz="2000" dirty="0" smtClean="0">
                <a:latin typeface="Calibri"/>
                <a:cs typeface="Calibri"/>
              </a:rPr>
              <a:t>n</a:t>
            </a:r>
            <a:r>
              <a:rPr lang="en-US" sz="2000" baseline="30000" dirty="0" smtClean="0">
                <a:latin typeface="Calibri"/>
                <a:cs typeface="Calibri"/>
              </a:rPr>
              <a:t>2</a:t>
            </a:r>
            <a:r>
              <a:rPr lang="en-US" sz="2000" dirty="0" smtClean="0">
                <a:latin typeface="Calibri"/>
                <a:cs typeface="Calibri"/>
              </a:rPr>
              <a:t>” for </a:t>
            </a:r>
            <a:r>
              <a:rPr lang="en-US" sz="2000" dirty="0">
                <a:latin typeface="Calibri"/>
                <a:cs typeface="Calibri"/>
              </a:rPr>
              <a:t>all n ≥ </a:t>
            </a:r>
            <a:r>
              <a:rPr lang="en-US" sz="2000" dirty="0" smtClean="0">
                <a:latin typeface="Calibri"/>
                <a:cs typeface="Calibri"/>
              </a:rPr>
              <a:t>3.  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We go by induction on n.</a:t>
            </a:r>
          </a:p>
          <a:p>
            <a:pPr marL="0" indent="0">
              <a:buNone/>
            </a:pPr>
            <a:r>
              <a:rPr lang="en-US" sz="2000" b="1" dirty="0" smtClean="0">
                <a:latin typeface="Calibri"/>
                <a:cs typeface="Calibri"/>
              </a:rPr>
              <a:t>Base Case: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3</a:t>
            </a:r>
            <a:r>
              <a:rPr lang="en-US" sz="2000" baseline="30000" dirty="0" smtClean="0">
                <a:latin typeface="Calibri"/>
                <a:cs typeface="Calibri"/>
              </a:rPr>
              <a:t>3</a:t>
            </a:r>
            <a:r>
              <a:rPr lang="en-US" sz="2000" dirty="0" smtClean="0">
                <a:latin typeface="Calibri"/>
                <a:cs typeface="Calibri"/>
              </a:rPr>
              <a:t> = 27 ≥ 9 = 3</a:t>
            </a:r>
            <a:r>
              <a:rPr lang="en-US" sz="2000" baseline="30000" dirty="0" smtClean="0">
                <a:latin typeface="Calibri"/>
                <a:cs typeface="Calibri"/>
              </a:rPr>
              <a:t>2</a:t>
            </a:r>
            <a:r>
              <a:rPr lang="en-US" sz="2000" dirty="0" smtClean="0">
                <a:latin typeface="Calibri"/>
                <a:cs typeface="Calibri"/>
              </a:rPr>
              <a:t>.  So, P(3) is true.</a:t>
            </a:r>
          </a:p>
          <a:p>
            <a:pPr marL="0" indent="0">
              <a:buNone/>
            </a:pPr>
            <a:r>
              <a:rPr lang="en-US" sz="2000" b="1" dirty="0" smtClean="0">
                <a:latin typeface="Calibri"/>
                <a:cs typeface="Calibri"/>
              </a:rPr>
              <a:t>Induction Hypothesis: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Suppose P(k) is true for some arbitrary k </a:t>
            </a:r>
            <a:r>
              <a:rPr lang="en-US" sz="2000" dirty="0">
                <a:latin typeface="Calibri"/>
                <a:cs typeface="Calibri"/>
              </a:rPr>
              <a:t>≥ 3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latin typeface="Calibri"/>
                <a:cs typeface="Calibri"/>
              </a:rPr>
              <a:t>Induction Step: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Note that 3</a:t>
            </a:r>
            <a:r>
              <a:rPr lang="en-US" sz="2000" baseline="30000" dirty="0" smtClean="0">
                <a:latin typeface="Calibri"/>
                <a:cs typeface="Calibri"/>
              </a:rPr>
              <a:t>k+1</a:t>
            </a:r>
            <a:r>
              <a:rPr lang="en-US" sz="2000" dirty="0" smtClean="0">
                <a:latin typeface="Calibri"/>
                <a:cs typeface="Calibri"/>
              </a:rPr>
              <a:t> = 3(3</a:t>
            </a:r>
            <a:r>
              <a:rPr lang="en-US" sz="2000" baseline="30000" dirty="0" smtClean="0">
                <a:latin typeface="Calibri"/>
                <a:cs typeface="Calibri"/>
              </a:rPr>
              <a:t>k</a:t>
            </a:r>
            <a:r>
              <a:rPr lang="en-US" sz="2000" dirty="0" smtClean="0">
                <a:latin typeface="Calibri"/>
                <a:cs typeface="Calibri"/>
              </a:rPr>
              <a:t>) </a:t>
            </a:r>
            <a:r>
              <a:rPr lang="en-US" sz="2000" dirty="0">
                <a:latin typeface="Calibri"/>
                <a:cs typeface="Calibri"/>
              </a:rPr>
              <a:t>≥ </a:t>
            </a:r>
            <a:r>
              <a:rPr lang="en-US" sz="2000" dirty="0" smtClean="0">
                <a:latin typeface="Calibri"/>
                <a:cs typeface="Calibri"/>
              </a:rPr>
              <a:t>3(k</a:t>
            </a:r>
            <a:r>
              <a:rPr lang="en-US" sz="2000" baseline="30000" dirty="0" smtClean="0">
                <a:latin typeface="Calibri"/>
                <a:cs typeface="Calibri"/>
              </a:rPr>
              <a:t>2</a:t>
            </a:r>
            <a:r>
              <a:rPr lang="en-US" sz="2000" dirty="0" smtClean="0">
                <a:latin typeface="Calibri"/>
                <a:cs typeface="Calibri"/>
              </a:rPr>
              <a:t>), by the IH.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Furthermore, note that (k+1)</a:t>
            </a:r>
            <a:r>
              <a:rPr lang="en-US" sz="2000" baseline="30000" dirty="0" smtClean="0">
                <a:latin typeface="Calibri"/>
                <a:cs typeface="Calibri"/>
              </a:rPr>
              <a:t>2</a:t>
            </a:r>
            <a:r>
              <a:rPr lang="en-US" sz="2000" dirty="0" smtClean="0">
                <a:latin typeface="Calibri"/>
                <a:cs typeface="Calibri"/>
              </a:rPr>
              <a:t> = k</a:t>
            </a:r>
            <a:r>
              <a:rPr lang="en-US" sz="2000" baseline="30000" dirty="0" smtClean="0">
                <a:latin typeface="Calibri"/>
                <a:cs typeface="Calibri"/>
              </a:rPr>
              <a:t>2</a:t>
            </a:r>
            <a:r>
              <a:rPr lang="en-US" sz="2000" dirty="0" smtClean="0">
                <a:latin typeface="Calibri"/>
                <a:cs typeface="Calibri"/>
              </a:rPr>
              <a:t> + 2k + 1.  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Note that since k ≥ 3, k</a:t>
            </a:r>
            <a:r>
              <a:rPr lang="en-US" sz="2000" baseline="30000" dirty="0" smtClean="0">
                <a:latin typeface="Calibri"/>
                <a:cs typeface="Calibri"/>
              </a:rPr>
              <a:t>2 </a:t>
            </a:r>
            <a:r>
              <a:rPr lang="en-US" sz="2000" dirty="0" smtClean="0">
                <a:latin typeface="Calibri"/>
                <a:cs typeface="Calibri"/>
              </a:rPr>
              <a:t>≥ 3k </a:t>
            </a:r>
            <a:r>
              <a:rPr lang="en-US" sz="2000" dirty="0">
                <a:latin typeface="Calibri"/>
                <a:cs typeface="Calibri"/>
              </a:rPr>
              <a:t>≥ </a:t>
            </a:r>
            <a:r>
              <a:rPr lang="en-US" sz="2000" dirty="0" smtClean="0">
                <a:latin typeface="Calibri"/>
                <a:cs typeface="Calibri"/>
              </a:rPr>
              <a:t>2k.  And similarly, </a:t>
            </a:r>
            <a:r>
              <a:rPr lang="en-US" sz="2000" dirty="0">
                <a:latin typeface="Calibri"/>
                <a:cs typeface="Calibri"/>
              </a:rPr>
              <a:t>k</a:t>
            </a:r>
            <a:r>
              <a:rPr lang="en-US" sz="2000" baseline="30000" dirty="0">
                <a:latin typeface="Calibri"/>
                <a:cs typeface="Calibri"/>
              </a:rPr>
              <a:t>2 </a:t>
            </a:r>
            <a:r>
              <a:rPr lang="en-US" sz="2000" dirty="0">
                <a:latin typeface="Calibri"/>
                <a:cs typeface="Calibri"/>
              </a:rPr>
              <a:t>≥ </a:t>
            </a:r>
            <a:r>
              <a:rPr lang="en-US" sz="2000" dirty="0" smtClean="0">
                <a:latin typeface="Calibri"/>
                <a:cs typeface="Calibri"/>
              </a:rPr>
              <a:t>1.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	So, continuing from above: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	3</a:t>
            </a:r>
            <a:r>
              <a:rPr lang="en-US" sz="2000" baseline="30000" dirty="0">
                <a:latin typeface="Calibri"/>
                <a:cs typeface="Calibri"/>
              </a:rPr>
              <a:t>k+1</a:t>
            </a:r>
            <a:r>
              <a:rPr lang="en-US" sz="2000" dirty="0">
                <a:latin typeface="Calibri"/>
                <a:cs typeface="Calibri"/>
              </a:rPr>
              <a:t> = 3(3</a:t>
            </a:r>
            <a:r>
              <a:rPr lang="en-US" sz="2000" baseline="30000" dirty="0">
                <a:latin typeface="Calibri"/>
                <a:cs typeface="Calibri"/>
              </a:rPr>
              <a:t>k</a:t>
            </a:r>
            <a:r>
              <a:rPr lang="en-US" sz="2000" dirty="0">
                <a:latin typeface="Calibri"/>
                <a:cs typeface="Calibri"/>
              </a:rPr>
              <a:t>) ≥ 3(</a:t>
            </a:r>
            <a:r>
              <a:rPr lang="en-US" sz="2000" dirty="0" smtClean="0">
                <a:latin typeface="Calibri"/>
                <a:cs typeface="Calibri"/>
              </a:rPr>
              <a:t>k</a:t>
            </a:r>
            <a:r>
              <a:rPr lang="en-US" sz="2000" baseline="30000" dirty="0" smtClean="0">
                <a:latin typeface="Calibri"/>
                <a:cs typeface="Calibri"/>
              </a:rPr>
              <a:t>2</a:t>
            </a:r>
            <a:r>
              <a:rPr lang="en-US" sz="2000" dirty="0" smtClean="0">
                <a:latin typeface="Calibri"/>
                <a:cs typeface="Calibri"/>
              </a:rPr>
              <a:t>) = k</a:t>
            </a:r>
            <a:r>
              <a:rPr lang="en-US" sz="2000" baseline="30000" dirty="0" smtClean="0">
                <a:latin typeface="Calibri"/>
                <a:cs typeface="Calibri"/>
              </a:rPr>
              <a:t>2 </a:t>
            </a:r>
            <a:r>
              <a:rPr lang="en-US" sz="2000" dirty="0" smtClean="0">
                <a:latin typeface="Calibri"/>
                <a:cs typeface="Calibri"/>
              </a:rPr>
              <a:t>+ </a:t>
            </a:r>
            <a:r>
              <a:rPr lang="en-US" sz="2000" dirty="0">
                <a:latin typeface="Calibri"/>
                <a:cs typeface="Calibri"/>
              </a:rPr>
              <a:t>k</a:t>
            </a:r>
            <a:r>
              <a:rPr lang="en-US" sz="2000" baseline="30000" dirty="0">
                <a:latin typeface="Calibri"/>
                <a:cs typeface="Calibri"/>
              </a:rPr>
              <a:t>2 </a:t>
            </a:r>
            <a:r>
              <a:rPr lang="en-US" sz="2000" dirty="0">
                <a:latin typeface="Calibri"/>
                <a:cs typeface="Calibri"/>
              </a:rPr>
              <a:t>+ </a:t>
            </a:r>
            <a:r>
              <a:rPr lang="en-US" sz="2000" dirty="0" smtClean="0">
                <a:latin typeface="Calibri"/>
                <a:cs typeface="Calibri"/>
              </a:rPr>
              <a:t>k</a:t>
            </a:r>
            <a:r>
              <a:rPr lang="en-US" sz="2000" baseline="30000" dirty="0" smtClean="0">
                <a:latin typeface="Calibri"/>
                <a:cs typeface="Calibri"/>
              </a:rPr>
              <a:t>2</a:t>
            </a:r>
            <a:r>
              <a:rPr lang="en-US" sz="2000" dirty="0" smtClean="0">
                <a:latin typeface="Calibri"/>
                <a:cs typeface="Calibri"/>
              </a:rPr>
              <a:t> ≥ </a:t>
            </a:r>
            <a:r>
              <a:rPr lang="en-US" sz="2000" dirty="0">
                <a:latin typeface="Calibri"/>
                <a:cs typeface="Calibri"/>
              </a:rPr>
              <a:t>k</a:t>
            </a:r>
            <a:r>
              <a:rPr lang="en-US" sz="2000" baseline="30000" dirty="0">
                <a:latin typeface="Calibri"/>
                <a:cs typeface="Calibri"/>
              </a:rPr>
              <a:t>2 </a:t>
            </a:r>
            <a:r>
              <a:rPr lang="en-US" sz="2000" dirty="0">
                <a:latin typeface="Calibri"/>
                <a:cs typeface="Calibri"/>
              </a:rPr>
              <a:t>+ </a:t>
            </a:r>
            <a:r>
              <a:rPr lang="en-US" sz="2000" dirty="0" smtClean="0">
                <a:latin typeface="Calibri"/>
                <a:cs typeface="Calibri"/>
              </a:rPr>
              <a:t>2k + 1 = </a:t>
            </a:r>
            <a:r>
              <a:rPr lang="en-US" sz="2000" dirty="0">
                <a:latin typeface="Calibri"/>
                <a:cs typeface="Calibri"/>
              </a:rPr>
              <a:t>(k+1)</a:t>
            </a:r>
            <a:r>
              <a:rPr lang="en-US" sz="2000" baseline="30000" dirty="0" smtClean="0">
                <a:latin typeface="Calibri"/>
                <a:cs typeface="Calibri"/>
              </a:rPr>
              <a:t>2</a:t>
            </a:r>
          </a:p>
          <a:p>
            <a:pPr marL="0" indent="0">
              <a:buNone/>
            </a:pPr>
            <a:r>
              <a:rPr lang="en-US" sz="2000" baseline="30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Since this is exactly P(k+1), we’ve shown P(k) → P(k+1)</a:t>
            </a:r>
          </a:p>
          <a:p>
            <a:pPr marL="0" indent="0">
              <a:buNone/>
            </a:pPr>
            <a:endParaRPr lang="en-US" sz="20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Thus, P(n) is true for </a:t>
            </a:r>
            <a:r>
              <a:rPr lang="en-US" sz="2000" dirty="0">
                <a:latin typeface="Calibri"/>
                <a:cs typeface="Calibri"/>
              </a:rPr>
              <a:t>all n ≥ </a:t>
            </a:r>
            <a:r>
              <a:rPr lang="en-US" sz="2000" dirty="0" smtClean="0">
                <a:latin typeface="Calibri"/>
                <a:cs typeface="Calibri"/>
              </a:rPr>
              <a:t>3, by induction.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239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marL="0" indent="0"/>
            <a:r>
              <a:rPr lang="en-US" dirty="0"/>
              <a:t>Prove </a:t>
            </a:r>
            <a:r>
              <a:rPr lang="en-US" dirty="0" smtClean="0"/>
              <a:t>2n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</a:t>
            </a:r>
            <a:r>
              <a:rPr lang="en-US" dirty="0" smtClean="0"/>
              <a:t> 2n – 5 ≥ 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for all n ≥ </a:t>
            </a:r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1175" y="1315847"/>
            <a:ext cx="8229600" cy="288822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Let P(n) be </a:t>
            </a:r>
            <a:r>
              <a:rPr lang="en-US" sz="2000" dirty="0" smtClean="0">
                <a:latin typeface="Calibri"/>
                <a:cs typeface="Calibri"/>
              </a:rPr>
              <a:t>“</a:t>
            </a:r>
            <a:r>
              <a:rPr lang="en-US" sz="2000" dirty="0"/>
              <a:t>2n</a:t>
            </a:r>
            <a:r>
              <a:rPr lang="en-US" sz="2000" baseline="30000" dirty="0"/>
              <a:t>3</a:t>
            </a:r>
            <a:r>
              <a:rPr lang="en-US" sz="2000" dirty="0"/>
              <a:t> + 2n – 5 ≥ n</a:t>
            </a:r>
            <a:r>
              <a:rPr lang="en-US" sz="2000" baseline="30000" dirty="0"/>
              <a:t>2</a:t>
            </a:r>
            <a:r>
              <a:rPr lang="en-US" sz="2000" dirty="0" smtClean="0">
                <a:latin typeface="Calibri"/>
                <a:cs typeface="Calibri"/>
              </a:rPr>
              <a:t>” </a:t>
            </a:r>
            <a:r>
              <a:rPr lang="en-US" sz="2000" dirty="0">
                <a:latin typeface="Calibri"/>
                <a:cs typeface="Calibri"/>
              </a:rPr>
              <a:t>for all n ≥ 2</a:t>
            </a:r>
            <a:r>
              <a:rPr lang="en-US" sz="2000" dirty="0" smtClean="0">
                <a:latin typeface="Calibri"/>
                <a:cs typeface="Calibri"/>
              </a:rPr>
              <a:t>.  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We go by induction on n.</a:t>
            </a:r>
          </a:p>
          <a:p>
            <a:pPr marL="0" indent="0">
              <a:buNone/>
            </a:pPr>
            <a:r>
              <a:rPr lang="en-US" sz="2000" b="1" dirty="0">
                <a:latin typeface="Calibri"/>
                <a:cs typeface="Calibri"/>
              </a:rPr>
              <a:t>Base Case: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2*2</a:t>
            </a:r>
            <a:r>
              <a:rPr lang="en-US" sz="2000" baseline="30000" dirty="0" smtClean="0">
                <a:latin typeface="Calibri"/>
                <a:cs typeface="Calibri"/>
              </a:rPr>
              <a:t>3</a:t>
            </a:r>
            <a:r>
              <a:rPr lang="en-US" sz="2000" dirty="0" smtClean="0">
                <a:latin typeface="Calibri"/>
                <a:cs typeface="Calibri"/>
              </a:rPr>
              <a:t> + 2*2 – 5 =  45 ≥ 4 = 2</a:t>
            </a:r>
            <a:r>
              <a:rPr lang="en-US" sz="2000" baseline="30000" dirty="0" smtClean="0">
                <a:latin typeface="Calibri"/>
                <a:cs typeface="Calibri"/>
              </a:rPr>
              <a:t>2</a:t>
            </a:r>
            <a:r>
              <a:rPr lang="en-US" sz="2000" dirty="0" smtClean="0">
                <a:latin typeface="Calibri"/>
                <a:cs typeface="Calibri"/>
              </a:rPr>
              <a:t>.  </a:t>
            </a:r>
            <a:r>
              <a:rPr lang="en-US" sz="2000" dirty="0">
                <a:latin typeface="Calibri"/>
                <a:cs typeface="Calibri"/>
              </a:rPr>
              <a:t>So, P(0) is true.</a:t>
            </a:r>
          </a:p>
          <a:p>
            <a:pPr marL="0" indent="0">
              <a:buNone/>
            </a:pPr>
            <a:r>
              <a:rPr lang="en-US" sz="2000" b="1" dirty="0">
                <a:latin typeface="Calibri"/>
                <a:cs typeface="Calibri"/>
              </a:rPr>
              <a:t>Induction Hypothesis: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Suppose P</a:t>
            </a:r>
            <a:r>
              <a:rPr lang="en-US" sz="2000" dirty="0" smtClean="0">
                <a:latin typeface="Calibri"/>
                <a:cs typeface="Calibri"/>
              </a:rPr>
              <a:t>(n) </a:t>
            </a:r>
            <a:r>
              <a:rPr lang="en-US" sz="2000" dirty="0">
                <a:latin typeface="Calibri"/>
                <a:cs typeface="Calibri"/>
              </a:rPr>
              <a:t>is true for some arbitrary </a:t>
            </a:r>
            <a:r>
              <a:rPr lang="en-US" sz="2000" dirty="0" smtClean="0">
                <a:latin typeface="Calibri"/>
                <a:cs typeface="Calibri"/>
              </a:rPr>
              <a:t>n </a:t>
            </a:r>
            <a:r>
              <a:rPr lang="en-US" sz="2000" dirty="0">
                <a:latin typeface="Calibri"/>
                <a:cs typeface="Calibri"/>
              </a:rPr>
              <a:t>≥ 2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b="1" dirty="0">
                <a:latin typeface="Calibri"/>
                <a:cs typeface="Calibri"/>
              </a:rPr>
              <a:t>Induction Step</a:t>
            </a:r>
            <a:r>
              <a:rPr lang="en-US" sz="2000" b="1" dirty="0" smtClean="0">
                <a:latin typeface="Calibri"/>
                <a:cs typeface="Calibri"/>
              </a:rPr>
              <a:t>: </a:t>
            </a:r>
            <a:r>
              <a:rPr lang="en-US" sz="2000" dirty="0" smtClean="0">
                <a:latin typeface="Calibri"/>
                <a:cs typeface="Calibri"/>
              </a:rPr>
              <a:t>Then, note that…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	(</a:t>
            </a:r>
            <a:r>
              <a:rPr lang="en-US" sz="2000" dirty="0">
                <a:latin typeface="Calibri"/>
                <a:cs typeface="Calibri"/>
              </a:rPr>
              <a:t>n+1)</a:t>
            </a:r>
            <a:r>
              <a:rPr lang="en-US" sz="2000" baseline="30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  <a:sym typeface="Symbol"/>
              </a:rPr>
              <a:t></a:t>
            </a:r>
            <a:r>
              <a:rPr lang="en-US" sz="2000" dirty="0">
                <a:latin typeface="Calibri"/>
                <a:cs typeface="Calibri"/>
              </a:rPr>
              <a:t>	n</a:t>
            </a:r>
            <a:r>
              <a:rPr lang="en-US" sz="2000" baseline="30000" dirty="0">
                <a:latin typeface="Calibri"/>
                <a:cs typeface="Calibri"/>
              </a:rPr>
              <a:t>2 </a:t>
            </a:r>
            <a:r>
              <a:rPr lang="en-US" sz="2000" dirty="0">
                <a:latin typeface="Calibri"/>
                <a:cs typeface="Calibri"/>
              </a:rPr>
              <a:t>+ 2n + 1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  <a:sym typeface="Symbol"/>
              </a:rPr>
              <a:t> </a:t>
            </a:r>
            <a:r>
              <a:rPr lang="en-US" sz="2000" dirty="0">
                <a:latin typeface="Calibri"/>
                <a:cs typeface="Calibri"/>
              </a:rPr>
              <a:t>	(2n</a:t>
            </a:r>
            <a:r>
              <a:rPr lang="en-US" sz="2000" baseline="30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 + 2n – 5) + 2n + 1   	(by IH)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  <a:sym typeface="Symbol"/>
              </a:rPr>
              <a:t> </a:t>
            </a:r>
            <a:r>
              <a:rPr lang="en-US" sz="2000" dirty="0">
                <a:latin typeface="Calibri"/>
                <a:cs typeface="Calibri"/>
              </a:rPr>
              <a:t>	(2n</a:t>
            </a:r>
            <a:r>
              <a:rPr lang="en-US" sz="2000" baseline="30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 + 4n + 1) – 5  		</a:t>
            </a:r>
            <a:r>
              <a:rPr lang="en-US" sz="2000" dirty="0" smtClean="0">
                <a:latin typeface="Calibri"/>
                <a:cs typeface="Calibri"/>
              </a:rPr>
              <a:t>(</a:t>
            </a:r>
            <a:r>
              <a:rPr lang="en-US" sz="2000" dirty="0">
                <a:latin typeface="Calibri"/>
                <a:cs typeface="Calibri"/>
              </a:rPr>
              <a:t>Re-arranging)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  <a:sym typeface="Symbol"/>
              </a:rPr>
              <a:t> </a:t>
            </a:r>
            <a:r>
              <a:rPr lang="en-US" sz="2000" dirty="0">
                <a:latin typeface="Calibri"/>
                <a:cs typeface="Calibri"/>
              </a:rPr>
              <a:t>	(2n</a:t>
            </a:r>
            <a:r>
              <a:rPr lang="en-US" sz="2000" baseline="30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 + </a:t>
            </a:r>
            <a:r>
              <a:rPr lang="en-US" sz="2000" dirty="0">
                <a:latin typeface="Calibri"/>
                <a:cs typeface="Calibri"/>
                <a:sym typeface="Symbol"/>
              </a:rPr>
              <a:t>6n</a:t>
            </a:r>
            <a:r>
              <a:rPr lang="en-US" sz="2000" baseline="30000" dirty="0">
                <a:latin typeface="Calibri"/>
                <a:cs typeface="Calibri"/>
                <a:sym typeface="Symbol"/>
              </a:rPr>
              <a:t>2  </a:t>
            </a:r>
            <a:r>
              <a:rPr lang="en-US" sz="2000" dirty="0">
                <a:latin typeface="Calibri"/>
                <a:cs typeface="Calibri"/>
                <a:sym typeface="Symbol"/>
              </a:rPr>
              <a:t>+ </a:t>
            </a:r>
            <a:r>
              <a:rPr lang="en-US" sz="2000" dirty="0">
                <a:latin typeface="Calibri"/>
                <a:cs typeface="Calibri"/>
              </a:rPr>
              <a:t>6n + 2) – 5  	(4n + 1 </a:t>
            </a:r>
            <a:r>
              <a:rPr lang="en-US" sz="2000" dirty="0">
                <a:latin typeface="Calibri"/>
                <a:cs typeface="Calibri"/>
                <a:sym typeface="Symbol"/>
              </a:rPr>
              <a:t> 6n + 6n</a:t>
            </a:r>
            <a:r>
              <a:rPr lang="en-US" sz="2000" baseline="30000" dirty="0">
                <a:latin typeface="Calibri"/>
                <a:cs typeface="Calibri"/>
                <a:sym typeface="Symbol"/>
              </a:rPr>
              <a:t>2</a:t>
            </a:r>
            <a:r>
              <a:rPr lang="en-US" sz="2000" dirty="0">
                <a:latin typeface="Calibri"/>
                <a:cs typeface="Calibri"/>
                <a:sym typeface="Symbol"/>
              </a:rPr>
              <a:t> + 2</a:t>
            </a:r>
            <a:r>
              <a:rPr lang="en-US" sz="2000" dirty="0">
                <a:latin typeface="Calibri"/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  <a:sym typeface="Symbol"/>
              </a:rPr>
              <a:t> </a:t>
            </a:r>
            <a:r>
              <a:rPr lang="en-US" sz="2000" dirty="0">
                <a:latin typeface="Calibri"/>
                <a:cs typeface="Calibri"/>
              </a:rPr>
              <a:t>	 2(n+1)</a:t>
            </a:r>
            <a:r>
              <a:rPr lang="en-US" sz="2000" baseline="30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 – 5  				(Factoring)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		</a:t>
            </a:r>
            <a:r>
              <a:rPr lang="en-US" sz="2000" dirty="0" smtClean="0">
                <a:latin typeface="Calibri"/>
                <a:cs typeface="Calibri"/>
              </a:rPr>
              <a:t>	</a:t>
            </a:r>
            <a:r>
              <a:rPr lang="en-US" sz="2000" dirty="0" smtClean="0">
                <a:latin typeface="Calibri"/>
                <a:cs typeface="Calibri"/>
                <a:sym typeface="Symbol"/>
              </a:rPr>
              <a:t> </a:t>
            </a:r>
            <a:r>
              <a:rPr lang="en-US" sz="2000" dirty="0">
                <a:latin typeface="Calibri"/>
                <a:cs typeface="Calibri"/>
              </a:rPr>
              <a:t>	 2(n+1)</a:t>
            </a:r>
            <a:r>
              <a:rPr lang="en-US" sz="2000" baseline="30000" dirty="0">
                <a:latin typeface="Calibri"/>
                <a:cs typeface="Calibri"/>
              </a:rPr>
              <a:t>3</a:t>
            </a:r>
            <a:r>
              <a:rPr lang="en-US" sz="2000" dirty="0">
                <a:latin typeface="Calibri"/>
                <a:cs typeface="Calibri"/>
              </a:rPr>
              <a:t> + 2n – 5  			(0 </a:t>
            </a:r>
            <a:r>
              <a:rPr lang="en-US" sz="2000" dirty="0">
                <a:latin typeface="Calibri"/>
                <a:cs typeface="Calibri"/>
                <a:sym typeface="Symbol"/>
              </a:rPr>
              <a:t> 2n</a:t>
            </a:r>
            <a:r>
              <a:rPr lang="en-US" sz="2000" dirty="0">
                <a:latin typeface="Calibri"/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sz="2000" baseline="30000" dirty="0">
                <a:latin typeface="Calibri"/>
                <a:cs typeface="Calibri"/>
              </a:rPr>
              <a:t>	</a:t>
            </a:r>
            <a:r>
              <a:rPr lang="en-US" sz="2000" dirty="0">
                <a:latin typeface="Calibri"/>
                <a:cs typeface="Calibri"/>
              </a:rPr>
              <a:t>Since this is exactly P(k+1), we’ve shown P(k) → P(k+1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Thus, P(n) is true for all n ≥ 3, by induction.</a:t>
            </a:r>
          </a:p>
          <a:p>
            <a:pPr marL="0" indent="0">
              <a:buNone/>
            </a:pPr>
            <a:r>
              <a:rPr lang="en-US" sz="2000" dirty="0">
                <a:latin typeface="Calibri"/>
                <a:cs typeface="Calibri"/>
              </a:rPr>
              <a:t> 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  <p:sp>
        <p:nvSpPr>
          <p:cNvPr id="2" name="Rectangle 1"/>
          <p:cNvSpPr/>
          <p:nvPr/>
        </p:nvSpPr>
        <p:spPr>
          <a:xfrm>
            <a:off x="511175" y="881280"/>
            <a:ext cx="508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Note that </a:t>
            </a:r>
            <a:r>
              <a:rPr lang="en-US" sz="2400" dirty="0" smtClean="0"/>
              <a:t>2(n+1)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2n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+ 6n</a:t>
            </a:r>
            <a:r>
              <a:rPr lang="en-US" sz="2400" baseline="30000" dirty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6n + 2.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074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trong </a:t>
            </a:r>
            <a:r>
              <a:rPr lang="en-US" dirty="0">
                <a:latin typeface="Franklin Gothic Medium" panose="020B0603020102020204" pitchFamily="34" charset="0"/>
              </a:rPr>
              <a:t>I</a:t>
            </a:r>
            <a:r>
              <a:rPr lang="en-US" dirty="0" smtClean="0">
                <a:latin typeface="Franklin Gothic Medium" panose="020B0603020102020204" pitchFamily="34" charset="0"/>
              </a:rPr>
              <a:t>nduction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560687" y="3460050"/>
                <a:ext cx="5804794" cy="83099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2400" dirty="0" smtClean="0">
                    <a:latin typeface="Franklin Gothic Medium" panose="020B0603020102020204" pitchFamily="34" charset="0"/>
                  </a:rPr>
                  <a:t>Follows from ordinary induction applied to </a:t>
                </a:r>
              </a:p>
              <a:p>
                <a:pPr eaLnBrk="1" hangingPunct="1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	</m:t>
                      </m:r>
                      <m:r>
                        <a:rPr lang="en-US" sz="2400" i="1" dirty="0" smtClean="0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 dirty="0" smtClean="0">
                          <a:latin typeface="Cambria Math"/>
                        </a:rPr>
                        <m:t>= </m:t>
                      </m:r>
                      <m:r>
                        <a:rPr lang="en-US" sz="240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400" b="1" i="1" dirty="0" smtClean="0">
                          <a:latin typeface="Cambria Math"/>
                        </a:rPr>
                        <m:t> 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400" b="1" i="1" dirty="0" smtClean="0">
                          <a:latin typeface="Cambria Math"/>
                        </a:rPr>
                        <m:t> 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dirty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sz="2400" b="1" i="1" dirty="0" smtClean="0">
                          <a:latin typeface="Cambria Math"/>
                        </a:rPr>
                        <m:t> 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b="1" i="1" dirty="0" smtClean="0">
                          <a:latin typeface="Cambria Math"/>
                        </a:rPr>
                        <m:t>⋯</m:t>
                      </m:r>
                      <m:r>
                        <a:rPr lang="en-US" sz="2400" b="1" i="1" dirty="0">
                          <a:latin typeface="Cambria Math"/>
                          <a:sym typeface="Symbol" charset="0"/>
                        </a:rPr>
                        <m:t></m:t>
                      </m:r>
                      <m:r>
                        <a:rPr lang="en-US" sz="2400" i="1" dirty="0">
                          <a:latin typeface="Cambria Math"/>
                        </a:rPr>
                        <m:t> </m:t>
                      </m:r>
                      <m:r>
                        <a:rPr lang="en-US" sz="2400" i="1" dirty="0">
                          <a:latin typeface="Cambria Math"/>
                        </a:rPr>
                        <m:t>𝑃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>
                          <a:latin typeface="Cambria Math"/>
                        </a:rPr>
                        <m:t>𝑛</m:t>
                      </m:r>
                      <m:r>
                        <a:rPr lang="en-US" sz="2400" i="1" dirty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687" y="3460050"/>
                <a:ext cx="5804794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468" t="-4348" r="-524" b="-1014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612991" y="1185330"/>
            <a:ext cx="8085098" cy="1863360"/>
            <a:chOff x="863191" y="4165600"/>
            <a:chExt cx="8085098" cy="18633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863191" y="4165600"/>
                  <a:ext cx="8085098" cy="11680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 xmlns="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cs typeface="Franklin Gothic Medium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cs typeface="Franklin Gothic Medium"/>
                            </a:rPr>
                            <m:t>0</m:t>
                          </m:r>
                        </m:e>
                      </m:d>
                    </m:oMath>
                  </a14:m>
                  <a:endParaRPr lang="en-US" sz="2800" b="0" dirty="0" smtClean="0">
                    <a:latin typeface="Franklin Gothic Medium"/>
                    <a:cs typeface="Franklin Gothic Medium"/>
                  </a:endParaRPr>
                </a:p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∀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𝑘</m:t>
                        </m:r>
                        <m:r>
                          <a:rPr lang="en-US" sz="2800" b="0" i="1" smtClean="0">
                            <a:latin typeface="Cambria Math"/>
                            <a:cs typeface="Franklin Gothic Medium"/>
                          </a:rPr>
                          <m:t> 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1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2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∧⋯∧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  <a:cs typeface="Franklin Gothic Medium"/>
                                      </a:rPr>
                                      <m:t>𝑘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→</m:t>
                            </m:r>
                            <m:r>
                              <a:rPr lang="en-US" sz="2800" b="0" i="1" smtClean="0">
                                <a:latin typeface="Cambria Math"/>
                                <a:cs typeface="Franklin Gothic Medium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𝑘</m:t>
                                </m:r>
                                <m:r>
                                  <a:rPr lang="en-US" sz="2800" b="0" i="1" smtClean="0">
                                    <a:latin typeface="Cambria Math"/>
                                    <a:cs typeface="Franklin Gothic Medium"/>
                                  </a:rPr>
                                  <m:t>+1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191" y="4165600"/>
                  <a:ext cx="8085098" cy="11680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5505740"/>
                  <a:ext cx="183159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0" dirty="0" smtClean="0">
                      <a:cs typeface="Franklin Gothic Medium"/>
                    </a:rPr>
                    <a:t> </a:t>
                  </a:r>
                  <a14:m>
                    <m:oMath xmlns:m="http://schemas.openxmlformats.org/officeDocument/2006/math" xmlns=""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∴∀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𝑃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  <a:cs typeface="Franklin Gothic Medium"/>
                        </a:rPr>
                        <m:t>)</m:t>
                      </m:r>
                    </m:oMath>
                  </a14:m>
                  <a:endParaRPr lang="en-US" sz="2800" dirty="0" smtClean="0">
                    <a:latin typeface="Franklin Gothic Medium"/>
                    <a:cs typeface="Franklin Gothic Medium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5505740"/>
                  <a:ext cx="1831592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863191" y="5412700"/>
              <a:ext cx="8085098" cy="0"/>
            </a:xfrm>
            <a:prstGeom prst="line">
              <a:avLst/>
            </a:prstGeom>
            <a:ln w="28575">
              <a:solidFill>
                <a:srgbClr val="C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 descr="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" y="1243782"/>
            <a:ext cx="8089392" cy="3200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097156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S</a:t>
            </a:r>
            <a:r>
              <a:rPr lang="en-US" dirty="0" smtClean="0">
                <a:latin typeface="Franklin Gothic Medium" panose="020B0603020102020204" pitchFamily="34" charset="0"/>
              </a:rPr>
              <a:t>trong </a:t>
            </a:r>
            <a:r>
              <a:rPr lang="en-US" dirty="0">
                <a:latin typeface="Franklin Gothic Medium" panose="020B0603020102020204" pitchFamily="34" charset="0"/>
              </a:rPr>
              <a:t>I</a:t>
            </a:r>
            <a:r>
              <a:rPr lang="en-US" dirty="0" smtClean="0">
                <a:latin typeface="Franklin Gothic Medium" panose="020B0603020102020204" pitchFamily="34" charset="0"/>
              </a:rPr>
              <a:t>nduction </a:t>
            </a:r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nglish Proof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864" y="1182511"/>
                <a:ext cx="8398935" cy="4879622"/>
              </a:xfrm>
            </p:spPr>
            <p:txBody>
              <a:bodyPr/>
              <a:lstStyle/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By induction we will show that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is true for every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𝑛</m:t>
                    </m:r>
                    <m:r>
                      <a:rPr lang="en-US" i="1" dirty="0" smtClean="0">
                        <a:latin typeface="Cambria Math"/>
                      </a:rPr>
                      <m:t>≥0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Base Case: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 Prove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(0)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 smtClean="0">
                    <a:latin typeface="Franklin Gothic Medium" panose="020B0603020102020204" pitchFamily="34" charset="0"/>
                  </a:rPr>
                  <a:t>Inductive Hypothesis: </a:t>
                </a:r>
                <a:br>
                  <a:rPr lang="en-US" dirty="0" smtClean="0">
                    <a:latin typeface="Franklin Gothic Medium" panose="020B0603020102020204" pitchFamily="34" charset="0"/>
                  </a:rPr>
                </a:br>
                <a:r>
                  <a:rPr lang="en-US" dirty="0" smtClean="0">
                    <a:latin typeface="Franklin Gothic Medium" panose="020B0603020102020204" pitchFamily="34" charset="0"/>
                  </a:rPr>
                  <a:t>Assume that for some arbitrary </a:t>
                </a:r>
                <a:r>
                  <a:rPr lang="en-US" dirty="0">
                    <a:latin typeface="Franklin Gothic Medium" panose="020B0603020102020204" pitchFamily="34" charset="0"/>
                  </a:rPr>
                  <a:t>integer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 ≥ 0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, 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𝑗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true for every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from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to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Inductive Step: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/>
                </a:r>
                <a:br>
                  <a:rPr lang="en-US" dirty="0" smtClean="0">
                    <a:latin typeface="Franklin Gothic Medium" panose="020B0603020102020204" pitchFamily="34" charset="0"/>
                  </a:rPr>
                </a:br>
                <a:r>
                  <a:rPr lang="en-US" dirty="0" smtClean="0">
                    <a:latin typeface="Franklin Gothic Medium" panose="020B0603020102020204" pitchFamily="34" charset="0"/>
                  </a:rPr>
                  <a:t>Prove </a:t>
                </a:r>
                <a:r>
                  <a:rPr lang="en-US" dirty="0">
                    <a:latin typeface="Franklin Gothic Medium" panose="020B0603020102020204" pitchFamily="34" charset="0"/>
                  </a:rPr>
                  <a:t>that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𝑘</m:t>
                    </m:r>
                    <m:r>
                      <a:rPr lang="en-US" i="1" dirty="0" smtClean="0">
                        <a:latin typeface="Cambria Math"/>
                      </a:rPr>
                      <m:t>+1) 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is true using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the </a:t>
                </a:r>
                <a:r>
                  <a:rPr lang="en-US" dirty="0">
                    <a:latin typeface="Franklin Gothic Medium" panose="020B0603020102020204" pitchFamily="34" charset="0"/>
                  </a:rPr>
                  <a:t>Inductive Hypothesis </a:t>
                </a:r>
                <a:r>
                  <a:rPr lang="en-US" dirty="0" smtClean="0">
                    <a:latin typeface="Franklin Gothic Medium" panose="020B0603020102020204" pitchFamily="34" charset="0"/>
                  </a:rPr>
                  <a:t>(that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𝑗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latin typeface="Franklin Gothic Medium" panose="020B0603020102020204" pitchFamily="34" charset="0"/>
                  </a:rPr>
                  <a:t> is true for all values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 </m:t>
                    </m:r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𝑘</m:t>
                    </m:r>
                  </m:oMath>
                </a14:m>
                <a:r>
                  <a:rPr lang="en-US" dirty="0" smtClean="0">
                    <a:latin typeface="Franklin Gothic Medium" panose="020B0603020102020204" pitchFamily="34" charset="0"/>
                    <a:sym typeface="Symbol" charset="0"/>
                  </a:rPr>
                  <a:t>)</a:t>
                </a:r>
                <a:endParaRPr lang="en-US" dirty="0">
                  <a:latin typeface="Franklin Gothic Medium" panose="020B0603020102020204" pitchFamily="34" charset="0"/>
                </a:endParaRPr>
              </a:p>
              <a:p>
                <a:pPr marL="971550" lvl="1" indent="-514350">
                  <a:buFont typeface="Calibri" charset="0"/>
                  <a:buAutoNum type="arabicPeriod"/>
                </a:pPr>
                <a:r>
                  <a:rPr lang="en-US" dirty="0">
                    <a:latin typeface="Franklin Gothic Medium" panose="020B0603020102020204" pitchFamily="34" charset="0"/>
                  </a:rPr>
                  <a:t>Conclusion: Result follows by induction</a:t>
                </a:r>
              </a:p>
              <a:p>
                <a:endParaRPr lang="en-US" dirty="0">
                  <a:latin typeface="Franklin Gothic Medium" panose="020B0603020102020204" pitchFamily="34" charset="0"/>
                </a:endParaRPr>
              </a:p>
            </p:txBody>
          </p:sp>
        </mc:Choice>
        <mc:Fallback xmlns=""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864" y="1182511"/>
                <a:ext cx="8398935" cy="4879622"/>
              </a:xfrm>
              <a:blipFill rotWithShape="1">
                <a:blip r:embed="rId2"/>
                <a:stretch>
                  <a:fillRect t="-1125" r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4" y="1122039"/>
            <a:ext cx="8558784" cy="493166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33278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sz="3000" dirty="0">
                    <a:latin typeface="Franklin Gothic Medium" panose="020B0603020102020204" pitchFamily="34" charset="0"/>
                  </a:rPr>
                  <a:t>E</a:t>
                </a:r>
                <a:r>
                  <a:rPr lang="en-US" sz="3000" dirty="0" smtClean="0">
                    <a:latin typeface="Franklin Gothic Medium" panose="020B0603020102020204" pitchFamily="34" charset="0"/>
                  </a:rPr>
                  <a:t>very </a:t>
                </a:r>
                <a:r>
                  <a:rPr lang="en-US" sz="3000" dirty="0">
                    <a:latin typeface="Franklin Gothic Medium" panose="020B0603020102020204" pitchFamily="34" charset="0"/>
                  </a:rPr>
                  <a:t>integer a</a:t>
                </a:r>
                <a:r>
                  <a:rPr lang="en-US" sz="3000" dirty="0" smtClean="0">
                    <a:latin typeface="Franklin Gothic Medium" panose="020B0603020102020204" pitchFamily="34" charset="0"/>
                  </a:rPr>
                  <a:t>t least </a:t>
                </a:r>
                <a14:m>
                  <m:oMath xmlns:m="http://schemas.openxmlformats.org/officeDocument/2006/math" xmlns="">
                    <m:r>
                      <a:rPr lang="en-US" sz="3000" i="1" dirty="0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sz="3000" dirty="0">
                    <a:latin typeface="Franklin Gothic Medium" panose="020B0603020102020204" pitchFamily="34" charset="0"/>
                  </a:rPr>
                  <a:t> is the product of primes</a:t>
                </a:r>
              </a:p>
            </p:txBody>
          </p:sp>
        </mc:Choice>
        <mc:Fallback xmlns="">
          <p:sp>
            <p:nvSpPr>
              <p:cNvPr id="9218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79778" y="248358"/>
                <a:ext cx="8229600" cy="1143000"/>
              </a:xfrm>
              <a:blipFill rotWithShape="1">
                <a:blip r:embed="rId2"/>
                <a:stretch>
                  <a:fillRect l="-1778" t="-6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77372" y="997802"/>
            <a:ext cx="866422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/>
                <a:cs typeface="Calibri"/>
              </a:rPr>
              <a:t>We go by strong induction.  Let P(n) be “n can be expressed as a product of primes” for n ≥ 2.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b="1" dirty="0" smtClean="0">
                <a:latin typeface="Calibri"/>
                <a:cs typeface="Calibri"/>
              </a:rPr>
              <a:t>Base Case:</a:t>
            </a:r>
          </a:p>
          <a:p>
            <a:r>
              <a:rPr lang="en-US" sz="2400" dirty="0" smtClean="0">
                <a:latin typeface="Calibri"/>
                <a:cs typeface="Calibri"/>
              </a:rPr>
              <a:t>	</a:t>
            </a:r>
            <a:r>
              <a:rPr lang="en-US" sz="2200" dirty="0" smtClean="0">
                <a:latin typeface="Calibri"/>
                <a:cs typeface="Calibri"/>
              </a:rPr>
              <a:t>Note that 2 is prime; so, we can express it as “2” which is a </a:t>
            </a:r>
          </a:p>
          <a:p>
            <a:r>
              <a:rPr lang="en-US" sz="2200" dirty="0">
                <a:latin typeface="Calibri"/>
                <a:cs typeface="Calibri"/>
              </a:rPr>
              <a:t>	</a:t>
            </a:r>
            <a:r>
              <a:rPr lang="en-US" sz="2200" dirty="0" smtClean="0">
                <a:latin typeface="Calibri"/>
                <a:cs typeface="Calibri"/>
              </a:rPr>
              <a:t>product of primes.</a:t>
            </a:r>
            <a:endParaRPr lang="en-US" sz="2200" dirty="0" smtClean="0">
              <a:latin typeface="Calibri"/>
              <a:cs typeface="Calibri"/>
            </a:endParaRPr>
          </a:p>
          <a:p>
            <a:r>
              <a:rPr lang="en-US" sz="2400" b="1" dirty="0" smtClean="0">
                <a:latin typeface="Calibri"/>
                <a:cs typeface="Calibri"/>
              </a:rPr>
              <a:t>Induction Hypothesis:</a:t>
            </a: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200" dirty="0" smtClean="0">
                <a:latin typeface="Calibri"/>
                <a:cs typeface="Calibri"/>
              </a:rPr>
              <a:t>Suppose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200" dirty="0" smtClean="0">
                <a:latin typeface="Calibri"/>
                <a:cs typeface="Calibri"/>
              </a:rPr>
              <a:t>P(2) </a:t>
            </a:r>
            <a:r>
              <a:rPr lang="en-US" dirty="0" smtClean="0">
                <a:latin typeface="Calibri"/>
                <a:cs typeface="Calibri"/>
              </a:rPr>
              <a:t>∧</a:t>
            </a:r>
            <a:r>
              <a:rPr lang="en-US" sz="2200" dirty="0" smtClean="0">
                <a:latin typeface="Calibri"/>
                <a:cs typeface="Calibri"/>
              </a:rPr>
              <a:t> P(3) </a:t>
            </a:r>
            <a:r>
              <a:rPr lang="en-US" dirty="0" smtClean="0">
                <a:latin typeface="Calibri"/>
                <a:cs typeface="Calibri"/>
              </a:rPr>
              <a:t>∧</a:t>
            </a:r>
            <a:r>
              <a:rPr lang="en-US" sz="2200" dirty="0" smtClean="0">
                <a:latin typeface="Calibri"/>
                <a:cs typeface="Calibri"/>
              </a:rPr>
              <a:t> ・・・ </a:t>
            </a:r>
            <a:r>
              <a:rPr lang="en-US" dirty="0" smtClean="0">
                <a:latin typeface="Calibri"/>
                <a:cs typeface="Calibri"/>
              </a:rPr>
              <a:t>∧</a:t>
            </a:r>
            <a:r>
              <a:rPr lang="en-US" sz="2200" dirty="0" smtClean="0">
                <a:latin typeface="Calibri"/>
                <a:cs typeface="Calibri"/>
              </a:rPr>
              <a:t> P(k) is true for some k </a:t>
            </a:r>
            <a:r>
              <a:rPr lang="en-US" sz="2200" dirty="0">
                <a:latin typeface="Calibri"/>
                <a:cs typeface="Calibri"/>
              </a:rPr>
              <a:t>≥ </a:t>
            </a:r>
            <a:r>
              <a:rPr lang="en-US" sz="2200" dirty="0" smtClean="0">
                <a:latin typeface="Calibri"/>
                <a:cs typeface="Calibri"/>
              </a:rPr>
              <a:t>2.</a:t>
            </a:r>
          </a:p>
          <a:p>
            <a:r>
              <a:rPr lang="en-US" sz="2400" b="1" dirty="0">
                <a:cs typeface="Calibri"/>
              </a:rPr>
              <a:t>Induction </a:t>
            </a:r>
            <a:r>
              <a:rPr lang="en-US" sz="2400" b="1" dirty="0" smtClean="0">
                <a:cs typeface="Calibri"/>
              </a:rPr>
              <a:t>Step:</a:t>
            </a:r>
          </a:p>
          <a:p>
            <a:r>
              <a:rPr lang="en-US" sz="2400" dirty="0">
                <a:cs typeface="Calibri"/>
              </a:rPr>
              <a:t>	</a:t>
            </a:r>
            <a:r>
              <a:rPr lang="en-US" sz="2200" dirty="0" smtClean="0">
                <a:cs typeface="Calibri"/>
              </a:rPr>
              <a:t>We go by cases.  </a:t>
            </a:r>
          </a:p>
          <a:p>
            <a:r>
              <a:rPr lang="en-US" sz="2200" dirty="0">
                <a:cs typeface="Calibri"/>
              </a:rPr>
              <a:t>	</a:t>
            </a:r>
            <a:r>
              <a:rPr lang="en-US" sz="2200" dirty="0" smtClean="0">
                <a:cs typeface="Calibri"/>
              </a:rPr>
              <a:t>Suppose k+1 is prime.  Then, “k+1” is a product of primes.</a:t>
            </a:r>
            <a:endParaRPr lang="en-US" sz="2200" dirty="0">
              <a:cs typeface="Calibri"/>
            </a:endParaRPr>
          </a:p>
          <a:p>
            <a:r>
              <a:rPr lang="en-US" sz="2200" dirty="0" smtClean="0">
                <a:cs typeface="Calibri"/>
              </a:rPr>
              <a:t>	Suppose k+1 is composite.  Then, k+1 = ab for some a and b such that</a:t>
            </a:r>
          </a:p>
          <a:p>
            <a:r>
              <a:rPr lang="en-US" sz="2200" dirty="0">
                <a:cs typeface="Calibri"/>
              </a:rPr>
              <a:t>	</a:t>
            </a:r>
            <a:r>
              <a:rPr lang="en-US" sz="2200" dirty="0" smtClean="0">
                <a:cs typeface="Calibri"/>
              </a:rPr>
              <a:t>1 &lt; a, b &lt; k+1.  </a:t>
            </a:r>
          </a:p>
          <a:p>
            <a:r>
              <a:rPr lang="en-US" sz="2200" dirty="0">
                <a:cs typeface="Calibri"/>
              </a:rPr>
              <a:t>	</a:t>
            </a:r>
            <a:r>
              <a:rPr lang="en-US" sz="2200" dirty="0" smtClean="0">
                <a:cs typeface="Calibri"/>
              </a:rPr>
              <a:t>By our IH, we know a = p</a:t>
            </a:r>
            <a:r>
              <a:rPr lang="en-US" sz="2200" baseline="-25000" dirty="0" smtClean="0">
                <a:cs typeface="Calibri"/>
              </a:rPr>
              <a:t>1</a:t>
            </a:r>
            <a:r>
              <a:rPr lang="en-US" sz="2200" dirty="0" smtClean="0">
                <a:cs typeface="Calibri"/>
              </a:rPr>
              <a:t>p</a:t>
            </a:r>
            <a:r>
              <a:rPr lang="en-US" sz="2200" baseline="-25000" dirty="0" smtClean="0">
                <a:cs typeface="Calibri"/>
              </a:rPr>
              <a:t>2</a:t>
            </a:r>
            <a:r>
              <a:rPr lang="en-US" sz="2200" dirty="0">
                <a:cs typeface="Calibri"/>
              </a:rPr>
              <a:t>・・</a:t>
            </a:r>
            <a:r>
              <a:rPr lang="en-US" sz="2200" dirty="0" smtClean="0">
                <a:cs typeface="Calibri"/>
              </a:rPr>
              <a:t>・p</a:t>
            </a:r>
            <a:r>
              <a:rPr lang="en-US" sz="2200" baseline="-25000" dirty="0">
                <a:cs typeface="Calibri"/>
              </a:rPr>
              <a:t>m</a:t>
            </a:r>
            <a:r>
              <a:rPr lang="en-US" sz="2200" dirty="0" smtClean="0">
                <a:cs typeface="Calibri"/>
              </a:rPr>
              <a:t> and b </a:t>
            </a:r>
            <a:r>
              <a:rPr lang="en-US" sz="2200" dirty="0">
                <a:cs typeface="Calibri"/>
              </a:rPr>
              <a:t>= </a:t>
            </a:r>
            <a:r>
              <a:rPr lang="en-US" sz="2200" dirty="0" smtClean="0">
                <a:cs typeface="Calibri"/>
              </a:rPr>
              <a:t>q</a:t>
            </a:r>
            <a:r>
              <a:rPr lang="en-US" sz="2200" baseline="-25000" dirty="0" smtClean="0">
                <a:cs typeface="Calibri"/>
              </a:rPr>
              <a:t>1</a:t>
            </a:r>
            <a:r>
              <a:rPr lang="en-US" sz="2200" dirty="0">
                <a:cs typeface="Calibri"/>
              </a:rPr>
              <a:t>q</a:t>
            </a:r>
            <a:r>
              <a:rPr lang="en-US" sz="2200" baseline="-25000" dirty="0" smtClean="0">
                <a:cs typeface="Calibri"/>
              </a:rPr>
              <a:t>2</a:t>
            </a:r>
            <a:r>
              <a:rPr lang="en-US" sz="2200" dirty="0">
                <a:cs typeface="Calibri"/>
              </a:rPr>
              <a:t>・・</a:t>
            </a:r>
            <a:r>
              <a:rPr lang="en-US" sz="2200" dirty="0" smtClean="0">
                <a:cs typeface="Calibri"/>
              </a:rPr>
              <a:t>・q</a:t>
            </a:r>
            <a:r>
              <a:rPr lang="en-US" sz="2200" baseline="-25000" dirty="0">
                <a:cs typeface="Calibri"/>
              </a:rPr>
              <a:t>n</a:t>
            </a:r>
            <a:r>
              <a:rPr lang="en-US" sz="2200" dirty="0" smtClean="0">
                <a:cs typeface="Calibri"/>
              </a:rPr>
              <a:t>.</a:t>
            </a:r>
          </a:p>
          <a:p>
            <a:r>
              <a:rPr lang="en-US" sz="2200" dirty="0">
                <a:cs typeface="Calibri"/>
              </a:rPr>
              <a:t>	</a:t>
            </a:r>
            <a:r>
              <a:rPr lang="en-US" sz="2200" dirty="0" smtClean="0">
                <a:cs typeface="Calibri"/>
              </a:rPr>
              <a:t>So, k+1 = ab = “p</a:t>
            </a:r>
            <a:r>
              <a:rPr lang="en-US" sz="2200" baseline="-25000" dirty="0" smtClean="0">
                <a:cs typeface="Calibri"/>
              </a:rPr>
              <a:t>1</a:t>
            </a:r>
            <a:r>
              <a:rPr lang="en-US" sz="2200" dirty="0" smtClean="0">
                <a:cs typeface="Calibri"/>
              </a:rPr>
              <a:t>p</a:t>
            </a:r>
            <a:r>
              <a:rPr lang="en-US" sz="2200" baseline="-25000" dirty="0" smtClean="0">
                <a:cs typeface="Calibri"/>
              </a:rPr>
              <a:t>2</a:t>
            </a:r>
            <a:r>
              <a:rPr lang="en-US" sz="2200" dirty="0">
                <a:cs typeface="Calibri"/>
              </a:rPr>
              <a:t>・・・</a:t>
            </a:r>
            <a:r>
              <a:rPr lang="en-US" sz="2200" dirty="0" smtClean="0">
                <a:cs typeface="Calibri"/>
              </a:rPr>
              <a:t>p</a:t>
            </a:r>
            <a:r>
              <a:rPr lang="en-US" sz="2200" baseline="-25000" dirty="0" smtClean="0">
                <a:cs typeface="Calibri"/>
              </a:rPr>
              <a:t>m</a:t>
            </a:r>
            <a:r>
              <a:rPr lang="en-US" sz="2200" dirty="0">
                <a:cs typeface="Calibri"/>
              </a:rPr>
              <a:t>q</a:t>
            </a:r>
            <a:r>
              <a:rPr lang="en-US" sz="2200" baseline="-25000" dirty="0">
                <a:cs typeface="Calibri"/>
              </a:rPr>
              <a:t>1</a:t>
            </a:r>
            <a:r>
              <a:rPr lang="en-US" sz="2200" dirty="0">
                <a:cs typeface="Calibri"/>
              </a:rPr>
              <a:t>q</a:t>
            </a:r>
            <a:r>
              <a:rPr lang="en-US" sz="2200" baseline="-25000" dirty="0">
                <a:cs typeface="Calibri"/>
              </a:rPr>
              <a:t>2</a:t>
            </a:r>
            <a:r>
              <a:rPr lang="en-US" sz="2200" dirty="0">
                <a:cs typeface="Calibri"/>
              </a:rPr>
              <a:t>・・・</a:t>
            </a:r>
            <a:r>
              <a:rPr lang="en-US" sz="2200" dirty="0" smtClean="0">
                <a:cs typeface="Calibri"/>
              </a:rPr>
              <a:t>q</a:t>
            </a:r>
            <a:r>
              <a:rPr lang="en-US" sz="2200" baseline="-25000" dirty="0" smtClean="0">
                <a:cs typeface="Calibri"/>
              </a:rPr>
              <a:t>n</a:t>
            </a:r>
            <a:r>
              <a:rPr lang="en-US" sz="2200" dirty="0" smtClean="0">
                <a:cs typeface="Calibri"/>
              </a:rPr>
              <a:t>”, which is a product of primes. </a:t>
            </a:r>
          </a:p>
          <a:p>
            <a:endParaRPr lang="en-US" sz="2200" dirty="0">
              <a:cs typeface="Calibri"/>
            </a:endParaRPr>
          </a:p>
          <a:p>
            <a:r>
              <a:rPr lang="en-US" sz="2200" dirty="0" smtClean="0">
                <a:cs typeface="Calibri"/>
              </a:rPr>
              <a:t>Thus, our claim is true for n </a:t>
            </a:r>
            <a:r>
              <a:rPr lang="en-US" sz="2200" dirty="0">
                <a:cs typeface="Calibri"/>
              </a:rPr>
              <a:t>≥ </a:t>
            </a:r>
            <a:r>
              <a:rPr lang="en-US" sz="2200" dirty="0" smtClean="0">
                <a:cs typeface="Calibri"/>
              </a:rPr>
              <a:t>2 by strong induction.</a:t>
            </a: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406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ecursive </a:t>
            </a:r>
            <a:r>
              <a:rPr lang="en-US" dirty="0">
                <a:latin typeface="Franklin Gothic Medium" panose="020B0603020102020204" pitchFamily="34" charset="0"/>
              </a:rPr>
              <a:t>D</a:t>
            </a:r>
            <a:r>
              <a:rPr lang="en-US" dirty="0" smtClean="0">
                <a:latin typeface="Franklin Gothic Medium" panose="020B0603020102020204" pitchFamily="34" charset="0"/>
              </a:rPr>
              <a:t>efinitions </a:t>
            </a:r>
            <a:r>
              <a:rPr lang="en-US" dirty="0">
                <a:latin typeface="Franklin Gothic Medium" panose="020B0603020102020204" pitchFamily="34" charset="0"/>
              </a:rPr>
              <a:t>of F</a:t>
            </a:r>
            <a:r>
              <a:rPr lang="en-US" dirty="0" smtClean="0">
                <a:latin typeface="Franklin Gothic Medium" panose="020B0603020102020204" pitchFamily="34" charset="0"/>
              </a:rPr>
              <a:t>unctions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457200" y="1244160"/>
                <a:ext cx="8686800" cy="5140800"/>
              </a:xfrm>
            </p:spPr>
            <p:txBody>
              <a:bodyPr/>
              <a:lstStyle/>
              <a:p>
                <a:pPr>
                  <a:defRPr/>
                </a:pPr>
                <a14:m>
                  <m:oMath xmlns:m="http://schemas.openxmlformats.org/officeDocument/2006/math" xmlns=""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(0) = 0; </m:t>
                    </m:r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+ 1) = </m:t>
                    </m:r>
                    <m:r>
                      <a:rPr lang="en-US" sz="2800" i="1" dirty="0" smtClean="0">
                        <a:latin typeface="Cambria Math"/>
                      </a:rPr>
                      <m:t>𝐹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) + 1 </m:t>
                    </m:r>
                  </m:oMath>
                </a14:m>
                <a:r>
                  <a:rPr lang="en-US" sz="2800" dirty="0" smtClean="0"/>
                  <a:t>for all </a:t>
                </a:r>
                <a14:m>
                  <m:oMath xmlns:m="http://schemas.openxmlformats.org/officeDocument/2006/math" xmlns="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latin typeface="Cambria Math"/>
                      </a:rPr>
                      <m:t>≥</m:t>
                    </m:r>
                    <m:r>
                      <a:rPr lang="en-US" sz="2800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 smtClean="0"/>
              </a:p>
              <a:p>
                <a:pPr>
                  <a:defRPr/>
                </a:pPr>
                <a14:m>
                  <m:oMath xmlns:m="http://schemas.openxmlformats.org/officeDocument/2006/math" xmlns=""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= 1; </m:t>
                    </m:r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i="1" dirty="0" smtClean="0">
                            <a:latin typeface="Cambria Math"/>
                          </a:rPr>
                          <m:t> + 1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=  2</m:t>
                    </m:r>
                    <m:r>
                      <a:rPr lang="en-US" sz="2800" b="0" i="1" dirty="0" smtClean="0">
                        <a:latin typeface="Cambria Math"/>
                      </a:rPr>
                      <m:t>×</m:t>
                    </m:r>
                    <m:r>
                      <a:rPr lang="en-US" sz="2800" i="1" dirty="0" smtClean="0">
                        <a:latin typeface="Cambria Math"/>
                      </a:rPr>
                      <m:t>𝐺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)  </m:t>
                    </m:r>
                  </m:oMath>
                </a14:m>
                <a:r>
                  <a:rPr lang="en-US" sz="2800" dirty="0"/>
                  <a:t>for </a:t>
                </a:r>
                <a:r>
                  <a:rPr lang="en-US" sz="2800" dirty="0" smtClean="0"/>
                  <a:t>all</a:t>
                </a:r>
                <a14:m>
                  <m:oMath xmlns:m="http://schemas.openxmlformats.org/officeDocument/2006/math" xmlns="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i="1" dirty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</a:rPr>
                      <m:t>≥0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/>
              </a:p>
              <a:p>
                <a:pPr>
                  <a:defRPr/>
                </a:pPr>
                <a14:m>
                  <m:oMath xmlns:m="http://schemas.openxmlformats.org/officeDocument/2006/math" xmlns="">
                    <m:r>
                      <a:rPr lang="en-US" sz="2800" i="1" dirty="0" smtClean="0">
                        <a:latin typeface="Cambria Math"/>
                      </a:rPr>
                      <m:t>0! = 1;  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i="1" dirty="0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</a:rPr>
                      <m:t>! = 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800" i="1" dirty="0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800" b="0" i="1" dirty="0" smtClean="0">
                        <a:latin typeface="Cambria Math"/>
                      </a:rPr>
                      <m:t>×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! </m:t>
                    </m:r>
                  </m:oMath>
                </a14:m>
                <a:r>
                  <a:rPr lang="en-US" sz="2800" dirty="0"/>
                  <a:t>for all</a:t>
                </a:r>
                <a14:m>
                  <m:oMath xmlns:m="http://schemas.openxmlformats.org/officeDocument/2006/math" xmlns="">
                    <m:r>
                      <a:rPr lang="en-US" sz="2800" b="0" i="0" dirty="0" smtClean="0">
                        <a:latin typeface="Cambria Math"/>
                      </a:rPr>
                      <m:t> </m:t>
                    </m:r>
                    <m:r>
                      <a:rPr lang="en-US" sz="2800" i="1" dirty="0"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</a:rPr>
                      <m:t>≥0</m:t>
                    </m:r>
                  </m:oMath>
                </a14:m>
                <a:endParaRPr lang="en-US" sz="2800" dirty="0" smtClean="0"/>
              </a:p>
              <a:p>
                <a:pPr>
                  <a:defRPr/>
                </a:pPr>
                <a:endParaRPr lang="en-US" sz="2800" dirty="0" smtClean="0"/>
              </a:p>
              <a:p>
                <a:pPr>
                  <a:defRPr/>
                </a:pPr>
                <a14:m>
                  <m:oMath xmlns:m="http://schemas.openxmlformats.org/officeDocument/2006/math" xmlns="">
                    <m:r>
                      <a:rPr lang="en-US" sz="2800" i="1" dirty="0" smtClean="0">
                        <a:latin typeface="Cambria Math"/>
                      </a:rPr>
                      <m:t>𝐻</m:t>
                    </m:r>
                    <m:r>
                      <a:rPr lang="en-US" sz="2800" i="1" dirty="0" smtClean="0">
                        <a:latin typeface="Cambria Math"/>
                      </a:rPr>
                      <m:t>(0) = 1;  </m:t>
                    </m:r>
                    <m:r>
                      <a:rPr lang="en-US" sz="2800" i="1" dirty="0" smtClean="0">
                        <a:latin typeface="Cambria Math"/>
                      </a:rPr>
                      <m:t>𝐻</m:t>
                    </m:r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 + 1) = </m:t>
                    </m:r>
                    <m:sSup>
                      <m:sSup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 dirty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sz="28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</m:sup>
                    </m:sSup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for all </a:t>
                </a:r>
                <a14:m>
                  <m:oMath xmlns:m="http://schemas.openxmlformats.org/officeDocument/2006/math" xmlns="">
                    <m:r>
                      <a:rPr lang="en-US" sz="28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𝑛</m:t>
                    </m:r>
                    <m:r>
                      <a:rPr lang="en-US" sz="2800" i="1" dirty="0">
                        <a:latin typeface="Cambria Math"/>
                      </a:rPr>
                      <m:t>≥</m:t>
                    </m:r>
                    <m:r>
                      <a:rPr lang="en-US" sz="2800" i="1" dirty="0">
                        <a:solidFill>
                          <a:prstClr val="black"/>
                        </a:solidFill>
                        <a:latin typeface="Cambria Math"/>
                      </a:rPr>
                      <m:t>0</m:t>
                    </m:r>
                  </m:oMath>
                </a14:m>
                <a:endParaRPr lang="en-US" sz="2800" baseline="30000" dirty="0" smtClean="0"/>
              </a:p>
            </p:txBody>
          </p:sp>
        </mc:Choice>
        <mc:Fallback xmlns="">
          <p:sp>
            <p:nvSpPr>
              <p:cNvPr id="819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"/>
                </p:custDataLst>
              </p:nvPr>
            </p:nvSpPr>
            <p:spPr>
              <a:xfrm>
                <a:off x="457200" y="1244160"/>
                <a:ext cx="8686800" cy="5140800"/>
              </a:xfrm>
              <a:blipFill rotWithShape="1">
                <a:blip r:embed="rId5"/>
                <a:stretch>
                  <a:fillRect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4" y="1206286"/>
            <a:ext cx="8686800" cy="51937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0903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F</a:t>
            </a:r>
            <a:r>
              <a:rPr lang="en-US" dirty="0" smtClean="0">
                <a:latin typeface="Franklin Gothic Medium" panose="020B0603020102020204" pitchFamily="34" charset="0"/>
              </a:rPr>
              <a:t>ibonacci </a:t>
            </a:r>
            <a:r>
              <a:rPr lang="en-US" dirty="0">
                <a:latin typeface="Franklin Gothic Medium" panose="020B0603020102020204" pitchFamily="34" charset="0"/>
              </a:rPr>
              <a:t>N</a:t>
            </a:r>
            <a:r>
              <a:rPr lang="en-US" dirty="0" smtClean="0">
                <a:latin typeface="Franklin Gothic Medium" panose="020B0603020102020204" pitchFamily="34" charset="0"/>
              </a:rPr>
              <a:t>umbers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=0</m:t>
                    </m:r>
                  </m:oMath>
                </a14:m>
                <a:r>
                  <a:rPr lang="en-US" sz="3200" b="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=1</m:t>
                    </m:r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</a:t>
                </a:r>
              </a:p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−1</m:t>
                        </m:r>
                      </m:sub>
                    </m:sSub>
                    <m:r>
                      <a:rPr lang="en-US" sz="3200" b="0" i="1" smtClean="0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𝑓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C00000"/>
                    </a:solidFill>
                    <a:latin typeface="Franklin Gothic Medium"/>
                    <a:cs typeface="Franklin Gothic Medium"/>
                  </a:rPr>
                  <a:t>  </a:t>
                </a:r>
                <a:r>
                  <a:rPr lang="en-US" sz="3200" dirty="0" smtClean="0">
                    <a:latin typeface="Franklin Gothic Medium"/>
                    <a:cs typeface="Franklin Gothic Medium"/>
                  </a:rPr>
                  <a:t>for all </a:t>
                </a:r>
                <a14:m>
                  <m:oMath xmlns:m="http://schemas.openxmlformats.org/officeDocument/2006/math" xmlns=""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3200" b="0" i="1" smtClean="0">
                        <a:latin typeface="Cambria Math"/>
                        <a:cs typeface="Franklin Gothic Medium"/>
                      </a:rPr>
                      <m:t>≥2</m:t>
                    </m:r>
                  </m:oMath>
                </a14:m>
                <a:endParaRPr lang="en-US" sz="3200" dirty="0" smtClean="0">
                  <a:latin typeface="Franklin Gothic Medium"/>
                  <a:cs typeface="Franklin Gothic Medium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12" y="1196057"/>
                <a:ext cx="6401363" cy="1569660"/>
              </a:xfrm>
              <a:prstGeom prst="rect">
                <a:avLst/>
              </a:prstGeom>
              <a:blipFill rotWithShape="1">
                <a:blip r:embed="rId3"/>
                <a:stretch>
                  <a:fillRect b="-1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12" y="1196057"/>
            <a:ext cx="6400800" cy="176174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5725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12849</TotalTime>
  <Words>514</Words>
  <Application>Microsoft Macintosh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CSE 311: Foundations of Computing</vt:lpstr>
      <vt:lpstr>Administrivia</vt:lpstr>
      <vt:lpstr>Prove 3n ≥ n2 for all n ≥ 3.</vt:lpstr>
      <vt:lpstr>Prove 2n3 + 2n – 5 ≥ n2 for all n ≥ 2.</vt:lpstr>
      <vt:lpstr>Strong Induction</vt:lpstr>
      <vt:lpstr>Strong Induction English Proof</vt:lpstr>
      <vt:lpstr>Every integer at least 2 is the product of primes</vt:lpstr>
      <vt:lpstr>Recursive Definitions of Functions</vt:lpstr>
      <vt:lpstr>Fibonacci Numbers</vt:lpstr>
      <vt:lpstr>Bounding the Fibonacci Numbers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Adam Blank</cp:lastModifiedBy>
  <cp:revision>425</cp:revision>
  <cp:lastPrinted>2014-10-27T22:34:30Z</cp:lastPrinted>
  <dcterms:created xsi:type="dcterms:W3CDTF">2013-01-07T07:20:47Z</dcterms:created>
  <dcterms:modified xsi:type="dcterms:W3CDTF">2014-10-27T22:34:56Z</dcterms:modified>
</cp:coreProperties>
</file>