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8" r:id="rId2"/>
    <p:sldId id="473" r:id="rId3"/>
    <p:sldId id="505" r:id="rId4"/>
    <p:sldId id="476" r:id="rId5"/>
    <p:sldId id="494" r:id="rId6"/>
    <p:sldId id="478" r:id="rId7"/>
    <p:sldId id="479" r:id="rId8"/>
    <p:sldId id="492" r:id="rId9"/>
    <p:sldId id="493" r:id="rId10"/>
    <p:sldId id="504" r:id="rId11"/>
    <p:sldId id="502" r:id="rId12"/>
    <p:sldId id="503" r:id="rId13"/>
    <p:sldId id="495" r:id="rId14"/>
    <p:sldId id="498" r:id="rId15"/>
    <p:sldId id="507" r:id="rId16"/>
    <p:sldId id="508" r:id="rId17"/>
    <p:sldId id="499" r:id="rId18"/>
    <p:sldId id="500" r:id="rId19"/>
  </p:sldIdLst>
  <p:sldSz cx="9144000" cy="6858000" type="screen4x3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F5CE"/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403" autoAdjust="0"/>
  </p:normalViewPr>
  <p:slideViewPr>
    <p:cSldViewPr snapToGrid="0" snapToObjects="1">
      <p:cViewPr>
        <p:scale>
          <a:sx n="84" d="100"/>
          <a:sy n="84" d="100"/>
        </p:scale>
        <p:origin x="-294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7665-BAAC-42B1-B972-C861D7B9B2E6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FE06F-56D1-4639-A659-DFBB24ACCC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068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4995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Fall 2014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Lecture 14: Induction</a:t>
            </a:r>
          </a:p>
        </p:txBody>
      </p:sp>
      <p:pic>
        <p:nvPicPr>
          <p:cNvPr id="5" name="Picture 2" descr="http://www.parabola.unsw.edu.au/vol44_no1/img3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718" y="2194371"/>
            <a:ext cx="3855861" cy="4237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5 Steps </a:t>
            </a:r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I</a:t>
            </a:r>
            <a:r>
              <a:rPr lang="en-US" dirty="0" smtClean="0"/>
              <a:t>nductive </a:t>
            </a:r>
            <a:r>
              <a:rPr lang="en-US" dirty="0"/>
              <a:t>P</a:t>
            </a:r>
            <a:r>
              <a:rPr lang="en-US" dirty="0" smtClean="0"/>
              <a:t>roofs </a:t>
            </a:r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E</a:t>
            </a:r>
            <a:r>
              <a:rPr lang="en-US" dirty="0" smtClean="0"/>
              <a:t>nglish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325556" cy="5140800"/>
          </a:xfrm>
        </p:spPr>
        <p:txBody>
          <a:bodyPr>
            <a:normAutofit fontScale="85000" lnSpcReduction="1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Proof: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1. “We will show that P(n) is true for every n ≥ 0 by 	Induction.”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2. “Base Case:” Prove P(0)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3. “Inductive Hypothesis:”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Assume P(k) is true for some arbitrary integer k ≥ 0”  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4. “Inductive Step:” Want to prove that P(k+1) is true: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	Use the goal to figure out what you need.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2"/>
                </a:solidFill>
              </a:rPr>
              <a:t>Make sure you are using I.H. and point out where 	you are using it.  (Don’t assume P(k+1) !!)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5. “Conclusion: Result follows by induction”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9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Proving 1 + </a:t>
            </a:r>
            <a:r>
              <a:rPr lang="en-US" sz="2800" dirty="0" smtClean="0"/>
              <a:t>2 </a:t>
            </a:r>
            <a:r>
              <a:rPr lang="en-US" sz="2800" dirty="0"/>
              <a:t>+ … + 2</a:t>
            </a:r>
            <a:r>
              <a:rPr lang="en-US" sz="2800" baseline="30000" dirty="0"/>
              <a:t>n</a:t>
            </a:r>
            <a:r>
              <a:rPr lang="en-US" sz="2800" dirty="0"/>
              <a:t> = 2</a:t>
            </a:r>
            <a:r>
              <a:rPr lang="en-US" sz="2800" baseline="30000" dirty="0"/>
              <a:t>n+1</a:t>
            </a:r>
            <a:r>
              <a:rPr lang="en-US" sz="2800" dirty="0"/>
              <a:t> – 1</a:t>
            </a:r>
            <a:endParaRPr lang="en-US" sz="2600" dirty="0" smtClean="0"/>
          </a:p>
        </p:txBody>
      </p:sp>
      <p:sp>
        <p:nvSpPr>
          <p:cNvPr id="10244" name="TextBox 3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5934075"/>
            <a:ext cx="2797175" cy="92551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Examples to show its true</a:t>
            </a:r>
          </a:p>
          <a:p>
            <a:pPr eaLnBrk="1" hangingPunct="1"/>
            <a:r>
              <a:rPr lang="en-US">
                <a:cs typeface="Arial" charset="0"/>
              </a:rPr>
              <a:t>P(0)</a:t>
            </a:r>
          </a:p>
          <a:p>
            <a:pPr eaLnBrk="1" hangingPunct="1"/>
            <a:r>
              <a:rPr lang="en-US">
                <a:cs typeface="Arial" charset="0"/>
              </a:rPr>
              <a:t>P(k) </a:t>
            </a:r>
            <a:r>
              <a:rPr lang="en-US">
                <a:latin typeface="Symbol" pitchFamily="18" charset="2"/>
                <a:cs typeface="Arial" charset="0"/>
                <a:sym typeface="Symbol" pitchFamily="18" charset="2"/>
              </a:rPr>
              <a:t></a:t>
            </a:r>
            <a:r>
              <a:rPr lang="en-US">
                <a:cs typeface="Arial" charset="0"/>
              </a:rPr>
              <a:t> P(k+1)</a:t>
            </a:r>
          </a:p>
        </p:txBody>
      </p:sp>
    </p:spTree>
    <p:extLst>
      <p:ext uri="{BB962C8B-B14F-4D97-AF65-F5344CB8AC3E}">
        <p14:creationId xmlns:p14="http://schemas.microsoft.com/office/powerpoint/2010/main" val="333943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Proving 1 + </a:t>
            </a:r>
            <a:r>
              <a:rPr lang="en-US" sz="2800" dirty="0" smtClean="0"/>
              <a:t>2 </a:t>
            </a:r>
            <a:r>
              <a:rPr lang="en-US" sz="2800" dirty="0"/>
              <a:t>+ … + 2</a:t>
            </a:r>
            <a:r>
              <a:rPr lang="en-US" sz="2800" baseline="30000" dirty="0"/>
              <a:t>n</a:t>
            </a:r>
            <a:r>
              <a:rPr lang="en-US" sz="2800" dirty="0"/>
              <a:t> = 2</a:t>
            </a:r>
            <a:r>
              <a:rPr lang="en-US" sz="2800" baseline="30000" dirty="0"/>
              <a:t>n+1</a:t>
            </a:r>
            <a:r>
              <a:rPr lang="en-US" sz="2800" dirty="0"/>
              <a:t> – 1</a:t>
            </a:r>
            <a:endParaRPr lang="en-US" sz="2600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78007" y="993261"/>
            <a:ext cx="8769770" cy="5551179"/>
          </a:xfrm>
        </p:spPr>
        <p:txBody>
          <a:bodyPr>
            <a:normAutofit lnSpcReduction="10000"/>
          </a:bodyPr>
          <a:lstStyle/>
          <a:p>
            <a:pPr marL="514350" indent="-457200">
              <a:buFont typeface="+mj-lt"/>
              <a:buAutoNum type="arabicPeriod"/>
            </a:pPr>
            <a:r>
              <a:rPr lang="en-US" sz="2400" dirty="0" smtClean="0">
                <a:latin typeface="Franklin Gothic Medium" panose="020B0603020102020204" pitchFamily="34" charset="0"/>
                <a:cs typeface=""/>
              </a:rPr>
              <a:t> </a:t>
            </a:r>
            <a:r>
              <a:rPr lang="en-US" sz="2400" dirty="0" smtClean="0">
                <a:latin typeface="+mn-lt"/>
                <a:cs typeface=""/>
              </a:rPr>
              <a:t>Let P(n) be “1 </a:t>
            </a:r>
            <a:r>
              <a:rPr lang="en-US" sz="2400" dirty="0">
                <a:latin typeface="+mn-lt"/>
                <a:cs typeface=""/>
              </a:rPr>
              <a:t>+ </a:t>
            </a:r>
            <a:r>
              <a:rPr lang="en-US" sz="2400" dirty="0" smtClean="0">
                <a:latin typeface="+mn-lt"/>
                <a:cs typeface=""/>
              </a:rPr>
              <a:t>2 </a:t>
            </a:r>
            <a:r>
              <a:rPr lang="en-US" sz="2400" dirty="0">
                <a:latin typeface="+mn-lt"/>
                <a:cs typeface=""/>
              </a:rPr>
              <a:t>+ … + 2</a:t>
            </a:r>
            <a:r>
              <a:rPr lang="en-US" sz="2400" baseline="30000" dirty="0">
                <a:latin typeface="+mn-lt"/>
                <a:cs typeface=""/>
              </a:rPr>
              <a:t>n</a:t>
            </a:r>
            <a:r>
              <a:rPr lang="en-US" sz="2400" dirty="0">
                <a:latin typeface="+mn-lt"/>
                <a:cs typeface=""/>
              </a:rPr>
              <a:t> = 2</a:t>
            </a:r>
            <a:r>
              <a:rPr lang="en-US" sz="2400" baseline="30000" dirty="0">
                <a:latin typeface="+mn-lt"/>
                <a:cs typeface=""/>
              </a:rPr>
              <a:t>n+1</a:t>
            </a:r>
            <a:r>
              <a:rPr lang="en-US" sz="2400" dirty="0">
                <a:latin typeface="+mn-lt"/>
                <a:cs typeface=""/>
              </a:rPr>
              <a:t> – </a:t>
            </a:r>
            <a:r>
              <a:rPr lang="en-US" sz="2400" dirty="0" smtClean="0">
                <a:latin typeface="+mn-lt"/>
                <a:cs typeface=""/>
              </a:rPr>
              <a:t>1”.  We will show P(n) is true for all natural numbers by induction.</a:t>
            </a:r>
          </a:p>
          <a:p>
            <a:pPr marL="514350" indent="-457200">
              <a:buFont typeface="Arial" charset="0"/>
              <a:buAutoNum type="arabicPeriod"/>
            </a:pPr>
            <a:r>
              <a:rPr lang="en-US" sz="2400" dirty="0" smtClean="0"/>
              <a:t>Base Case (</a:t>
            </a:r>
            <a:r>
              <a:rPr lang="en-US" sz="2400" dirty="0" smtClean="0">
                <a:latin typeface="+mn-lt"/>
              </a:rPr>
              <a:t>n=0):    </a:t>
            </a:r>
            <a:r>
              <a:rPr lang="en-US" sz="2400" dirty="0" smtClean="0">
                <a:latin typeface="+mn-lt"/>
                <a:cs typeface="Cambria Math"/>
              </a:rPr>
              <a:t>2</a:t>
            </a:r>
            <a:r>
              <a:rPr lang="en-US" sz="2400" baseline="30000" dirty="0" smtClean="0">
                <a:latin typeface="+mn-lt"/>
                <a:cs typeface="Cambria Math"/>
              </a:rPr>
              <a:t>0</a:t>
            </a:r>
            <a:r>
              <a:rPr lang="en-US" sz="2400" dirty="0" smtClean="0">
                <a:latin typeface="+mn-lt"/>
                <a:cs typeface="Cambria Math"/>
              </a:rPr>
              <a:t> = 1 = 2 – 1 = 2</a:t>
            </a:r>
            <a:r>
              <a:rPr lang="en-US" sz="2400" baseline="30000" dirty="0" smtClean="0">
                <a:latin typeface="+mn-lt"/>
                <a:cs typeface="Cambria Math"/>
              </a:rPr>
              <a:t>0+1</a:t>
            </a:r>
            <a:r>
              <a:rPr lang="en-US" sz="2400" dirty="0" smtClean="0">
                <a:latin typeface="+mn-lt"/>
                <a:cs typeface="Cambria Math"/>
              </a:rPr>
              <a:t> – 1</a:t>
            </a:r>
            <a:endParaRPr lang="en-US" sz="2400" dirty="0">
              <a:latin typeface="+mn-lt"/>
              <a:cs typeface="Cambria Math"/>
            </a:endParaRPr>
          </a:p>
          <a:p>
            <a:pPr marL="514350" indent="-457200">
              <a:buFont typeface="Arial" charset="0"/>
              <a:buAutoNum type="arabicPeriod"/>
            </a:pPr>
            <a:r>
              <a:rPr lang="en-US" sz="2400" dirty="0" smtClean="0"/>
              <a:t>Induction Hypothesis:  </a:t>
            </a:r>
            <a:r>
              <a:rPr lang="en-US" sz="2400" dirty="0" smtClean="0">
                <a:latin typeface="Calibri"/>
                <a:cs typeface="Calibri"/>
              </a:rPr>
              <a:t>Suppose that P(k) is true for some   	  	                                     arbitrary k </a:t>
            </a:r>
            <a:r>
              <a:rPr lang="en-US" sz="2400" dirty="0">
                <a:latin typeface="Calibri"/>
                <a:cs typeface="Calibri"/>
              </a:rPr>
              <a:t>≥ </a:t>
            </a:r>
            <a:r>
              <a:rPr lang="en-US" sz="2400" dirty="0" smtClean="0">
                <a:latin typeface="Calibri"/>
                <a:cs typeface="Calibri"/>
              </a:rPr>
              <a:t>0.</a:t>
            </a:r>
          </a:p>
          <a:p>
            <a:pPr marL="514350" indent="-457200">
              <a:buFont typeface="Arial" charset="0"/>
              <a:buAutoNum type="arabicPeriod"/>
            </a:pPr>
            <a:r>
              <a:rPr lang="en-US" sz="2400" dirty="0" smtClean="0"/>
              <a:t>Induction Step:  </a:t>
            </a:r>
          </a:p>
          <a:p>
            <a:pPr marL="57150" indent="0">
              <a:buNone/>
            </a:pPr>
            <a:r>
              <a:rPr lang="en-US" sz="2400" dirty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         Goal:  Show P(k+1), i.e. show 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alibri"/>
              </a:rPr>
              <a:t>1 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Calibri"/>
              </a:rPr>
              <a:t>+ 2 + … + 2</a:t>
            </a:r>
            <a:r>
              <a:rPr lang="en-US" sz="2400" baseline="30000" dirty="0">
                <a:solidFill>
                  <a:prstClr val="black"/>
                </a:solidFill>
                <a:latin typeface="Calibri"/>
                <a:cs typeface="Calibri"/>
              </a:rPr>
              <a:t>k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Calibri"/>
              </a:rPr>
              <a:t> + 2</a:t>
            </a:r>
            <a:r>
              <a:rPr lang="en-US" sz="2400" baseline="30000" dirty="0">
                <a:solidFill>
                  <a:prstClr val="black"/>
                </a:solidFill>
                <a:latin typeface="Calibri"/>
                <a:cs typeface="Calibri"/>
              </a:rPr>
              <a:t>k+1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Calibri"/>
              </a:rPr>
              <a:t> = 2</a:t>
            </a:r>
            <a:r>
              <a:rPr lang="en-US" sz="2400" baseline="30000" dirty="0">
                <a:solidFill>
                  <a:prstClr val="black"/>
                </a:solidFill>
                <a:latin typeface="Calibri"/>
                <a:cs typeface="Calibri"/>
              </a:rPr>
              <a:t>k+2</a:t>
            </a:r>
            <a:r>
              <a:rPr lang="en-US" sz="2400" dirty="0">
                <a:solidFill>
                  <a:prstClr val="black"/>
                </a:solidFill>
                <a:latin typeface="Calibri"/>
                <a:cs typeface="Calibri"/>
              </a:rPr>
              <a:t> – 1</a:t>
            </a:r>
            <a:endParaRPr lang="en-US" sz="2400" dirty="0" smtClean="0">
              <a:latin typeface="+mn-lt"/>
            </a:endParaRP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>
                <a:latin typeface="Calibri"/>
                <a:cs typeface="Calibri"/>
              </a:rPr>
              <a:t>	1 </a:t>
            </a:r>
            <a:r>
              <a:rPr lang="en-US" sz="2400" dirty="0">
                <a:latin typeface="Calibri"/>
                <a:cs typeface="Calibri"/>
              </a:rPr>
              <a:t>+ </a:t>
            </a:r>
            <a:r>
              <a:rPr lang="en-US" sz="2400" dirty="0" smtClean="0">
                <a:latin typeface="Calibri"/>
                <a:cs typeface="Calibri"/>
              </a:rPr>
              <a:t>2 </a:t>
            </a:r>
            <a:r>
              <a:rPr lang="en-US" sz="2400" dirty="0">
                <a:latin typeface="Calibri"/>
                <a:cs typeface="Calibri"/>
              </a:rPr>
              <a:t>+ … + </a:t>
            </a:r>
            <a:r>
              <a:rPr lang="en-US" sz="2400" dirty="0" smtClean="0">
                <a:latin typeface="Calibri"/>
                <a:cs typeface="Calibri"/>
              </a:rPr>
              <a:t>2</a:t>
            </a:r>
            <a:r>
              <a:rPr lang="en-US" sz="2400" baseline="30000" dirty="0" smtClean="0">
                <a:latin typeface="Calibri"/>
                <a:cs typeface="Calibri"/>
              </a:rPr>
              <a:t>k</a:t>
            </a:r>
            <a:r>
              <a:rPr lang="en-US" sz="2400" dirty="0" smtClean="0">
                <a:latin typeface="Calibri"/>
                <a:cs typeface="Calibri"/>
              </a:rPr>
              <a:t> = 2</a:t>
            </a:r>
            <a:r>
              <a:rPr lang="en-US" sz="2400" baseline="30000" dirty="0" smtClean="0">
                <a:latin typeface="Calibri"/>
                <a:cs typeface="Calibri"/>
              </a:rPr>
              <a:t>k+</a:t>
            </a:r>
            <a:r>
              <a:rPr lang="en-US" sz="2400" baseline="30000" dirty="0">
                <a:latin typeface="Calibri"/>
                <a:cs typeface="Calibri"/>
              </a:rPr>
              <a:t>1</a:t>
            </a:r>
            <a:r>
              <a:rPr lang="en-US" sz="2400" dirty="0">
                <a:latin typeface="Calibri"/>
                <a:cs typeface="Calibri"/>
              </a:rPr>
              <a:t> – </a:t>
            </a:r>
            <a:r>
              <a:rPr lang="en-US" sz="2400" dirty="0" smtClean="0">
                <a:latin typeface="Calibri"/>
                <a:cs typeface="Calibri"/>
              </a:rPr>
              <a:t>1   by IH</a:t>
            </a:r>
          </a:p>
          <a:p>
            <a:pPr marL="0" indent="0">
              <a:buNone/>
            </a:pPr>
            <a:r>
              <a:rPr lang="en-US" sz="2400" dirty="0" smtClean="0">
                <a:latin typeface="Calibri"/>
                <a:cs typeface="Calibri"/>
              </a:rPr>
              <a:t>	Adding 2</a:t>
            </a:r>
            <a:r>
              <a:rPr lang="en-US" sz="2400" baseline="30000" dirty="0" smtClean="0">
                <a:latin typeface="Calibri"/>
                <a:cs typeface="Calibri"/>
              </a:rPr>
              <a:t>k+1</a:t>
            </a:r>
            <a:r>
              <a:rPr lang="en-US" sz="2400" dirty="0" smtClean="0">
                <a:latin typeface="Calibri"/>
                <a:cs typeface="Calibri"/>
              </a:rPr>
              <a:t> to both sides, we get:</a:t>
            </a:r>
          </a:p>
          <a:p>
            <a:pPr marL="0" indent="0">
              <a:buNone/>
            </a:pPr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dirty="0" smtClean="0">
                <a:latin typeface="Calibri"/>
                <a:cs typeface="Calibri"/>
              </a:rPr>
              <a:t>	1 </a:t>
            </a:r>
            <a:r>
              <a:rPr lang="en-US" sz="2400" dirty="0">
                <a:latin typeface="Calibri"/>
                <a:cs typeface="Calibri"/>
              </a:rPr>
              <a:t>+ 2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>
                <a:latin typeface="Calibri"/>
                <a:cs typeface="Calibri"/>
              </a:rPr>
              <a:t>+ … + 2</a:t>
            </a:r>
            <a:r>
              <a:rPr lang="en-US" sz="2400" baseline="30000" dirty="0">
                <a:latin typeface="Calibri"/>
                <a:cs typeface="Calibri"/>
              </a:rPr>
              <a:t>k</a:t>
            </a:r>
            <a:r>
              <a:rPr lang="en-US" sz="2400" dirty="0">
                <a:latin typeface="Calibri"/>
                <a:cs typeface="Calibri"/>
              </a:rPr>
              <a:t> + </a:t>
            </a:r>
            <a:r>
              <a:rPr lang="en-US" sz="2400" dirty="0" smtClean="0">
                <a:latin typeface="Calibri"/>
                <a:cs typeface="Calibri"/>
              </a:rPr>
              <a:t>2</a:t>
            </a:r>
            <a:r>
              <a:rPr lang="en-US" sz="2400" baseline="30000" dirty="0" smtClean="0">
                <a:latin typeface="Calibri"/>
                <a:cs typeface="Calibri"/>
              </a:rPr>
              <a:t>k+1</a:t>
            </a:r>
            <a:r>
              <a:rPr lang="en-US" sz="2400" dirty="0" smtClean="0">
                <a:latin typeface="Calibri"/>
                <a:cs typeface="Calibri"/>
              </a:rPr>
              <a:t> = </a:t>
            </a:r>
            <a:r>
              <a:rPr lang="en-US" sz="2400" dirty="0">
                <a:latin typeface="Calibri"/>
                <a:cs typeface="Calibri"/>
              </a:rPr>
              <a:t>2</a:t>
            </a:r>
            <a:r>
              <a:rPr lang="en-US" sz="2400" baseline="30000" dirty="0">
                <a:latin typeface="Calibri"/>
                <a:cs typeface="Calibri"/>
              </a:rPr>
              <a:t>k</a:t>
            </a:r>
            <a:r>
              <a:rPr lang="en-US" sz="2400" baseline="30000" dirty="0" smtClean="0">
                <a:latin typeface="Calibri"/>
                <a:cs typeface="Calibri"/>
              </a:rPr>
              <a:t>+1</a:t>
            </a:r>
            <a:r>
              <a:rPr lang="en-US" sz="2400" dirty="0" smtClean="0">
                <a:latin typeface="Calibri"/>
                <a:cs typeface="Calibri"/>
              </a:rPr>
              <a:t> + 2</a:t>
            </a:r>
            <a:r>
              <a:rPr lang="en-US" sz="2400" baseline="30000" dirty="0" smtClean="0">
                <a:latin typeface="Calibri"/>
                <a:cs typeface="Calibri"/>
              </a:rPr>
              <a:t>k+1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>
                <a:latin typeface="Calibri"/>
                <a:cs typeface="Calibri"/>
              </a:rPr>
              <a:t>– </a:t>
            </a:r>
            <a:r>
              <a:rPr lang="en-US" sz="2400" dirty="0" smtClean="0">
                <a:latin typeface="Calibri"/>
                <a:cs typeface="Calibri"/>
              </a:rPr>
              <a:t>1</a:t>
            </a:r>
          </a:p>
          <a:p>
            <a:pPr marL="0" indent="0">
              <a:buNone/>
            </a:pPr>
            <a:r>
              <a:rPr lang="en-US" sz="2400" dirty="0" smtClean="0">
                <a:latin typeface="Calibri"/>
                <a:cs typeface="Calibri"/>
              </a:rPr>
              <a:t>	Note that </a:t>
            </a:r>
            <a:r>
              <a:rPr lang="en-US" sz="2400" dirty="0">
                <a:latin typeface="Calibri"/>
                <a:cs typeface="Calibri"/>
              </a:rPr>
              <a:t>2</a:t>
            </a:r>
            <a:r>
              <a:rPr lang="en-US" sz="2400" baseline="30000" dirty="0">
                <a:latin typeface="Calibri"/>
                <a:cs typeface="Calibri"/>
              </a:rPr>
              <a:t>k+1</a:t>
            </a:r>
            <a:r>
              <a:rPr lang="en-US" sz="2400" dirty="0">
                <a:latin typeface="Calibri"/>
                <a:cs typeface="Calibri"/>
              </a:rPr>
              <a:t> + 2</a:t>
            </a:r>
            <a:r>
              <a:rPr lang="en-US" sz="2400" baseline="30000" dirty="0">
                <a:latin typeface="Calibri"/>
                <a:cs typeface="Calibri"/>
              </a:rPr>
              <a:t>k+</a:t>
            </a:r>
            <a:r>
              <a:rPr lang="en-US" sz="2400" baseline="30000" dirty="0" smtClean="0">
                <a:latin typeface="Calibri"/>
                <a:cs typeface="Calibri"/>
              </a:rPr>
              <a:t>1</a:t>
            </a:r>
            <a:r>
              <a:rPr lang="en-US" sz="2400" dirty="0" smtClean="0">
                <a:latin typeface="Calibri"/>
                <a:cs typeface="Calibri"/>
              </a:rPr>
              <a:t> = 2(2</a:t>
            </a:r>
            <a:r>
              <a:rPr lang="en-US" sz="2400" baseline="30000" dirty="0" smtClean="0">
                <a:latin typeface="Calibri"/>
                <a:cs typeface="Calibri"/>
              </a:rPr>
              <a:t>k+1</a:t>
            </a:r>
            <a:r>
              <a:rPr lang="en-US" sz="2400" dirty="0" smtClean="0">
                <a:latin typeface="Calibri"/>
                <a:cs typeface="Calibri"/>
              </a:rPr>
              <a:t>) = 2</a:t>
            </a:r>
            <a:r>
              <a:rPr lang="en-US" sz="2400" baseline="30000" dirty="0" smtClean="0">
                <a:latin typeface="Calibri"/>
                <a:cs typeface="Calibri"/>
              </a:rPr>
              <a:t>k+2</a:t>
            </a:r>
            <a:r>
              <a:rPr lang="en-US" sz="2400" dirty="0" smtClean="0">
                <a:latin typeface="Calibri"/>
                <a:cs typeface="Calibri"/>
              </a:rPr>
              <a:t>.</a:t>
            </a:r>
          </a:p>
          <a:p>
            <a:pPr marL="0" indent="0">
              <a:buNone/>
            </a:pPr>
            <a:r>
              <a:rPr lang="en-US" sz="2400" dirty="0" smtClean="0">
                <a:latin typeface="Calibri"/>
                <a:cs typeface="Calibri"/>
              </a:rPr>
              <a:t>	So, we have  </a:t>
            </a:r>
            <a:r>
              <a:rPr lang="en-US" sz="2400" dirty="0">
                <a:latin typeface="Calibri"/>
                <a:cs typeface="Calibri"/>
              </a:rPr>
              <a:t>1 + </a:t>
            </a:r>
            <a:r>
              <a:rPr lang="en-US" sz="2400" dirty="0" smtClean="0">
                <a:latin typeface="Calibri"/>
                <a:cs typeface="Calibri"/>
              </a:rPr>
              <a:t>2 </a:t>
            </a:r>
            <a:r>
              <a:rPr lang="en-US" sz="2400" dirty="0">
                <a:latin typeface="Calibri"/>
                <a:cs typeface="Calibri"/>
              </a:rPr>
              <a:t>+ … + 2</a:t>
            </a:r>
            <a:r>
              <a:rPr lang="en-US" sz="2400" baseline="30000" dirty="0">
                <a:latin typeface="Calibri"/>
                <a:cs typeface="Calibri"/>
              </a:rPr>
              <a:t>k</a:t>
            </a:r>
            <a:r>
              <a:rPr lang="en-US" sz="2400" dirty="0">
                <a:latin typeface="Calibri"/>
                <a:cs typeface="Calibri"/>
              </a:rPr>
              <a:t> + 2</a:t>
            </a:r>
            <a:r>
              <a:rPr lang="en-US" sz="2400" baseline="30000" dirty="0">
                <a:latin typeface="Calibri"/>
                <a:cs typeface="Calibri"/>
              </a:rPr>
              <a:t>k+1</a:t>
            </a:r>
            <a:r>
              <a:rPr lang="en-US" sz="2400" dirty="0">
                <a:latin typeface="Calibri"/>
                <a:cs typeface="Calibri"/>
              </a:rPr>
              <a:t> = 2</a:t>
            </a:r>
            <a:r>
              <a:rPr lang="en-US" sz="2400" baseline="30000" dirty="0">
                <a:latin typeface="Calibri"/>
                <a:cs typeface="Calibri"/>
              </a:rPr>
              <a:t>k</a:t>
            </a:r>
            <a:r>
              <a:rPr lang="en-US" sz="2400" baseline="30000" dirty="0" smtClean="0">
                <a:latin typeface="Calibri"/>
                <a:cs typeface="Calibri"/>
              </a:rPr>
              <a:t>+2</a:t>
            </a:r>
            <a:r>
              <a:rPr lang="en-US" sz="2400" dirty="0" smtClean="0">
                <a:latin typeface="Calibri"/>
                <a:cs typeface="Calibri"/>
              </a:rPr>
              <a:t> – 1, which is </a:t>
            </a:r>
          </a:p>
          <a:p>
            <a:pPr marL="0" indent="0">
              <a:buNone/>
            </a:pPr>
            <a:r>
              <a:rPr lang="en-US" sz="2400" dirty="0">
                <a:latin typeface="Calibri"/>
                <a:cs typeface="Calibri"/>
              </a:rPr>
              <a:t>	</a:t>
            </a:r>
            <a:r>
              <a:rPr lang="en-US" sz="2400" dirty="0" smtClean="0">
                <a:latin typeface="Calibri"/>
                <a:cs typeface="Calibri"/>
              </a:rPr>
              <a:t>exactly P(k+1).</a:t>
            </a:r>
          </a:p>
          <a:p>
            <a:pPr marL="0" indent="0">
              <a:buNone/>
            </a:pPr>
            <a:r>
              <a:rPr lang="en-US" sz="2400" dirty="0" smtClean="0">
                <a:latin typeface="Calibri"/>
                <a:cs typeface="Calibri"/>
              </a:rPr>
              <a:t>  </a:t>
            </a:r>
            <a:r>
              <a:rPr lang="en-US" sz="2400" dirty="0" smtClean="0">
                <a:latin typeface="Franklin Gothic Medium" panose="020B0603020102020204" pitchFamily="34" charset="0"/>
                <a:cs typeface="Calibri"/>
              </a:rPr>
              <a:t>5.</a:t>
            </a:r>
            <a:r>
              <a:rPr lang="en-US" sz="2400" dirty="0" smtClean="0">
                <a:latin typeface="Calibri"/>
                <a:cs typeface="Calibri"/>
              </a:rPr>
              <a:t> </a:t>
            </a:r>
            <a:r>
              <a:rPr lang="en-US" sz="2400" dirty="0" smtClean="0">
                <a:latin typeface="Franklin Gothic Medium" panose="020B0603020102020204" pitchFamily="34" charset="0"/>
                <a:cs typeface="Calibri"/>
              </a:rPr>
              <a:t> </a:t>
            </a:r>
            <a:r>
              <a:rPr lang="en-US" sz="2400" dirty="0" smtClean="0">
                <a:latin typeface="Calibri"/>
                <a:cs typeface="Calibri"/>
              </a:rPr>
              <a:t>Thus </a:t>
            </a:r>
            <a:r>
              <a:rPr lang="en-US" sz="2400" dirty="0">
                <a:latin typeface="Calibri"/>
                <a:cs typeface="Calibri"/>
              </a:rPr>
              <a:t>P(k) is true for all k ∈</a:t>
            </a:r>
            <a:r>
              <a:rPr lang="en-US" sz="2400" dirty="0" smtClean="0">
                <a:latin typeface="Calibri"/>
                <a:cs typeface="Calibri"/>
              </a:rPr>
              <a:t>ℕ, by induction.</a:t>
            </a:r>
          </a:p>
        </p:txBody>
      </p:sp>
      <p:sp>
        <p:nvSpPr>
          <p:cNvPr id="10244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5934075"/>
            <a:ext cx="2797175" cy="92551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Examples to show its true</a:t>
            </a:r>
          </a:p>
          <a:p>
            <a:pPr eaLnBrk="1" hangingPunct="1"/>
            <a:r>
              <a:rPr lang="en-US">
                <a:cs typeface="Arial" charset="0"/>
              </a:rPr>
              <a:t>P(0)</a:t>
            </a:r>
          </a:p>
          <a:p>
            <a:pPr eaLnBrk="1" hangingPunct="1"/>
            <a:r>
              <a:rPr lang="en-US">
                <a:cs typeface="Arial" charset="0"/>
              </a:rPr>
              <a:t>P(k) </a:t>
            </a:r>
            <a:r>
              <a:rPr lang="en-US">
                <a:latin typeface="Symbol" pitchFamily="18" charset="2"/>
                <a:cs typeface="Arial" charset="0"/>
                <a:sym typeface="Symbol" pitchFamily="18" charset="2"/>
              </a:rPr>
              <a:t></a:t>
            </a:r>
            <a:r>
              <a:rPr lang="en-US">
                <a:cs typeface="Arial" charset="0"/>
              </a:rPr>
              <a:t> P(k+1)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006866" y="3205536"/>
            <a:ext cx="7510410" cy="431514"/>
          </a:xfrm>
          <a:prstGeom prst="rect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56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24934" y="1176426"/>
            <a:ext cx="8229600" cy="5140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We want to prove 3 | 2</a:t>
            </a:r>
            <a:r>
              <a:rPr lang="en-US" sz="2800" baseline="30000" dirty="0" smtClean="0"/>
              <a:t>2n </a:t>
            </a:r>
            <a:r>
              <a:rPr lang="en-US" sz="2800" dirty="0" smtClean="0"/>
              <a:t>– 1 for all n ≥ 0.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10244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5934075"/>
            <a:ext cx="2797175" cy="92551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Examples to show its true</a:t>
            </a:r>
          </a:p>
          <a:p>
            <a:pPr eaLnBrk="1" hangingPunct="1"/>
            <a:r>
              <a:rPr lang="en-US">
                <a:cs typeface="Arial" charset="0"/>
              </a:rPr>
              <a:t>P(0)</a:t>
            </a:r>
          </a:p>
          <a:p>
            <a:pPr eaLnBrk="1" hangingPunct="1"/>
            <a:r>
              <a:rPr lang="en-US">
                <a:cs typeface="Arial" charset="0"/>
              </a:rPr>
              <a:t>P(k) </a:t>
            </a:r>
            <a:r>
              <a:rPr lang="en-US">
                <a:latin typeface="Symbol" pitchFamily="18" charset="2"/>
                <a:cs typeface="Arial" charset="0"/>
                <a:sym typeface="Symbol" pitchFamily="18" charset="2"/>
              </a:rPr>
              <a:t></a:t>
            </a:r>
            <a:r>
              <a:rPr lang="en-US">
                <a:cs typeface="Arial" charset="0"/>
              </a:rPr>
              <a:t> P(k+1)</a:t>
            </a:r>
          </a:p>
        </p:txBody>
      </p:sp>
    </p:spTree>
    <p:extLst>
      <p:ext uri="{BB962C8B-B14F-4D97-AF65-F5344CB8AC3E}">
        <p14:creationId xmlns:p14="http://schemas.microsoft.com/office/powerpoint/2010/main" val="141803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inding </a:t>
            </a: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P</a:t>
            </a:r>
            <a:r>
              <a:rPr lang="en-US" dirty="0" smtClean="0"/>
              <a:t>attern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2980" y="1244160"/>
                <a:ext cx="8229600" cy="5140800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2</m:t>
                    </m:r>
                    <m:r>
                      <a:rPr lang="en-US" i="1" baseline="30000" dirty="0" smtClean="0">
                        <a:latin typeface="Cambria Math"/>
                      </a:rPr>
                      <m:t>0 </m:t>
                    </m:r>
                    <m:r>
                      <a:rPr lang="en-US" i="1" dirty="0" smtClean="0">
                        <a:latin typeface="Cambria Math"/>
                      </a:rPr>
                      <m:t>− 1 = 1 − 1 = 0 = 3</m:t>
                    </m:r>
                    <m:r>
                      <a:rPr lang="en-US" b="0" i="1" dirty="0" smtClean="0">
                        <a:latin typeface="Cambria Math"/>
                      </a:rPr>
                      <m:t>⋅</m:t>
                    </m:r>
                    <m:r>
                      <a:rPr lang="en-US" i="1" dirty="0" smtClean="0">
                        <a:latin typeface="Cambria Math"/>
                      </a:rPr>
                      <m:t>0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2</m:t>
                    </m:r>
                    <m:r>
                      <a:rPr lang="en-US" i="1" baseline="30000" dirty="0" smtClean="0">
                        <a:latin typeface="Cambria Math"/>
                      </a:rPr>
                      <m:t>2 </m:t>
                    </m:r>
                    <m:r>
                      <a:rPr lang="en-US" i="1" dirty="0" smtClean="0">
                        <a:latin typeface="Cambria Math"/>
                      </a:rPr>
                      <m:t>− 1 = 4   − 1 = 3 = 3</m:t>
                    </m:r>
                    <m:r>
                      <a:rPr lang="en-US" b="0" i="1" dirty="0" smtClean="0">
                        <a:latin typeface="Cambria Math"/>
                      </a:rPr>
                      <m:t>⋅</m:t>
                    </m:r>
                    <m:r>
                      <a:rPr lang="en-US" i="1" dirty="0" smtClean="0">
                        <a:latin typeface="Cambria Math"/>
                      </a:rPr>
                      <m:t>1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2</m:t>
                    </m:r>
                    <m:r>
                      <a:rPr lang="en-US" i="1" baseline="30000" dirty="0" smtClean="0">
                        <a:latin typeface="Cambria Math"/>
                      </a:rPr>
                      <m:t>4 </m:t>
                    </m:r>
                    <m:r>
                      <a:rPr lang="en-US" i="1" dirty="0" smtClean="0">
                        <a:latin typeface="Cambria Math"/>
                      </a:rPr>
                      <m:t>− 1 = 16 − 1 = 15 = 3</m:t>
                    </m:r>
                    <m:r>
                      <a:rPr lang="en-US" b="0" i="1" dirty="0" smtClean="0">
                        <a:latin typeface="Cambria Math"/>
                      </a:rPr>
                      <m:t>⋅</m:t>
                    </m:r>
                    <m:r>
                      <a:rPr lang="en-US" i="1" dirty="0" smtClean="0">
                        <a:latin typeface="Cambria Math"/>
                      </a:rPr>
                      <m:t>5  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2</m:t>
                    </m:r>
                    <m:r>
                      <a:rPr lang="en-US" i="1" baseline="30000" dirty="0" smtClean="0">
                        <a:latin typeface="Cambria Math"/>
                      </a:rPr>
                      <m:t>6 </m:t>
                    </m:r>
                    <m:r>
                      <a:rPr lang="en-US" i="1" dirty="0" smtClean="0">
                        <a:latin typeface="Cambria Math"/>
                      </a:rPr>
                      <m:t>− 1 = 64 − 1 = 63 = 3</m:t>
                    </m:r>
                    <m:r>
                      <a:rPr lang="en-US" b="0" i="1" dirty="0" smtClean="0">
                        <a:latin typeface="Cambria Math"/>
                      </a:rPr>
                      <m:t>⋅</m:t>
                    </m:r>
                    <m:r>
                      <a:rPr lang="en-US" i="1" dirty="0" smtClean="0">
                        <a:latin typeface="Cambria Math"/>
                      </a:rPr>
                      <m:t>21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2</m:t>
                    </m:r>
                    <m:r>
                      <a:rPr lang="en-US" i="1" baseline="30000" dirty="0" smtClean="0">
                        <a:latin typeface="Cambria Math"/>
                      </a:rPr>
                      <m:t>8 </m:t>
                    </m:r>
                    <m:r>
                      <a:rPr lang="en-US" i="1" dirty="0" smtClean="0">
                        <a:latin typeface="Cambria Math"/>
                      </a:rPr>
                      <m:t>− 1 = 256 − 1 = 255 = 3</m:t>
                    </m:r>
                    <m:r>
                      <a:rPr lang="en-US" b="0" i="1" dirty="0" smtClean="0">
                        <a:latin typeface="Cambria Math"/>
                      </a:rPr>
                      <m:t>⋅</m:t>
                    </m:r>
                    <m:r>
                      <a:rPr lang="en-US" i="1" dirty="0" smtClean="0">
                        <a:latin typeface="Cambria Math"/>
                      </a:rPr>
                      <m:t>85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…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2980" y="1244160"/>
                <a:ext cx="8229600" cy="5140800"/>
              </a:xfrm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958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marL="0" indent="0" algn="ctr"/>
            <a:r>
              <a:rPr lang="en-US" dirty="0" smtClean="0"/>
              <a:t>Prove:  3 </a:t>
            </a:r>
            <a:r>
              <a:rPr lang="en-US" dirty="0"/>
              <a:t>| 2</a:t>
            </a:r>
            <a:r>
              <a:rPr lang="en-US" baseline="30000" dirty="0"/>
              <a:t>2n </a:t>
            </a:r>
            <a:r>
              <a:rPr lang="en-US" dirty="0"/>
              <a:t>– 1 for all n ≥ 0</a:t>
            </a:r>
          </a:p>
        </p:txBody>
      </p:sp>
      <p:sp>
        <p:nvSpPr>
          <p:cNvPr id="10244" name="TextBox 3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5934075"/>
            <a:ext cx="2797175" cy="92551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Examples to show its true</a:t>
            </a:r>
          </a:p>
          <a:p>
            <a:pPr eaLnBrk="1" hangingPunct="1"/>
            <a:r>
              <a:rPr lang="en-US">
                <a:cs typeface="Arial" charset="0"/>
              </a:rPr>
              <a:t>P(0)</a:t>
            </a:r>
          </a:p>
          <a:p>
            <a:pPr eaLnBrk="1" hangingPunct="1"/>
            <a:r>
              <a:rPr lang="en-US">
                <a:cs typeface="Arial" charset="0"/>
              </a:rPr>
              <a:t>P(k) </a:t>
            </a:r>
            <a:r>
              <a:rPr lang="en-US">
                <a:latin typeface="Symbol" pitchFamily="18" charset="2"/>
                <a:cs typeface="Arial" charset="0"/>
                <a:sym typeface="Symbol" pitchFamily="18" charset="2"/>
              </a:rPr>
              <a:t></a:t>
            </a:r>
            <a:r>
              <a:rPr lang="en-US">
                <a:cs typeface="Arial" charset="0"/>
              </a:rPr>
              <a:t> P(k+1)</a:t>
            </a:r>
          </a:p>
        </p:txBody>
      </p:sp>
    </p:spTree>
    <p:extLst>
      <p:ext uri="{BB962C8B-B14F-4D97-AF65-F5344CB8AC3E}">
        <p14:creationId xmlns:p14="http://schemas.microsoft.com/office/powerpoint/2010/main" val="131013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575470" y="90313"/>
                <a:ext cx="8262711" cy="731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chemeClr val="tx1"/>
                    </a:solidFill>
                    <a:latin typeface="Franklin Gothic Medium" panose="020B0603020102020204" pitchFamily="34" charset="0"/>
                    <a:cs typeface="Franklin Gothic Medium"/>
                  </a:rPr>
                  <a:t>Prove: For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Franklin Gothic Medium" panose="020B0603020102020204" pitchFamily="34" charset="0"/>
                    <a:cs typeface="Franklin Gothic Medium"/>
                  </a:rPr>
                  <a:t>all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solidFill>
                          <a:schemeClr val="tx1"/>
                        </a:solidFill>
                        <a:latin typeface="Cambria Math"/>
                        <a:cs typeface="Franklin Gothic Medium"/>
                      </a:rPr>
                      <m:t>n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  <a:cs typeface="Franklin Gothic Medium"/>
                      </a:rPr>
                      <m:t>≥1: </m:t>
                    </m:r>
                    <m:r>
                      <a:rPr lang="en-US" sz="2800" i="1">
                        <a:solidFill>
                          <a:srgbClr val="C00000"/>
                        </a:solidFill>
                        <a:latin typeface="Cambria Math"/>
                        <a:cs typeface="Franklin Gothic Medium"/>
                      </a:rPr>
                      <m:t>1+2+⋯+</m:t>
                    </m:r>
                    <m:r>
                      <a:rPr lang="en-US" sz="2800" i="1">
                        <a:solidFill>
                          <a:srgbClr val="C00000"/>
                        </a:solidFill>
                        <a:latin typeface="Cambria Math"/>
                        <a:cs typeface="Franklin Gothic Medium"/>
                      </a:rPr>
                      <m:t>𝑛</m:t>
                    </m:r>
                    <m:r>
                      <a:rPr lang="en-US" sz="2800" i="1">
                        <a:solidFill>
                          <a:srgbClr val="C00000"/>
                        </a:solidFill>
                        <a:latin typeface="Cambria Math"/>
                        <a:cs typeface="Franklin Gothic Medium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sz="2800" i="1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</m:ctrlPr>
                      </m:naryPr>
                      <m:sub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𝑖</m:t>
                        </m:r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=1</m:t>
                        </m:r>
                      </m:sub>
                      <m:sup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𝑛</m:t>
                        </m:r>
                      </m:sup>
                      <m:e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𝑖</m:t>
                        </m:r>
                      </m:e>
                    </m:nary>
                    <m:r>
                      <a:rPr lang="en-US" sz="2800" i="1">
                        <a:solidFill>
                          <a:srgbClr val="C00000"/>
                        </a:solidFill>
                        <a:latin typeface="Cambria Math"/>
                        <a:cs typeface="Franklin Gothic Medium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𝑛</m:t>
                        </m:r>
                        <m:d>
                          <m:dPr>
                            <m:ctrlPr>
                              <a:rPr lang="en-US" sz="2800" i="1">
                                <a:solidFill>
                                  <a:srgbClr val="C00000"/>
                                </a:solidFill>
                                <a:latin typeface="Cambria Math"/>
                                <a:cs typeface="Franklin Gothic Medium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solidFill>
                                  <a:srgbClr val="C00000"/>
                                </a:solidFill>
                                <a:latin typeface="Cambria Math"/>
                                <a:cs typeface="Franklin Gothic Medium"/>
                              </a:rPr>
                              <m:t>𝑛</m:t>
                            </m:r>
                            <m:r>
                              <a:rPr lang="en-US" sz="2800" i="1">
                                <a:solidFill>
                                  <a:srgbClr val="C00000"/>
                                </a:solidFill>
                                <a:latin typeface="Cambria Math"/>
                                <a:cs typeface="Franklin Gothic Medium"/>
                              </a:rPr>
                              <m:t>+1</m:t>
                            </m:r>
                          </m:e>
                        </m:d>
                      </m:num>
                      <m:den>
                        <m:r>
                          <a:rPr lang="en-US" sz="2800" i="1">
                            <a:solidFill>
                              <a:srgbClr val="C00000"/>
                            </a:solidFill>
                            <a:latin typeface="Cambria Math"/>
                            <a:cs typeface="Franklin Gothic Medium"/>
                          </a:rPr>
                          <m:t>2</m:t>
                        </m:r>
                      </m:den>
                    </m:f>
                  </m:oMath>
                </a14:m>
                <a:endParaRPr lang="en-US" sz="2800" dirty="0">
                  <a:solidFill>
                    <a:srgbClr val="C00000"/>
                  </a:solidFill>
                  <a:latin typeface="Franklin Gothic Medium"/>
                  <a:cs typeface="Franklin Gothic Medium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470" y="90313"/>
                <a:ext cx="8262711" cy="731932"/>
              </a:xfrm>
              <a:prstGeom prst="rect">
                <a:avLst/>
              </a:prstGeom>
              <a:blipFill rotWithShape="1">
                <a:blip r:embed="rId2"/>
                <a:stretch>
                  <a:fillRect l="-1475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977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marL="0" indent="0"/>
            <a:r>
              <a:rPr lang="en-US" dirty="0" smtClean="0"/>
              <a:t>Prove:  </a:t>
            </a:r>
            <a:r>
              <a:rPr lang="en-US" dirty="0"/>
              <a:t>n</a:t>
            </a:r>
            <a:r>
              <a:rPr lang="en-US" baseline="30000" dirty="0"/>
              <a:t>n </a:t>
            </a:r>
            <a:r>
              <a:rPr lang="en-US" dirty="0"/>
              <a:t>≥ n! for all n ≥ </a:t>
            </a:r>
            <a:r>
              <a:rPr lang="en-US" dirty="0" smtClean="0"/>
              <a:t>1.  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24934" y="1176426"/>
            <a:ext cx="8229600" cy="5140800"/>
          </a:xfrm>
        </p:spPr>
        <p:txBody>
          <a:bodyPr/>
          <a:lstStyle/>
          <a:p>
            <a:r>
              <a:rPr lang="en-US" dirty="0" smtClean="0"/>
              <a:t>Recall:  n! is the product of all the integers between 1 and n. </a:t>
            </a:r>
            <a:endParaRPr lang="en-US" dirty="0" smtClean="0"/>
          </a:p>
        </p:txBody>
      </p:sp>
      <p:sp>
        <p:nvSpPr>
          <p:cNvPr id="10244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5934075"/>
            <a:ext cx="2797175" cy="92551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Examples to show its true</a:t>
            </a:r>
          </a:p>
          <a:p>
            <a:pPr eaLnBrk="1" hangingPunct="1"/>
            <a:r>
              <a:rPr lang="en-US">
                <a:cs typeface="Arial" charset="0"/>
              </a:rPr>
              <a:t>P(0)</a:t>
            </a:r>
          </a:p>
          <a:p>
            <a:pPr eaLnBrk="1" hangingPunct="1"/>
            <a:r>
              <a:rPr lang="en-US">
                <a:cs typeface="Arial" charset="0"/>
              </a:rPr>
              <a:t>P(k) </a:t>
            </a:r>
            <a:r>
              <a:rPr lang="en-US">
                <a:latin typeface="Symbol" pitchFamily="18" charset="2"/>
                <a:cs typeface="Arial" charset="0"/>
                <a:sym typeface="Symbol" pitchFamily="18" charset="2"/>
              </a:rPr>
              <a:t></a:t>
            </a:r>
            <a:r>
              <a:rPr lang="en-US">
                <a:cs typeface="Arial" charset="0"/>
              </a:rPr>
              <a:t> P(k+1)</a:t>
            </a:r>
          </a:p>
        </p:txBody>
      </p:sp>
    </p:spTree>
    <p:extLst>
      <p:ext uri="{BB962C8B-B14F-4D97-AF65-F5344CB8AC3E}">
        <p14:creationId xmlns:p14="http://schemas.microsoft.com/office/powerpoint/2010/main" val="83258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Franklin Gothic Medium" panose="020B0603020102020204" pitchFamily="34" charset="0"/>
              </a:rPr>
              <a:t>Checkerboard Tiling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7" name="TextBox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26535" y="1113876"/>
            <a:ext cx="686149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800" dirty="0">
                <a:latin typeface="Franklin Gothic Medium" panose="020B0603020102020204" pitchFamily="34" charset="0"/>
                <a:cs typeface="Arial" charset="0"/>
              </a:rPr>
              <a:t>Prove that a 2</a:t>
            </a:r>
            <a:r>
              <a:rPr lang="en-US" sz="2800" baseline="30000" dirty="0">
                <a:latin typeface="Franklin Gothic Medium" panose="020B0603020102020204" pitchFamily="34" charset="0"/>
                <a:cs typeface="Arial" charset="0"/>
              </a:rPr>
              <a:t>n</a:t>
            </a:r>
            <a:r>
              <a:rPr lang="en-US" sz="2800" dirty="0">
                <a:latin typeface="Franklin Gothic Medium" panose="020B0603020102020204" pitchFamily="34" charset="0"/>
                <a:cs typeface="Arial" charset="0"/>
              </a:rPr>
              <a:t> </a:t>
            </a:r>
            <a:r>
              <a:rPr lang="en-US" sz="2800" dirty="0">
                <a:latin typeface="Franklin Gothic Medium" panose="020B0603020102020204" pitchFamily="34" charset="0"/>
                <a:cs typeface="Arial" charset="0"/>
                <a:sym typeface="Symbol" charset="0"/>
              </a:rPr>
              <a:t></a:t>
            </a:r>
            <a:r>
              <a:rPr lang="en-US" sz="2800" dirty="0">
                <a:latin typeface="Franklin Gothic Medium" panose="020B0603020102020204" pitchFamily="34" charset="0"/>
                <a:cs typeface="Arial" charset="0"/>
              </a:rPr>
              <a:t> 2</a:t>
            </a:r>
            <a:r>
              <a:rPr lang="en-US" sz="2800" baseline="30000" dirty="0">
                <a:latin typeface="Franklin Gothic Medium" panose="020B0603020102020204" pitchFamily="34" charset="0"/>
                <a:cs typeface="Arial" charset="0"/>
              </a:rPr>
              <a:t>n</a:t>
            </a:r>
            <a:r>
              <a:rPr lang="en-US" sz="2800" dirty="0">
                <a:latin typeface="Franklin Gothic Medium" panose="020B0603020102020204" pitchFamily="34" charset="0"/>
                <a:cs typeface="Arial" charset="0"/>
              </a:rPr>
              <a:t> checkerboard with one </a:t>
            </a:r>
          </a:p>
          <a:p>
            <a:pPr eaLnBrk="1" hangingPunct="1"/>
            <a:r>
              <a:rPr lang="en-US" sz="2800" dirty="0">
                <a:latin typeface="Franklin Gothic Medium" panose="020B0603020102020204" pitchFamily="34" charset="0"/>
                <a:cs typeface="Arial" charset="0"/>
              </a:rPr>
              <a:t>square removed can be tiled with: </a:t>
            </a:r>
          </a:p>
        </p:txBody>
      </p:sp>
      <p:grpSp>
        <p:nvGrpSpPr>
          <p:cNvPr id="8" name="Group 6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6216650" y="1801283"/>
            <a:ext cx="533400" cy="533400"/>
            <a:chOff x="3657600" y="3429000"/>
            <a:chExt cx="1828800" cy="1828800"/>
          </a:xfrm>
        </p:grpSpPr>
        <p:sp>
          <p:nvSpPr>
            <p:cNvPr id="9" name="Rectangle 8"/>
            <p:cNvSpPr/>
            <p:nvPr>
              <p:custDataLst>
                <p:tags r:id="rId5"/>
              </p:custDataLst>
            </p:nvPr>
          </p:nvSpPr>
          <p:spPr>
            <a:xfrm>
              <a:off x="3657600" y="3429000"/>
              <a:ext cx="914400" cy="914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>
              <p:custDataLst>
                <p:tags r:id="rId6"/>
              </p:custDataLst>
            </p:nvPr>
          </p:nvSpPr>
          <p:spPr>
            <a:xfrm>
              <a:off x="3657600" y="4343400"/>
              <a:ext cx="914400" cy="914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Rectangle 10"/>
            <p:cNvSpPr/>
            <p:nvPr>
              <p:custDataLst>
                <p:tags r:id="rId7"/>
              </p:custDataLst>
            </p:nvPr>
          </p:nvSpPr>
          <p:spPr>
            <a:xfrm>
              <a:off x="4572000" y="4343400"/>
              <a:ext cx="914400" cy="9144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072445" y="3112912"/>
            <a:ext cx="2743200" cy="2743200"/>
            <a:chOff x="914400" y="3429000"/>
            <a:chExt cx="2743200" cy="2743200"/>
          </a:xfrm>
        </p:grpSpPr>
        <p:sp>
          <p:nvSpPr>
            <p:cNvPr id="6" name="Rectangle 5"/>
            <p:cNvSpPr/>
            <p:nvPr>
              <p:custDataLst>
                <p:tags r:id="rId3"/>
              </p:custDataLst>
            </p:nvPr>
          </p:nvSpPr>
          <p:spPr>
            <a:xfrm>
              <a:off x="914400" y="3429000"/>
              <a:ext cx="2743200" cy="274320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Rectangle 11"/>
            <p:cNvSpPr/>
            <p:nvPr>
              <p:custDataLst>
                <p:tags r:id="rId4"/>
              </p:custDataLst>
            </p:nvPr>
          </p:nvSpPr>
          <p:spPr>
            <a:xfrm>
              <a:off x="3048000" y="5486400"/>
              <a:ext cx="228600" cy="228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4" name="Straight Connector 13"/>
            <p:cNvCxnSpPr>
              <a:stCxn id="6" idx="1"/>
              <a:endCxn id="6" idx="3"/>
            </p:cNvCxnSpPr>
            <p:nvPr/>
          </p:nvCxnSpPr>
          <p:spPr>
            <a:xfrm>
              <a:off x="914400" y="4800600"/>
              <a:ext cx="2743200" cy="0"/>
            </a:xfrm>
            <a:prstGeom prst="line">
              <a:avLst/>
            </a:prstGeom>
            <a:ln w="28575">
              <a:solidFill>
                <a:schemeClr val="accent3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6" idx="2"/>
              <a:endCxn id="6" idx="0"/>
            </p:cNvCxnSpPr>
            <p:nvPr/>
          </p:nvCxnSpPr>
          <p:spPr>
            <a:xfrm flipV="1">
              <a:off x="2286000" y="3429000"/>
              <a:ext cx="0" cy="2743200"/>
            </a:xfrm>
            <a:prstGeom prst="line">
              <a:avLst/>
            </a:prstGeom>
            <a:ln w="28575">
              <a:solidFill>
                <a:schemeClr val="accent3">
                  <a:lumMod val="60000"/>
                  <a:lumOff val="4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06614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athematical </a:t>
            </a:r>
            <a:r>
              <a:rPr lang="en-US" dirty="0"/>
              <a:t>I</a:t>
            </a:r>
            <a:r>
              <a:rPr lang="en-US" dirty="0" smtClean="0"/>
              <a:t>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26" y="1017387"/>
            <a:ext cx="8493453" cy="5140800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>
                <a:solidFill>
                  <a:srgbClr val="C00000"/>
                </a:solidFill>
              </a:rPr>
              <a:t>Method for proving statements about all </a:t>
            </a:r>
            <a:r>
              <a:rPr lang="en-US" sz="2600" dirty="0" smtClean="0">
                <a:solidFill>
                  <a:srgbClr val="C00000"/>
                </a:solidFill>
              </a:rPr>
              <a:t>natural numbers</a:t>
            </a:r>
            <a:endParaRPr lang="en-US" sz="2600" dirty="0">
              <a:solidFill>
                <a:srgbClr val="C00000"/>
              </a:solidFill>
            </a:endParaRPr>
          </a:p>
          <a:p>
            <a:pPr lvl="1"/>
            <a:r>
              <a:rPr lang="en-US" sz="2400" dirty="0"/>
              <a:t>A new logical inference rule!</a:t>
            </a:r>
          </a:p>
          <a:p>
            <a:pPr marL="1200150" lvl="2" indent="-285750">
              <a:buFont typeface="Arial"/>
              <a:buChar char="•"/>
            </a:pPr>
            <a:r>
              <a:rPr lang="en-US" sz="2500" dirty="0"/>
              <a:t>It only applies over the natural numbers</a:t>
            </a:r>
          </a:p>
          <a:p>
            <a:pPr marL="1200150" lvl="2" indent="-285750">
              <a:buFont typeface="Arial"/>
              <a:buChar char="•"/>
            </a:pPr>
            <a:r>
              <a:rPr lang="en-US" sz="2500" dirty="0"/>
              <a:t>The idea is to </a:t>
            </a:r>
            <a:r>
              <a:rPr lang="en-US" sz="2500" b="1" dirty="0"/>
              <a:t>use</a:t>
            </a:r>
            <a:r>
              <a:rPr lang="en-US" sz="2500" dirty="0"/>
              <a:t> the special structure of the naturals to prove things more easily</a:t>
            </a:r>
          </a:p>
          <a:p>
            <a:pPr lvl="1"/>
            <a:r>
              <a:rPr lang="en-US" sz="2400" dirty="0"/>
              <a:t>Particularly useful for reasoning about programs!</a:t>
            </a:r>
          </a:p>
          <a:p>
            <a:pPr lvl="2"/>
            <a:r>
              <a:rPr lang="en-US" sz="2200" b="1" dirty="0">
                <a:solidFill>
                  <a:srgbClr val="C00000"/>
                </a:solidFill>
                <a:latin typeface="Consolas"/>
                <a:cs typeface="Consolas"/>
              </a:rPr>
              <a:t>  for(int i=0; i &lt; n; n++) { … }</a:t>
            </a:r>
            <a:endParaRPr lang="en-US" sz="2200" dirty="0">
              <a:solidFill>
                <a:srgbClr val="C00000"/>
              </a:solidFill>
              <a:latin typeface="Consolas"/>
              <a:cs typeface="Consolas"/>
            </a:endParaRPr>
          </a:p>
          <a:p>
            <a:pPr marL="1657350" lvl="3" indent="-285750">
              <a:buFont typeface="Arial"/>
              <a:buChar char="•"/>
            </a:pPr>
            <a:r>
              <a:rPr lang="en-US" sz="2100" dirty="0"/>
              <a:t>Show P(i) holds after i times through the loop</a:t>
            </a:r>
          </a:p>
          <a:p>
            <a:pPr lvl="2"/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200" b="1" dirty="0">
                <a:solidFill>
                  <a:srgbClr val="C00000"/>
                </a:solidFill>
                <a:latin typeface="Consolas"/>
                <a:cs typeface="Consolas"/>
              </a:rPr>
              <a:t>public int f(int x) { </a:t>
            </a:r>
          </a:p>
          <a:p>
            <a:pPr lvl="2"/>
            <a:r>
              <a:rPr lang="en-US" sz="2200" b="1" dirty="0">
                <a:solidFill>
                  <a:srgbClr val="C00000"/>
                </a:solidFill>
                <a:latin typeface="Consolas"/>
                <a:cs typeface="Consolas"/>
              </a:rPr>
              <a:t>      if (x == 0) { return 0; }</a:t>
            </a:r>
          </a:p>
          <a:p>
            <a:pPr lvl="3"/>
            <a:r>
              <a:rPr lang="en-US" sz="2200" b="1" dirty="0">
                <a:solidFill>
                  <a:srgbClr val="C00000"/>
                </a:solidFill>
                <a:latin typeface="Consolas"/>
                <a:cs typeface="Consolas"/>
              </a:rPr>
              <a:t>   </a:t>
            </a:r>
            <a:r>
              <a:rPr lang="en-US" sz="2200" b="1" dirty="0" smtClean="0">
                <a:solidFill>
                  <a:srgbClr val="C00000"/>
                </a:solidFill>
                <a:latin typeface="Consolas"/>
                <a:cs typeface="Consolas"/>
              </a:rPr>
              <a:t>else </a:t>
            </a:r>
            <a:r>
              <a:rPr lang="en-US" sz="2200" b="1" dirty="0">
                <a:solidFill>
                  <a:srgbClr val="C00000"/>
                </a:solidFill>
                <a:latin typeface="Consolas"/>
                <a:cs typeface="Consolas"/>
              </a:rPr>
              <a:t>{ return f(x – 1</a:t>
            </a:r>
            <a:r>
              <a:rPr lang="en-US" sz="2200" b="1" dirty="0" smtClean="0">
                <a:solidFill>
                  <a:srgbClr val="C00000"/>
                </a:solidFill>
                <a:latin typeface="Consolas"/>
                <a:cs typeface="Consolas"/>
              </a:rPr>
              <a:t>)+1; </a:t>
            </a:r>
            <a:r>
              <a:rPr lang="en-US" sz="2200" b="1" dirty="0" smtClean="0">
                <a:solidFill>
                  <a:srgbClr val="C00000"/>
                </a:solidFill>
                <a:latin typeface="Consolas"/>
                <a:cs typeface="Consolas"/>
              </a:rPr>
              <a:t>}</a:t>
            </a:r>
          </a:p>
          <a:p>
            <a:pPr lvl="3"/>
            <a:r>
              <a:rPr lang="en-US" sz="2200" b="1" dirty="0" smtClean="0">
                <a:solidFill>
                  <a:srgbClr val="C00000"/>
                </a:solidFill>
                <a:latin typeface="Consolas"/>
                <a:cs typeface="Consolas"/>
              </a:rPr>
              <a:t>}</a:t>
            </a:r>
            <a:endParaRPr lang="en-US" sz="2200" b="1" dirty="0">
              <a:solidFill>
                <a:srgbClr val="C00000"/>
              </a:solidFill>
              <a:latin typeface="Consolas"/>
              <a:cs typeface="Consolas"/>
            </a:endParaRPr>
          </a:p>
          <a:p>
            <a:pPr marL="1714500" lvl="3" indent="-342900">
              <a:buFont typeface="Arial"/>
              <a:buChar char="•"/>
            </a:pPr>
            <a:r>
              <a:rPr lang="en-US" dirty="0"/>
              <a:t>f(x) = x for all values of x ≥ 0 naturally shown by induction.</a:t>
            </a:r>
          </a:p>
        </p:txBody>
      </p:sp>
    </p:spTree>
    <p:extLst>
      <p:ext uri="{BB962C8B-B14F-4D97-AF65-F5344CB8AC3E}">
        <p14:creationId xmlns:p14="http://schemas.microsoft.com/office/powerpoint/2010/main" val="385935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 for all n &gt; 0, a is odd → a</a:t>
            </a:r>
            <a:r>
              <a:rPr lang="en-US" baseline="30000" dirty="0" smtClean="0"/>
              <a:t>n</a:t>
            </a:r>
            <a:r>
              <a:rPr lang="en-US" dirty="0" smtClean="0"/>
              <a:t> is odd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980" y="1244160"/>
            <a:ext cx="8229600" cy="5140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Calibri"/>
                <a:cs typeface="Calibri"/>
              </a:rPr>
              <a:t>Let n &gt; 0 be arbitrary. </a:t>
            </a:r>
          </a:p>
          <a:p>
            <a:pPr marL="0" indent="0">
              <a:buNone/>
            </a:pPr>
            <a:r>
              <a:rPr lang="en-US" sz="2800" dirty="0" smtClean="0">
                <a:latin typeface="Calibri"/>
                <a:cs typeface="Calibri"/>
              </a:rPr>
              <a:t>Suppose that a is odd.  We know that if a, b are odd, then ab is also odd.</a:t>
            </a:r>
          </a:p>
          <a:p>
            <a:pPr marL="0" indent="0">
              <a:buNone/>
            </a:pPr>
            <a:endParaRPr lang="en-US" sz="28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800" dirty="0" smtClean="0">
                <a:latin typeface="Calibri"/>
                <a:cs typeface="Calibri"/>
              </a:rPr>
              <a:t>So,</a:t>
            </a:r>
            <a:endParaRPr lang="en-US" sz="28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800" dirty="0" smtClean="0">
                <a:latin typeface="Calibri"/>
                <a:cs typeface="Calibri"/>
              </a:rPr>
              <a:t>				</a:t>
            </a:r>
            <a:r>
              <a:rPr lang="en-US" sz="2800" dirty="0">
                <a:latin typeface="Calibri"/>
                <a:cs typeface="Calibri"/>
              </a:rPr>
              <a:t>(…• </a:t>
            </a:r>
            <a:r>
              <a:rPr lang="en-US" sz="2800" dirty="0" smtClean="0">
                <a:latin typeface="Calibri"/>
                <a:cs typeface="Calibri"/>
              </a:rPr>
              <a:t>((</a:t>
            </a:r>
            <a:r>
              <a:rPr lang="en-US" sz="2800" dirty="0" err="1" smtClean="0">
                <a:latin typeface="Calibri"/>
                <a:cs typeface="Calibri"/>
              </a:rPr>
              <a:t>a•a</a:t>
            </a:r>
            <a:r>
              <a:rPr lang="en-US" sz="2800" dirty="0" smtClean="0">
                <a:latin typeface="Calibri"/>
                <a:cs typeface="Calibri"/>
              </a:rPr>
              <a:t>) •a) •…•a) = a</a:t>
            </a:r>
            <a:r>
              <a:rPr lang="en-US" sz="2800" baseline="30000" dirty="0">
                <a:latin typeface="Calibri"/>
                <a:cs typeface="Calibri"/>
              </a:rPr>
              <a:t>n</a:t>
            </a:r>
            <a:endParaRPr lang="en-US" sz="2800" dirty="0" smtClean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2800" dirty="0" smtClean="0">
                <a:latin typeface="Calibri"/>
                <a:cs typeface="Calibri"/>
              </a:rPr>
              <a:t>						</a:t>
            </a:r>
            <a:r>
              <a:rPr lang="en-US" sz="2800" i="1" dirty="0" smtClean="0">
                <a:latin typeface="Calibri"/>
                <a:cs typeface="Calibri"/>
              </a:rPr>
              <a:t>(n times)</a:t>
            </a:r>
          </a:p>
          <a:p>
            <a:pPr marL="0" indent="0">
              <a:buNone/>
            </a:pPr>
            <a:r>
              <a:rPr lang="en-US" sz="2800" dirty="0" smtClean="0">
                <a:latin typeface="Calibri"/>
                <a:cs typeface="Calibri"/>
              </a:rPr>
              <a:t>Those “…”s are a problem!  We’re trying to say “we can use the same argument over and over”…  We’ll come back to this.</a:t>
            </a:r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616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nduction Is A Rule of Inference</a:t>
            </a:r>
          </a:p>
        </p:txBody>
      </p:sp>
      <p:sp>
        <p:nvSpPr>
          <p:cNvPr id="6149" name="TextBox 6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5105400"/>
            <a:ext cx="5638800" cy="14747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Formal steps</a:t>
            </a:r>
          </a:p>
          <a:p>
            <a:pPr eaLnBrk="1" hangingPunct="1"/>
            <a:r>
              <a:rPr lang="en-US">
                <a:cs typeface="Arial" charset="0"/>
              </a:rPr>
              <a:t>Show P(0)</a:t>
            </a:r>
          </a:p>
          <a:p>
            <a:pPr eaLnBrk="1" hangingPunct="1"/>
            <a:r>
              <a:rPr lang="en-US">
                <a:cs typeface="Arial" charset="0"/>
              </a:rPr>
              <a:t>Assume P(k),  Prove P(k+1),  Conclude P(k)</a:t>
            </a:r>
            <a:r>
              <a:rPr lang="en-US">
                <a:latin typeface="Symbol" pitchFamily="18" charset="2"/>
                <a:cs typeface="Arial" charset="0"/>
                <a:sym typeface="Symbol" pitchFamily="18" charset="2"/>
              </a:rPr>
              <a:t></a:t>
            </a:r>
            <a:r>
              <a:rPr lang="en-US">
                <a:cs typeface="Arial" charset="0"/>
              </a:rPr>
              <a:t> P(k+1)</a:t>
            </a:r>
          </a:p>
          <a:p>
            <a:pPr eaLnBrk="1" hangingPunct="1"/>
            <a:r>
              <a:rPr lang="en-US">
                <a:cs typeface="Arial" charset="0"/>
              </a:rPr>
              <a:t>Conclude </a:t>
            </a:r>
            <a:r>
              <a:rPr lang="en-US">
                <a:latin typeface="Symbol" pitchFamily="18" charset="2"/>
                <a:cs typeface="Arial" charset="0"/>
                <a:sym typeface="Symbol" pitchFamily="18" charset="2"/>
              </a:rPr>
              <a:t></a:t>
            </a:r>
            <a:r>
              <a:rPr lang="en-US">
                <a:cs typeface="Arial" charset="0"/>
              </a:rPr>
              <a:t> k (P(k)</a:t>
            </a:r>
            <a:r>
              <a:rPr lang="en-US">
                <a:latin typeface="Symbol" pitchFamily="18" charset="2"/>
                <a:cs typeface="Arial" charset="0"/>
                <a:sym typeface="Symbol" pitchFamily="18" charset="2"/>
              </a:rPr>
              <a:t></a:t>
            </a:r>
            <a:r>
              <a:rPr lang="en-US">
                <a:cs typeface="Arial" charset="0"/>
              </a:rPr>
              <a:t> P(k+1))</a:t>
            </a:r>
          </a:p>
          <a:p>
            <a:pPr eaLnBrk="1" hangingPunct="1"/>
            <a:r>
              <a:rPr lang="en-US">
                <a:cs typeface="Arial" charset="0"/>
              </a:rPr>
              <a:t>Conclude </a:t>
            </a:r>
            <a:r>
              <a:rPr lang="en-US">
                <a:latin typeface="Symbol" pitchFamily="18" charset="2"/>
                <a:cs typeface="Arial" charset="0"/>
                <a:sym typeface="Symbol" pitchFamily="18" charset="2"/>
              </a:rPr>
              <a:t></a:t>
            </a:r>
            <a:r>
              <a:rPr lang="en-US">
                <a:cs typeface="Arial" charset="0"/>
              </a:rPr>
              <a:t> n P(n)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0016" y="951383"/>
            <a:ext cx="4015768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 smtClean="0"/>
              <a:t>Domain: Natural Numbers</a:t>
            </a:r>
            <a:endParaRPr lang="en-US" sz="2800" dirty="0"/>
          </a:p>
        </p:txBody>
      </p:sp>
      <p:pic>
        <p:nvPicPr>
          <p:cNvPr id="3" name="Picture 2" descr="inductio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68" y="3421107"/>
            <a:ext cx="7468231" cy="15174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12029" y="2837530"/>
            <a:ext cx="563885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Franklin Gothic Medium"/>
                <a:cs typeface="Franklin Gothic Medium"/>
              </a:rPr>
              <a:t>How does this technique prove P(5)?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8481" y="5101282"/>
            <a:ext cx="777460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Franklin Gothic Medium"/>
                <a:cs typeface="Franklin Gothic Medium"/>
              </a:rPr>
              <a:t>First, we prove </a:t>
            </a:r>
            <a:r>
              <a:rPr lang="en-US" sz="2000" dirty="0" smtClean="0">
                <a:solidFill>
                  <a:srgbClr val="008000"/>
                </a:solidFill>
                <a:latin typeface="Franklin Gothic Medium"/>
                <a:cs typeface="Franklin Gothic Medium"/>
              </a:rPr>
              <a:t>P(0)</a:t>
            </a:r>
            <a:r>
              <a:rPr lang="en-US" sz="2000" dirty="0" smtClean="0">
                <a:latin typeface="Franklin Gothic Medium"/>
                <a:cs typeface="Franklin Gothic Medium"/>
              </a:rPr>
              <a:t>.</a:t>
            </a:r>
          </a:p>
          <a:p>
            <a:r>
              <a:rPr lang="en-US" sz="2000" dirty="0" smtClean="0">
                <a:latin typeface="Franklin Gothic Medium"/>
                <a:cs typeface="Franklin Gothic Medium"/>
              </a:rPr>
              <a:t>Since P(n) → P(n+1) for all n, we have </a:t>
            </a:r>
            <a:r>
              <a:rPr lang="en-US" sz="2000" dirty="0" smtClean="0">
                <a:solidFill>
                  <a:srgbClr val="008000"/>
                </a:solidFill>
                <a:latin typeface="Franklin Gothic Medium"/>
                <a:cs typeface="Franklin Gothic Medium"/>
              </a:rPr>
              <a:t>P(0)</a:t>
            </a:r>
            <a:r>
              <a:rPr lang="en-US" sz="2000" dirty="0" smtClean="0">
                <a:latin typeface="Franklin Gothic Medium"/>
                <a:cs typeface="Franklin Gothic Medium"/>
              </a:rPr>
              <a:t> → </a:t>
            </a:r>
            <a:r>
              <a:rPr lang="en-US" sz="2000" dirty="0" smtClean="0">
                <a:solidFill>
                  <a:srgbClr val="0000FF"/>
                </a:solidFill>
                <a:latin typeface="Franklin Gothic Medium"/>
                <a:cs typeface="Franklin Gothic Medium"/>
              </a:rPr>
              <a:t>P(1)</a:t>
            </a:r>
            <a:r>
              <a:rPr lang="en-US" sz="2000" dirty="0" smtClean="0">
                <a:latin typeface="Franklin Gothic Medium"/>
                <a:cs typeface="Franklin Gothic Medium"/>
              </a:rPr>
              <a:t>.  </a:t>
            </a:r>
          </a:p>
          <a:p>
            <a:r>
              <a:rPr lang="en-US" sz="2000" dirty="0">
                <a:latin typeface="Franklin Gothic Medium"/>
                <a:cs typeface="Franklin Gothic Medium"/>
              </a:rPr>
              <a:t>	</a:t>
            </a:r>
            <a:r>
              <a:rPr lang="en-US" sz="2000" dirty="0" smtClean="0">
                <a:latin typeface="Franklin Gothic Medium"/>
                <a:cs typeface="Franklin Gothic Medium"/>
              </a:rPr>
              <a:t>Since </a:t>
            </a:r>
            <a:r>
              <a:rPr lang="en-US" sz="2000" dirty="0" smtClean="0">
                <a:solidFill>
                  <a:srgbClr val="008000"/>
                </a:solidFill>
                <a:latin typeface="Franklin Gothic Medium"/>
                <a:cs typeface="Franklin Gothic Medium"/>
              </a:rPr>
              <a:t>P(0) </a:t>
            </a:r>
            <a:r>
              <a:rPr lang="en-US" sz="2000" dirty="0" smtClean="0">
                <a:latin typeface="Franklin Gothic Medium"/>
                <a:cs typeface="Franklin Gothic Medium"/>
              </a:rPr>
              <a:t>is true and </a:t>
            </a:r>
            <a:r>
              <a:rPr lang="en-US" sz="2000" dirty="0" smtClean="0">
                <a:solidFill>
                  <a:srgbClr val="008000"/>
                </a:solidFill>
                <a:latin typeface="Franklin Gothic Medium"/>
                <a:cs typeface="Franklin Gothic Medium"/>
              </a:rPr>
              <a:t>P</a:t>
            </a:r>
            <a:r>
              <a:rPr lang="en-US" sz="2000" dirty="0">
                <a:solidFill>
                  <a:srgbClr val="008000"/>
                </a:solidFill>
                <a:latin typeface="Franklin Gothic Medium"/>
                <a:cs typeface="Franklin Gothic Medium"/>
              </a:rPr>
              <a:t>(0)</a:t>
            </a:r>
            <a:r>
              <a:rPr lang="en-US" sz="2000" dirty="0">
                <a:latin typeface="Franklin Gothic Medium"/>
                <a:cs typeface="Franklin Gothic Medium"/>
              </a:rPr>
              <a:t> → </a:t>
            </a:r>
            <a:r>
              <a:rPr lang="en-US" sz="2000" dirty="0">
                <a:solidFill>
                  <a:srgbClr val="0000FF"/>
                </a:solidFill>
                <a:latin typeface="Franklin Gothic Medium"/>
                <a:cs typeface="Franklin Gothic Medium"/>
              </a:rPr>
              <a:t>P(1</a:t>
            </a:r>
            <a:r>
              <a:rPr lang="en-US" sz="2000" dirty="0" smtClean="0">
                <a:solidFill>
                  <a:srgbClr val="0000FF"/>
                </a:solidFill>
                <a:latin typeface="Franklin Gothic Medium"/>
                <a:cs typeface="Franklin Gothic Medium"/>
              </a:rPr>
              <a:t>)</a:t>
            </a:r>
            <a:r>
              <a:rPr lang="en-US" sz="2000" dirty="0" smtClean="0">
                <a:latin typeface="Franklin Gothic Medium"/>
                <a:cs typeface="Franklin Gothic Medium"/>
              </a:rPr>
              <a:t>, by Modus Ponens, </a:t>
            </a:r>
            <a:r>
              <a:rPr lang="en-US" sz="2000" dirty="0" smtClean="0">
                <a:solidFill>
                  <a:srgbClr val="0000FF"/>
                </a:solidFill>
                <a:latin typeface="Franklin Gothic Medium"/>
                <a:cs typeface="Franklin Gothic Medium"/>
              </a:rPr>
              <a:t>P(1)</a:t>
            </a:r>
            <a:r>
              <a:rPr lang="en-US" sz="2000" dirty="0" smtClean="0">
                <a:latin typeface="Franklin Gothic Medium"/>
                <a:cs typeface="Franklin Gothic Medium"/>
              </a:rPr>
              <a:t> is true.</a:t>
            </a:r>
          </a:p>
          <a:p>
            <a:r>
              <a:rPr lang="en-US" sz="2000" dirty="0">
                <a:latin typeface="Franklin Gothic Medium"/>
                <a:cs typeface="Franklin Gothic Medium"/>
              </a:rPr>
              <a:t>Since P(n) → P(n+1) for all n, we have </a:t>
            </a:r>
            <a:r>
              <a:rPr lang="en-US" sz="2000" dirty="0">
                <a:solidFill>
                  <a:srgbClr val="0000FF"/>
                </a:solidFill>
                <a:latin typeface="Franklin Gothic Medium"/>
                <a:cs typeface="Franklin Gothic Medium"/>
              </a:rPr>
              <a:t>P</a:t>
            </a:r>
            <a:r>
              <a:rPr lang="en-US" sz="2000" dirty="0" smtClean="0">
                <a:solidFill>
                  <a:srgbClr val="0000FF"/>
                </a:solidFill>
                <a:latin typeface="Franklin Gothic Medium"/>
                <a:cs typeface="Franklin Gothic Medium"/>
              </a:rPr>
              <a:t>(1)</a:t>
            </a:r>
            <a:r>
              <a:rPr lang="en-US" sz="2000" dirty="0" smtClean="0">
                <a:latin typeface="Franklin Gothic Medium"/>
                <a:cs typeface="Franklin Gothic Medium"/>
              </a:rPr>
              <a:t> </a:t>
            </a:r>
            <a:r>
              <a:rPr lang="en-US" sz="2000" dirty="0">
                <a:latin typeface="Franklin Gothic Medium"/>
                <a:cs typeface="Franklin Gothic Medium"/>
              </a:rPr>
              <a:t>→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Franklin Gothic Medium"/>
                <a:cs typeface="Franklin Gothic Medium"/>
              </a:rPr>
              <a:t>P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Franklin Gothic Medium"/>
                <a:cs typeface="Franklin Gothic Medium"/>
              </a:rPr>
              <a:t>(2)</a:t>
            </a:r>
            <a:r>
              <a:rPr lang="en-US" sz="2000" dirty="0" smtClean="0">
                <a:latin typeface="Franklin Gothic Medium"/>
                <a:cs typeface="Franklin Gothic Medium"/>
              </a:rPr>
              <a:t>.</a:t>
            </a:r>
            <a:endParaRPr lang="en-US" sz="2000" dirty="0">
              <a:latin typeface="Franklin Gothic Medium"/>
              <a:cs typeface="Franklin Gothic Medium"/>
            </a:endParaRPr>
          </a:p>
          <a:p>
            <a:r>
              <a:rPr lang="en-US" sz="2000" dirty="0">
                <a:latin typeface="Franklin Gothic Medium"/>
                <a:cs typeface="Franklin Gothic Medium"/>
              </a:rPr>
              <a:t>	Since </a:t>
            </a:r>
            <a:r>
              <a:rPr lang="en-US" sz="2000" dirty="0">
                <a:solidFill>
                  <a:srgbClr val="0000FF"/>
                </a:solidFill>
                <a:latin typeface="Franklin Gothic Medium"/>
                <a:cs typeface="Franklin Gothic Medium"/>
              </a:rPr>
              <a:t>P</a:t>
            </a:r>
            <a:r>
              <a:rPr lang="en-US" sz="2000" dirty="0" smtClean="0">
                <a:solidFill>
                  <a:srgbClr val="0000FF"/>
                </a:solidFill>
                <a:latin typeface="Franklin Gothic Medium"/>
                <a:cs typeface="Franklin Gothic Medium"/>
              </a:rPr>
              <a:t>(1)</a:t>
            </a:r>
            <a:r>
              <a:rPr lang="en-US" sz="2000" dirty="0" smtClean="0">
                <a:latin typeface="Franklin Gothic Medium"/>
                <a:cs typeface="Franklin Gothic Medium"/>
              </a:rPr>
              <a:t> </a:t>
            </a:r>
            <a:r>
              <a:rPr lang="en-US" sz="2000" dirty="0">
                <a:latin typeface="Franklin Gothic Medium"/>
                <a:cs typeface="Franklin Gothic Medium"/>
              </a:rPr>
              <a:t>is true and </a:t>
            </a:r>
            <a:r>
              <a:rPr lang="en-US" sz="2000" dirty="0">
                <a:solidFill>
                  <a:srgbClr val="0000FF"/>
                </a:solidFill>
                <a:latin typeface="Franklin Gothic Medium"/>
                <a:cs typeface="Franklin Gothic Medium"/>
              </a:rPr>
              <a:t>P</a:t>
            </a:r>
            <a:r>
              <a:rPr lang="en-US" sz="2000" dirty="0" smtClean="0">
                <a:solidFill>
                  <a:srgbClr val="0000FF"/>
                </a:solidFill>
                <a:latin typeface="Franklin Gothic Medium"/>
                <a:cs typeface="Franklin Gothic Medium"/>
              </a:rPr>
              <a:t>(1) </a:t>
            </a:r>
            <a:r>
              <a:rPr lang="en-US" sz="2000" dirty="0">
                <a:latin typeface="Franklin Gothic Medium"/>
                <a:cs typeface="Franklin Gothic Medium"/>
              </a:rPr>
              <a:t>→ </a:t>
            </a:r>
            <a:r>
              <a:rPr lang="en-US" sz="2000" dirty="0">
                <a:solidFill>
                  <a:srgbClr val="BF4D00"/>
                </a:solidFill>
                <a:latin typeface="Franklin Gothic Medium"/>
                <a:cs typeface="Franklin Gothic Medium"/>
              </a:rPr>
              <a:t>P</a:t>
            </a:r>
            <a:r>
              <a:rPr lang="en-US" sz="2000" dirty="0" smtClean="0">
                <a:solidFill>
                  <a:srgbClr val="BF4D00"/>
                </a:solidFill>
                <a:latin typeface="Franklin Gothic Medium"/>
                <a:cs typeface="Franklin Gothic Medium"/>
              </a:rPr>
              <a:t>(2)</a:t>
            </a:r>
            <a:r>
              <a:rPr lang="en-US" sz="2000" dirty="0">
                <a:latin typeface="Franklin Gothic Medium"/>
                <a:cs typeface="Franklin Gothic Medium"/>
              </a:rPr>
              <a:t>, </a:t>
            </a:r>
            <a:r>
              <a:rPr lang="en-US" sz="2000" dirty="0" smtClean="0">
                <a:latin typeface="Franklin Gothic Medium"/>
                <a:cs typeface="Franklin Gothic Medium"/>
              </a:rPr>
              <a:t>by </a:t>
            </a:r>
            <a:r>
              <a:rPr lang="en-US" sz="2000" dirty="0">
                <a:latin typeface="Franklin Gothic Medium"/>
                <a:cs typeface="Franklin Gothic Medium"/>
              </a:rPr>
              <a:t>Modus Ponens, </a:t>
            </a:r>
            <a:r>
              <a:rPr lang="en-US" sz="2000" dirty="0">
                <a:solidFill>
                  <a:srgbClr val="BF4D00"/>
                </a:solidFill>
                <a:latin typeface="Franklin Gothic Medium"/>
                <a:cs typeface="Franklin Gothic Medium"/>
              </a:rPr>
              <a:t>P</a:t>
            </a:r>
            <a:r>
              <a:rPr lang="en-US" sz="2000" dirty="0" smtClean="0">
                <a:solidFill>
                  <a:srgbClr val="BF4D00"/>
                </a:solidFill>
                <a:latin typeface="Franklin Gothic Medium"/>
                <a:cs typeface="Franklin Gothic Medium"/>
              </a:rPr>
              <a:t>(2)</a:t>
            </a:r>
            <a:r>
              <a:rPr lang="en-US" sz="2000" dirty="0" smtClean="0">
                <a:latin typeface="Franklin Gothic Medium"/>
                <a:cs typeface="Franklin Gothic Medium"/>
              </a:rPr>
              <a:t> </a:t>
            </a:r>
            <a:r>
              <a:rPr lang="en-US" sz="2000" dirty="0">
                <a:latin typeface="Franklin Gothic Medium"/>
                <a:cs typeface="Franklin Gothic Medium"/>
              </a:rPr>
              <a:t>is true</a:t>
            </a:r>
            <a:r>
              <a:rPr lang="en-US" sz="2000" dirty="0" smtClean="0">
                <a:latin typeface="Franklin Gothic Medium"/>
                <a:cs typeface="Franklin Gothic Medium"/>
              </a:rPr>
              <a:t>.</a:t>
            </a:r>
            <a:endParaRPr lang="en-US" sz="2000" dirty="0">
              <a:latin typeface="Franklin Gothic Medium"/>
              <a:cs typeface="Franklin Gothic Medium"/>
            </a:endParaRPr>
          </a:p>
        </p:txBody>
      </p:sp>
      <p:pic>
        <p:nvPicPr>
          <p:cNvPr id="9" name="Picture 8" descr="roi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946689"/>
            <a:ext cx="4114800" cy="1816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61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</a:t>
            </a:r>
            <a:r>
              <a:rPr lang="en-US" dirty="0" smtClean="0"/>
              <a:t>sing </a:t>
            </a:r>
            <a:r>
              <a:rPr lang="en-US" dirty="0"/>
              <a:t>T</a:t>
            </a:r>
            <a:r>
              <a:rPr lang="en-US" dirty="0" smtClean="0"/>
              <a:t>he Induction </a:t>
            </a:r>
            <a:r>
              <a:rPr lang="en-US" dirty="0"/>
              <a:t>R</a:t>
            </a:r>
            <a:r>
              <a:rPr lang="en-US" dirty="0" smtClean="0"/>
              <a:t>ule In </a:t>
            </a:r>
            <a:r>
              <a:rPr lang="en-US" dirty="0"/>
              <a:t>A</a:t>
            </a:r>
            <a:r>
              <a:rPr lang="en-US" dirty="0" smtClean="0"/>
              <a:t> Formal </a:t>
            </a:r>
            <a:r>
              <a:rPr lang="en-US" dirty="0"/>
              <a:t>P</a:t>
            </a:r>
            <a:r>
              <a:rPr lang="en-US" dirty="0" smtClean="0"/>
              <a:t>roof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00282" y="3259668"/>
            <a:ext cx="7239000" cy="3046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1. Prove P(0)</a:t>
            </a:r>
          </a:p>
          <a:p>
            <a:pPr marL="342900" indent="-342900">
              <a:buFontTx/>
              <a:buAutoNum type="arabicPeriod" startAt="2"/>
              <a:defRPr/>
            </a:pPr>
            <a:r>
              <a:rPr lang="en-US" sz="2400" dirty="0"/>
              <a:t>Let k be an arbitrary integer ≥ 0</a:t>
            </a:r>
          </a:p>
          <a:p>
            <a:pPr>
              <a:defRPr/>
            </a:pPr>
            <a:r>
              <a:rPr lang="en-US" sz="2400" dirty="0"/>
              <a:t>           3.  Assume that P(k) is true</a:t>
            </a:r>
          </a:p>
          <a:p>
            <a:pPr>
              <a:defRPr/>
            </a:pPr>
            <a:r>
              <a:rPr lang="en-US" sz="2400" dirty="0"/>
              <a:t>           4.  ...</a:t>
            </a:r>
          </a:p>
          <a:p>
            <a:pPr>
              <a:defRPr/>
            </a:pPr>
            <a:r>
              <a:rPr lang="en-US" sz="2400" dirty="0"/>
              <a:t>           5.  Prove P(k+1) is true</a:t>
            </a:r>
          </a:p>
          <a:p>
            <a:pPr marL="342900" indent="-342900">
              <a:buFontTx/>
              <a:buAutoNum type="arabicPeriod" startAt="6"/>
              <a:defRPr/>
            </a:pPr>
            <a:r>
              <a:rPr lang="en-US" sz="2400" dirty="0"/>
              <a:t>P(k) </a:t>
            </a:r>
            <a:r>
              <a:rPr lang="en-US" sz="2400" dirty="0">
                <a:sym typeface="Symbol"/>
              </a:rPr>
              <a:t></a:t>
            </a:r>
            <a:r>
              <a:rPr lang="en-US" sz="2400" dirty="0"/>
              <a:t>  P(k+1)                         </a:t>
            </a:r>
            <a:r>
              <a:rPr lang="en-US" sz="2400" dirty="0" smtClean="0"/>
              <a:t>	Direct </a:t>
            </a:r>
            <a:r>
              <a:rPr lang="en-US" sz="2400" dirty="0"/>
              <a:t>Proof Rule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  <a:sym typeface="Symbol" pitchFamily="18" charset="2"/>
              </a:rPr>
              <a:t>7.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</a:t>
            </a:r>
            <a:r>
              <a:rPr lang="en-US" sz="2400" dirty="0"/>
              <a:t> k (P(k)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</a:t>
            </a:r>
            <a:r>
              <a:rPr lang="en-US" sz="2400" dirty="0"/>
              <a:t> P(k+1))                </a:t>
            </a:r>
            <a:r>
              <a:rPr lang="en-US" sz="2400" dirty="0" smtClean="0"/>
              <a:t>	Intro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</a:t>
            </a:r>
            <a:r>
              <a:rPr lang="en-US" sz="2400" dirty="0">
                <a:latin typeface="Arial" pitchFamily="34" charset="0"/>
                <a:cs typeface="Arial" pitchFamily="34" charset="0"/>
                <a:sym typeface="Symbol" pitchFamily="18" charset="2"/>
              </a:rPr>
              <a:t> from 2-6</a:t>
            </a:r>
            <a:endParaRPr lang="en-US" sz="2400" dirty="0">
              <a:latin typeface="Symbol" pitchFamily="18" charset="2"/>
              <a:sym typeface="Symbol" pitchFamily="18" charset="2"/>
            </a:endParaRP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  <a:sym typeface="Symbol" pitchFamily="18" charset="2"/>
              </a:rPr>
              <a:t>8.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</a:t>
            </a:r>
            <a:r>
              <a:rPr lang="en-US" sz="2400" dirty="0"/>
              <a:t> n P(n)                                   </a:t>
            </a:r>
            <a:r>
              <a:rPr lang="en-US" sz="2400" dirty="0" smtClean="0"/>
              <a:t>	Induction </a:t>
            </a:r>
            <a:r>
              <a:rPr lang="en-US" sz="2400" dirty="0"/>
              <a:t>Rule 1&amp;7</a:t>
            </a:r>
          </a:p>
        </p:txBody>
      </p:sp>
      <p:pic>
        <p:nvPicPr>
          <p:cNvPr id="9" name="Picture 8" descr="ro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315" y="1367470"/>
            <a:ext cx="4114800" cy="1816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25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Instead, Let’s Use Induction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05085" y="3135489"/>
            <a:ext cx="7239000" cy="3108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1. Prove P(0)</a:t>
            </a:r>
          </a:p>
          <a:p>
            <a:pPr marL="342900" indent="-342900">
              <a:buFontTx/>
              <a:buAutoNum type="arabicPeriod" startAt="2"/>
              <a:defRPr/>
            </a:pPr>
            <a:r>
              <a:rPr lang="en-US" sz="2400" dirty="0"/>
              <a:t>Let k be an arbitrary integer ≥ 0</a:t>
            </a:r>
          </a:p>
          <a:p>
            <a:pPr>
              <a:defRPr/>
            </a:pPr>
            <a:r>
              <a:rPr lang="en-US" sz="2400" dirty="0"/>
              <a:t>           3. Assume that P(k) is true</a:t>
            </a:r>
          </a:p>
          <a:p>
            <a:pPr>
              <a:defRPr/>
            </a:pPr>
            <a:r>
              <a:rPr lang="en-US" sz="2400" dirty="0"/>
              <a:t>           4.  ...</a:t>
            </a:r>
          </a:p>
          <a:p>
            <a:pPr>
              <a:defRPr/>
            </a:pPr>
            <a:r>
              <a:rPr lang="en-US" sz="2400" dirty="0"/>
              <a:t>           5.  Prove P(k+1) is true</a:t>
            </a:r>
          </a:p>
          <a:p>
            <a:pPr marL="342900" indent="-342900">
              <a:buFontTx/>
              <a:buAutoNum type="arabicPeriod" startAt="6"/>
              <a:defRPr/>
            </a:pPr>
            <a:r>
              <a:rPr lang="en-US" sz="2400" dirty="0"/>
              <a:t>P(k) </a:t>
            </a:r>
            <a:r>
              <a:rPr lang="en-US" sz="2400" dirty="0">
                <a:sym typeface="Symbol"/>
              </a:rPr>
              <a:t></a:t>
            </a:r>
            <a:r>
              <a:rPr lang="en-US" sz="2400" dirty="0"/>
              <a:t>  P(k+1)                         Direct Proof Rule</a:t>
            </a: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  <a:sym typeface="Symbol" pitchFamily="18" charset="2"/>
              </a:rPr>
              <a:t>7.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</a:t>
            </a:r>
            <a:r>
              <a:rPr lang="en-US" sz="2400" dirty="0"/>
              <a:t> k (P(k)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</a:t>
            </a:r>
            <a:r>
              <a:rPr lang="en-US" sz="2400" dirty="0"/>
              <a:t> P(k+1))                 Intro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 </a:t>
            </a:r>
            <a:r>
              <a:rPr lang="en-US" sz="2400" dirty="0">
                <a:latin typeface="Arial" pitchFamily="34" charset="0"/>
                <a:cs typeface="Arial" pitchFamily="34" charset="0"/>
                <a:sym typeface="Symbol" pitchFamily="18" charset="2"/>
              </a:rPr>
              <a:t>from 2-6</a:t>
            </a:r>
            <a:endParaRPr lang="en-US" sz="2400" dirty="0">
              <a:latin typeface="Symbol" pitchFamily="18" charset="2"/>
              <a:sym typeface="Symbol" pitchFamily="18" charset="2"/>
            </a:endParaRPr>
          </a:p>
          <a:p>
            <a:pPr>
              <a:defRPr/>
            </a:pPr>
            <a:r>
              <a:rPr lang="en-US" sz="2400" dirty="0">
                <a:latin typeface="Arial" pitchFamily="34" charset="0"/>
                <a:cs typeface="Arial" pitchFamily="34" charset="0"/>
                <a:sym typeface="Symbol" pitchFamily="18" charset="2"/>
              </a:rPr>
              <a:t>8. </a:t>
            </a:r>
            <a:r>
              <a:rPr lang="en-US" sz="2400" dirty="0">
                <a:latin typeface="Symbol" pitchFamily="18" charset="2"/>
                <a:sym typeface="Symbol" pitchFamily="18" charset="2"/>
              </a:rPr>
              <a:t></a:t>
            </a:r>
            <a:r>
              <a:rPr lang="en-US" sz="2400" dirty="0"/>
              <a:t> n P(n)                                   Induction Rule 1&amp;7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10731" y="3169356"/>
            <a:ext cx="2667000" cy="381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99" name="TextBox 3"/>
          <p:cNvSpPr txBox="1">
            <a:spLocks noChangeArrowheads="1"/>
          </p:cNvSpPr>
          <p:nvPr/>
        </p:nvSpPr>
        <p:spPr bwMode="auto">
          <a:xfrm>
            <a:off x="4047063" y="3059289"/>
            <a:ext cx="15632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Base Case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05085" y="3581930"/>
            <a:ext cx="4724400" cy="71913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01" name="TextBox 4"/>
          <p:cNvSpPr txBox="1">
            <a:spLocks noChangeArrowheads="1"/>
          </p:cNvSpPr>
          <p:nvPr/>
        </p:nvSpPr>
        <p:spPr bwMode="auto">
          <a:xfrm>
            <a:off x="5963349" y="3437466"/>
            <a:ext cx="16291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0070C0"/>
                </a:solidFill>
                <a:latin typeface="Franklin Gothic Medium" panose="020B0603020102020204" pitchFamily="34" charset="0"/>
              </a:rPr>
              <a:t>Inductive </a:t>
            </a:r>
          </a:p>
          <a:p>
            <a:pPr eaLnBrk="1" hangingPunct="1"/>
            <a:r>
              <a:rPr lang="en-US" sz="2400" b="1" dirty="0">
                <a:solidFill>
                  <a:srgbClr val="0070C0"/>
                </a:solidFill>
                <a:latin typeface="Franklin Gothic Medium" panose="020B0603020102020204" pitchFamily="34" charset="0"/>
              </a:rPr>
              <a:t>Hypothesis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967085" y="4332111"/>
            <a:ext cx="4038600" cy="6858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03" name="TextBox 10"/>
          <p:cNvSpPr txBox="1">
            <a:spLocks noChangeArrowheads="1"/>
          </p:cNvSpPr>
          <p:nvPr/>
        </p:nvSpPr>
        <p:spPr bwMode="auto">
          <a:xfrm>
            <a:off x="6141150" y="4267200"/>
            <a:ext cx="14579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00B050"/>
                </a:solidFill>
                <a:latin typeface="Franklin Gothic Medium" panose="020B0603020102020204" pitchFamily="34" charset="0"/>
              </a:rPr>
              <a:t>Inductive </a:t>
            </a:r>
          </a:p>
          <a:p>
            <a:pPr eaLnBrk="1" hangingPunct="1"/>
            <a:r>
              <a:rPr lang="en-US" sz="2400" b="1" dirty="0">
                <a:solidFill>
                  <a:srgbClr val="00B050"/>
                </a:solidFill>
                <a:latin typeface="Franklin Gothic Medium" panose="020B0603020102020204" pitchFamily="34" charset="0"/>
              </a:rPr>
              <a:t>Step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93796" y="5063949"/>
            <a:ext cx="7162800" cy="106680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C000"/>
              </a:solidFill>
            </a:endParaRPr>
          </a:p>
        </p:txBody>
      </p:sp>
      <p:sp>
        <p:nvSpPr>
          <p:cNvPr id="8205" name="TextBox 12"/>
          <p:cNvSpPr txBox="1">
            <a:spLocks noChangeArrowheads="1"/>
          </p:cNvSpPr>
          <p:nvPr/>
        </p:nvSpPr>
        <p:spPr bwMode="auto">
          <a:xfrm>
            <a:off x="6736644" y="6171903"/>
            <a:ext cx="16241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FFC000"/>
                </a:solidFill>
                <a:latin typeface="Franklin Gothic Medium" panose="020B0603020102020204" pitchFamily="34" charset="0"/>
              </a:rPr>
              <a:t>Conclusion</a:t>
            </a:r>
          </a:p>
        </p:txBody>
      </p:sp>
      <p:pic>
        <p:nvPicPr>
          <p:cNvPr id="15" name="Picture 14" descr="ro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678" y="1097871"/>
            <a:ext cx="4114800" cy="1816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64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5 Steps </a:t>
            </a:r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I</a:t>
            </a:r>
            <a:r>
              <a:rPr lang="en-US" dirty="0" smtClean="0"/>
              <a:t>nductive </a:t>
            </a:r>
            <a:r>
              <a:rPr lang="en-US" dirty="0"/>
              <a:t>P</a:t>
            </a:r>
            <a:r>
              <a:rPr lang="en-US" dirty="0" smtClean="0"/>
              <a:t>roofs </a:t>
            </a:r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E</a:t>
            </a:r>
            <a:r>
              <a:rPr lang="en-US" dirty="0" smtClean="0"/>
              <a:t>nglish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325556" cy="5140800"/>
          </a:xfrm>
        </p:spPr>
        <p:txBody>
          <a:bodyPr>
            <a:normAutofit fontScale="85000" lnSpcReduction="1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Proof: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1. “We will show that P(n) is true for every n ≥ 0 by 	Induction.”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2. “Base Case:” Prove P(0)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3. “Inductive Hypothesis:”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Assume P(k) is true for some arbitrary integer k ≥ 0”  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4. “Inductive Step:” Want to prove that P(k+1) is true: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	Use the goal to figure out what you need.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2"/>
                </a:solidFill>
              </a:rPr>
              <a:t>Make sure you are using I.H. and point out where 	you are using it.  (Don’t assume P(k+1) !!)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5. “Conclusion: Result follows by induction”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1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say about 1 + 2 + 4 + 8 </a:t>
            </a:r>
            <a:r>
              <a:rPr lang="en-US" dirty="0"/>
              <a:t>+ </a:t>
            </a:r>
            <a:r>
              <a:rPr lang="en-US" dirty="0" smtClean="0"/>
              <a:t>… + </a:t>
            </a:r>
            <a:r>
              <a:rPr lang="en-US" dirty="0"/>
              <a:t>2</a:t>
            </a:r>
            <a:r>
              <a:rPr lang="en-US" baseline="30000" dirty="0"/>
              <a:t>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980" y="1244160"/>
            <a:ext cx="8229600" cy="5140800"/>
          </a:xfrm>
        </p:spPr>
        <p:txBody>
          <a:bodyPr/>
          <a:lstStyle/>
          <a:p>
            <a:r>
              <a:rPr lang="en-US" dirty="0" smtClean="0"/>
              <a:t>1 	                            = 1</a:t>
            </a:r>
          </a:p>
          <a:p>
            <a:r>
              <a:rPr lang="en-US" dirty="0" smtClean="0"/>
              <a:t>1 + 2 		                   = 3</a:t>
            </a:r>
          </a:p>
          <a:p>
            <a:r>
              <a:rPr lang="en-US" dirty="0" smtClean="0"/>
              <a:t>1 + 2 + 4 				 = 7</a:t>
            </a:r>
          </a:p>
          <a:p>
            <a:r>
              <a:rPr lang="en-US" dirty="0" smtClean="0"/>
              <a:t>1 + 2 + 4 + 8 	          = 15</a:t>
            </a:r>
          </a:p>
          <a:p>
            <a:r>
              <a:rPr lang="en-US" dirty="0" smtClean="0"/>
              <a:t>1 + 2 + 4 + 8 + 16  = 31</a:t>
            </a:r>
          </a:p>
          <a:p>
            <a:endParaRPr lang="en-US" dirty="0"/>
          </a:p>
          <a:p>
            <a:r>
              <a:rPr lang="en-US" dirty="0" smtClean="0"/>
              <a:t>Can we describe the pattern?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1 + 2 + 4 + … + 2</a:t>
            </a:r>
            <a:r>
              <a:rPr lang="en-US" baseline="30000" dirty="0" smtClean="0"/>
              <a:t>n</a:t>
            </a:r>
            <a:r>
              <a:rPr lang="en-US" dirty="0" smtClean="0"/>
              <a:t> = 2</a:t>
            </a:r>
            <a:r>
              <a:rPr lang="en-US" baseline="30000" dirty="0" smtClean="0"/>
              <a:t>n+1</a:t>
            </a:r>
            <a:r>
              <a:rPr lang="en-US" dirty="0" smtClean="0"/>
              <a:t> –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66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US" sz="3000" dirty="0" smtClean="0">
                <a:latin typeface="Franklin Gothic Medium"/>
                <a:cs typeface="Franklin Gothic Medium"/>
              </a:rPr>
              <a:t>Proving 1 + 2 + 4 + … + 2</a:t>
            </a:r>
            <a:r>
              <a:rPr lang="en-US" sz="3000" baseline="30000" dirty="0" smtClean="0">
                <a:latin typeface="Franklin Gothic Medium"/>
                <a:cs typeface="Franklin Gothic Medium"/>
              </a:rPr>
              <a:t>n</a:t>
            </a:r>
            <a:r>
              <a:rPr lang="en-US" sz="3000" dirty="0" smtClean="0">
                <a:latin typeface="Franklin Gothic Medium"/>
                <a:cs typeface="Franklin Gothic Medium"/>
              </a:rPr>
              <a:t> = 2</a:t>
            </a:r>
            <a:r>
              <a:rPr lang="en-US" sz="3000" baseline="30000" dirty="0" smtClean="0">
                <a:latin typeface="Franklin Gothic Medium"/>
                <a:cs typeface="Franklin Gothic Medium"/>
              </a:rPr>
              <a:t>n+1</a:t>
            </a:r>
            <a:r>
              <a:rPr lang="en-US" sz="3000" dirty="0" smtClean="0">
                <a:latin typeface="Franklin Gothic Medium"/>
                <a:cs typeface="Franklin Gothic Medium"/>
              </a:rPr>
              <a:t> – 1</a:t>
            </a:r>
            <a:endParaRPr lang="en-US" sz="3000" dirty="0">
              <a:latin typeface="Franklin Gothic Medium"/>
              <a:cs typeface="Franklin Gothic Medium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980" y="1244160"/>
            <a:ext cx="8229600" cy="5140800"/>
          </a:xfrm>
        </p:spPr>
        <p:txBody>
          <a:bodyPr/>
          <a:lstStyle/>
          <a:p>
            <a:r>
              <a:rPr lang="en-US" dirty="0" smtClean="0"/>
              <a:t>We could try proving it normally…</a:t>
            </a:r>
          </a:p>
          <a:p>
            <a:pPr lvl="1"/>
            <a:r>
              <a:rPr lang="en-US" dirty="0" smtClean="0"/>
              <a:t>We want to show that </a:t>
            </a:r>
            <a:r>
              <a:rPr lang="en-US" dirty="0"/>
              <a:t>1 + 2 + 4 + … + 2</a:t>
            </a:r>
            <a:r>
              <a:rPr lang="en-US" baseline="30000" dirty="0"/>
              <a:t>n</a:t>
            </a:r>
            <a:r>
              <a:rPr lang="en-US" dirty="0"/>
              <a:t> = 2</a:t>
            </a:r>
            <a:r>
              <a:rPr lang="en-US" baseline="30000" dirty="0"/>
              <a:t>n+</a:t>
            </a:r>
            <a:r>
              <a:rPr lang="en-US" baseline="30000" dirty="0" smtClean="0"/>
              <a:t>1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So, what do we do now?  We can sort of explain the pattern, but that’s not a proof…</a:t>
            </a:r>
          </a:p>
          <a:p>
            <a:r>
              <a:rPr lang="en-US" dirty="0"/>
              <a:t>We could </a:t>
            </a:r>
            <a:r>
              <a:rPr lang="en-US" dirty="0" smtClean="0"/>
              <a:t>prove it for n=1, n=2, n=3, …(individually), but that would literally take forever…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86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9635</TotalTime>
  <Words>835</Words>
  <Application>Microsoft Office PowerPoint</Application>
  <PresentationFormat>On-screen Show (4:3)</PresentationFormat>
  <Paragraphs>140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CSE 311: Foundations of Computing</vt:lpstr>
      <vt:lpstr>Mathematical Induction</vt:lpstr>
      <vt:lpstr>Prove for all n &gt; 0, a is odd → an is odd</vt:lpstr>
      <vt:lpstr>Induction Is A Rule of Inference</vt:lpstr>
      <vt:lpstr>Using The Induction Rule In A Formal Proof</vt:lpstr>
      <vt:lpstr>Instead, Let’s Use Induction</vt:lpstr>
      <vt:lpstr>5 Steps To Inductive Proofs In English</vt:lpstr>
      <vt:lpstr>What can we say about 1 + 2 + 4 + 8 + … + 2n </vt:lpstr>
      <vt:lpstr>Proving 1 + 2 + 4 + … + 2n = 2n+1 – 1</vt:lpstr>
      <vt:lpstr>5 Steps To Inductive Proofs In English</vt:lpstr>
      <vt:lpstr>Proving 1 + 2 + … + 2n = 2n+1 – 1</vt:lpstr>
      <vt:lpstr>Proving 1 + 2 + … + 2n = 2n+1 – 1</vt:lpstr>
      <vt:lpstr>Another Example</vt:lpstr>
      <vt:lpstr>Finding A Pattern</vt:lpstr>
      <vt:lpstr>Prove:  3 | 22n – 1 for all n ≥ 0</vt:lpstr>
      <vt:lpstr>PowerPoint Presentation</vt:lpstr>
      <vt:lpstr>Prove:  nn ≥ n! for all n ≥ 1.  </vt:lpstr>
      <vt:lpstr>Checkerboard Tiling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beame</cp:lastModifiedBy>
  <cp:revision>417</cp:revision>
  <cp:lastPrinted>2013-10-03T23:44:12Z</cp:lastPrinted>
  <dcterms:created xsi:type="dcterms:W3CDTF">2013-01-07T07:20:47Z</dcterms:created>
  <dcterms:modified xsi:type="dcterms:W3CDTF">2014-10-24T02:30:14Z</dcterms:modified>
</cp:coreProperties>
</file>