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90" r:id="rId2"/>
    <p:sldId id="491" r:id="rId3"/>
    <p:sldId id="488" r:id="rId4"/>
    <p:sldId id="489" r:id="rId5"/>
    <p:sldId id="258" r:id="rId6"/>
    <p:sldId id="461" r:id="rId7"/>
    <p:sldId id="462" r:id="rId8"/>
    <p:sldId id="463" r:id="rId9"/>
    <p:sldId id="464" r:id="rId10"/>
    <p:sldId id="465" r:id="rId11"/>
    <p:sldId id="472" r:id="rId12"/>
    <p:sldId id="473" r:id="rId13"/>
    <p:sldId id="496" r:id="rId14"/>
    <p:sldId id="476" r:id="rId15"/>
    <p:sldId id="494" r:id="rId16"/>
    <p:sldId id="478" r:id="rId17"/>
    <p:sldId id="479" r:id="rId18"/>
    <p:sldId id="492" r:id="rId19"/>
    <p:sldId id="493" r:id="rId20"/>
    <p:sldId id="504" r:id="rId21"/>
    <p:sldId id="503" r:id="rId22"/>
    <p:sldId id="480" r:id="rId23"/>
    <p:sldId id="497" r:id="rId24"/>
    <p:sldId id="484" r:id="rId25"/>
    <p:sldId id="502" r:id="rId2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136" d="100"/>
          <a:sy n="136" d="100"/>
        </p:scale>
        <p:origin x="-8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315673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7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3.png"/><Relationship Id="rId4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0.png"/><Relationship Id="rId4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s.xkcd.com/comics/code_talk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46" y="0"/>
            <a:ext cx="3122653" cy="247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5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multiplicative cipher</a:t>
                </a:r>
                <a:r>
                  <a:rPr lang="en-US" dirty="0">
                    <a:latin typeface="Franklin Gothic Medium" panose="020B06030201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mod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945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For a multiplicative cipher to be invertible: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Calibri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𝑚𝑜𝑑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 :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→{0,…,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−1}</m:t>
                    </m:r>
                  </m:oMath>
                </a14:m>
                <a:endParaRPr lang="en-US" sz="2800" dirty="0">
                  <a:latin typeface="Calibri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>
                    <a:latin typeface="Franklin Gothic Medium" panose="020B0603020102020204" pitchFamily="34" charset="0"/>
                  </a:rPr>
                  <a:t>	must be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one-to-one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and onto</a:t>
                </a:r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  <a:blipFill rotWithShape="1">
                <a:blip r:embed="rId3"/>
                <a:stretch>
                  <a:fillRect l="-1556" t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2668" y="3364093"/>
                <a:ext cx="6781800" cy="18158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ea typeface="MS PGothic" pitchFamily="34" charset="-128"/>
                    <a:cs typeface="+mn-cs"/>
                  </a:rPr>
                  <a:t>Lemma: 	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If </a:t>
                </a:r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there is an integer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𝑏</m:t>
                    </m:r>
                  </m:oMath>
                </a14:m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 such that </a:t>
                </a:r>
              </a:p>
              <a:p>
                <a:pPr>
                  <a:defRPr/>
                </a:pPr>
                <a:r>
                  <a:rPr lang="en-US" sz="2800" i="1" dirty="0">
                    <a:latin typeface="Cambria Math"/>
                    <a:ea typeface="MS PGothic" pitchFamily="34" charset="-128"/>
                  </a:rPr>
                  <a:t>	</a:t>
                </a:r>
                <a:r>
                  <a:rPr lang="en-US" sz="2800" i="1" dirty="0" smtClean="0">
                    <a:latin typeface="Cambria Math"/>
                    <a:ea typeface="MS PGothic" pitchFamily="34" charset="-128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𝑎𝑏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latin typeface="Cambria Math"/>
                        <a:ea typeface="MS PGothic" pitchFamily="34" charset="-128"/>
                      </a:rPr>
                      <m:t>mod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𝑚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= 1</m:t>
                    </m:r>
                  </m:oMath>
                </a14:m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, then the function 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𝑓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) = 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𝑎𝑥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 smtClean="0">
                        <a:latin typeface="Cambria Math"/>
                        <a:ea typeface="MS PGothic" pitchFamily="34" charset="-128"/>
                      </a:rPr>
                      <m:t>mod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𝑚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</m:oMath>
                </a14:m>
                <a:r>
                  <a:rPr lang="en-US" sz="2800">
                    <a:latin typeface="Franklin Gothic Medium" panose="020B0603020102020204" pitchFamily="34" charset="0"/>
                    <a:ea typeface="MS PGothic" pitchFamily="34" charset="-128"/>
                  </a:rPr>
                  <a:t>is </a:t>
                </a:r>
                <a:r>
                  <a:rPr lang="en-US" sz="2800" smtClean="0">
                    <a:latin typeface="Franklin Gothic Medium" panose="020B0603020102020204" pitchFamily="34" charset="0"/>
                    <a:ea typeface="MS PGothic" pitchFamily="34" charset="-128"/>
                  </a:rPr>
                  <a:t>one-to-one 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			and </a:t>
                </a:r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onto.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68" y="3364093"/>
                <a:ext cx="6781800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704" t="-3333" r="-1525" b="-8333"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xample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Solve: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7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≡1 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26)</m:t>
                    </m:r>
                  </m:oMath>
                </a14:m>
                <a:endParaRPr lang="en-US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  <a:blipFill rotWithShape="1">
                <a:blip r:embed="rId2"/>
                <a:stretch>
                  <a:fillRect l="-1926" t="-4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5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athematical </a:t>
            </a:r>
            <a:r>
              <a:rPr lang="en-US" dirty="0"/>
              <a:t>I</a:t>
            </a:r>
            <a:r>
              <a:rPr lang="en-US" dirty="0" smtClean="0"/>
              <a:t>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379" y="1017387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Method for proving statements about all integers ≥ 0</a:t>
            </a:r>
          </a:p>
          <a:p>
            <a:pPr lvl="1"/>
            <a:r>
              <a:rPr lang="en-US" sz="2400" dirty="0" smtClean="0"/>
              <a:t>A new logical inference rule!</a:t>
            </a:r>
          </a:p>
          <a:p>
            <a:pPr marL="1200150" lvl="2" indent="-285750">
              <a:buFont typeface="Arial"/>
              <a:buChar char="•"/>
            </a:pPr>
            <a:r>
              <a:rPr lang="en-US" sz="2500" dirty="0" smtClean="0"/>
              <a:t>It only applies over the natural numbers</a:t>
            </a:r>
          </a:p>
          <a:p>
            <a:pPr marL="1200150" lvl="2" indent="-285750">
              <a:buFont typeface="Arial"/>
              <a:buChar char="•"/>
            </a:pPr>
            <a:r>
              <a:rPr lang="en-US" sz="2500" dirty="0" smtClean="0"/>
              <a:t>The idea is to </a:t>
            </a:r>
            <a:r>
              <a:rPr lang="en-US" sz="2500" b="1" dirty="0" smtClean="0"/>
              <a:t>use</a:t>
            </a:r>
            <a:r>
              <a:rPr lang="en-US" sz="2500" dirty="0" smtClean="0"/>
              <a:t> the special structure of the naturals to prove things more easily</a:t>
            </a:r>
          </a:p>
          <a:p>
            <a:pPr lvl="1"/>
            <a:r>
              <a:rPr lang="en-US" sz="2400" dirty="0" smtClean="0"/>
              <a:t>Particularly useful for reasoning about programs!</a:t>
            </a:r>
          </a:p>
          <a:p>
            <a:pPr lvl="2"/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n++) { … }</a:t>
            </a:r>
            <a:endParaRPr lang="en-US" sz="2200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57350" lvl="3" indent="-285750">
              <a:buFont typeface="Arial"/>
              <a:buChar char="•"/>
            </a:pPr>
            <a:r>
              <a:rPr lang="en-US" sz="2100" dirty="0"/>
              <a:t>S</a:t>
            </a:r>
            <a:r>
              <a:rPr lang="en-US" sz="2100" dirty="0" smtClean="0"/>
              <a:t>how P(</a:t>
            </a:r>
            <a:r>
              <a:rPr lang="en-US" sz="2100" dirty="0" err="1" smtClean="0"/>
              <a:t>i</a:t>
            </a:r>
            <a:r>
              <a:rPr lang="en-US" sz="2100" dirty="0" smtClean="0"/>
              <a:t>) holds after i times through the loop</a:t>
            </a:r>
          </a:p>
          <a:p>
            <a:pPr lvl="2"/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 { </a:t>
            </a:r>
          </a:p>
          <a:p>
            <a:pPr lvl="2"/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(x == 0) { return 0; }</a:t>
            </a:r>
          </a:p>
          <a:p>
            <a:pPr lvl="3"/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 { return f(x – </a:t>
            </a:r>
            <a:r>
              <a:rPr lang="en-US" sz="22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2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)+1; 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pPr marL="1714500" lvl="3" indent="-342900">
              <a:buFont typeface="Arial"/>
              <a:buChar char="•"/>
            </a:pPr>
            <a:r>
              <a:rPr lang="en-US" dirty="0"/>
              <a:t>f</a:t>
            </a:r>
            <a:r>
              <a:rPr lang="en-US" dirty="0" smtClean="0"/>
              <a:t>(x) = x for all values of x ≥ 0 naturally shown by induction.</a:t>
            </a:r>
          </a:p>
        </p:txBody>
      </p:sp>
    </p:spTree>
    <p:extLst>
      <p:ext uri="{BB962C8B-B14F-4D97-AF65-F5344CB8AC3E}">
        <p14:creationId xmlns:p14="http://schemas.microsoft.com/office/powerpoint/2010/main" val="38593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for all n &gt; 0, a is odd → a</a:t>
            </a:r>
            <a:r>
              <a:rPr lang="en-US" baseline="30000" dirty="0" smtClean="0"/>
              <a:t>n</a:t>
            </a:r>
            <a:r>
              <a:rPr lang="en-US" dirty="0" smtClean="0"/>
              <a:t> is odd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Let n &gt; 0 be arbitrary. </a:t>
            </a: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Suppose that a is odd.  We know that if a, b are odd, then ab is also odd.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So,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				</a:t>
            </a:r>
            <a:r>
              <a:rPr lang="en-US" sz="2800" dirty="0">
                <a:latin typeface="Calibri"/>
                <a:cs typeface="Calibri"/>
              </a:rPr>
              <a:t>(…• </a:t>
            </a:r>
            <a:r>
              <a:rPr lang="en-US" sz="2800" dirty="0" smtClean="0">
                <a:latin typeface="Calibri"/>
                <a:cs typeface="Calibri"/>
              </a:rPr>
              <a:t>((</a:t>
            </a:r>
            <a:r>
              <a:rPr lang="en-US" sz="2800" dirty="0" err="1" smtClean="0">
                <a:latin typeface="Calibri"/>
                <a:cs typeface="Calibri"/>
              </a:rPr>
              <a:t>a•a</a:t>
            </a:r>
            <a:r>
              <a:rPr lang="en-US" sz="2800" dirty="0" smtClean="0">
                <a:latin typeface="Calibri"/>
                <a:cs typeface="Calibri"/>
              </a:rPr>
              <a:t>) •a) •…•a) = a</a:t>
            </a:r>
            <a:r>
              <a:rPr lang="en-US" sz="2800" baseline="30000" dirty="0">
                <a:latin typeface="Calibri"/>
                <a:cs typeface="Calibri"/>
              </a:rPr>
              <a:t>n</a:t>
            </a:r>
            <a:endParaRPr lang="en-US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						</a:t>
            </a:r>
            <a:r>
              <a:rPr lang="en-US" sz="2800" i="1" dirty="0" smtClean="0">
                <a:latin typeface="Calibri"/>
                <a:cs typeface="Calibri"/>
              </a:rPr>
              <a:t>(n times)</a:t>
            </a: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Those “…”s are a problem!  We’re trying to say “we can use the same argument over and over”…  We’ll come back to this.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Is A Rule of Inference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18384" y="1664466"/>
            <a:ext cx="4114800" cy="1815882"/>
            <a:chOff x="4779212" y="904179"/>
            <a:chExt cx="4114800" cy="1815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47" name="TextBox 3"/>
                <p:cNvSpPr txBox="1"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4779212" y="904179"/>
                  <a:ext cx="4114800" cy="18158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eaLnBrk="1" hangingPunct="1"/>
                  <a:r>
                    <a:rPr lang="en-US" sz="2800" dirty="0" smtClean="0">
                      <a:cs typeface="Arial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 smtClean="0">
                          <a:latin typeface="Cambria Math"/>
                          <a:cs typeface="Arial" charset="0"/>
                        </a:rPr>
                        <m:t>(0)</m:t>
                      </m:r>
                    </m:oMath>
                  </a14:m>
                  <a:endParaRPr lang="en-US" sz="2800" dirty="0">
                    <a:cs typeface="Arial" charset="0"/>
                  </a:endParaRPr>
                </a:p>
                <a:p>
                  <a:pPr eaLnBrk="1" hangingPunct="1"/>
                  <a:r>
                    <a:rPr lang="en-US" sz="2800" dirty="0" smtClean="0">
                      <a:cs typeface="Arial" charset="0"/>
                      <a:sym typeface="Symbol" pitchFamily="18" charset="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𝑘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𝑘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 →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𝑘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+1))</m:t>
                      </m:r>
                    </m:oMath>
                  </a14:m>
                  <a:endParaRPr lang="en-US" sz="2800" dirty="0" smtClean="0">
                    <a:cs typeface="Arial" charset="0"/>
                  </a:endParaRPr>
                </a:p>
                <a:p>
                  <a:pPr eaLnBrk="1" hangingPunct="1"/>
                  <a:endParaRPr lang="en-US" sz="2800" dirty="0" smtClean="0">
                    <a:cs typeface="Arial" charset="0"/>
                  </a:endParaRPr>
                </a:p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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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𝑛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𝑃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(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𝑛</m:t>
                        </m:r>
                        <m:r>
                          <a:rPr lang="en-US" sz="2800" i="1" dirty="0">
                            <a:latin typeface="Cambria Math"/>
                            <a:cs typeface="Arial" charset="0"/>
                          </a:rPr>
                          <m:t>)</m:t>
                        </m:r>
                      </m:oMath>
                    </m:oMathPara>
                  </a14:m>
                  <a:endParaRPr lang="en-US" sz="2800" dirty="0"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6147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4779212" y="904179"/>
                  <a:ext cx="4114800" cy="181588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>
              <p:custDataLst>
                <p:tags r:id="rId4"/>
              </p:custDataLst>
            </p:nvPr>
          </p:nvCxnSpPr>
          <p:spPr>
            <a:xfrm>
              <a:off x="4855412" y="1976625"/>
              <a:ext cx="3962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49" name="TextBox 6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105400"/>
            <a:ext cx="5638800" cy="1474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Formal steps</a:t>
            </a:r>
          </a:p>
          <a:p>
            <a:pPr eaLnBrk="1" hangingPunct="1"/>
            <a:r>
              <a:rPr lang="en-US">
                <a:cs typeface="Arial" charset="0"/>
              </a:rPr>
              <a:t>Show P(0)</a:t>
            </a:r>
          </a:p>
          <a:p>
            <a:pPr eaLnBrk="1" hangingPunct="1"/>
            <a:r>
              <a:rPr lang="en-US">
                <a:cs typeface="Arial" charset="0"/>
              </a:rPr>
              <a:t>Assume P(k),  Prove P(k+1),  Conclude 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k (P(k)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n P(n)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0016" y="951383"/>
            <a:ext cx="401576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smtClean="0"/>
              <a:t>Domain: Natural Numbers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6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T</a:t>
            </a:r>
            <a:r>
              <a:rPr lang="en-US" dirty="0" smtClean="0"/>
              <a:t>he Induction </a:t>
            </a:r>
            <a:r>
              <a:rPr lang="en-US" dirty="0"/>
              <a:t>R</a:t>
            </a:r>
            <a:r>
              <a:rPr lang="en-US" dirty="0" smtClean="0"/>
              <a:t>ule In </a:t>
            </a:r>
            <a:r>
              <a:rPr lang="en-US" dirty="0"/>
              <a:t>A</a:t>
            </a:r>
            <a:r>
              <a:rPr lang="en-US" dirty="0" smtClean="0"/>
              <a:t> Formal </a:t>
            </a:r>
            <a:r>
              <a:rPr lang="en-US" dirty="0"/>
              <a:t>P</a:t>
            </a:r>
            <a:r>
              <a:rPr lang="en-US" dirty="0" smtClean="0"/>
              <a:t>roof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282" y="3259668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</a:t>
            </a:r>
            <a:r>
              <a:rPr lang="en-US" sz="2400" dirty="0" smtClean="0"/>
              <a:t>	Direct </a:t>
            </a:r>
            <a:r>
              <a:rPr lang="en-US" sz="2400" dirty="0"/>
              <a:t>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</a:t>
            </a:r>
            <a:r>
              <a:rPr lang="en-US" sz="2400" dirty="0" smtClean="0"/>
              <a:t>	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</a:t>
            </a:r>
            <a:r>
              <a:rPr lang="en-US" sz="2400" dirty="0" smtClean="0"/>
              <a:t>	Induction </a:t>
            </a:r>
            <a:r>
              <a:rPr lang="en-US" sz="2400" dirty="0"/>
              <a:t>Rule 1&amp;7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800" dirty="0">
                  <a:cs typeface="Arial" charset="0"/>
                </a:endParaRPr>
              </a:p>
              <a:p>
                <a:pPr eaLnBrk="1" hangingPunct="1"/>
                <a:r>
                  <a:rPr lang="en-US" sz="2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>
            <p:custDataLst>
              <p:tags r:id="rId2"/>
            </p:custDataLst>
          </p:nvPr>
        </p:nvCxnSpPr>
        <p:spPr>
          <a:xfrm>
            <a:off x="2223926" y="2296478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2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Instead, Let’s Use Induction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5085" y="3135489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0731" y="3169356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047063" y="3059289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5085" y="3581930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963349" y="3437466"/>
            <a:ext cx="162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7085" y="4332111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41150" y="4267200"/>
            <a:ext cx="145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796" y="5063949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736644" y="6171903"/>
            <a:ext cx="1624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6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600" dirty="0">
                  <a:cs typeface="Arial" charset="0"/>
                </a:endParaRPr>
              </a:p>
              <a:p>
                <a:pPr eaLnBrk="1" hangingPunct="1"/>
                <a:r>
                  <a:rPr lang="en-US" sz="26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600" dirty="0" smtClean="0">
                  <a:cs typeface="Arial" charset="0"/>
                </a:endParaRPr>
              </a:p>
              <a:p>
                <a:pPr eaLnBrk="1" hangingPunct="1"/>
                <a:endParaRPr lang="en-US" sz="26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>
            <p:custDataLst>
              <p:tags r:id="rId2"/>
            </p:custDataLst>
          </p:nvPr>
        </p:nvCxnSpPr>
        <p:spPr>
          <a:xfrm>
            <a:off x="2404550" y="216101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P</a:t>
            </a:r>
            <a:r>
              <a:rPr lang="en-US" dirty="0" smtClean="0"/>
              <a:t>roofs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“We will show that P(n) is true for every n ≥ 0 by 	Induction.”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say about 1 + 2 + 4 + 8 </a:t>
            </a:r>
            <a:r>
              <a:rPr lang="en-US" dirty="0"/>
              <a:t>+ </a:t>
            </a:r>
            <a:r>
              <a:rPr lang="en-US" dirty="0" smtClean="0"/>
              <a:t>… + 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r>
              <a:rPr lang="en-US" dirty="0" smtClean="0"/>
              <a:t>1 	                            = 1</a:t>
            </a:r>
          </a:p>
          <a:p>
            <a:r>
              <a:rPr lang="en-US" dirty="0" smtClean="0"/>
              <a:t>1 + 2 		                   = 3</a:t>
            </a:r>
          </a:p>
          <a:p>
            <a:r>
              <a:rPr lang="en-US" dirty="0" smtClean="0"/>
              <a:t>1 + 2 + 4 				 = 7</a:t>
            </a:r>
          </a:p>
          <a:p>
            <a:r>
              <a:rPr lang="en-US" dirty="0" smtClean="0"/>
              <a:t>1 + 2 + 4 + 8 	          = 15</a:t>
            </a:r>
          </a:p>
          <a:p>
            <a:r>
              <a:rPr lang="en-US" dirty="0" smtClean="0"/>
              <a:t>1 + 2 + 4 + 8 + 16  = 31</a:t>
            </a:r>
          </a:p>
          <a:p>
            <a:endParaRPr lang="en-US" dirty="0"/>
          </a:p>
          <a:p>
            <a:r>
              <a:rPr lang="en-US" dirty="0" smtClean="0"/>
              <a:t>Can we describe the pattern?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+ 2 + 4 + … + 2</a:t>
            </a:r>
            <a:r>
              <a:rPr lang="en-US" baseline="30000" dirty="0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n+1</a:t>
            </a:r>
            <a:r>
              <a:rPr lang="en-US" dirty="0" smtClean="0"/>
              <a:t> –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 smtClean="0">
                <a:latin typeface="Franklin Gothic Medium"/>
                <a:cs typeface="Franklin Gothic Medium"/>
              </a:rPr>
              <a:t>Proving 1 + 2 + 4 + … + 2</a:t>
            </a:r>
            <a:r>
              <a:rPr lang="en-US" sz="3000" baseline="30000" dirty="0" smtClean="0">
                <a:latin typeface="Franklin Gothic Medium"/>
                <a:cs typeface="Franklin Gothic Medium"/>
              </a:rPr>
              <a:t>n</a:t>
            </a:r>
            <a:r>
              <a:rPr lang="en-US" sz="3000" dirty="0" smtClean="0">
                <a:latin typeface="Franklin Gothic Medium"/>
                <a:cs typeface="Franklin Gothic Medium"/>
              </a:rPr>
              <a:t> = 2</a:t>
            </a:r>
            <a:r>
              <a:rPr lang="en-US" sz="3000" baseline="30000" dirty="0" smtClean="0">
                <a:latin typeface="Franklin Gothic Medium"/>
                <a:cs typeface="Franklin Gothic Medium"/>
              </a:rPr>
              <a:t>n+1</a:t>
            </a:r>
            <a:r>
              <a:rPr lang="en-US" sz="3000" dirty="0" smtClean="0">
                <a:latin typeface="Franklin Gothic Medium"/>
                <a:cs typeface="Franklin Gothic Medium"/>
              </a:rPr>
              <a:t> – 1</a:t>
            </a:r>
            <a:endParaRPr lang="en-US" sz="3000" dirty="0"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r>
              <a:rPr lang="en-US" dirty="0" smtClean="0"/>
              <a:t>We could try proving it normally…</a:t>
            </a:r>
          </a:p>
          <a:p>
            <a:pPr lvl="1"/>
            <a:r>
              <a:rPr lang="en-US" dirty="0" smtClean="0"/>
              <a:t>We want to show that </a:t>
            </a:r>
            <a:r>
              <a:rPr lang="en-US" dirty="0"/>
              <a:t>1 + 2 + 4 + … + 2</a:t>
            </a:r>
            <a:r>
              <a:rPr lang="en-US" baseline="30000" dirty="0"/>
              <a:t>n</a:t>
            </a:r>
            <a:r>
              <a:rPr lang="en-US" dirty="0"/>
              <a:t> = 2</a:t>
            </a:r>
            <a:r>
              <a:rPr lang="en-US" baseline="30000" dirty="0"/>
              <a:t>n+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So, what do we do now?  We can sort of explain the pattern, but that’s not a proof…</a:t>
            </a:r>
          </a:p>
          <a:p>
            <a:r>
              <a:rPr lang="en-US" dirty="0"/>
              <a:t>We could </a:t>
            </a:r>
            <a:r>
              <a:rPr lang="en-US" dirty="0" smtClean="0"/>
              <a:t>prove it for n=1, n=2, n=3, …(individually), but that would literally take forever…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seful GCD Fact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1222022"/>
            <a:ext cx="7239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</a:t>
            </a:r>
            <a:r>
              <a:rPr lang="en-US" sz="2800" i="1" dirty="0">
                <a:ea typeface="MS PGothic" pitchFamily="34" charset="-128"/>
                <a:cs typeface="+mn-cs"/>
              </a:rPr>
              <a:t>		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  					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(</a:t>
            </a:r>
            <a:r>
              <a:rPr lang="en-US" sz="2800" i="1" dirty="0" err="1" smtClean="0">
                <a:ea typeface="MS PGothic" pitchFamily="34" charset="-128"/>
                <a:cs typeface="+mn-cs"/>
              </a:rPr>
              <a:t>a,b</a:t>
            </a:r>
            <a:r>
              <a:rPr lang="en-US" sz="2800" i="1" dirty="0">
                <a:ea typeface="MS PGothic" pitchFamily="34" charset="-128"/>
                <a:cs typeface="+mn-cs"/>
              </a:rPr>
              <a:t>) =</a:t>
            </a:r>
            <a:r>
              <a:rPr lang="en-US" sz="2800" dirty="0">
                <a:ea typeface="MS PGothic" pitchFamily="34" charset="-128"/>
                <a:cs typeface="+mn-cs"/>
              </a:rPr>
              <a:t> 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dirty="0" smtClean="0">
                <a:ea typeface="MS PGothic" pitchFamily="34" charset="-128"/>
                <a:cs typeface="+mn-cs"/>
              </a:rPr>
              <a:t>(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b, a </a:t>
            </a:r>
            <a:r>
              <a:rPr lang="en-US" sz="2800" dirty="0" smtClean="0">
                <a:ea typeface="MS PGothic" pitchFamily="34" charset="-128"/>
                <a:cs typeface="+mn-cs"/>
              </a:rPr>
              <a:t>mod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2161011"/>
            <a:ext cx="9143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Proof:</a:t>
            </a:r>
          </a:p>
          <a:p>
            <a:pPr lvl="0"/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By definition of 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mod,        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a = </a:t>
            </a:r>
            <a:r>
              <a:rPr lang="en-US" sz="2000" dirty="0" err="1">
                <a:solidFill>
                  <a:prstClr val="black"/>
                </a:solidFill>
                <a:cs typeface="Calibri"/>
              </a:rPr>
              <a:t>qb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+ (a mod b)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 for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some integer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q=a div b.  </a:t>
            </a:r>
          </a:p>
          <a:p>
            <a:pPr lvl="0"/>
            <a:endParaRPr lang="en-US" sz="1200" dirty="0">
              <a:solidFill>
                <a:prstClr val="black"/>
              </a:solidFill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        Let d=</a:t>
            </a:r>
            <a:r>
              <a:rPr lang="en-US" sz="2000" dirty="0" err="1" smtClean="0">
                <a:latin typeface="Calibri"/>
                <a:cs typeface="Calibri"/>
              </a:rPr>
              <a:t>gcd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dirty="0" err="1" smtClean="0">
                <a:latin typeface="Calibri"/>
                <a:cs typeface="Calibri"/>
              </a:rPr>
              <a:t>a,b</a:t>
            </a:r>
            <a:r>
              <a:rPr lang="en-US" sz="2000" dirty="0" smtClean="0">
                <a:latin typeface="Calibri"/>
                <a:cs typeface="Calibri"/>
              </a:rPr>
              <a:t>).  Then </a:t>
            </a:r>
            <a:r>
              <a:rPr lang="en-US" sz="2000" dirty="0" err="1" smtClean="0">
                <a:latin typeface="Calibri"/>
                <a:cs typeface="Calibri"/>
              </a:rPr>
              <a:t>d|a</a:t>
            </a:r>
            <a:r>
              <a:rPr lang="en-US" sz="2000" dirty="0" smtClean="0">
                <a:latin typeface="Calibri"/>
                <a:cs typeface="Calibri"/>
              </a:rPr>
              <a:t> and </a:t>
            </a:r>
            <a:r>
              <a:rPr lang="en-US" sz="2000" dirty="0" err="1" smtClean="0">
                <a:latin typeface="Calibri"/>
                <a:cs typeface="Calibri"/>
              </a:rPr>
              <a:t>d|b</a:t>
            </a:r>
            <a:r>
              <a:rPr lang="en-US" sz="2000" dirty="0" smtClean="0">
                <a:latin typeface="Calibri"/>
                <a:cs typeface="Calibri"/>
              </a:rPr>
              <a:t> so a=</a:t>
            </a:r>
            <a:r>
              <a:rPr lang="en-US" sz="2000" dirty="0" err="1" smtClean="0">
                <a:latin typeface="Calibri"/>
                <a:cs typeface="Calibri"/>
              </a:rPr>
              <a:t>kd</a:t>
            </a:r>
            <a:r>
              <a:rPr lang="en-US" sz="2000" dirty="0" smtClean="0">
                <a:latin typeface="Calibri"/>
                <a:cs typeface="Calibri"/>
              </a:rPr>
              <a:t> and b=</a:t>
            </a:r>
            <a:r>
              <a:rPr lang="en-US" sz="2000" dirty="0" err="1" smtClean="0">
                <a:latin typeface="Calibri"/>
                <a:cs typeface="Calibri"/>
              </a:rPr>
              <a:t>jd</a:t>
            </a:r>
            <a:r>
              <a:rPr lang="en-US" sz="2000" dirty="0" smtClean="0">
                <a:latin typeface="Calibri"/>
                <a:cs typeface="Calibri"/>
              </a:rPr>
              <a:t> for some integers k and j. </a:t>
            </a:r>
            <a:r>
              <a:rPr lang="en-US" sz="2000" dirty="0" smtClean="0">
                <a:cs typeface="Calibri"/>
              </a:rPr>
              <a:t>	</a:t>
            </a:r>
          </a:p>
          <a:p>
            <a:r>
              <a:rPr lang="en-US" sz="2000" dirty="0">
                <a:cs typeface="Calibri"/>
              </a:rPr>
              <a:t> </a:t>
            </a:r>
            <a:r>
              <a:rPr lang="en-US" sz="2000" dirty="0" smtClean="0">
                <a:cs typeface="Calibri"/>
              </a:rPr>
              <a:t>       Therefore</a:t>
            </a:r>
            <a:r>
              <a:rPr lang="en-US" sz="2000" dirty="0" smtClean="0">
                <a:latin typeface="Calibri"/>
                <a:cs typeface="Calibri"/>
              </a:rPr>
              <a:t> (a mod b) = a – </a:t>
            </a:r>
            <a:r>
              <a:rPr lang="en-US" sz="2000" dirty="0" err="1" smtClean="0">
                <a:latin typeface="Calibri"/>
                <a:cs typeface="Calibri"/>
              </a:rPr>
              <a:t>qb</a:t>
            </a:r>
            <a:r>
              <a:rPr lang="en-US" sz="2000" dirty="0" smtClean="0">
                <a:latin typeface="Calibri"/>
                <a:cs typeface="Calibri"/>
              </a:rPr>
              <a:t> = </a:t>
            </a:r>
            <a:r>
              <a:rPr lang="en-US" sz="2000" dirty="0" err="1" smtClean="0">
                <a:latin typeface="Calibri"/>
                <a:cs typeface="Calibri"/>
              </a:rPr>
              <a:t>kd</a:t>
            </a:r>
            <a:r>
              <a:rPr lang="en-US" sz="2000" dirty="0" smtClean="0">
                <a:latin typeface="Calibri"/>
                <a:cs typeface="Calibri"/>
              </a:rPr>
              <a:t> – </a:t>
            </a:r>
            <a:r>
              <a:rPr lang="en-US" sz="2000" dirty="0" err="1" smtClean="0">
                <a:latin typeface="Calibri"/>
                <a:cs typeface="Calibri"/>
              </a:rPr>
              <a:t>qjd</a:t>
            </a:r>
            <a:r>
              <a:rPr lang="en-US" sz="2000" dirty="0" smtClean="0">
                <a:latin typeface="Calibri"/>
                <a:cs typeface="Calibri"/>
              </a:rPr>
              <a:t> = d(k – </a:t>
            </a:r>
            <a:r>
              <a:rPr lang="en-US" sz="2000" dirty="0" err="1" smtClean="0">
                <a:latin typeface="Calibri"/>
                <a:cs typeface="Calibri"/>
              </a:rPr>
              <a:t>qj</a:t>
            </a:r>
            <a:r>
              <a:rPr lang="en-US" sz="2000" dirty="0" smtClean="0">
                <a:latin typeface="Calibri"/>
                <a:cs typeface="Calibri"/>
              </a:rPr>
              <a:t>).  </a:t>
            </a:r>
          </a:p>
          <a:p>
            <a:r>
              <a:rPr lang="en-US" sz="2000" dirty="0" smtClean="0">
                <a:latin typeface="Calibri"/>
                <a:cs typeface="Calibri"/>
              </a:rPr>
              <a:t>	So, d | (a mod b)  and since d | b we must have d ≤ </a:t>
            </a:r>
            <a:r>
              <a:rPr lang="en-US" sz="2000" dirty="0" err="1" smtClean="0">
                <a:latin typeface="Calibri"/>
                <a:cs typeface="Calibri"/>
              </a:rPr>
              <a:t>gcd</a:t>
            </a:r>
            <a:r>
              <a:rPr lang="en-US" sz="2000" dirty="0" smtClean="0">
                <a:latin typeface="Calibri"/>
                <a:cs typeface="Calibri"/>
              </a:rPr>
              <a:t>(b, a mod b).</a:t>
            </a:r>
          </a:p>
          <a:p>
            <a:endParaRPr lang="en-US" sz="2000" dirty="0" smtClean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	Now, let e=</a:t>
            </a:r>
            <a:r>
              <a:rPr lang="en-US" sz="2000" dirty="0" err="1" smtClean="0">
                <a:latin typeface="Calibri"/>
                <a:cs typeface="Calibri"/>
              </a:rPr>
              <a:t>gcd</a:t>
            </a:r>
            <a:r>
              <a:rPr lang="en-US" sz="2000" dirty="0" smtClean="0">
                <a:latin typeface="Calibri"/>
                <a:cs typeface="Calibri"/>
              </a:rPr>
              <a:t>(b, a mod b).  Then e | b and e | (a mod b).  It follows</a:t>
            </a:r>
          </a:p>
          <a:p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that  b=me and (a mod b) = ne for some integers m and n.    Therefore</a:t>
            </a:r>
          </a:p>
          <a:p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                       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a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= </a:t>
            </a:r>
            <a:r>
              <a:rPr lang="en-US" sz="2000" dirty="0" err="1">
                <a:solidFill>
                  <a:prstClr val="black"/>
                </a:solidFill>
                <a:cs typeface="Calibri"/>
              </a:rPr>
              <a:t>qb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+ (a mod b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)  = </a:t>
            </a:r>
            <a:r>
              <a:rPr lang="en-US" sz="2000" dirty="0" err="1" smtClean="0">
                <a:solidFill>
                  <a:prstClr val="black"/>
                </a:solidFill>
                <a:cs typeface="Calibri"/>
              </a:rPr>
              <a:t>qme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 +  ne = e(</a:t>
            </a:r>
            <a:r>
              <a:rPr lang="en-US" sz="2000" dirty="0" err="1" smtClean="0">
                <a:solidFill>
                  <a:prstClr val="black"/>
                </a:solidFill>
                <a:cs typeface="Calibri"/>
              </a:rPr>
              <a:t>qm+n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)    </a:t>
            </a:r>
          </a:p>
          <a:p>
            <a:pPr lvl="0"/>
            <a:r>
              <a:rPr lang="en-US" sz="20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       So, e | a and since e | b we must have e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≤ </a:t>
            </a:r>
            <a:r>
              <a:rPr lang="en-US" sz="2000" dirty="0" err="1" smtClean="0">
                <a:solidFill>
                  <a:prstClr val="black"/>
                </a:solidFill>
                <a:cs typeface="Calibri"/>
              </a:rPr>
              <a:t>gcd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(a, b).</a:t>
            </a:r>
          </a:p>
          <a:p>
            <a:pPr lvl="0"/>
            <a:endParaRPr lang="en-US" sz="2000" dirty="0">
              <a:solidFill>
                <a:prstClr val="black"/>
              </a:solidFill>
              <a:cs typeface="Calibri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cs typeface="Calibri"/>
              </a:rPr>
              <a:t>        Therefore </a:t>
            </a:r>
            <a:r>
              <a:rPr lang="en-US" sz="2000" dirty="0" err="1" smtClean="0">
                <a:solidFill>
                  <a:prstClr val="black"/>
                </a:solidFill>
                <a:cs typeface="Calibri"/>
              </a:rPr>
              <a:t>gcd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(a, b)=</a:t>
            </a:r>
            <a:r>
              <a:rPr lang="en-US" sz="2000" dirty="0" err="1" smtClean="0">
                <a:solidFill>
                  <a:prstClr val="black"/>
                </a:solidFill>
                <a:cs typeface="Calibri"/>
              </a:rPr>
              <a:t>gcd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(b, a mod b).</a:t>
            </a:r>
            <a:endParaRPr lang="en-US" sz="20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2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P</a:t>
            </a:r>
            <a:r>
              <a:rPr lang="en-US" dirty="0" smtClean="0"/>
              <a:t>roofs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“We will show that P(n) is true for every n ≥ 0 by 	Induction.”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Proving 1 + </a:t>
            </a:r>
            <a:r>
              <a:rPr lang="en-US" sz="2800" dirty="0" smtClean="0"/>
              <a:t>2 </a:t>
            </a:r>
            <a:r>
              <a:rPr lang="en-US" sz="2800" dirty="0"/>
              <a:t>+ … + 2</a:t>
            </a:r>
            <a:r>
              <a:rPr lang="en-US" sz="2800" baseline="30000" dirty="0"/>
              <a:t>n</a:t>
            </a:r>
            <a:r>
              <a:rPr lang="en-US" sz="2800" dirty="0"/>
              <a:t> = 2</a:t>
            </a:r>
            <a:r>
              <a:rPr lang="en-US" sz="2800" baseline="30000" dirty="0"/>
              <a:t>n+1</a:t>
            </a:r>
            <a:r>
              <a:rPr lang="en-US" sz="2800" dirty="0"/>
              <a:t> – 1</a:t>
            </a:r>
            <a:endParaRPr lang="en-US" sz="2600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33394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Proving 1 + </a:t>
            </a:r>
            <a:r>
              <a:rPr lang="en-US" sz="2800" dirty="0" smtClean="0"/>
              <a:t>2 </a:t>
            </a:r>
            <a:r>
              <a:rPr lang="en-US" sz="2800" dirty="0"/>
              <a:t>+ … + 2</a:t>
            </a:r>
            <a:r>
              <a:rPr lang="en-US" sz="2800" baseline="30000" dirty="0"/>
              <a:t>n</a:t>
            </a:r>
            <a:r>
              <a:rPr lang="en-US" sz="2800" dirty="0"/>
              <a:t> = 2</a:t>
            </a:r>
            <a:r>
              <a:rPr lang="en-US" sz="2800" baseline="30000" dirty="0"/>
              <a:t>n+1</a:t>
            </a:r>
            <a:r>
              <a:rPr lang="en-US" sz="2800" dirty="0"/>
              <a:t> – 1</a:t>
            </a:r>
            <a:endParaRPr lang="en-US" sz="2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78007" y="993261"/>
            <a:ext cx="8769770" cy="5551179"/>
          </a:xfrm>
        </p:spPr>
        <p:txBody>
          <a:bodyPr>
            <a:normAutofit lnSpcReduction="1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400" dirty="0" smtClean="0">
                <a:latin typeface="Franklin Gothic Medium" panose="020B0603020102020204" pitchFamily="34" charset="0"/>
                <a:cs typeface=""/>
              </a:rPr>
              <a:t> </a:t>
            </a:r>
            <a:r>
              <a:rPr lang="en-US" sz="2400" dirty="0" smtClean="0">
                <a:latin typeface="+mn-lt"/>
                <a:cs typeface=""/>
              </a:rPr>
              <a:t>Let P(n) be “1 </a:t>
            </a:r>
            <a:r>
              <a:rPr lang="en-US" sz="2400" dirty="0">
                <a:latin typeface="+mn-lt"/>
                <a:cs typeface=""/>
              </a:rPr>
              <a:t>+ </a:t>
            </a:r>
            <a:r>
              <a:rPr lang="en-US" sz="2400" dirty="0" smtClean="0">
                <a:latin typeface="+mn-lt"/>
                <a:cs typeface=""/>
              </a:rPr>
              <a:t>2 </a:t>
            </a:r>
            <a:r>
              <a:rPr lang="en-US" sz="2400" dirty="0">
                <a:latin typeface="+mn-lt"/>
                <a:cs typeface=""/>
              </a:rPr>
              <a:t>+ … + 2</a:t>
            </a:r>
            <a:r>
              <a:rPr lang="en-US" sz="2400" baseline="30000" dirty="0">
                <a:latin typeface="+mn-lt"/>
                <a:cs typeface=""/>
              </a:rPr>
              <a:t>n</a:t>
            </a:r>
            <a:r>
              <a:rPr lang="en-US" sz="2400" dirty="0">
                <a:latin typeface="+mn-lt"/>
                <a:cs typeface=""/>
              </a:rPr>
              <a:t> = 2</a:t>
            </a:r>
            <a:r>
              <a:rPr lang="en-US" sz="2400" baseline="30000" dirty="0">
                <a:latin typeface="+mn-lt"/>
                <a:cs typeface=""/>
              </a:rPr>
              <a:t>n+1</a:t>
            </a:r>
            <a:r>
              <a:rPr lang="en-US" sz="2400" dirty="0">
                <a:latin typeface="+mn-lt"/>
                <a:cs typeface=""/>
              </a:rPr>
              <a:t> – </a:t>
            </a:r>
            <a:r>
              <a:rPr lang="en-US" sz="2400" dirty="0" smtClean="0">
                <a:latin typeface="+mn-lt"/>
                <a:cs typeface=""/>
              </a:rPr>
              <a:t>1”.  We will show P(n) is true for all natural numbers by induction.</a:t>
            </a: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Base Case (</a:t>
            </a:r>
            <a:r>
              <a:rPr lang="en-US" sz="2400" dirty="0" smtClean="0">
                <a:latin typeface="+mn-lt"/>
              </a:rPr>
              <a:t>n=0):    </a:t>
            </a:r>
            <a:r>
              <a:rPr lang="en-US" sz="2400" dirty="0" smtClean="0">
                <a:latin typeface="+mn-lt"/>
                <a:cs typeface="Cambria Math"/>
              </a:rPr>
              <a:t>2</a:t>
            </a:r>
            <a:r>
              <a:rPr lang="en-US" sz="2400" baseline="30000" dirty="0" smtClean="0">
                <a:latin typeface="+mn-lt"/>
                <a:cs typeface="Cambria Math"/>
              </a:rPr>
              <a:t>0</a:t>
            </a:r>
            <a:r>
              <a:rPr lang="en-US" sz="2400" dirty="0" smtClean="0">
                <a:latin typeface="+mn-lt"/>
                <a:cs typeface="Cambria Math"/>
              </a:rPr>
              <a:t> = 1 = 2 – 1 = 2</a:t>
            </a:r>
            <a:r>
              <a:rPr lang="en-US" sz="2400" baseline="30000" dirty="0" smtClean="0">
                <a:latin typeface="+mn-lt"/>
                <a:cs typeface="Cambria Math"/>
              </a:rPr>
              <a:t>0+1</a:t>
            </a:r>
            <a:r>
              <a:rPr lang="en-US" sz="2400" dirty="0" smtClean="0">
                <a:latin typeface="+mn-lt"/>
                <a:cs typeface="Cambria Math"/>
              </a:rPr>
              <a:t> – 1</a:t>
            </a:r>
            <a:endParaRPr lang="en-US" sz="2400" dirty="0">
              <a:latin typeface="+mn-lt"/>
              <a:cs typeface="Cambria Math"/>
            </a:endParaRP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Induction Hypothesis:  </a:t>
            </a:r>
            <a:r>
              <a:rPr lang="en-US" sz="2400" dirty="0" smtClean="0">
                <a:latin typeface="Calibri"/>
                <a:cs typeface="Calibri"/>
              </a:rPr>
              <a:t>Suppose that P(k) is true for some   	  	                                     arbitrary k </a:t>
            </a:r>
            <a:r>
              <a:rPr lang="en-US" sz="2400" dirty="0">
                <a:latin typeface="Calibri"/>
                <a:cs typeface="Calibri"/>
              </a:rPr>
              <a:t>≥ </a:t>
            </a:r>
            <a:r>
              <a:rPr lang="en-US" sz="2400" dirty="0" smtClean="0">
                <a:latin typeface="Calibri"/>
                <a:cs typeface="Calibri"/>
              </a:rPr>
              <a:t>0.</a:t>
            </a: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Induction Step:  </a:t>
            </a:r>
          </a:p>
          <a:p>
            <a:pPr marL="57150" indent="0"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     Goal:  Show P(k+1), i.e. show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alibri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+ 2 + … + 2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+ 2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k+1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=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k+2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– 1</a:t>
            </a: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latin typeface="Calibri"/>
                <a:cs typeface="Calibri"/>
              </a:rPr>
              <a:t>	1 </a:t>
            </a:r>
            <a:r>
              <a:rPr lang="en-US" sz="2400" dirty="0">
                <a:latin typeface="Calibri"/>
                <a:cs typeface="Calibri"/>
              </a:rPr>
              <a:t>+ </a:t>
            </a:r>
            <a:r>
              <a:rPr lang="en-US" sz="2400" dirty="0" smtClean="0">
                <a:latin typeface="Calibri"/>
                <a:cs typeface="Calibri"/>
              </a:rPr>
              <a:t>2 </a:t>
            </a:r>
            <a:r>
              <a:rPr lang="en-US" sz="2400" dirty="0">
                <a:latin typeface="Calibri"/>
                <a:cs typeface="Calibri"/>
              </a:rPr>
              <a:t>+ … + </a:t>
            </a:r>
            <a:r>
              <a:rPr lang="en-US" sz="2400" dirty="0" smtClean="0">
                <a:latin typeface="Calibri"/>
                <a:cs typeface="Calibri"/>
              </a:rPr>
              <a:t>2</a:t>
            </a:r>
            <a:r>
              <a:rPr lang="en-US" sz="2400" baseline="30000" dirty="0" smtClean="0">
                <a:latin typeface="Calibri"/>
                <a:cs typeface="Calibri"/>
              </a:rPr>
              <a:t>k</a:t>
            </a:r>
            <a:r>
              <a:rPr lang="en-US" sz="2400" dirty="0" smtClean="0">
                <a:latin typeface="Calibri"/>
                <a:cs typeface="Calibri"/>
              </a:rPr>
              <a:t> = 2</a:t>
            </a:r>
            <a:r>
              <a:rPr lang="en-US" sz="2400" baseline="30000" dirty="0" smtClean="0">
                <a:latin typeface="Calibri"/>
                <a:cs typeface="Calibri"/>
              </a:rPr>
              <a:t>k+</a:t>
            </a:r>
            <a:r>
              <a:rPr lang="en-US" sz="2400" baseline="30000" dirty="0">
                <a:latin typeface="Calibri"/>
                <a:cs typeface="Calibri"/>
              </a:rPr>
              <a:t>1</a:t>
            </a:r>
            <a:r>
              <a:rPr lang="en-US" sz="2400" dirty="0">
                <a:latin typeface="Calibri"/>
                <a:cs typeface="Calibri"/>
              </a:rPr>
              <a:t> – </a:t>
            </a:r>
            <a:r>
              <a:rPr lang="en-US" sz="2400" dirty="0" smtClean="0">
                <a:latin typeface="Calibri"/>
                <a:cs typeface="Calibri"/>
              </a:rPr>
              <a:t>1   by IH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Adding 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to both sides, we get: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	1 </a:t>
            </a:r>
            <a:r>
              <a:rPr lang="en-US" sz="2400" dirty="0">
                <a:latin typeface="Calibri"/>
                <a:cs typeface="Calibri"/>
              </a:rPr>
              <a:t>+ 2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+ … + 2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 + </a:t>
            </a:r>
            <a:r>
              <a:rPr lang="en-US" sz="2400" dirty="0" smtClean="0">
                <a:latin typeface="Calibri"/>
                <a:cs typeface="Calibri"/>
              </a:rPr>
              <a:t>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= 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baseline="30000" dirty="0" smtClean="0">
                <a:latin typeface="Calibri"/>
                <a:cs typeface="Calibri"/>
              </a:rPr>
              <a:t>+1</a:t>
            </a:r>
            <a:r>
              <a:rPr lang="en-US" sz="2400" dirty="0" smtClean="0">
                <a:latin typeface="Calibri"/>
                <a:cs typeface="Calibri"/>
              </a:rPr>
              <a:t> + 2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– </a:t>
            </a:r>
            <a:r>
              <a:rPr lang="en-US" sz="2400" dirty="0" smtClean="0">
                <a:latin typeface="Calibri"/>
                <a:cs typeface="Calibri"/>
              </a:rPr>
              <a:t>1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Note that 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lang="en-US" sz="2400" baseline="30000" dirty="0">
                <a:latin typeface="Calibri"/>
                <a:cs typeface="Calibri"/>
              </a:rPr>
              <a:t>k+1</a:t>
            </a:r>
            <a:r>
              <a:rPr lang="en-US" sz="2400" dirty="0">
                <a:latin typeface="Calibri"/>
                <a:cs typeface="Calibri"/>
              </a:rPr>
              <a:t> + 2</a:t>
            </a:r>
            <a:r>
              <a:rPr lang="en-US" sz="2400" baseline="30000" dirty="0">
                <a:latin typeface="Calibri"/>
                <a:cs typeface="Calibri"/>
              </a:rPr>
              <a:t>k+</a:t>
            </a:r>
            <a:r>
              <a:rPr lang="en-US" sz="2400" baseline="30000" dirty="0" smtClean="0">
                <a:latin typeface="Calibri"/>
                <a:cs typeface="Calibri"/>
              </a:rPr>
              <a:t>1</a:t>
            </a:r>
            <a:r>
              <a:rPr lang="en-US" sz="2400" dirty="0" smtClean="0">
                <a:latin typeface="Calibri"/>
                <a:cs typeface="Calibri"/>
              </a:rPr>
              <a:t> = 2(2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) = 2</a:t>
            </a:r>
            <a:r>
              <a:rPr lang="en-US" sz="2400" baseline="30000" dirty="0" smtClean="0">
                <a:latin typeface="Calibri"/>
                <a:cs typeface="Calibri"/>
              </a:rPr>
              <a:t>k+2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So, we have  </a:t>
            </a:r>
            <a:r>
              <a:rPr lang="en-US" sz="2400" dirty="0">
                <a:latin typeface="Calibri"/>
                <a:cs typeface="Calibri"/>
              </a:rPr>
              <a:t>1 + </a:t>
            </a:r>
            <a:r>
              <a:rPr lang="en-US" sz="2400" dirty="0" smtClean="0">
                <a:latin typeface="Calibri"/>
                <a:cs typeface="Calibri"/>
              </a:rPr>
              <a:t>2 </a:t>
            </a:r>
            <a:r>
              <a:rPr lang="en-US" sz="2400" dirty="0">
                <a:latin typeface="Calibri"/>
                <a:cs typeface="Calibri"/>
              </a:rPr>
              <a:t>+ … + 2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 + 2</a:t>
            </a:r>
            <a:r>
              <a:rPr lang="en-US" sz="2400" baseline="30000" dirty="0">
                <a:latin typeface="Calibri"/>
                <a:cs typeface="Calibri"/>
              </a:rPr>
              <a:t>k+1</a:t>
            </a:r>
            <a:r>
              <a:rPr lang="en-US" sz="2400" dirty="0">
                <a:latin typeface="Calibri"/>
                <a:cs typeface="Calibri"/>
              </a:rPr>
              <a:t> =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baseline="30000" dirty="0" smtClean="0">
                <a:latin typeface="Calibri"/>
                <a:cs typeface="Calibri"/>
              </a:rPr>
              <a:t>+2</a:t>
            </a:r>
            <a:r>
              <a:rPr lang="en-US" sz="2400" dirty="0" smtClean="0">
                <a:latin typeface="Calibri"/>
                <a:cs typeface="Calibri"/>
              </a:rPr>
              <a:t> – 1, which is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exactly P(k+1).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Franklin Gothic Medium" panose="020B0603020102020204" pitchFamily="34" charset="0"/>
                <a:cs typeface="Calibri"/>
              </a:rPr>
              <a:t>5.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Franklin Gothic Medium" panose="020B0603020102020204" pitchFamily="34" charset="0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Thus </a:t>
            </a:r>
            <a:r>
              <a:rPr lang="en-US" sz="2400" dirty="0">
                <a:latin typeface="Calibri"/>
                <a:cs typeface="Calibri"/>
              </a:rPr>
              <a:t>P(k) is true for all k ∈</a:t>
            </a:r>
            <a:r>
              <a:rPr lang="en-US" sz="2400" dirty="0" smtClean="0">
                <a:latin typeface="Calibri"/>
                <a:cs typeface="Calibri"/>
              </a:rPr>
              <a:t>ℕ, by induction.</a:t>
            </a:r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6866" y="3205536"/>
            <a:ext cx="7510410" cy="431514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of a pattern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0 </m:t>
                    </m:r>
                    <m:r>
                      <a:rPr lang="en-US" i="1" dirty="0" smtClean="0">
                        <a:latin typeface="Cambria Math"/>
                      </a:rPr>
                      <m:t>− 1 = 1 − 1 = 0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2 </m:t>
                    </m:r>
                    <m:r>
                      <a:rPr lang="en-US" i="1" dirty="0" smtClean="0">
                        <a:latin typeface="Cambria Math"/>
                      </a:rPr>
                      <m:t>− 1 = 4   − 1 = 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4 </m:t>
                    </m:r>
                    <m:r>
                      <a:rPr lang="en-US" i="1" dirty="0" smtClean="0">
                        <a:latin typeface="Cambria Math"/>
                      </a:rPr>
                      <m:t>− 1 = 16 − 1 = 15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5  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6 </m:t>
                    </m:r>
                    <m:r>
                      <a:rPr lang="en-US" i="1" dirty="0" smtClean="0">
                        <a:latin typeface="Cambria Math"/>
                      </a:rPr>
                      <m:t>− 1 = 64 − 1 = 63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21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8 </m:t>
                    </m:r>
                    <m:r>
                      <a:rPr lang="en-US" i="1" dirty="0" smtClean="0">
                        <a:latin typeface="Cambria Math"/>
                      </a:rPr>
                      <m:t>− 1 = 256 − 1 = 255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85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5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Prove:  3 </a:t>
            </a:r>
            <a:r>
              <a:rPr lang="en-US" dirty="0"/>
              <a:t>| 2</a:t>
            </a:r>
            <a:r>
              <a:rPr lang="en-US" baseline="30000" dirty="0"/>
              <a:t>2n </a:t>
            </a:r>
            <a:r>
              <a:rPr lang="en-US" dirty="0"/>
              <a:t>– 1 for all n ≥ 0</a:t>
            </a:r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13101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n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≥1: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1+2+⋯+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</m:e>
                    </m:nary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  <a:blipFill rotWithShape="1">
                <a:blip r:embed="rId2"/>
                <a:stretch>
                  <a:fillRect l="-170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7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uclid’s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0888" y="2412999"/>
            <a:ext cx="68380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ea typeface="MS PGothic" pitchFamily="34" charset="-128"/>
              </a:rPr>
              <a:t>gcd(660,126) = gcd(126, 660 mod 126)</a:t>
            </a:r>
            <a:r>
              <a:rPr lang="en-US" sz="2400" dirty="0">
                <a:ea typeface="MS PGothic" pitchFamily="34" charset="-128"/>
              </a:rPr>
              <a:t> </a:t>
            </a:r>
            <a:r>
              <a:rPr lang="en-US" sz="2400" dirty="0" smtClean="0">
                <a:ea typeface="MS PGothic" pitchFamily="34" charset="-128"/>
              </a:rPr>
              <a:t>= gcd(126, 30)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</a:rPr>
              <a:t>	</a:t>
            </a:r>
            <a:r>
              <a:rPr lang="en-US" sz="2400" dirty="0" smtClean="0">
                <a:ea typeface="MS PGothic" pitchFamily="34" charset="-128"/>
              </a:rPr>
              <a:t>		     = gcd(30, 126 mod 30)	    = gcd(30, 6)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</a:rPr>
              <a:t>	</a:t>
            </a:r>
            <a:r>
              <a:rPr lang="en-US" sz="2400" dirty="0" smtClean="0">
                <a:ea typeface="MS PGothic" pitchFamily="34" charset="-128"/>
              </a:rPr>
              <a:t>		     = gcd(6, 30 mod 6)		    = gcd(6, 0)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</a:rPr>
              <a:t>	</a:t>
            </a:r>
            <a:r>
              <a:rPr lang="en-US" sz="2400" dirty="0" smtClean="0">
                <a:ea typeface="MS PGothic" pitchFamily="34" charset="-128"/>
              </a:rPr>
              <a:t>		     =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Repeatedly use the  fact to reduce numbers </a:t>
                </a:r>
              </a:p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 until you get </a:t>
                </a:r>
                <a:endParaRPr lang="en-US" sz="24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340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24719" y="2415036"/>
            <a:ext cx="1820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a typeface="MS PGothic" pitchFamily="34" charset="-128"/>
              </a:rPr>
              <a:t>gcd(660,126)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0863" y="4551452"/>
            <a:ext cx="2459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Franklin Gothic Medium"/>
              </a:rPr>
              <a:t>660 = 5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• 126 + 30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126 = 4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• 30 + </a:t>
            </a:r>
            <a:r>
              <a:rPr lang="en-US" sz="2400" dirty="0" smtClean="0">
                <a:solidFill>
                  <a:srgbClr val="C00000"/>
                </a:solidFill>
              </a:rPr>
              <a:t>6</a:t>
            </a:r>
          </a:p>
          <a:p>
            <a:r>
              <a:rPr lang="en-US" sz="2400" dirty="0">
                <a:solidFill>
                  <a:prstClr val="black"/>
                </a:solidFill>
                <a:cs typeface="Franklin Gothic Medium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 30 = </a:t>
            </a:r>
            <a:r>
              <a:rPr lang="en-US" sz="2400" dirty="0">
                <a:solidFill>
                  <a:prstClr val="black"/>
                </a:solidFill>
                <a:cs typeface="Franklin Gothic Medium"/>
              </a:rPr>
              <a:t>5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• 6</a:t>
            </a:r>
            <a:endParaRPr lang="en-US" sz="2400" dirty="0" smtClean="0"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663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uclid’s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alibri" charset="0"/>
              </a:rPr>
              <a:t>GCD(x, y) = GCD(y, x mod y)</a:t>
            </a:r>
          </a:p>
          <a:p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2105" y="2094084"/>
            <a:ext cx="6248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GCD(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a, 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b)</a:t>
            </a:r>
            <a:r>
              <a:rPr lang="en-US" sz="2000" dirty="0" smtClean="0">
                <a:latin typeface="Consolas"/>
                <a:cs typeface="Consolas"/>
              </a:rPr>
              <a:t>{ /</a:t>
            </a:r>
            <a:r>
              <a:rPr lang="en-US" sz="2000" dirty="0">
                <a:latin typeface="Consolas"/>
                <a:cs typeface="Consolas"/>
              </a:rPr>
              <a:t>* a &gt;= b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dirty="0">
                <a:latin typeface="Consolas"/>
                <a:cs typeface="Consolas"/>
              </a:rPr>
              <a:t>b &gt; 0 */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while (y &gt; 0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 = </a:t>
            </a:r>
            <a:r>
              <a:rPr lang="en-US" sz="2000" dirty="0" smtClean="0">
                <a:latin typeface="Consolas"/>
                <a:cs typeface="Consolas"/>
              </a:rPr>
              <a:t>a </a:t>
            </a:r>
            <a:r>
              <a:rPr lang="en-US" sz="2000" dirty="0">
                <a:latin typeface="Consolas"/>
                <a:cs typeface="Consolas"/>
              </a:rPr>
              <a:t>% </a:t>
            </a:r>
            <a:r>
              <a:rPr lang="en-US" sz="2000" dirty="0" smtClean="0">
                <a:latin typeface="Consolas"/>
                <a:cs typeface="Consolas"/>
              </a:rPr>
              <a:t>b;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smtClean="0">
                <a:latin typeface="Consolas"/>
                <a:cs typeface="Consolas"/>
              </a:rPr>
              <a:t>a </a:t>
            </a:r>
            <a:r>
              <a:rPr lang="en-US" sz="2000" dirty="0">
                <a:latin typeface="Consolas"/>
                <a:cs typeface="Consolas"/>
              </a:rPr>
              <a:t>= </a:t>
            </a:r>
            <a:r>
              <a:rPr lang="en-US" sz="2000" dirty="0" smtClean="0">
                <a:latin typeface="Consolas"/>
                <a:cs typeface="Consolas"/>
              </a:rPr>
              <a:t>b;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smtClean="0">
                <a:latin typeface="Consolas"/>
                <a:cs typeface="Consolas"/>
              </a:rPr>
              <a:t>b </a:t>
            </a:r>
            <a:r>
              <a:rPr lang="en-US" sz="2000" dirty="0">
                <a:latin typeface="Consolas"/>
                <a:cs typeface="Consolas"/>
              </a:rPr>
              <a:t>= </a:t>
            </a:r>
            <a:r>
              <a:rPr lang="en-US" sz="2000" dirty="0" err="1">
                <a:latin typeface="Consolas"/>
                <a:cs typeface="Consolas"/>
              </a:rPr>
              <a:t>tmp</a:t>
            </a:r>
            <a:r>
              <a:rPr lang="en-US" sz="2000" dirty="0">
                <a:latin typeface="Consolas"/>
                <a:cs typeface="Consolas"/>
              </a:rPr>
              <a:t>;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}</a:t>
            </a: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	return </a:t>
            </a:r>
            <a:r>
              <a:rPr lang="en-US" sz="2000" dirty="0" smtClean="0">
                <a:latin typeface="Consolas"/>
                <a:cs typeface="Consolas"/>
              </a:rPr>
              <a:t>a;</a:t>
            </a:r>
            <a:endParaRPr lang="en-US" sz="2000" dirty="0">
              <a:latin typeface="Consolas"/>
              <a:cs typeface="Consolas"/>
            </a:endParaRPr>
          </a:p>
          <a:p>
            <a:pPr eaLnBrk="1" hangingPunct="1"/>
            <a:r>
              <a:rPr lang="en-US" sz="2000" dirty="0">
                <a:latin typeface="Consolas"/>
                <a:cs typeface="Consolas"/>
              </a:rPr>
              <a:t>}</a:t>
            </a:r>
          </a:p>
          <a:p>
            <a:pPr eaLnBrk="1" hangingPunct="1"/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6613" y="6200016"/>
            <a:ext cx="2448454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MS PGothic" pitchFamily="34" charset="-128"/>
                <a:cs typeface="+mn-cs"/>
              </a:rPr>
              <a:t>Example: GCD(660, 126)</a:t>
            </a:r>
          </a:p>
        </p:txBody>
      </p:sp>
    </p:spTree>
    <p:extLst>
      <p:ext uri="{BB962C8B-B14F-4D97-AF65-F5344CB8AC3E}">
        <p14:creationId xmlns:p14="http://schemas.microsoft.com/office/powerpoint/2010/main" val="16531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13:  Modular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nverses,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nduction</a:t>
            </a:r>
          </a:p>
        </p:txBody>
      </p:sp>
      <p:pic>
        <p:nvPicPr>
          <p:cNvPr id="3" name="Picture 2" descr="http://www.explosm.net/db/files/Comics/Rob/m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267" y="2452194"/>
            <a:ext cx="4741333" cy="405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ézout’s theorem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689" y="130951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there exist integers </a:t>
            </a:r>
            <a:r>
              <a:rPr lang="en-US" sz="2800" b="1" i="1" dirty="0">
                <a:ea typeface="MS PGothic" pitchFamily="34" charset="-128"/>
                <a:cs typeface="+mn-cs"/>
              </a:rPr>
              <a:t>s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b="1" i="1" dirty="0">
                <a:ea typeface="MS PGothic" pitchFamily="34" charset="-128"/>
                <a:cs typeface="+mn-cs"/>
              </a:rPr>
              <a:t>t</a:t>
            </a:r>
            <a:r>
              <a:rPr lang="en-US" sz="2800" dirty="0">
                <a:ea typeface="MS PGothic" pitchFamily="34" charset="-128"/>
                <a:cs typeface="+mn-cs"/>
              </a:rPr>
              <a:t> such that </a:t>
            </a:r>
          </a:p>
          <a:p>
            <a:pPr algn="ctr">
              <a:defRPr/>
            </a:pPr>
            <a:r>
              <a:rPr lang="en-US" sz="2800" dirty="0" smtClean="0">
                <a:ea typeface="MS PGothic" pitchFamily="34" charset="-128"/>
                <a:cs typeface="+mn-cs"/>
              </a:rPr>
              <a:t>gcd</a:t>
            </a:r>
            <a:r>
              <a:rPr lang="en-US" sz="2800" i="1" dirty="0">
                <a:ea typeface="MS PGothic" pitchFamily="34" charset="-128"/>
                <a:cs typeface="+mn-cs"/>
              </a:rPr>
              <a:t>(a,b) = </a:t>
            </a:r>
            <a:r>
              <a:rPr lang="en-US" sz="2800" b="1" i="1" dirty="0">
                <a:ea typeface="MS PGothic" pitchFamily="34" charset="-128"/>
                <a:cs typeface="+mn-cs"/>
              </a:rPr>
              <a:t>s</a:t>
            </a:r>
            <a:r>
              <a:rPr lang="en-US" sz="2800" i="1" dirty="0">
                <a:ea typeface="MS PGothic" pitchFamily="34" charset="-128"/>
                <a:cs typeface="+mn-cs"/>
              </a:rPr>
              <a:t>a + </a:t>
            </a:r>
            <a:r>
              <a:rPr lang="en-US" sz="2800" b="1" i="1" dirty="0">
                <a:ea typeface="MS PGothic" pitchFamily="34" charset="-128"/>
                <a:cs typeface="+mn-cs"/>
              </a:rPr>
              <a:t>t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36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xtended Euclidean algorithm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8585200" cy="5140800"/>
              </a:xfrm>
            </p:spPr>
            <p:txBody>
              <a:bodyPr/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Can use Euclid’s Algorithm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𝑡</m:t>
                    </m:r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such that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𝑠𝑎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𝑡𝑏</m:t>
                    </m:r>
                  </m:oMath>
                </a14:m>
                <a:endParaRPr lang="en-US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smtClean="0">
                    <a:latin typeface="+mn-lt"/>
                    <a:cs typeface="Arial" pitchFamily="34" charset="0"/>
                  </a:rPr>
                  <a:t>e.g.  </a:t>
                </a:r>
                <a:r>
                  <a:rPr lang="en-US" sz="2400" dirty="0" err="1" smtClean="0">
                    <a:latin typeface="+mn-lt"/>
                    <a:cs typeface="Arial" pitchFamily="34" charset="0"/>
                  </a:rPr>
                  <a:t>gcd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(35,27):  	35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>
                    <a:latin typeface="+mn-lt"/>
                  </a:rPr>
                  <a:t>•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27 + 8      	35 -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</a:rPr>
                  <a:t> 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27 =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	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27=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+ 3           27-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3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8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+ 2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	8 -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3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3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 + 1           	3 -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1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2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1 + 0  </a:t>
                </a:r>
              </a:p>
              <a:p>
                <a:pPr marL="0" indent="0">
                  <a:buNone/>
                </a:pP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Substitute back from the bottom              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+mn-lt"/>
                    <a:cs typeface="Arial" pitchFamily="34" charset="0"/>
                  </a:rPr>
                  <a:t>1= 3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		=  3 –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(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3)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	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		= (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-1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•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8 +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		= (-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>
                    <a:latin typeface="+mn-lt"/>
                  </a:rPr>
                  <a:t> 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+ </a:t>
                </a:r>
                <a:r>
                  <a:rPr lang="en-US" sz="2400" i="1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(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27-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 	=  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</a:rPr>
                  <a:t> • 27 +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-10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>
                    <a:latin typeface="+mn-lt"/>
                  </a:rPr>
                  <a:t>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		= </a:t>
                </a:r>
                <a:endParaRPr lang="en-US" sz="2400" dirty="0">
                  <a:latin typeface="+mn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38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8585200" cy="5140800"/>
              </a:xfrm>
              <a:blipFill rotWithShape="1">
                <a:blip r:embed="rId5"/>
                <a:stretch>
                  <a:fillRect l="-1065" t="-830" b="-5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7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multiplicative inverse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048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44160"/>
                <a:ext cx="8596489" cy="4309973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Suppose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GCD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>
                    <a:latin typeface="Franklin Gothic Medium" panose="020B0603020102020204" pitchFamily="34" charset="0"/>
                  </a:rPr>
                  <a:t>By </a:t>
                </a:r>
                <a:r>
                  <a:rPr lang="en-US" sz="2800" dirty="0" err="1" smtClean="0">
                    <a:latin typeface="Franklin Gothic Medium" panose="020B0603020102020204" pitchFamily="34" charset="0"/>
                  </a:rPr>
                  <a:t>Bézout’s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Theorem, there exist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such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𝑠𝑎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𝑡𝑚</m:t>
                    </m:r>
                    <m:r>
                      <a:rPr lang="en-US" sz="2800" b="0" i="1" smtClean="0">
                        <a:latin typeface="Cambria Math"/>
                      </a:rPr>
                      <m:t>=1.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mod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the multiplicative inverse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:</a:t>
                </a: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1=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𝑠𝑎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𝑡𝑚</m:t>
                        </m:r>
                      </m:e>
                    </m:d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𝑠𝑎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44160"/>
                <a:ext cx="8596489" cy="4309973"/>
              </a:xfrm>
              <a:blipFill rotWithShape="1">
                <a:blip r:embed="rId3"/>
                <a:stretch>
                  <a:fillRect l="-1418" t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8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olving </a:t>
            </a:r>
            <a:r>
              <a:rPr lang="en-US" dirty="0"/>
              <a:t>M</a:t>
            </a:r>
            <a:r>
              <a:rPr lang="en-US" dirty="0" smtClean="0"/>
              <a:t>odular </a:t>
            </a:r>
            <a:r>
              <a:rPr lang="en-US" dirty="0"/>
              <a:t>E</a:t>
            </a:r>
            <a:r>
              <a:rPr lang="en-US" dirty="0" smtClean="0"/>
              <a:t>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3957" y="1221582"/>
                <a:ext cx="8229600" cy="39374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Solving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𝑎𝑥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≡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for unknown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60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𝑠𝑎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𝑡𝑚</m:t>
                    </m:r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b="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𝑠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</a:rPr>
                      <m:t>mod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600" dirty="0" smtClean="0"/>
                  <a:t>, the multiplicative inverse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600" dirty="0" smtClean="0"/>
                  <a:t> modulo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sz="260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Set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3957" y="1221582"/>
                <a:ext cx="8229600" cy="3937440"/>
              </a:xfrm>
              <a:blipFill rotWithShape="1">
                <a:blip r:embed="rId2"/>
                <a:stretch>
                  <a:fillRect l="-1481" t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0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9020</TotalTime>
  <Words>1091</Words>
  <Application>Microsoft Office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Useful GCD Fact</vt:lpstr>
      <vt:lpstr>Euclid’s Algorithm</vt:lpstr>
      <vt:lpstr>Euclid’s Algorithm</vt:lpstr>
      <vt:lpstr>CSE 311: Foundations of Computing</vt:lpstr>
      <vt:lpstr>Bézout’s theorem</vt:lpstr>
      <vt:lpstr>Extended Euclidean algorithm</vt:lpstr>
      <vt:lpstr>multiplicative inverse mod m</vt:lpstr>
      <vt:lpstr>Solving Modular Equations</vt:lpstr>
      <vt:lpstr>multiplicative cipher:  f(x) = ax mod m</vt:lpstr>
      <vt:lpstr>Example</vt:lpstr>
      <vt:lpstr>Mathematical Induction</vt:lpstr>
      <vt:lpstr>Prove for all n &gt; 0, a is odd → an is odd</vt:lpstr>
      <vt:lpstr>Induction Is A Rule of Inference</vt:lpstr>
      <vt:lpstr>Using The Induction Rule In A Formal Proof</vt:lpstr>
      <vt:lpstr>Instead, Let’s Use Induction</vt:lpstr>
      <vt:lpstr>5 Steps To Inductive Proofs In English</vt:lpstr>
      <vt:lpstr>What can we say about 1 + 2 + 4 + 8 + … + 2n </vt:lpstr>
      <vt:lpstr>Proving 1 + 2 + 4 + … + 2n = 2n+1 – 1</vt:lpstr>
      <vt:lpstr>5 Steps To Inductive Proofs In English</vt:lpstr>
      <vt:lpstr>Proving 1 + 2 + … + 2n = 2n+1 – 1</vt:lpstr>
      <vt:lpstr>Proving 1 + 2 + … + 2n = 2n+1 – 1</vt:lpstr>
      <vt:lpstr>Another example of a pattern</vt:lpstr>
      <vt:lpstr>Prove:  3 | 22n – 1 for all n ≥ 0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422</cp:revision>
  <cp:lastPrinted>2013-10-03T23:44:12Z</cp:lastPrinted>
  <dcterms:created xsi:type="dcterms:W3CDTF">2013-01-07T07:20:47Z</dcterms:created>
  <dcterms:modified xsi:type="dcterms:W3CDTF">2014-10-23T19:28:39Z</dcterms:modified>
</cp:coreProperties>
</file>