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40.xml" ContentType="application/vnd.openxmlformats-officedocument.presentationml.tags+xml"/>
  <Override PartName="/ppt/tags/tag8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468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47" r:id="rId12"/>
    <p:sldId id="448" r:id="rId13"/>
    <p:sldId id="449" r:id="rId14"/>
    <p:sldId id="450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 snapToGrid="0" snapToObjects="1">
      <p:cViewPr>
        <p:scale>
          <a:sx n="84" d="100"/>
          <a:sy n="84" d="100"/>
        </p:scale>
        <p:origin x="-2394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032AF24-FAF0-DF46-80F4-BB0268155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31.png"/><Relationship Id="rId4" Type="http://schemas.openxmlformats.org/officeDocument/2006/relationships/tags" Target="../tags/tag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6.png"/><Relationship Id="rId4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30.png"/><Relationship Id="rId4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0.png"/><Relationship Id="rId4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tags" Target="../tags/tag7.xml"/><Relationship Id="rId7" Type="http://schemas.openxmlformats.org/officeDocument/2006/relationships/image" Target="../media/image30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8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12:  Primes, GCD</a:t>
            </a:r>
          </a:p>
        </p:txBody>
      </p:sp>
      <p:pic>
        <p:nvPicPr>
          <p:cNvPr id="1026" name="Picture 2" descr="Factoring the 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265" y="2359138"/>
            <a:ext cx="4673953" cy="408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ast Exponentiation Algorithm 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1484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Franklin Gothic Medium" panose="020B0603020102020204" pitchFamily="34" charset="0"/>
              </a:rPr>
              <a:t>Another way:</a:t>
            </a:r>
            <a:endParaRPr lang="en-US" sz="2800" dirty="0">
              <a:latin typeface="Franklin Gothic Medium" panose="020B0603020102020204" pitchFamily="34" charset="0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1441096"/>
            <a:ext cx="794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dirty="0" smtClean="0"/>
              <a:t>81453 = 2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0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9" name="TextBox 4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643467" y="5695510"/>
                <a:ext cx="762882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latin typeface="Franklin Gothic Medium" panose="020B0603020102020204" pitchFamily="34" charset="0"/>
                  </a:rPr>
                  <a:t>The fast exponentiation algorithm computes </a:t>
                </a:r>
              </a:p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multiplications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8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1509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643467" y="5695510"/>
                <a:ext cx="7628820" cy="95410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840440" y="1933986"/>
            <a:ext cx="7224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81453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·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000" b="1" baseline="6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3467" y="2385364"/>
            <a:ext cx="783378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81453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 m=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(…(((((a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) mod m · </a:t>
            </a: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2400" b="1" baseline="2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m) mod 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m) mod m ·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 mod 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 mod 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m) mod 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 mod 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    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 mod 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         a</a:t>
            </a:r>
            <a:r>
              <a:rPr lang="en-US" sz="2400" b="1" baseline="2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6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m)  mod m </a:t>
            </a:r>
            <a:endParaRPr lang="en-US" sz="2000" b="1" baseline="6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8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Franklin Gothic Medium" panose="020B0603020102020204" pitchFamily="34" charset="0"/>
              </a:rPr>
              <a:t>P</a:t>
            </a:r>
            <a:r>
              <a:rPr lang="en-US" dirty="0" err="1" smtClean="0">
                <a:latin typeface="Franklin Gothic Medium" panose="020B0603020102020204" pitchFamily="34" charset="0"/>
              </a:rPr>
              <a:t>rimality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1378" y="1329267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An integer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greater than 1 is called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prime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if the only positive factors of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 are 1 and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1378" y="3606809"/>
            <a:ext cx="79248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A positive integer that is greater than 1 and is not prime is called </a:t>
            </a:r>
            <a:r>
              <a:rPr lang="en-US" sz="2800" i="1" dirty="0">
                <a:latin typeface="Arial" pitchFamily="34" charset="0"/>
                <a:ea typeface="MS PGothic" pitchFamily="34" charset="-128"/>
                <a:cs typeface="+mn-cs"/>
              </a:rPr>
              <a:t>composite</a:t>
            </a:r>
            <a:r>
              <a:rPr lang="en-US" dirty="0">
                <a:latin typeface="Arial" pitchFamily="34" charset="0"/>
                <a:ea typeface="MS PGothic" pitchFamily="34" charset="-128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84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undamental </a:t>
            </a:r>
            <a:r>
              <a:rPr lang="en-US" dirty="0">
                <a:latin typeface="Franklin Gothic Medium" panose="020B0603020102020204" pitchFamily="34" charset="0"/>
              </a:rPr>
              <a:t>T</a:t>
            </a:r>
            <a:r>
              <a:rPr lang="en-US" dirty="0" smtClean="0">
                <a:latin typeface="Franklin Gothic Medium" panose="020B0603020102020204" pitchFamily="34" charset="0"/>
              </a:rPr>
              <a:t>heorem </a:t>
            </a:r>
            <a:r>
              <a:rPr lang="en-US" dirty="0">
                <a:latin typeface="Franklin Gothic Medium" panose="020B0603020102020204" pitchFamily="34" charset="0"/>
              </a:rPr>
              <a:t>of A</a:t>
            </a:r>
            <a:r>
              <a:rPr lang="en-US" dirty="0" smtClean="0">
                <a:latin typeface="Franklin Gothic Medium" panose="020B0603020102020204" pitchFamily="34" charset="0"/>
              </a:rPr>
              <a:t>rithmetic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550" y="1317972"/>
            <a:ext cx="7391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sz="2800" dirty="0">
                <a:latin typeface="Arial" pitchFamily="34" charset="0"/>
                <a:ea typeface="MS PGothic" pitchFamily="34" charset="-128"/>
                <a:cs typeface="+mn-cs"/>
              </a:rPr>
              <a:t>Every positive integer greater than 1 has a unique prime factorization</a:t>
            </a:r>
          </a:p>
        </p:txBody>
      </p:sp>
      <p:sp>
        <p:nvSpPr>
          <p:cNvPr id="23559" name="TextBox 9"/>
          <p:cNvSpPr txBox="1">
            <a:spLocks noChangeArrowheads="1"/>
          </p:cNvSpPr>
          <p:nvPr/>
        </p:nvSpPr>
        <p:spPr bwMode="auto">
          <a:xfrm>
            <a:off x="1916286" y="2819394"/>
            <a:ext cx="563808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48 =  2 • 2 • 2 • 2 • 3</a:t>
            </a:r>
          </a:p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591 = 3 • 197</a:t>
            </a:r>
          </a:p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45,523 = 45,523</a:t>
            </a:r>
          </a:p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321,950 = 2 • 5 • 5 • 47 • 137</a:t>
            </a:r>
          </a:p>
          <a:p>
            <a:pPr eaLnBrk="1" hangingPunct="1"/>
            <a:r>
              <a:rPr lang="en-US" sz="2200" dirty="0">
                <a:solidFill>
                  <a:srgbClr val="C00000"/>
                </a:solidFill>
              </a:rPr>
              <a:t>1,234,567,890 = 2 • 3 • 3 • 5 • 3,607 • 3,803</a:t>
            </a:r>
          </a:p>
        </p:txBody>
      </p:sp>
    </p:spTree>
    <p:extLst>
      <p:ext uri="{BB962C8B-B14F-4D97-AF65-F5344CB8AC3E}">
        <p14:creationId xmlns:p14="http://schemas.microsoft.com/office/powerpoint/2010/main" val="4515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actorization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02356" y="1142559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is </a:t>
                </a: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composite,  it has a factor of size at 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most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.</a:t>
                </a:r>
                <a:endParaRPr lang="en-US" sz="28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457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502356" y="1142559"/>
                <a:ext cx="8229600" cy="5140800"/>
              </a:xfrm>
              <a:blipFill rotWithShape="1">
                <a:blip r:embed="rId5"/>
                <a:stretch>
                  <a:fillRect l="-1481" t="-1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8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uclid’s </a:t>
            </a:r>
            <a:r>
              <a:rPr lang="en-US" dirty="0">
                <a:latin typeface="Franklin Gothic Medium" panose="020B0603020102020204" pitchFamily="34" charset="0"/>
              </a:rPr>
              <a:t>T</a:t>
            </a:r>
            <a:r>
              <a:rPr lang="en-US" dirty="0" smtClean="0">
                <a:latin typeface="Franklin Gothic Medium" panose="020B0603020102020204" pitchFamily="34" charset="0"/>
              </a:rPr>
              <a:t>heorem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91067" y="1199004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There are an infinite number of primes.</a:t>
                </a:r>
              </a:p>
              <a:p>
                <a:pPr marL="0" indent="0">
                  <a:buNone/>
                </a:pPr>
                <a:endParaRPr lang="en-US" sz="280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Proof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by contradiction: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sz="2600" dirty="0">
                    <a:latin typeface="Franklin Gothic Medium" panose="020B0603020102020204" pitchFamily="34" charset="0"/>
                  </a:rPr>
                  <a:t>Suppose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that there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are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only a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finite number of primes: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600" baseline="-250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717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91067" y="1199004"/>
                <a:ext cx="8229600" cy="5140800"/>
              </a:xfrm>
              <a:blipFill rotWithShape="1">
                <a:blip r:embed="rId5"/>
                <a:stretch>
                  <a:fillRect l="-1556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0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Famous </a:t>
            </a:r>
            <a:r>
              <a:rPr lang="en-US" dirty="0">
                <a:latin typeface="Franklin Gothic Medium" panose="020B0603020102020204" pitchFamily="34" charset="0"/>
              </a:rPr>
              <a:t>A</a:t>
            </a:r>
            <a:r>
              <a:rPr lang="en-US" dirty="0" smtClean="0">
                <a:latin typeface="Franklin Gothic Medium" panose="020B0603020102020204" pitchFamily="34" charset="0"/>
              </a:rPr>
              <a:t>lgorithmic </a:t>
            </a:r>
            <a:r>
              <a:rPr lang="en-US" dirty="0">
                <a:latin typeface="Franklin Gothic Medium" panose="020B0603020102020204" pitchFamily="34" charset="0"/>
              </a:rPr>
              <a:t>P</a:t>
            </a:r>
            <a:r>
              <a:rPr lang="en-US" dirty="0" smtClean="0">
                <a:latin typeface="Franklin Gothic Medium" panose="020B0603020102020204" pitchFamily="34" charset="0"/>
              </a:rPr>
              <a:t>roblems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C00000"/>
                </a:solidFill>
                <a:latin typeface="Franklin Gothic Medium" panose="020B0603020102020204" pitchFamily="34" charset="0"/>
              </a:rPr>
              <a:t>Primality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Testing</a:t>
            </a:r>
            <a:endParaRPr lang="en-US" sz="2800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lvl="1"/>
            <a:r>
              <a:rPr lang="en-US" dirty="0">
                <a:latin typeface="Franklin Gothic Medium" panose="020B0603020102020204" pitchFamily="34" charset="0"/>
              </a:rPr>
              <a:t>Given an integer n, determine if n is prime</a:t>
            </a:r>
          </a:p>
          <a:p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Factoring</a:t>
            </a:r>
          </a:p>
          <a:p>
            <a:pPr lvl="1"/>
            <a:r>
              <a:rPr lang="en-US" dirty="0">
                <a:latin typeface="Franklin Gothic Medium" panose="020B0603020102020204" pitchFamily="34" charset="0"/>
              </a:rPr>
              <a:t>Given an integer n, determine the prime factorization of n</a:t>
            </a:r>
          </a:p>
        </p:txBody>
      </p:sp>
    </p:spTree>
    <p:extLst>
      <p:ext uri="{BB962C8B-B14F-4D97-AF65-F5344CB8AC3E}">
        <p14:creationId xmlns:p14="http://schemas.microsoft.com/office/powerpoint/2010/main" val="22486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actoring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1379" y="1114773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Factor the following 232 digit number </a:t>
            </a:r>
            <a:r>
              <a:rPr lang="en-US" dirty="0">
                <a:solidFill>
                  <a:srgbClr val="C00000"/>
                </a:solidFill>
                <a:latin typeface="Calibri" charset="0"/>
              </a:rPr>
              <a:t>[RSA768]:</a:t>
            </a:r>
          </a:p>
        </p:txBody>
      </p:sp>
      <p:sp>
        <p:nvSpPr>
          <p:cNvPr id="1024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1902174"/>
            <a:ext cx="746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r>
              <a:rPr lang="en-US"/>
              <a:t> 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408290" y="2051745"/>
            <a:ext cx="6248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1230186684530117755130494958384962720772853569595334792197322452151726400507263657518745202199786469389956474942774063845925192557326303453731548268507917026122142913461670429214311602221240479274737794080665351419597459856902143413</a:t>
            </a:r>
          </a:p>
        </p:txBody>
      </p:sp>
    </p:spTree>
    <p:extLst>
      <p:ext uri="{BB962C8B-B14F-4D97-AF65-F5344CB8AC3E}">
        <p14:creationId xmlns:p14="http://schemas.microsoft.com/office/powerpoint/2010/main" val="34438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57200" y="598311"/>
            <a:ext cx="838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 smtClean="0"/>
              <a:t>1230186684530117755130494958384962720772853569595334792197322452151726400507263657518745202199786469389956474942774063845925192557326303453731548268507917026122142913461670429214311602221240479274737794080665351419597459856902143413</a:t>
            </a:r>
            <a:endParaRPr lang="en-US" sz="2400" dirty="0"/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457200" y="30480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33478071698956898786044169848212690817704794983713768568912431388982883793878002287614711652531743087737814467999489</a:t>
            </a: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533400" y="4831647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dirty="0"/>
              <a:t>36746043666799590428244633799627952632279158164343087642676032283815739666511279233373417143396810270092798736308917</a:t>
            </a:r>
          </a:p>
        </p:txBody>
      </p:sp>
      <p:sp>
        <p:nvSpPr>
          <p:cNvPr id="2" name="Equal 1"/>
          <p:cNvSpPr/>
          <p:nvPr/>
        </p:nvSpPr>
        <p:spPr>
          <a:xfrm>
            <a:off x="4103511" y="2492022"/>
            <a:ext cx="457200" cy="457200"/>
          </a:xfrm>
          <a:prstGeom prst="mathEqual">
            <a:avLst>
              <a:gd name="adj1" fmla="val 11230"/>
              <a:gd name="adj2" fmla="val 11760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4114800" y="4193823"/>
            <a:ext cx="533400" cy="457200"/>
          </a:xfrm>
          <a:prstGeom prst="mathMultiply">
            <a:avLst>
              <a:gd name="adj1" fmla="val 11230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G</a:t>
            </a:r>
            <a:r>
              <a:rPr lang="en-US" dirty="0" smtClean="0">
                <a:latin typeface="Franklin Gothic Medium" panose="020B0603020102020204" pitchFamily="34" charset="0"/>
              </a:rPr>
              <a:t>reatest Common Divisor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244160"/>
                <a:ext cx="71628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Calibri" charset="0"/>
                  </a:rPr>
                  <a:t>GCD(a, b)</a:t>
                </a:r>
                <a:r>
                  <a:rPr lang="en-US" sz="2800" dirty="0" smtClean="0">
                    <a:latin typeface="Calibri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	Largest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integer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such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</a:rPr>
                      <m:t>∣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>
                    <a:latin typeface="Franklin Gothic Medium" panose="020B06030201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</a:rPr>
                      <m:t>∣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2800" dirty="0" smtClean="0">
                  <a:latin typeface="Franklin Gothic Medium" panose="020B0603020102020204" pitchFamily="34" charset="0"/>
                </a:endParaRPr>
              </a:p>
              <a:p>
                <a:endParaRPr lang="en-US" sz="2800" dirty="0">
                  <a:latin typeface="Calibri" charset="0"/>
                </a:endParaRPr>
              </a:p>
              <a:p>
                <a:pPr lvl="1"/>
                <a:r>
                  <a:rPr lang="en-US" dirty="0" smtClean="0">
                    <a:latin typeface="Calibri" charset="0"/>
                  </a:rPr>
                  <a:t>  GCD(100</a:t>
                </a:r>
                <a:r>
                  <a:rPr lang="en-US" dirty="0">
                    <a:latin typeface="Calibri" charset="0"/>
                  </a:rPr>
                  <a:t>, 125</a:t>
                </a:r>
                <a:r>
                  <a:rPr lang="en-US" dirty="0" smtClean="0">
                    <a:latin typeface="Calibri" charset="0"/>
                  </a:rPr>
                  <a:t>)	= </a:t>
                </a:r>
                <a:endParaRPr lang="en-US" dirty="0">
                  <a:latin typeface="Calibri" charset="0"/>
                </a:endParaRPr>
              </a:p>
              <a:p>
                <a:pPr lvl="1"/>
                <a:r>
                  <a:rPr lang="en-US" dirty="0" smtClean="0">
                    <a:latin typeface="Calibri" charset="0"/>
                  </a:rPr>
                  <a:t>  GCD(17</a:t>
                </a:r>
                <a:r>
                  <a:rPr lang="en-US" dirty="0">
                    <a:latin typeface="Calibri" charset="0"/>
                  </a:rPr>
                  <a:t>, 49) </a:t>
                </a:r>
                <a:r>
                  <a:rPr lang="en-US" dirty="0" smtClean="0">
                    <a:latin typeface="Calibri" charset="0"/>
                  </a:rPr>
                  <a:t>		= </a:t>
                </a:r>
                <a:endParaRPr lang="en-US" dirty="0">
                  <a:latin typeface="Calibri" charset="0"/>
                </a:endParaRPr>
              </a:p>
              <a:p>
                <a:pPr lvl="1"/>
                <a:r>
                  <a:rPr lang="en-US" dirty="0" smtClean="0">
                    <a:latin typeface="Calibri" charset="0"/>
                  </a:rPr>
                  <a:t>  GCD(11</a:t>
                </a:r>
                <a:r>
                  <a:rPr lang="en-US" dirty="0">
                    <a:latin typeface="Calibri" charset="0"/>
                  </a:rPr>
                  <a:t>, 66</a:t>
                </a:r>
                <a:r>
                  <a:rPr lang="en-US" dirty="0" smtClean="0">
                    <a:latin typeface="Calibri" charset="0"/>
                  </a:rPr>
                  <a:t>)		=</a:t>
                </a:r>
              </a:p>
              <a:p>
                <a:pPr lvl="1"/>
                <a:r>
                  <a:rPr lang="en-US" dirty="0" smtClean="0">
                    <a:latin typeface="Calibri" charset="0"/>
                  </a:rPr>
                  <a:t>  GCD(13, 0) 		= </a:t>
                </a:r>
                <a:endParaRPr lang="en-US" dirty="0">
                  <a:latin typeface="Calibri" charset="0"/>
                </a:endParaRPr>
              </a:p>
              <a:p>
                <a:pPr lvl="1"/>
                <a:r>
                  <a:rPr lang="en-US" dirty="0" smtClean="0">
                    <a:latin typeface="Calibri" charset="0"/>
                  </a:rPr>
                  <a:t>  GCD(180</a:t>
                </a:r>
                <a:r>
                  <a:rPr lang="en-US" dirty="0">
                    <a:latin typeface="Calibri" charset="0"/>
                  </a:rPr>
                  <a:t>, 252) </a:t>
                </a:r>
                <a:r>
                  <a:rPr lang="en-US" dirty="0" smtClean="0">
                    <a:latin typeface="Calibri" charset="0"/>
                  </a:rPr>
                  <a:t>	=</a:t>
                </a:r>
              </a:p>
              <a:p>
                <a:pPr marL="457200" lvl="1" indent="0">
                  <a:buNone/>
                </a:pP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200" y="1244160"/>
                <a:ext cx="7162800" cy="5140800"/>
              </a:xfrm>
              <a:blipFill rotWithShape="1">
                <a:blip r:embed="rId5"/>
                <a:stretch>
                  <a:fillRect l="-1702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0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GCD and Factoring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715609" y="1304513"/>
            <a:ext cx="3886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C00000"/>
                </a:solidFill>
              </a:rPr>
              <a:t>a = 2</a:t>
            </a:r>
            <a:r>
              <a:rPr lang="en-US" sz="2000" b="1" baseline="30000" dirty="0">
                <a:solidFill>
                  <a:srgbClr val="C00000"/>
                </a:solidFill>
              </a:rPr>
              <a:t>3</a:t>
            </a:r>
            <a:r>
              <a:rPr lang="en-US" sz="2000" baseline="30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• 3 • 5</a:t>
            </a:r>
            <a:r>
              <a:rPr lang="en-US" sz="2000" b="1" baseline="30000" dirty="0">
                <a:solidFill>
                  <a:srgbClr val="C00000"/>
                </a:solidFill>
              </a:rPr>
              <a:t>2</a:t>
            </a:r>
            <a:r>
              <a:rPr lang="en-US" sz="2000" dirty="0">
                <a:solidFill>
                  <a:srgbClr val="C00000"/>
                </a:solidFill>
              </a:rPr>
              <a:t> • 7 • </a:t>
            </a:r>
            <a:r>
              <a:rPr lang="en-US" sz="2000" dirty="0" smtClean="0">
                <a:solidFill>
                  <a:srgbClr val="C00000"/>
                </a:solidFill>
              </a:rPr>
              <a:t>11 = </a:t>
            </a:r>
            <a:r>
              <a:rPr lang="en-US" sz="2000" dirty="0">
                <a:solidFill>
                  <a:srgbClr val="C00000"/>
                </a:solidFill>
              </a:rPr>
              <a:t>46,200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721254" y="1817511"/>
            <a:ext cx="3802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C00000"/>
                </a:solidFill>
              </a:rPr>
              <a:t>b = 2 • 3</a:t>
            </a:r>
            <a:r>
              <a:rPr lang="en-US" sz="2000" b="1" baseline="30000" dirty="0">
                <a:solidFill>
                  <a:srgbClr val="C00000"/>
                </a:solidFill>
              </a:rPr>
              <a:t>2</a:t>
            </a:r>
            <a:r>
              <a:rPr lang="en-US" sz="2000" dirty="0">
                <a:solidFill>
                  <a:srgbClr val="C00000"/>
                </a:solidFill>
              </a:rPr>
              <a:t> • 5</a:t>
            </a:r>
            <a:r>
              <a:rPr lang="en-US" sz="2000" b="1" baseline="30000" dirty="0">
                <a:solidFill>
                  <a:srgbClr val="C00000"/>
                </a:solidFill>
              </a:rPr>
              <a:t>3</a:t>
            </a:r>
            <a:r>
              <a:rPr lang="en-US" sz="2000" dirty="0">
                <a:solidFill>
                  <a:srgbClr val="C00000"/>
                </a:solidFill>
              </a:rPr>
              <a:t> • 7 • 13 </a:t>
            </a:r>
            <a:r>
              <a:rPr lang="en-US" sz="2000" dirty="0" smtClean="0">
                <a:solidFill>
                  <a:srgbClr val="C00000"/>
                </a:solidFill>
              </a:rPr>
              <a:t>= </a:t>
            </a:r>
            <a:r>
              <a:rPr lang="en-US" sz="2000" dirty="0">
                <a:solidFill>
                  <a:srgbClr val="C00000"/>
                </a:solidFill>
              </a:rPr>
              <a:t>204,750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671688" y="2621131"/>
            <a:ext cx="78616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/>
              <a:t>GCD(a, b) = 2</a:t>
            </a:r>
            <a:r>
              <a:rPr lang="en-US" sz="2000" b="1" baseline="30000" dirty="0"/>
              <a:t>min(3,1)</a:t>
            </a:r>
            <a:r>
              <a:rPr lang="en-US" sz="2000" b="1" dirty="0"/>
              <a:t> </a:t>
            </a:r>
            <a:r>
              <a:rPr lang="en-US" sz="2000" dirty="0"/>
              <a:t>• 3</a:t>
            </a:r>
            <a:r>
              <a:rPr lang="en-US" sz="2000" b="1" baseline="30000" dirty="0"/>
              <a:t>min(1,2)</a:t>
            </a:r>
            <a:r>
              <a:rPr lang="en-US" sz="2000" b="1" dirty="0"/>
              <a:t> </a:t>
            </a:r>
            <a:r>
              <a:rPr lang="en-US" sz="2000" dirty="0"/>
              <a:t>• 5</a:t>
            </a:r>
            <a:r>
              <a:rPr lang="en-US" sz="2000" b="1" baseline="30000" dirty="0"/>
              <a:t>min(2,3)</a:t>
            </a:r>
            <a:r>
              <a:rPr lang="en-US" sz="2000" b="1" dirty="0"/>
              <a:t> </a:t>
            </a:r>
            <a:r>
              <a:rPr lang="en-US" sz="2000" dirty="0"/>
              <a:t>• 7</a:t>
            </a:r>
            <a:r>
              <a:rPr lang="en-US" sz="2000" b="1" baseline="30000" dirty="0"/>
              <a:t>min(1,1)</a:t>
            </a:r>
            <a:r>
              <a:rPr lang="en-US" sz="2000" b="1" dirty="0"/>
              <a:t> </a:t>
            </a:r>
            <a:r>
              <a:rPr lang="en-US" sz="2000" dirty="0"/>
              <a:t>• 11</a:t>
            </a:r>
            <a:r>
              <a:rPr lang="en-US" sz="2000" b="1" baseline="30000" dirty="0"/>
              <a:t>min(1,0)</a:t>
            </a:r>
            <a:r>
              <a:rPr lang="en-US" sz="2000" b="1" dirty="0"/>
              <a:t> </a:t>
            </a:r>
            <a:r>
              <a:rPr lang="en-US" sz="2000" dirty="0"/>
              <a:t>• 13</a:t>
            </a:r>
            <a:r>
              <a:rPr lang="en-US" sz="2000" b="1" baseline="30000" dirty="0"/>
              <a:t>min(0,1)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6586" y="3855150"/>
            <a:ext cx="75143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 panose="020B0603020102020204" pitchFamily="34" charset="0"/>
              </a:rPr>
              <a:t>Factoring is expensive!    </a:t>
            </a:r>
          </a:p>
          <a:p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    Can we compute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GCD(</a:t>
            </a:r>
            <a:r>
              <a:rPr lang="en-US" sz="2800" dirty="0" err="1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a,b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dirty="0" smtClean="0">
                <a:latin typeface="Franklin Gothic Medium" panose="020B0603020102020204" pitchFamily="34" charset="0"/>
              </a:rPr>
              <a:t> without factoring?</a:t>
            </a:r>
            <a:endParaRPr lang="en-US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</a:t>
            </a:r>
            <a:r>
              <a:rPr lang="en-US" dirty="0" smtClean="0">
                <a:latin typeface="Franklin Gothic Medium" panose="020B0603020102020204" pitchFamily="34" charset="0"/>
              </a:rPr>
              <a:t>asic </a:t>
            </a:r>
            <a:r>
              <a:rPr lang="en-US" dirty="0">
                <a:latin typeface="Franklin Gothic Medium" panose="020B0603020102020204" pitchFamily="34" charset="0"/>
              </a:rPr>
              <a:t>A</a:t>
            </a:r>
            <a:r>
              <a:rPr lang="en-US" dirty="0" smtClean="0">
                <a:latin typeface="Franklin Gothic Medium" panose="020B0603020102020204" pitchFamily="34" charset="0"/>
              </a:rPr>
              <a:t>pplications </a:t>
            </a:r>
            <a:r>
              <a:rPr lang="en-US" dirty="0">
                <a:latin typeface="Franklin Gothic Medium" panose="020B0603020102020204" pitchFamily="34" charset="0"/>
              </a:rPr>
              <a:t>of mod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79778" y="1176426"/>
            <a:ext cx="8229600" cy="5140800"/>
          </a:xfrm>
        </p:spPr>
        <p:txBody>
          <a:bodyPr/>
          <a:lstStyle/>
          <a:p>
            <a:r>
              <a:rPr lang="en-US" sz="2800" dirty="0">
                <a:latin typeface="Franklin Gothic Medium" panose="020B0603020102020204" pitchFamily="34" charset="0"/>
              </a:rPr>
              <a:t>Hashing </a:t>
            </a:r>
          </a:p>
          <a:p>
            <a:r>
              <a:rPr lang="en-US" sz="2800" dirty="0">
                <a:latin typeface="Franklin Gothic Medium" panose="020B0603020102020204" pitchFamily="34" charset="0"/>
              </a:rPr>
              <a:t>Pseudo random number </a:t>
            </a:r>
            <a:r>
              <a:rPr lang="en-US" sz="2800" dirty="0" smtClean="0">
                <a:latin typeface="Franklin Gothic Medium" panose="020B0603020102020204" pitchFamily="34" charset="0"/>
              </a:rPr>
              <a:t>generation</a:t>
            </a:r>
            <a:endParaRPr lang="en-US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seful GCD Fact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800" y="1222022"/>
            <a:ext cx="7239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a typeface="MS PGothic" pitchFamily="34" charset="-128"/>
                <a:cs typeface="+mn-cs"/>
              </a:rPr>
              <a:t>If </a:t>
            </a:r>
            <a:r>
              <a:rPr lang="en-US" sz="2800" i="1" dirty="0">
                <a:ea typeface="MS PGothic" pitchFamily="34" charset="-128"/>
                <a:cs typeface="+mn-cs"/>
              </a:rPr>
              <a:t>a</a:t>
            </a:r>
            <a:r>
              <a:rPr lang="en-US" sz="2800" dirty="0">
                <a:ea typeface="MS PGothic" pitchFamily="34" charset="-128"/>
                <a:cs typeface="+mn-cs"/>
              </a:rPr>
              <a:t> and </a:t>
            </a:r>
            <a:r>
              <a:rPr lang="en-US" sz="2800" i="1" dirty="0">
                <a:ea typeface="MS PGothic" pitchFamily="34" charset="-128"/>
                <a:cs typeface="+mn-cs"/>
              </a:rPr>
              <a:t>b</a:t>
            </a:r>
            <a:r>
              <a:rPr lang="en-US" sz="2800" dirty="0">
                <a:ea typeface="MS PGothic" pitchFamily="34" charset="-128"/>
                <a:cs typeface="+mn-cs"/>
              </a:rPr>
              <a:t> are positive integers, then </a:t>
            </a:r>
            <a:r>
              <a:rPr lang="en-US" sz="2800" i="1" dirty="0">
                <a:ea typeface="MS PGothic" pitchFamily="34" charset="-128"/>
                <a:cs typeface="+mn-cs"/>
              </a:rPr>
              <a:t>		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   					</a:t>
            </a:r>
            <a:r>
              <a:rPr lang="en-US" sz="2800" dirty="0" err="1" smtClean="0">
                <a:ea typeface="MS PGothic" pitchFamily="34" charset="-128"/>
                <a:cs typeface="+mn-cs"/>
              </a:rPr>
              <a:t>gcd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(</a:t>
            </a:r>
            <a:r>
              <a:rPr lang="en-US" sz="2800" i="1" dirty="0" err="1" smtClean="0">
                <a:ea typeface="MS PGothic" pitchFamily="34" charset="-128"/>
                <a:cs typeface="+mn-cs"/>
              </a:rPr>
              <a:t>a,b</a:t>
            </a:r>
            <a:r>
              <a:rPr lang="en-US" sz="2800" i="1" dirty="0">
                <a:ea typeface="MS PGothic" pitchFamily="34" charset="-128"/>
                <a:cs typeface="+mn-cs"/>
              </a:rPr>
              <a:t>) =</a:t>
            </a:r>
            <a:r>
              <a:rPr lang="en-US" sz="2800" dirty="0">
                <a:ea typeface="MS PGothic" pitchFamily="34" charset="-128"/>
                <a:cs typeface="+mn-cs"/>
              </a:rPr>
              <a:t> </a:t>
            </a:r>
            <a:r>
              <a:rPr lang="en-US" sz="2800" dirty="0" err="1" smtClean="0">
                <a:ea typeface="MS PGothic" pitchFamily="34" charset="-128"/>
                <a:cs typeface="+mn-cs"/>
              </a:rPr>
              <a:t>gcd</a:t>
            </a:r>
            <a:r>
              <a:rPr lang="en-US" sz="2800" dirty="0" smtClean="0">
                <a:ea typeface="MS PGothic" pitchFamily="34" charset="-128"/>
                <a:cs typeface="+mn-cs"/>
              </a:rPr>
              <a:t>(b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, a </a:t>
            </a:r>
            <a:r>
              <a:rPr lang="en-US" sz="2800" dirty="0" smtClean="0">
                <a:ea typeface="MS PGothic" pitchFamily="34" charset="-128"/>
                <a:cs typeface="+mn-cs"/>
              </a:rPr>
              <a:t>mod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 b)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93043" y="2587977"/>
                <a:ext cx="7239000" cy="31085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Proof:</a:t>
                </a:r>
              </a:p>
              <a:p>
                <a:pPr>
                  <a:defRPr/>
                </a:pPr>
                <a:r>
                  <a:rPr lang="en-US" sz="2800" dirty="0">
                    <a:latin typeface="Franklin Gothic Medium" panose="020B0603020102020204" pitchFamily="34" charset="0"/>
                    <a:ea typeface="MS PGothic" pitchFamily="34" charset="-128"/>
                  </a:rPr>
                  <a:t>	</a:t>
                </a: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By definition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MS PGothic" pitchFamily="34" charset="-128"/>
                          </a:rPr>
                          <m:t>div</m:t>
                        </m:r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𝑏</m:t>
                        </m:r>
                      </m:e>
                    </m:d>
                    <m:r>
                      <m:rPr>
                        <m:nor/>
                      </m:rPr>
                      <a:rPr lang="en-US" sz="2000" dirty="0">
                        <a:solidFill>
                          <a:prstClr val="black"/>
                        </a:solidFill>
                      </a:rPr>
                      <m:t>•</m:t>
                    </m:r>
                    <m:r>
                      <a:rPr lang="en-US" sz="20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+(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MS PGothic" pitchFamily="34" charset="-128"/>
                      </a:rPr>
                      <m:t>mod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)</m:t>
                    </m:r>
                  </m:oMath>
                </a14:m>
                <a:endParaRPr lang="en-US" sz="2800" dirty="0" smtClean="0">
                  <a:latin typeface="Franklin Gothic Medium" panose="020B0603020102020204" pitchFamily="34" charset="0"/>
                  <a:ea typeface="MS PGothic" pitchFamily="34" charset="-128"/>
                </a:endParaRPr>
              </a:p>
              <a:p>
                <a:pPr>
                  <a:defRPr/>
                </a:pPr>
                <a:endParaRPr lang="en-US" sz="2800" dirty="0">
                  <a:latin typeface="Franklin Gothic Medium" panose="020B0603020102020204" pitchFamily="34" charset="0"/>
                  <a:ea typeface="MS PGothic" pitchFamily="34" charset="-128"/>
                </a:endParaRPr>
              </a:p>
              <a:p>
                <a:pPr>
                  <a:defRPr/>
                </a:pP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	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∣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∣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𝑏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∣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MS PGothic" pitchFamily="34" charset="-128"/>
                          </a:rPr>
                          <m:t>mod</m:t>
                        </m:r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.</a:t>
                </a:r>
              </a:p>
              <a:p>
                <a:pPr>
                  <a:defRPr/>
                </a:pPr>
                <a:endParaRPr lang="en-US" sz="2800" dirty="0" smtClean="0">
                  <a:latin typeface="Franklin Gothic Medium" panose="020B0603020102020204" pitchFamily="34" charset="0"/>
                  <a:ea typeface="MS PGothic" pitchFamily="34" charset="-128"/>
                </a:endParaRPr>
              </a:p>
              <a:p>
                <a:pPr>
                  <a:defRPr/>
                </a:pPr>
                <a:endParaRPr lang="en-US" sz="2800" dirty="0">
                  <a:latin typeface="Franklin Gothic Medium" panose="020B0603020102020204" pitchFamily="34" charset="0"/>
                  <a:ea typeface="MS PGothic" pitchFamily="34" charset="-128"/>
                </a:endParaRPr>
              </a:p>
              <a:p>
                <a:pPr>
                  <a:defRPr/>
                </a:pP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	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∣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𝑏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∣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MS PGothic" pitchFamily="34" charset="-128"/>
                          </a:rPr>
                          <m:t>mod</m:t>
                        </m:r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  <a:ea typeface="MS PGothic" pitchFamily="34" charset="-128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∣</m:t>
                    </m:r>
                    <m:r>
                      <a:rPr lang="en-US" sz="2800" b="0" i="1" smtClean="0">
                        <a:latin typeface="Cambria Math"/>
                        <a:ea typeface="MS PGothic" pitchFamily="34" charset="-128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43" y="2587977"/>
                <a:ext cx="7239000" cy="3108543"/>
              </a:xfrm>
              <a:prstGeom prst="rect">
                <a:avLst/>
              </a:prstGeom>
              <a:blipFill rotWithShape="1">
                <a:blip r:embed="rId2"/>
                <a:stretch>
                  <a:fillRect l="-1684" t="-1768" b="-49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3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uclid’s </a:t>
            </a:r>
            <a:r>
              <a:rPr lang="en-US" dirty="0"/>
              <a:t>A</a:t>
            </a:r>
            <a:r>
              <a:rPr lang="en-US" dirty="0" smtClean="0"/>
              <a:t>lgorithm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0888" y="2412999"/>
            <a:ext cx="2273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ea typeface="MS PGothic" pitchFamily="34" charset="-128"/>
              </a:rPr>
              <a:t>GCD(660,126</a:t>
            </a:r>
            <a:r>
              <a:rPr lang="en-US" sz="2400" dirty="0">
                <a:ea typeface="MS PGothic" pitchFamily="34" charset="-128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599" y="1163133"/>
                <a:ext cx="682020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Repeatedly use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</a:rPr>
                      <m:t>GCD</m:t>
                    </m:r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fact to reduce numbers </a:t>
                </a:r>
              </a:p>
              <a:p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until you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</a:rPr>
                      <m:t>GCD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,0</m:t>
                        </m:r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4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1163133"/>
                <a:ext cx="6820200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340"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3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uclid’s </a:t>
            </a:r>
            <a:r>
              <a:rPr lang="en-US" dirty="0">
                <a:latin typeface="Franklin Gothic Medium" panose="020B0603020102020204" pitchFamily="34" charset="0"/>
              </a:rPr>
              <a:t>A</a:t>
            </a:r>
            <a:r>
              <a:rPr lang="en-US" dirty="0" smtClean="0">
                <a:latin typeface="Franklin Gothic Medium" panose="020B0603020102020204" pitchFamily="34" charset="0"/>
              </a:rPr>
              <a:t>lgorithm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alibri" charset="0"/>
              </a:rPr>
              <a:t>GCD(x, y) = GCD(y, x mod y)</a:t>
            </a:r>
          </a:p>
          <a:p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2105" y="2094084"/>
            <a:ext cx="6248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GCD(</a:t>
            </a:r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a, </a:t>
            </a:r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b)</a:t>
            </a:r>
            <a:r>
              <a:rPr lang="en-US" sz="2000" dirty="0" smtClean="0">
                <a:latin typeface="Consolas"/>
                <a:cs typeface="Consolas"/>
              </a:rPr>
              <a:t>{ /</a:t>
            </a:r>
            <a:r>
              <a:rPr lang="en-US" sz="2000" dirty="0">
                <a:latin typeface="Consolas"/>
                <a:cs typeface="Consolas"/>
              </a:rPr>
              <a:t>* a &gt;= b</a:t>
            </a:r>
            <a:r>
              <a:rPr lang="en-US" sz="2000" dirty="0" smtClean="0">
                <a:latin typeface="Consolas"/>
                <a:cs typeface="Consolas"/>
              </a:rPr>
              <a:t>, </a:t>
            </a:r>
            <a:r>
              <a:rPr lang="en-US" sz="2000" dirty="0">
                <a:latin typeface="Consolas"/>
                <a:cs typeface="Consolas"/>
              </a:rPr>
              <a:t>b &gt; 0 */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tmp</a:t>
            </a:r>
            <a:r>
              <a:rPr lang="en-US" sz="2000" dirty="0">
                <a:latin typeface="Consolas"/>
                <a:cs typeface="Consolas"/>
              </a:rPr>
              <a:t>;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while </a:t>
            </a:r>
            <a:r>
              <a:rPr lang="en-US" sz="2000" dirty="0" smtClean="0">
                <a:latin typeface="Consolas"/>
                <a:cs typeface="Consolas"/>
              </a:rPr>
              <a:t>(b </a:t>
            </a:r>
            <a:r>
              <a:rPr lang="en-US" sz="2000" dirty="0">
                <a:latin typeface="Consolas"/>
                <a:cs typeface="Consolas"/>
              </a:rPr>
              <a:t>&gt; 0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  <a:endParaRPr lang="en-US" sz="2000" dirty="0">
              <a:latin typeface="Consolas"/>
              <a:cs typeface="Consolas"/>
            </a:endParaRP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	</a:t>
            </a:r>
            <a:r>
              <a:rPr lang="en-US" sz="2000" dirty="0" err="1">
                <a:latin typeface="Consolas"/>
                <a:cs typeface="Consolas"/>
              </a:rPr>
              <a:t>tmp</a:t>
            </a:r>
            <a:r>
              <a:rPr lang="en-US" sz="2000" dirty="0">
                <a:latin typeface="Consolas"/>
                <a:cs typeface="Consolas"/>
              </a:rPr>
              <a:t> = </a:t>
            </a:r>
            <a:r>
              <a:rPr lang="en-US" sz="2000" dirty="0" smtClean="0">
                <a:latin typeface="Consolas"/>
                <a:cs typeface="Consolas"/>
              </a:rPr>
              <a:t>a </a:t>
            </a:r>
            <a:r>
              <a:rPr lang="en-US" sz="2000" dirty="0">
                <a:latin typeface="Consolas"/>
                <a:cs typeface="Consolas"/>
              </a:rPr>
              <a:t>% </a:t>
            </a:r>
            <a:r>
              <a:rPr lang="en-US" sz="2000" dirty="0" smtClean="0">
                <a:latin typeface="Consolas"/>
                <a:cs typeface="Consolas"/>
              </a:rPr>
              <a:t>b;</a:t>
            </a:r>
            <a:endParaRPr lang="en-US" sz="2000" dirty="0">
              <a:latin typeface="Consolas"/>
              <a:cs typeface="Consolas"/>
            </a:endParaRP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	</a:t>
            </a:r>
            <a:r>
              <a:rPr lang="en-US" sz="2000" dirty="0" smtClean="0">
                <a:latin typeface="Consolas"/>
                <a:cs typeface="Consolas"/>
              </a:rPr>
              <a:t>a </a:t>
            </a:r>
            <a:r>
              <a:rPr lang="en-US" sz="2000" dirty="0">
                <a:latin typeface="Consolas"/>
                <a:cs typeface="Consolas"/>
              </a:rPr>
              <a:t>= </a:t>
            </a:r>
            <a:r>
              <a:rPr lang="en-US" sz="2000" dirty="0" smtClean="0">
                <a:latin typeface="Consolas"/>
                <a:cs typeface="Consolas"/>
              </a:rPr>
              <a:t>b;</a:t>
            </a:r>
            <a:endParaRPr lang="en-US" sz="2000" dirty="0">
              <a:latin typeface="Consolas"/>
              <a:cs typeface="Consolas"/>
            </a:endParaRP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	</a:t>
            </a:r>
            <a:r>
              <a:rPr lang="en-US" sz="2000" dirty="0" smtClean="0">
                <a:latin typeface="Consolas"/>
                <a:cs typeface="Consolas"/>
              </a:rPr>
              <a:t>b </a:t>
            </a:r>
            <a:r>
              <a:rPr lang="en-US" sz="2000" dirty="0">
                <a:latin typeface="Consolas"/>
                <a:cs typeface="Consolas"/>
              </a:rPr>
              <a:t>= </a:t>
            </a:r>
            <a:r>
              <a:rPr lang="en-US" sz="2000" dirty="0" err="1">
                <a:latin typeface="Consolas"/>
                <a:cs typeface="Consolas"/>
              </a:rPr>
              <a:t>tmp</a:t>
            </a:r>
            <a:r>
              <a:rPr lang="en-US" sz="2000" dirty="0">
                <a:latin typeface="Consolas"/>
                <a:cs typeface="Consolas"/>
              </a:rPr>
              <a:t>;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}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return </a:t>
            </a:r>
            <a:r>
              <a:rPr lang="en-US" sz="2000" dirty="0" smtClean="0">
                <a:latin typeface="Consolas"/>
                <a:cs typeface="Consolas"/>
              </a:rPr>
              <a:t>a;</a:t>
            </a:r>
            <a:endParaRPr lang="en-US" sz="2000" dirty="0">
              <a:latin typeface="Consolas"/>
              <a:cs typeface="Consolas"/>
            </a:endParaRP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}</a:t>
            </a:r>
          </a:p>
          <a:p>
            <a:pPr eaLnBrk="1" hangingPunct="1"/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6613" y="6200016"/>
            <a:ext cx="2448454" cy="369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ea typeface="MS PGothic" pitchFamily="34" charset="-128"/>
                <a:cs typeface="+mn-cs"/>
              </a:rPr>
              <a:t>Example: GCD(660, 126)</a:t>
            </a:r>
          </a:p>
        </p:txBody>
      </p:sp>
    </p:spTree>
    <p:extLst>
      <p:ext uri="{BB962C8B-B14F-4D97-AF65-F5344CB8AC3E}">
        <p14:creationId xmlns:p14="http://schemas.microsoft.com/office/powerpoint/2010/main" val="7501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H</a:t>
            </a:r>
            <a:r>
              <a:rPr lang="en-US" dirty="0" smtClean="0">
                <a:latin typeface="Franklin Gothic Medium" panose="020B0603020102020204" pitchFamily="34" charset="0"/>
              </a:rPr>
              <a:t>ashing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199" y="1244160"/>
                <a:ext cx="8370711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Scenario:  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Map a small number of data values from a large domain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 1, …, </m:t>
                        </m:r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...</a:t>
                </a:r>
              </a:p>
              <a:p>
                <a:pPr marL="457200" lvl="1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...into a small set of locations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0,1,…,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so one can quickly check if some value is present</a:t>
                </a:r>
              </a:p>
              <a:p>
                <a:pPr lvl="2"/>
                <a:r>
                  <a:rPr lang="en-US" sz="1400" dirty="0" smtClean="0">
                    <a:latin typeface="Franklin Gothic Medium" panose="020B0603020102020204" pitchFamily="34" charset="0"/>
                  </a:rPr>
                  <a:t>						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hash</m:t>
                    </m:r>
                    <m:d>
                      <m:dPr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a prime close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</m:oMath>
                </a14:m>
                <a:endParaRPr lang="en-US" sz="2800" dirty="0" smtClean="0">
                  <a:latin typeface="Franklin Gothic Medium" panose="020B0603020102020204" pitchFamily="34" charset="0"/>
                </a:endParaRPr>
              </a:p>
              <a:p>
                <a:pPr lvl="1"/>
                <a:r>
                  <a:rPr lang="en-US" dirty="0" smtClean="0">
                    <a:latin typeface="Franklin Gothic Medium" panose="020B0603020102020204" pitchFamily="34" charset="0"/>
                  </a:rPr>
                  <a:t>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hash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𝑎𝑥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)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mod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</m:oMath>
                </a14:m>
                <a:endParaRPr lang="en-US" dirty="0" smtClean="0">
                  <a:latin typeface="Franklin Gothic Medium" panose="020B0603020102020204" pitchFamily="34" charset="0"/>
                </a:endParaRPr>
              </a:p>
              <a:p>
                <a:pPr lvl="2"/>
                <a:r>
                  <a:rPr lang="en-US" sz="900" dirty="0">
                    <a:latin typeface="Franklin Gothic Medium" panose="020B0603020102020204" pitchFamily="34" charset="0"/>
                  </a:rPr>
                  <a:t>	</a:t>
                </a:r>
                <a:r>
                  <a:rPr lang="en-US" sz="900" dirty="0" smtClean="0">
                    <a:latin typeface="Franklin Gothic Medium" panose="020B0603020102020204" pitchFamily="34" charset="0"/>
                  </a:rPr>
                  <a:t>			</a:t>
                </a:r>
                <a:endParaRPr lang="en-US" sz="900" dirty="0">
                  <a:latin typeface="Franklin Gothic Medium" panose="020B0603020102020204" pitchFamily="34" charset="0"/>
                </a:endParaRPr>
              </a:p>
              <a:p>
                <a:r>
                  <a:rPr lang="en-US" sz="2800" dirty="0" smtClean="0">
                    <a:latin typeface="Franklin Gothic Medium" panose="020B0603020102020204" pitchFamily="34" charset="0"/>
                  </a:rPr>
                  <a:t>Depends on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all of the bits of the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data </a:t>
                </a:r>
              </a:p>
              <a:p>
                <a:pPr lvl="1"/>
                <a:r>
                  <a:rPr lang="en-US" sz="2400" dirty="0" smtClean="0">
                    <a:latin typeface="Franklin Gothic Medium" panose="020B0603020102020204" pitchFamily="34" charset="0"/>
                  </a:rPr>
                  <a:t>helps avoid</a:t>
                </a:r>
                <a:r>
                  <a:rPr lang="en-US" sz="2400" dirty="0">
                    <a:latin typeface="Franklin Gothic Medium" panose="020B0603020102020204" pitchFamily="34" charset="0"/>
                  </a:rPr>
                  <a:t> </a:t>
                </a:r>
                <a:r>
                  <a:rPr lang="en-US" sz="2400" dirty="0" smtClean="0">
                    <a:latin typeface="Franklin Gothic Medium" panose="020B0603020102020204" pitchFamily="34" charset="0"/>
                  </a:rPr>
                  <a:t>collisions due to similar values</a:t>
                </a:r>
              </a:p>
              <a:p>
                <a:pPr lvl="1"/>
                <a:r>
                  <a:rPr lang="en-US" sz="2400" dirty="0" smtClean="0">
                    <a:latin typeface="Franklin Gothic Medium" panose="020B0603020102020204" pitchFamily="34" charset="0"/>
                  </a:rPr>
                  <a:t>need to manage them if they occur</a:t>
                </a:r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199" y="1244160"/>
                <a:ext cx="8370711" cy="5140800"/>
              </a:xfrm>
              <a:blipFill rotWithShape="1">
                <a:blip r:embed="rId5"/>
                <a:stretch>
                  <a:fillRect l="-1457" t="-1068" b="-4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0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Pseudo-Random </a:t>
            </a:r>
            <a:r>
              <a:rPr lang="en-US" dirty="0">
                <a:latin typeface="Franklin Gothic Medium" panose="020B0603020102020204" pitchFamily="34" charset="0"/>
              </a:rPr>
              <a:t>N</a:t>
            </a:r>
            <a:r>
              <a:rPr lang="en-US" dirty="0" smtClean="0">
                <a:latin typeface="Franklin Gothic Medium" panose="020B0603020102020204" pitchFamily="34" charset="0"/>
              </a:rPr>
              <a:t>umber </a:t>
            </a:r>
            <a:r>
              <a:rPr lang="en-US" dirty="0">
                <a:latin typeface="Franklin Gothic Medium" panose="020B0603020102020204" pitchFamily="34" charset="0"/>
              </a:rPr>
              <a:t>G</a:t>
            </a:r>
            <a:r>
              <a:rPr lang="en-US" dirty="0" smtClean="0">
                <a:latin typeface="Franklin Gothic Medium" panose="020B0603020102020204" pitchFamily="34" charset="0"/>
              </a:rPr>
              <a:t>eneration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7511" y="12573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Linear </a:t>
            </a:r>
            <a:r>
              <a:rPr lang="en-US" sz="2800" dirty="0" err="1">
                <a:solidFill>
                  <a:srgbClr val="C00000"/>
                </a:solidFill>
                <a:latin typeface="Franklin Gothic Medium" panose="020B0603020102020204" pitchFamily="34" charset="0"/>
              </a:rPr>
              <a:t>Congruential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method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6324600"/>
            <a:ext cx="31337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m = 10,  a = 3,  c = 2,  x</a:t>
            </a:r>
            <a:r>
              <a:rPr lang="en-US" baseline="-25000"/>
              <a:t>0</a:t>
            </a:r>
            <a:r>
              <a:rPr lang="en-US"/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2111021" y="1921929"/>
                <a:ext cx="5249333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0" lvl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+1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𝑎</m:t>
                          </m:r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MS PGothic" pitchFamily="34" charset="-128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MS PGothic" pitchFamily="34" charset="-128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MS PGothic" pitchFamily="34" charset="-128"/>
                                  <a:cs typeface="+mn-cs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  <a:ea typeface="MS PGothic" pitchFamily="34" charset="-128"/>
                              <a:cs typeface="+mn-cs"/>
                            </a:rPr>
                            <m:t>𝑐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  <a:ea typeface="MS PGothic" pitchFamily="34" charset="-128"/>
                          <a:cs typeface="+mn-cs"/>
                        </a:rPr>
                        <m:t>mod</m:t>
                      </m:r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 </m:t>
                      </m:r>
                      <m:r>
                        <a:rPr lang="en-US" sz="3200" b="0" i="1" smtClean="0">
                          <a:latin typeface="Cambria Math"/>
                          <a:ea typeface="MS PGothic" pitchFamily="34" charset="-128"/>
                          <a:cs typeface="+mn-cs"/>
                        </a:rPr>
                        <m:t>𝑚</m:t>
                      </m:r>
                    </m:oMath>
                  </m:oMathPara>
                </a14:m>
                <a:endParaRPr lang="en-US" sz="3200" i="1" dirty="0">
                  <a:ea typeface="MS PGothic" pitchFamily="34" charset="-128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>
              <a:xfrm>
                <a:off x="2111021" y="1921929"/>
                <a:ext cx="524933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5689" y="3285065"/>
                <a:ext cx="622401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Franklin Gothic Medium"/>
                    <a:cs typeface="Franklin Gothic Medium"/>
                  </a:rPr>
                  <a:t>Choose random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, </m:t>
                    </m:r>
                    <m:r>
                      <a:rPr lang="en-US" sz="2800" i="1" dirty="0" smtClean="0">
                        <a:latin typeface="Cambria Math"/>
                        <a:cs typeface="Franklin Gothic Medium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Franklin Gothic Medium"/>
                      </a:rPr>
                      <m:t>𝑐</m:t>
                    </m:r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Franklin Gothic Medium"/>
                      </a:rPr>
                      <m:t>𝑚</m:t>
                    </m:r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 and produce</a:t>
                </a:r>
              </a:p>
              <a:p>
                <a:r>
                  <a:rPr lang="en-US" sz="2800" dirty="0" smtClean="0">
                    <a:latin typeface="Franklin Gothic Medium"/>
                    <a:cs typeface="Franklin Gothic Medium"/>
                  </a:rPr>
                  <a:t>a long sequence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Franklin Gothic Medium"/>
                    <a:cs typeface="Franklin Gothic Medium"/>
                  </a:rPr>
                  <a:t>’s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89" y="3285065"/>
                <a:ext cx="6224012" cy="954107"/>
              </a:xfrm>
              <a:prstGeom prst="rect">
                <a:avLst/>
              </a:prstGeom>
              <a:blipFill rotWithShape="1">
                <a:blip r:embed="rId8"/>
                <a:stretch>
                  <a:fillRect l="-2057" t="-5769" r="-881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17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62" y="1912864"/>
            <a:ext cx="6565392" cy="249326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109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Modular </a:t>
            </a:r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xponentiation mod 7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0354773"/>
              </p:ext>
            </p:extLst>
          </p:nvPr>
        </p:nvGraphicFramePr>
        <p:xfrm>
          <a:off x="11853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92063975"/>
              </p:ext>
            </p:extLst>
          </p:nvPr>
        </p:nvGraphicFramePr>
        <p:xfrm>
          <a:off x="4842936" y="1478838"/>
          <a:ext cx="2867025" cy="2711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6</a:t>
                      </a:r>
                      <a:endParaRPr lang="en-US" baseline="30000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5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xponentiation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Compute</a:t>
            </a:r>
            <a:r>
              <a:rPr lang="en-US" dirty="0">
                <a:latin typeface="Calibri" charset="0"/>
              </a:rPr>
              <a:t> 78365</a:t>
            </a:r>
            <a:r>
              <a:rPr lang="en-US" baseline="30000" dirty="0">
                <a:latin typeface="Calibri" charset="0"/>
              </a:rPr>
              <a:t>81453</a:t>
            </a:r>
          </a:p>
          <a:p>
            <a:endParaRPr lang="en-US" baseline="30000" dirty="0">
              <a:latin typeface="Calibri" charset="0"/>
            </a:endParaRPr>
          </a:p>
          <a:p>
            <a:endParaRPr lang="en-US" baseline="30000" dirty="0" smtClean="0">
              <a:latin typeface="Calibri" charset="0"/>
            </a:endParaRPr>
          </a:p>
          <a:p>
            <a:endParaRPr lang="en-US" baseline="30000" dirty="0">
              <a:latin typeface="Calibri" charset="0"/>
            </a:endParaRPr>
          </a:p>
          <a:p>
            <a:r>
              <a:rPr lang="en-US" dirty="0">
                <a:latin typeface="Franklin Gothic Medium" panose="020B0603020102020204" pitchFamily="34" charset="0"/>
              </a:rPr>
              <a:t>Compute</a:t>
            </a:r>
            <a:r>
              <a:rPr lang="en-US" dirty="0">
                <a:latin typeface="Calibri" charset="0"/>
              </a:rPr>
              <a:t> 78365</a:t>
            </a:r>
            <a:r>
              <a:rPr lang="en-US" baseline="30000" dirty="0">
                <a:latin typeface="Calibri" charset="0"/>
              </a:rPr>
              <a:t>81453</a:t>
            </a:r>
            <a:r>
              <a:rPr lang="en-US" dirty="0">
                <a:latin typeface="Calibri" charset="0"/>
              </a:rPr>
              <a:t> mod </a:t>
            </a:r>
            <a:r>
              <a:rPr lang="en-US" dirty="0" smtClean="0">
                <a:latin typeface="Calibri" charset="0"/>
              </a:rPr>
              <a:t>104729</a:t>
            </a:r>
          </a:p>
          <a:p>
            <a:endParaRPr lang="en-US" baseline="30000" dirty="0">
              <a:latin typeface="Calibri" charset="0"/>
            </a:endParaRPr>
          </a:p>
          <a:p>
            <a:endParaRPr lang="en-US" baseline="30000" dirty="0" smtClean="0">
              <a:latin typeface="Calibri" charset="0"/>
            </a:endParaRPr>
          </a:p>
          <a:p>
            <a:endParaRPr lang="en-US" baseline="30000" dirty="0">
              <a:latin typeface="Calibri" charset="0"/>
            </a:endParaRPr>
          </a:p>
          <a:p>
            <a:r>
              <a:rPr lang="en-US" dirty="0" smtClean="0">
                <a:latin typeface="Franklin Gothic Medium" panose="020B0603020102020204" pitchFamily="34" charset="0"/>
              </a:rPr>
              <a:t>Output is small</a:t>
            </a:r>
          </a:p>
          <a:p>
            <a:pPr lvl="1"/>
            <a:r>
              <a:rPr lang="en-US" dirty="0" smtClean="0">
                <a:latin typeface="Calibri" charset="0"/>
              </a:rPr>
              <a:t>need to keep intermediate results small</a:t>
            </a:r>
            <a:endParaRPr lang="en-US" baseline="30000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baseline="30000" dirty="0">
              <a:latin typeface="Calibri" charset="0"/>
            </a:endParaRPr>
          </a:p>
        </p:txBody>
      </p:sp>
      <p:sp>
        <p:nvSpPr>
          <p:cNvPr id="18436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6400800"/>
            <a:ext cx="3173413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104,729 is the 10,000</a:t>
            </a:r>
            <a:r>
              <a:rPr lang="en-US" baseline="30000"/>
              <a:t>th</a:t>
            </a:r>
            <a:r>
              <a:rPr lang="en-US"/>
              <a:t> prime</a:t>
            </a:r>
          </a:p>
        </p:txBody>
      </p:sp>
    </p:spTree>
    <p:extLst>
      <p:ext uri="{BB962C8B-B14F-4D97-AF65-F5344CB8AC3E}">
        <p14:creationId xmlns:p14="http://schemas.microsoft.com/office/powerpoint/2010/main" val="29650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epeated </a:t>
            </a:r>
            <a:r>
              <a:rPr lang="en-US" dirty="0"/>
              <a:t>S</a:t>
            </a:r>
            <a:r>
              <a:rPr lang="en-US" dirty="0" smtClean="0"/>
              <a:t>quaring – small and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3200" dirty="0" smtClean="0">
                <a:latin typeface="+mn-lt"/>
              </a:rPr>
              <a:t>Since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mod 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≡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(mod 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for any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0" lvl="1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dirty="0" smtClean="0">
                <a:latin typeface="Calibri" charset="0"/>
              </a:rPr>
              <a:t>we have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 m =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mod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 m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Arial" panose="020B0604020202020204" pitchFamily="34" charset="0"/>
              </a:rPr>
              <a:t>and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mod 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 m)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lvl="1" indent="0">
              <a:buNone/>
            </a:pPr>
            <a:r>
              <a:rPr lang="en-US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and         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= (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lvl="1" indent="0">
              <a:buNone/>
            </a:pPr>
            <a:r>
              <a:rPr lang="en-US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and         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= (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</a:t>
            </a:r>
          </a:p>
          <a:p>
            <a:pPr marL="0" lvl="1" indent="0">
              <a:buNone/>
            </a:pPr>
            <a:r>
              <a:rPr lang="en-US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and         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 = (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m)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lvl="1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Can compute </a:t>
            </a:r>
            <a:r>
              <a:rPr lang="en-US" sz="3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aseline="30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m </a:t>
            </a:r>
            <a:r>
              <a:rPr lang="en-US" sz="3200" dirty="0" smtClean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for</a:t>
            </a:r>
            <a:r>
              <a:rPr lang="en-US" sz="3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k=2</a:t>
            </a:r>
            <a:r>
              <a:rPr lang="en-US" sz="32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in only </a:t>
            </a:r>
            <a:r>
              <a:rPr lang="en-US" sz="3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steps</a:t>
            </a:r>
            <a:endParaRPr lang="en-US" sz="3200" dirty="0">
              <a:solidFill>
                <a:prstClr val="black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>
              <a:latin typeface="+mn-lt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ast Exponentiation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5529" y="1196619"/>
            <a:ext cx="8683984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600" dirty="0">
                <a:latin typeface="Consolas"/>
                <a:cs typeface="Consolas"/>
              </a:rPr>
              <a:t> public static long </a:t>
            </a:r>
            <a:r>
              <a:rPr lang="en-US" sz="1600" dirty="0" err="1">
                <a:latin typeface="Consolas"/>
                <a:cs typeface="Consolas"/>
              </a:rPr>
              <a:t>FastModExp</a:t>
            </a:r>
            <a:r>
              <a:rPr lang="en-US" sz="1600" dirty="0">
                <a:latin typeface="Consolas"/>
                <a:cs typeface="Consolas"/>
              </a:rPr>
              <a:t>(long base, long exponent, long modulus) {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long result = 1;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base = base % modulus;</a:t>
            </a:r>
          </a:p>
          <a:p>
            <a:pPr eaLnBrk="1" hangingPunct="1"/>
            <a:endParaRPr lang="en-US" sz="1600" dirty="0">
              <a:latin typeface="Consolas"/>
              <a:cs typeface="Consolas"/>
            </a:endParaRP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while (exponent &gt; 0) {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    if ((exponent % 2) == 1) {</a:t>
            </a:r>
          </a:p>
          <a:p>
            <a:pPr eaLnBrk="1" hangingPunct="1"/>
            <a:r>
              <a:rPr lang="en-US" sz="1600" b="1" dirty="0">
                <a:solidFill>
                  <a:schemeClr val="accent6"/>
                </a:solidFill>
                <a:latin typeface="Consolas"/>
                <a:cs typeface="Consolas"/>
              </a:rPr>
              <a:t>                result = (result * base) % modulus</a:t>
            </a:r>
            <a:r>
              <a:rPr lang="en-US" sz="1600" b="1" dirty="0" smtClean="0">
                <a:solidFill>
                  <a:schemeClr val="accent6"/>
                </a:solidFill>
                <a:latin typeface="Consolas"/>
                <a:cs typeface="Consolas"/>
              </a:rPr>
              <a:t>;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	</a:t>
            </a:r>
            <a:r>
              <a:rPr lang="en-US" sz="1600" dirty="0" smtClean="0">
                <a:latin typeface="Consolas"/>
                <a:cs typeface="Consolas"/>
              </a:rPr>
              <a:t>		    exponent </a:t>
            </a:r>
            <a:r>
              <a:rPr lang="en-US" sz="1600" dirty="0">
                <a:latin typeface="Consolas"/>
                <a:cs typeface="Consolas"/>
              </a:rPr>
              <a:t>-= 1;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    }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    /* Note that exponent is definitely divisible by 2 here. */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    exponent /= 2;</a:t>
            </a:r>
          </a:p>
          <a:p>
            <a:pPr eaLnBrk="1" hangingPunct="1"/>
            <a:r>
              <a:rPr lang="en-US" sz="1600" b="1" dirty="0">
                <a:solidFill>
                  <a:srgbClr val="3333CC"/>
                </a:solidFill>
                <a:latin typeface="Consolas"/>
                <a:cs typeface="Consolas"/>
              </a:rPr>
              <a:t>            base = (base * base) % modulus;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    /* The last iteration of the loop will always be exponent = </a:t>
            </a:r>
            <a:r>
              <a:rPr lang="en-US" sz="1600" dirty="0" smtClean="0">
                <a:latin typeface="Consolas"/>
                <a:cs typeface="Consolas"/>
              </a:rPr>
              <a:t>1 </a:t>
            </a:r>
            <a:r>
              <a:rPr lang="en-US" sz="1600" dirty="0">
                <a:latin typeface="Consolas"/>
                <a:cs typeface="Consolas"/>
              </a:rPr>
              <a:t>*/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    /* so, result will always be correct. */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}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    return result;</a:t>
            </a:r>
          </a:p>
          <a:p>
            <a:pPr eaLnBrk="1" hangingPunct="1"/>
            <a:r>
              <a:rPr lang="en-US" sz="1600" dirty="0">
                <a:latin typeface="Consolas"/>
                <a:cs typeface="Consolas"/>
              </a:rPr>
              <a:t>  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6188" y="5556905"/>
            <a:ext cx="63051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600" dirty="0" err="1" smtClean="0">
                <a:solidFill>
                  <a:srgbClr val="C00000"/>
                </a:solidFill>
                <a:cs typeface="Calibri"/>
              </a:rPr>
              <a:t>b</a:t>
            </a:r>
            <a:r>
              <a:rPr lang="da-DK" sz="2600" baseline="30000" dirty="0" err="1" smtClean="0">
                <a:solidFill>
                  <a:srgbClr val="C00000"/>
                </a:solidFill>
                <a:cs typeface="Calibri"/>
              </a:rPr>
              <a:t>e</a:t>
            </a:r>
            <a:r>
              <a:rPr lang="da-DK" sz="2600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da-DK" sz="2600" dirty="0">
                <a:solidFill>
                  <a:srgbClr val="C00000"/>
                </a:solidFill>
                <a:cs typeface="Calibri"/>
              </a:rPr>
              <a:t>mod m = (</a:t>
            </a:r>
            <a:r>
              <a:rPr lang="da-DK" sz="2600" dirty="0" smtClean="0">
                <a:solidFill>
                  <a:srgbClr val="C00000"/>
                </a:solidFill>
                <a:cs typeface="Calibri"/>
              </a:rPr>
              <a:t>b</a:t>
            </a:r>
            <a:r>
              <a:rPr lang="da-DK" sz="2600" baseline="30000" dirty="0" smtClean="0">
                <a:solidFill>
                  <a:srgbClr val="C00000"/>
                </a:solidFill>
                <a:cs typeface="Calibri"/>
              </a:rPr>
              <a:t>2</a:t>
            </a:r>
            <a:r>
              <a:rPr lang="da-DK" sz="2600" dirty="0" smtClean="0">
                <a:solidFill>
                  <a:srgbClr val="C00000"/>
                </a:solidFill>
                <a:cs typeface="Calibri"/>
              </a:rPr>
              <a:t>)</a:t>
            </a:r>
            <a:r>
              <a:rPr lang="da-DK" sz="2600" baseline="30000" dirty="0" smtClean="0">
                <a:solidFill>
                  <a:srgbClr val="C00000"/>
                </a:solidFill>
                <a:cs typeface="Calibri"/>
              </a:rPr>
              <a:t>e</a:t>
            </a:r>
            <a:r>
              <a:rPr lang="da-DK" sz="2600" baseline="30000" dirty="0">
                <a:solidFill>
                  <a:srgbClr val="C00000"/>
                </a:solidFill>
                <a:cs typeface="Calibri"/>
              </a:rPr>
              <a:t>/</a:t>
            </a:r>
            <a:r>
              <a:rPr lang="da-DK" sz="2600" baseline="30000" dirty="0" smtClean="0">
                <a:solidFill>
                  <a:srgbClr val="C00000"/>
                </a:solidFill>
                <a:cs typeface="Calibri"/>
              </a:rPr>
              <a:t>2</a:t>
            </a:r>
            <a:r>
              <a:rPr lang="da-DK" sz="2600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da-DK" sz="2600" dirty="0">
                <a:solidFill>
                  <a:srgbClr val="C00000"/>
                </a:solidFill>
                <a:cs typeface="Calibri"/>
              </a:rPr>
              <a:t>mod </a:t>
            </a:r>
            <a:r>
              <a:rPr lang="da-DK" sz="2600" dirty="0" smtClean="0">
                <a:solidFill>
                  <a:srgbClr val="C00000"/>
                </a:solidFill>
                <a:cs typeface="Calibri"/>
              </a:rPr>
              <a:t>m, </a:t>
            </a:r>
            <a:r>
              <a:rPr lang="da-DK" sz="2600" dirty="0" err="1" smtClean="0">
                <a:solidFill>
                  <a:srgbClr val="C00000"/>
                </a:solidFill>
                <a:cs typeface="Calibri"/>
              </a:rPr>
              <a:t>when</a:t>
            </a:r>
            <a:r>
              <a:rPr lang="da-DK" sz="2600" dirty="0" smtClean="0">
                <a:solidFill>
                  <a:srgbClr val="C00000"/>
                </a:solidFill>
                <a:cs typeface="Calibri"/>
              </a:rPr>
              <a:t> e </a:t>
            </a:r>
            <a:r>
              <a:rPr lang="da-DK" sz="2600" dirty="0">
                <a:solidFill>
                  <a:srgbClr val="C00000"/>
                </a:solidFill>
                <a:cs typeface="Calibri"/>
              </a:rPr>
              <a:t>is </a:t>
            </a:r>
            <a:r>
              <a:rPr lang="da-DK" sz="2600" dirty="0" err="1">
                <a:solidFill>
                  <a:srgbClr val="C00000"/>
                </a:solidFill>
                <a:cs typeface="Calibri"/>
              </a:rPr>
              <a:t>even</a:t>
            </a:r>
            <a:r>
              <a:rPr lang="da-DK" sz="2600" dirty="0">
                <a:solidFill>
                  <a:srgbClr val="C00000"/>
                </a:solidFill>
                <a:cs typeface="Calibri"/>
              </a:rPr>
              <a:t>)</a:t>
            </a:r>
          </a:p>
          <a:p>
            <a:r>
              <a:rPr lang="da-DK" sz="2600" dirty="0" err="1" smtClean="0">
                <a:solidFill>
                  <a:srgbClr val="C00000"/>
                </a:solidFill>
                <a:cs typeface="Calibri"/>
              </a:rPr>
              <a:t>b</a:t>
            </a:r>
            <a:r>
              <a:rPr lang="da-DK" sz="2600" baseline="30000" dirty="0" err="1" smtClean="0">
                <a:solidFill>
                  <a:srgbClr val="C00000"/>
                </a:solidFill>
                <a:cs typeface="Calibri"/>
              </a:rPr>
              <a:t>e</a:t>
            </a:r>
            <a:r>
              <a:rPr lang="da-DK" sz="2600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da-DK" sz="2600" dirty="0">
                <a:solidFill>
                  <a:srgbClr val="C00000"/>
                </a:solidFill>
                <a:cs typeface="Calibri"/>
              </a:rPr>
              <a:t>mod m = (b*(</a:t>
            </a:r>
            <a:r>
              <a:rPr lang="da-DK" sz="2600" dirty="0" smtClean="0">
                <a:solidFill>
                  <a:srgbClr val="C00000"/>
                </a:solidFill>
                <a:cs typeface="Calibri"/>
              </a:rPr>
              <a:t>b</a:t>
            </a:r>
            <a:r>
              <a:rPr lang="da-DK" sz="2600" baseline="30000" dirty="0" smtClean="0">
                <a:solidFill>
                  <a:srgbClr val="C00000"/>
                </a:solidFill>
                <a:cs typeface="Calibri"/>
              </a:rPr>
              <a:t>e</a:t>
            </a:r>
            <a:r>
              <a:rPr lang="da-DK" sz="2600" baseline="30000" dirty="0">
                <a:solidFill>
                  <a:srgbClr val="C00000"/>
                </a:solidFill>
                <a:cs typeface="Calibri"/>
              </a:rPr>
              <a:t>-</a:t>
            </a:r>
            <a:r>
              <a:rPr lang="da-DK" sz="2600" baseline="30000" dirty="0" smtClean="0">
                <a:solidFill>
                  <a:srgbClr val="C00000"/>
                </a:solidFill>
                <a:cs typeface="Calibri"/>
              </a:rPr>
              <a:t>1 </a:t>
            </a:r>
            <a:r>
              <a:rPr lang="da-DK" sz="2600" dirty="0" smtClean="0">
                <a:solidFill>
                  <a:srgbClr val="C00000"/>
                </a:solidFill>
                <a:cs typeface="Calibri"/>
              </a:rPr>
              <a:t>mod m) </a:t>
            </a:r>
            <a:r>
              <a:rPr lang="da-DK" sz="2600" dirty="0">
                <a:solidFill>
                  <a:srgbClr val="C00000"/>
                </a:solidFill>
                <a:cs typeface="Calibri"/>
              </a:rPr>
              <a:t>mod m)) mod m</a:t>
            </a:r>
          </a:p>
        </p:txBody>
      </p:sp>
    </p:spTree>
    <p:extLst>
      <p:ext uri="{BB962C8B-B14F-4D97-AF65-F5344CB8AC3E}">
        <p14:creationId xmlns:p14="http://schemas.microsoft.com/office/powerpoint/2010/main" val="4685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Program Trace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2407" y="1352920"/>
            <a:ext cx="8542968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da-DK" sz="2500" dirty="0" smtClean="0">
                <a:latin typeface="Calibri"/>
                <a:cs typeface="Calibri"/>
              </a:rPr>
              <a:t>78365</a:t>
            </a:r>
            <a:r>
              <a:rPr lang="da-DK" sz="2500" baseline="30000" dirty="0" smtClean="0">
                <a:latin typeface="Calibri"/>
                <a:cs typeface="Calibri"/>
              </a:rPr>
              <a:t>81453</a:t>
            </a:r>
            <a:r>
              <a:rPr lang="da-DK" sz="2500" dirty="0" smtClean="0">
                <a:latin typeface="Calibri"/>
                <a:cs typeface="Calibri"/>
              </a:rPr>
              <a:t> </a:t>
            </a:r>
            <a:r>
              <a:rPr lang="da-DK" sz="2500" dirty="0">
                <a:latin typeface="Calibri"/>
                <a:cs typeface="Calibri"/>
              </a:rPr>
              <a:t>mod </a:t>
            </a:r>
            <a:r>
              <a:rPr lang="da-DK" sz="2500" dirty="0" smtClean="0">
                <a:latin typeface="Calibri"/>
                <a:cs typeface="Calibri"/>
              </a:rPr>
              <a:t>M</a:t>
            </a:r>
            <a:endParaRPr lang="da-DK" sz="2500" dirty="0">
              <a:latin typeface="Calibri"/>
              <a:cs typeface="Calibri"/>
            </a:endParaRPr>
          </a:p>
          <a:p>
            <a:pPr eaLnBrk="1" hangingPunct="1"/>
            <a:r>
              <a:rPr lang="da-DK" sz="2500" dirty="0">
                <a:latin typeface="Calibri"/>
                <a:cs typeface="Calibri"/>
              </a:rPr>
              <a:t> </a:t>
            </a:r>
            <a:r>
              <a:rPr lang="da-DK" sz="2500" dirty="0" smtClean="0">
                <a:latin typeface="Calibri"/>
                <a:cs typeface="Calibri"/>
              </a:rPr>
              <a:t>   = </a:t>
            </a:r>
            <a:r>
              <a:rPr lang="da-DK" sz="2500" dirty="0">
                <a:latin typeface="Calibri"/>
                <a:cs typeface="Calibri"/>
              </a:rPr>
              <a:t>((78365 mod </a:t>
            </a:r>
            <a:r>
              <a:rPr lang="da-DK" sz="2500" dirty="0" smtClean="0">
                <a:latin typeface="Calibri"/>
                <a:cs typeface="Calibri"/>
              </a:rPr>
              <a:t>M) </a:t>
            </a:r>
            <a:r>
              <a:rPr lang="da-DK" sz="2500" dirty="0">
                <a:latin typeface="Calibri"/>
                <a:cs typeface="Calibri"/>
              </a:rPr>
              <a:t>* (</a:t>
            </a:r>
            <a:r>
              <a:rPr lang="da-DK" sz="2500" dirty="0" smtClean="0">
                <a:latin typeface="Calibri"/>
                <a:cs typeface="Calibri"/>
              </a:rPr>
              <a:t>78365</a:t>
            </a:r>
            <a:r>
              <a:rPr lang="da-DK" sz="2500" baseline="30000" dirty="0" smtClean="0">
                <a:latin typeface="Calibri"/>
                <a:cs typeface="Calibri"/>
              </a:rPr>
              <a:t>81452</a:t>
            </a:r>
            <a:r>
              <a:rPr lang="da-DK" sz="2500" dirty="0" smtClean="0">
                <a:latin typeface="Calibri"/>
                <a:cs typeface="Calibri"/>
              </a:rPr>
              <a:t> </a:t>
            </a:r>
            <a:r>
              <a:rPr lang="da-DK" sz="2500" dirty="0">
                <a:latin typeface="Calibri"/>
                <a:cs typeface="Calibri"/>
              </a:rPr>
              <a:t>mod </a:t>
            </a:r>
            <a:r>
              <a:rPr lang="da-DK" sz="2500" dirty="0" smtClean="0">
                <a:latin typeface="Calibri"/>
                <a:cs typeface="Calibri"/>
              </a:rPr>
              <a:t>M)</a:t>
            </a:r>
            <a:r>
              <a:rPr lang="da-DK" sz="2500" dirty="0">
                <a:latin typeface="Calibri"/>
                <a:cs typeface="Calibri"/>
              </a:rPr>
              <a:t>) mod </a:t>
            </a:r>
            <a:r>
              <a:rPr lang="da-DK" sz="2500" dirty="0" smtClean="0">
                <a:latin typeface="Calibri"/>
                <a:cs typeface="Calibri"/>
              </a:rPr>
              <a:t>M</a:t>
            </a:r>
            <a:endParaRPr lang="da-DK" sz="2500" dirty="0">
              <a:latin typeface="Calibri"/>
              <a:cs typeface="Calibri"/>
            </a:endParaRPr>
          </a:p>
          <a:p>
            <a:pPr eaLnBrk="1" hangingPunct="1"/>
            <a:r>
              <a:rPr lang="da-DK" sz="2500" dirty="0">
                <a:latin typeface="Calibri"/>
                <a:cs typeface="Calibri"/>
              </a:rPr>
              <a:t>    = (78365 * ((</a:t>
            </a:r>
            <a:r>
              <a:rPr lang="da-DK" sz="2500" dirty="0" smtClean="0">
                <a:latin typeface="Calibri"/>
                <a:cs typeface="Calibri"/>
              </a:rPr>
              <a:t>78365</a:t>
            </a:r>
            <a:r>
              <a:rPr lang="da-DK" sz="2500" baseline="30000" dirty="0" smtClean="0">
                <a:latin typeface="Calibri"/>
                <a:cs typeface="Calibri"/>
              </a:rPr>
              <a:t>2</a:t>
            </a:r>
            <a:r>
              <a:rPr lang="da-DK" sz="2500" dirty="0" smtClean="0">
                <a:latin typeface="Calibri"/>
                <a:cs typeface="Calibri"/>
              </a:rPr>
              <a:t> </a:t>
            </a:r>
            <a:r>
              <a:rPr lang="da-DK" sz="2500" dirty="0">
                <a:latin typeface="Calibri"/>
                <a:cs typeface="Calibri"/>
              </a:rPr>
              <a:t>mod </a:t>
            </a:r>
            <a:r>
              <a:rPr lang="da-DK" sz="2500" dirty="0" smtClean="0">
                <a:latin typeface="Calibri"/>
                <a:cs typeface="Calibri"/>
              </a:rPr>
              <a:t>M)</a:t>
            </a:r>
            <a:r>
              <a:rPr lang="da-DK" sz="2500" baseline="30000" dirty="0" smtClean="0">
                <a:latin typeface="Calibri"/>
                <a:cs typeface="Calibri"/>
              </a:rPr>
              <a:t>81452</a:t>
            </a:r>
            <a:r>
              <a:rPr lang="da-DK" sz="2500" baseline="30000" dirty="0">
                <a:latin typeface="Calibri"/>
                <a:cs typeface="Calibri"/>
              </a:rPr>
              <a:t>/</a:t>
            </a:r>
            <a:r>
              <a:rPr lang="da-DK" sz="2500" baseline="30000" dirty="0" smtClean="0">
                <a:latin typeface="Calibri"/>
                <a:cs typeface="Calibri"/>
              </a:rPr>
              <a:t>2</a:t>
            </a:r>
            <a:r>
              <a:rPr lang="da-DK" sz="2500" dirty="0" smtClean="0">
                <a:latin typeface="Calibri"/>
                <a:cs typeface="Calibri"/>
              </a:rPr>
              <a:t> </a:t>
            </a:r>
            <a:r>
              <a:rPr lang="da-DK" sz="2500" dirty="0">
                <a:latin typeface="Calibri"/>
                <a:cs typeface="Calibri"/>
              </a:rPr>
              <a:t>mod </a:t>
            </a:r>
            <a:r>
              <a:rPr lang="da-DK" sz="2500" dirty="0" smtClean="0">
                <a:latin typeface="Calibri"/>
                <a:cs typeface="Calibri"/>
              </a:rPr>
              <a:t>M)</a:t>
            </a:r>
            <a:r>
              <a:rPr lang="da-DK" sz="2500" dirty="0">
                <a:latin typeface="Calibri"/>
                <a:cs typeface="Calibri"/>
              </a:rPr>
              <a:t>) mod </a:t>
            </a:r>
            <a:r>
              <a:rPr lang="da-DK" sz="2500" dirty="0" smtClean="0">
                <a:latin typeface="Calibri"/>
                <a:cs typeface="Calibri"/>
              </a:rPr>
              <a:t>M</a:t>
            </a:r>
            <a:endParaRPr lang="da-DK" sz="2500" dirty="0">
              <a:latin typeface="Calibri"/>
              <a:cs typeface="Calibri"/>
            </a:endParaRPr>
          </a:p>
          <a:p>
            <a:pPr eaLnBrk="1" hangingPunct="1"/>
            <a:r>
              <a:rPr lang="da-DK" sz="2500" dirty="0">
                <a:latin typeface="Calibri"/>
                <a:cs typeface="Calibri"/>
              </a:rPr>
              <a:t>    = (78365 * ((78852</a:t>
            </a:r>
            <a:r>
              <a:rPr lang="da-DK" sz="2500" dirty="0" smtClean="0">
                <a:latin typeface="Calibri"/>
                <a:cs typeface="Calibri"/>
              </a:rPr>
              <a:t>)</a:t>
            </a:r>
            <a:r>
              <a:rPr lang="da-DK" sz="2500" baseline="30000" dirty="0" smtClean="0">
                <a:latin typeface="Calibri"/>
                <a:cs typeface="Calibri"/>
              </a:rPr>
              <a:t> 40726</a:t>
            </a:r>
            <a:r>
              <a:rPr lang="da-DK" sz="2500" dirty="0" smtClean="0">
                <a:latin typeface="Calibri"/>
                <a:cs typeface="Calibri"/>
              </a:rPr>
              <a:t> </a:t>
            </a:r>
            <a:r>
              <a:rPr lang="da-DK" sz="2500" dirty="0">
                <a:latin typeface="Calibri"/>
                <a:cs typeface="Calibri"/>
              </a:rPr>
              <a:t>mod </a:t>
            </a:r>
            <a:r>
              <a:rPr lang="da-DK" sz="2500" dirty="0" smtClean="0">
                <a:latin typeface="Calibri"/>
                <a:cs typeface="Calibri"/>
              </a:rPr>
              <a:t>M)</a:t>
            </a:r>
            <a:r>
              <a:rPr lang="da-DK" sz="2500" dirty="0">
                <a:latin typeface="Calibri"/>
                <a:cs typeface="Calibri"/>
              </a:rPr>
              <a:t>) mod </a:t>
            </a:r>
            <a:r>
              <a:rPr lang="da-DK" sz="2500" dirty="0" smtClean="0">
                <a:latin typeface="Calibri"/>
                <a:cs typeface="Calibri"/>
              </a:rPr>
              <a:t>M</a:t>
            </a:r>
            <a:endParaRPr lang="da-DK" sz="2500" dirty="0">
              <a:latin typeface="Calibri"/>
              <a:cs typeface="Calibri"/>
            </a:endParaRPr>
          </a:p>
          <a:p>
            <a:pPr eaLnBrk="1" hangingPunct="1"/>
            <a:r>
              <a:rPr lang="da-DK" sz="2500" dirty="0">
                <a:latin typeface="Calibri"/>
                <a:cs typeface="Calibri"/>
              </a:rPr>
              <a:t>    = (78365 * ((</a:t>
            </a:r>
            <a:r>
              <a:rPr lang="da-DK" sz="2500" dirty="0" smtClean="0">
                <a:latin typeface="Calibri"/>
                <a:cs typeface="Calibri"/>
              </a:rPr>
              <a:t>78852</a:t>
            </a:r>
            <a:r>
              <a:rPr lang="da-DK" sz="2500" baseline="30000" dirty="0" smtClean="0">
                <a:latin typeface="Calibri"/>
                <a:cs typeface="Calibri"/>
              </a:rPr>
              <a:t>2</a:t>
            </a:r>
            <a:r>
              <a:rPr lang="da-DK" sz="2500" dirty="0" smtClean="0">
                <a:latin typeface="Calibri"/>
                <a:cs typeface="Calibri"/>
              </a:rPr>
              <a:t> </a:t>
            </a:r>
            <a:r>
              <a:rPr lang="da-DK" sz="2500" dirty="0">
                <a:latin typeface="Calibri"/>
                <a:cs typeface="Calibri"/>
              </a:rPr>
              <a:t>mod </a:t>
            </a:r>
            <a:r>
              <a:rPr lang="da-DK" sz="2500" dirty="0" smtClean="0">
                <a:latin typeface="Calibri"/>
                <a:cs typeface="Calibri"/>
              </a:rPr>
              <a:t>M)</a:t>
            </a:r>
            <a:r>
              <a:rPr lang="da-DK" sz="2500" baseline="30000" dirty="0" smtClean="0">
                <a:latin typeface="Calibri"/>
                <a:cs typeface="Calibri"/>
              </a:rPr>
              <a:t>20363</a:t>
            </a:r>
            <a:r>
              <a:rPr lang="da-DK" sz="2500" dirty="0" smtClean="0">
                <a:latin typeface="Calibri"/>
                <a:cs typeface="Calibri"/>
              </a:rPr>
              <a:t> </a:t>
            </a:r>
            <a:r>
              <a:rPr lang="da-DK" sz="2500" dirty="0">
                <a:latin typeface="Calibri"/>
                <a:cs typeface="Calibri"/>
              </a:rPr>
              <a:t>mod </a:t>
            </a:r>
            <a:r>
              <a:rPr lang="da-DK" sz="2500" dirty="0" smtClean="0">
                <a:latin typeface="Calibri"/>
                <a:cs typeface="Calibri"/>
              </a:rPr>
              <a:t>M)</a:t>
            </a:r>
            <a:r>
              <a:rPr lang="da-DK" sz="2500" dirty="0">
                <a:latin typeface="Calibri"/>
                <a:cs typeface="Calibri"/>
              </a:rPr>
              <a:t>) mod </a:t>
            </a:r>
            <a:r>
              <a:rPr lang="da-DK" sz="2500" dirty="0" smtClean="0">
                <a:latin typeface="Calibri"/>
                <a:cs typeface="Calibri"/>
              </a:rPr>
              <a:t>M</a:t>
            </a:r>
            <a:endParaRPr lang="da-DK" sz="2500" dirty="0">
              <a:latin typeface="Calibri"/>
              <a:cs typeface="Calibri"/>
            </a:endParaRPr>
          </a:p>
          <a:p>
            <a:pPr eaLnBrk="1" hangingPunct="1"/>
            <a:r>
              <a:rPr lang="da-DK" sz="2500" dirty="0">
                <a:latin typeface="Calibri"/>
                <a:cs typeface="Calibri"/>
              </a:rPr>
              <a:t>    = (78365 * (</a:t>
            </a:r>
            <a:r>
              <a:rPr lang="da-DK" sz="2500" dirty="0" smtClean="0">
                <a:latin typeface="Calibri"/>
                <a:cs typeface="Calibri"/>
              </a:rPr>
              <a:t>86632</a:t>
            </a:r>
            <a:r>
              <a:rPr lang="da-DK" sz="2500" baseline="30000" dirty="0" smtClean="0">
                <a:latin typeface="Calibri"/>
                <a:cs typeface="Calibri"/>
              </a:rPr>
              <a:t>20363</a:t>
            </a:r>
            <a:r>
              <a:rPr lang="da-DK" sz="2500" dirty="0" smtClean="0">
                <a:latin typeface="Calibri"/>
                <a:cs typeface="Calibri"/>
              </a:rPr>
              <a:t> </a:t>
            </a:r>
            <a:r>
              <a:rPr lang="da-DK" sz="2500" dirty="0">
                <a:latin typeface="Calibri"/>
                <a:cs typeface="Calibri"/>
              </a:rPr>
              <a:t>mod </a:t>
            </a:r>
            <a:r>
              <a:rPr lang="da-DK" sz="2500" dirty="0" smtClean="0">
                <a:latin typeface="Calibri"/>
                <a:cs typeface="Calibri"/>
              </a:rPr>
              <a:t>M)</a:t>
            </a:r>
            <a:r>
              <a:rPr lang="da-DK" sz="2500" dirty="0">
                <a:latin typeface="Calibri"/>
                <a:cs typeface="Calibri"/>
              </a:rPr>
              <a:t>) mod </a:t>
            </a:r>
            <a:r>
              <a:rPr lang="da-DK" sz="2500" dirty="0" smtClean="0">
                <a:latin typeface="Calibri"/>
                <a:cs typeface="Calibri"/>
              </a:rPr>
              <a:t>M</a:t>
            </a:r>
            <a:endParaRPr lang="da-DK" sz="2500" dirty="0">
              <a:latin typeface="Calibri"/>
              <a:cs typeface="Calibri"/>
            </a:endParaRPr>
          </a:p>
          <a:p>
            <a:pPr eaLnBrk="1" hangingPunct="1"/>
            <a:r>
              <a:rPr lang="da-DK" sz="2500" dirty="0">
                <a:latin typeface="Calibri"/>
                <a:cs typeface="Calibri"/>
              </a:rPr>
              <a:t>    = (78365 * ((86632 mod </a:t>
            </a:r>
            <a:r>
              <a:rPr lang="da-DK" sz="2500" dirty="0" smtClean="0">
                <a:latin typeface="Calibri"/>
                <a:cs typeface="Calibri"/>
              </a:rPr>
              <a:t>M)</a:t>
            </a:r>
            <a:r>
              <a:rPr lang="da-DK" sz="2500" dirty="0">
                <a:latin typeface="Calibri"/>
                <a:cs typeface="Calibri"/>
              </a:rPr>
              <a:t>* (</a:t>
            </a:r>
            <a:r>
              <a:rPr lang="da-DK" sz="2500" dirty="0" smtClean="0">
                <a:latin typeface="Calibri"/>
                <a:cs typeface="Calibri"/>
              </a:rPr>
              <a:t>86632</a:t>
            </a:r>
            <a:r>
              <a:rPr lang="da-DK" sz="2500" baseline="30000" dirty="0" smtClean="0">
                <a:latin typeface="Calibri"/>
                <a:cs typeface="Calibri"/>
              </a:rPr>
              <a:t>20362</a:t>
            </a:r>
            <a:r>
              <a:rPr lang="da-DK" sz="2500" dirty="0" smtClean="0">
                <a:latin typeface="Calibri"/>
                <a:cs typeface="Calibri"/>
              </a:rPr>
              <a:t> </a:t>
            </a:r>
            <a:r>
              <a:rPr lang="da-DK" sz="2500" dirty="0">
                <a:latin typeface="Calibri"/>
                <a:cs typeface="Calibri"/>
              </a:rPr>
              <a:t>mod </a:t>
            </a:r>
            <a:r>
              <a:rPr lang="da-DK" sz="2500" dirty="0" smtClean="0">
                <a:latin typeface="Calibri"/>
                <a:cs typeface="Calibri"/>
              </a:rPr>
              <a:t>M)</a:t>
            </a:r>
            <a:r>
              <a:rPr lang="da-DK" sz="2500" dirty="0">
                <a:latin typeface="Calibri"/>
                <a:cs typeface="Calibri"/>
              </a:rPr>
              <a:t>) mod </a:t>
            </a:r>
            <a:r>
              <a:rPr lang="da-DK" sz="2500" dirty="0" smtClean="0">
                <a:latin typeface="Calibri"/>
                <a:cs typeface="Calibri"/>
              </a:rPr>
              <a:t>M</a:t>
            </a:r>
            <a:endParaRPr lang="da-DK" sz="2500" dirty="0">
              <a:latin typeface="Calibri"/>
              <a:cs typeface="Calibri"/>
            </a:endParaRPr>
          </a:p>
          <a:p>
            <a:pPr eaLnBrk="1" hangingPunct="1"/>
            <a:r>
              <a:rPr lang="da-DK" sz="2500" dirty="0">
                <a:latin typeface="Calibri"/>
                <a:cs typeface="Calibri"/>
              </a:rPr>
              <a:t>    = ...</a:t>
            </a:r>
          </a:p>
          <a:p>
            <a:pPr eaLnBrk="1" hangingPunct="1"/>
            <a:r>
              <a:rPr lang="da-DK" sz="2500" dirty="0">
                <a:latin typeface="Calibri"/>
                <a:cs typeface="Calibri"/>
              </a:rPr>
              <a:t>    = 45235</a:t>
            </a:r>
            <a:endParaRPr lang="en-US" sz="2500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5387" y="419615"/>
            <a:ext cx="2131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  <a:cs typeface="Calibri"/>
              </a:rPr>
              <a:t>Let M = 104729</a:t>
            </a:r>
            <a:endParaRPr lang="da-DK" sz="2400" dirty="0">
              <a:solidFill>
                <a:srgbClr val="C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1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5585</TotalTime>
  <Words>951</Words>
  <Application>Microsoft Office PowerPoint</Application>
  <PresentationFormat>On-screen Show (4:3)</PresentationFormat>
  <Paragraphs>264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311: Foundations of Computing</vt:lpstr>
      <vt:lpstr>Basic Applications of mod</vt:lpstr>
      <vt:lpstr>Hashing</vt:lpstr>
      <vt:lpstr>Pseudo-Random Number Generation</vt:lpstr>
      <vt:lpstr>Modular Exponentiation mod 7</vt:lpstr>
      <vt:lpstr>Exponentiation</vt:lpstr>
      <vt:lpstr>Repeated Squaring – small and fast</vt:lpstr>
      <vt:lpstr>Fast Exponentiation</vt:lpstr>
      <vt:lpstr>Program Trace</vt:lpstr>
      <vt:lpstr>Fast Exponentiation Algorithm </vt:lpstr>
      <vt:lpstr>Primality</vt:lpstr>
      <vt:lpstr>Fundamental Theorem of Arithmetic</vt:lpstr>
      <vt:lpstr>Factorization</vt:lpstr>
      <vt:lpstr>Euclid’s Theorem</vt:lpstr>
      <vt:lpstr>Famous Algorithmic Problems</vt:lpstr>
      <vt:lpstr>Factoring</vt:lpstr>
      <vt:lpstr>PowerPoint Presentation</vt:lpstr>
      <vt:lpstr>Greatest Common Divisor</vt:lpstr>
      <vt:lpstr>GCD and Factoring</vt:lpstr>
      <vt:lpstr>Useful GCD Fact</vt:lpstr>
      <vt:lpstr>Euclid’s Algorithm</vt:lpstr>
      <vt:lpstr>Euclid’s Algorithm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Paul Beame</cp:lastModifiedBy>
  <cp:revision>393</cp:revision>
  <cp:lastPrinted>2013-10-03T23:44:12Z</cp:lastPrinted>
  <dcterms:created xsi:type="dcterms:W3CDTF">2013-01-07T07:20:47Z</dcterms:created>
  <dcterms:modified xsi:type="dcterms:W3CDTF">2014-10-17T23:28:32Z</dcterms:modified>
</cp:coreProperties>
</file>