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57" r:id="rId2"/>
    <p:sldId id="428" r:id="rId3"/>
    <p:sldId id="429" r:id="rId4"/>
    <p:sldId id="427" r:id="rId5"/>
    <p:sldId id="258" r:id="rId6"/>
    <p:sldId id="453" r:id="rId7"/>
    <p:sldId id="458" r:id="rId8"/>
    <p:sldId id="454" r:id="rId9"/>
    <p:sldId id="459" r:id="rId10"/>
    <p:sldId id="455" r:id="rId11"/>
    <p:sldId id="460" r:id="rId12"/>
    <p:sldId id="456" r:id="rId13"/>
    <p:sldId id="461" r:id="rId14"/>
    <p:sldId id="46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63" r:id="rId26"/>
    <p:sldId id="464" r:id="rId27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 varScale="1">
        <p:scale>
          <a:sx n="93" d="100"/>
          <a:sy n="93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159713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0.png"/><Relationship Id="rId4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s.xkcd.com/comics/code_talk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46" y="0"/>
            <a:ext cx="3122653" cy="24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9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Another-</a:t>
            </a:r>
            <a:r>
              <a:rPr lang="en-US" dirty="0" err="1" smtClean="0"/>
              <a:t>nother</a:t>
            </a:r>
            <a:r>
              <a:rPr lang="en-US" dirty="0" smtClean="0"/>
              <a:t>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ac </a:t>
            </a:r>
            <a:r>
              <a:rPr lang="en-US" sz="2400" b="1" dirty="0">
                <a:latin typeface="Arial" pitchFamily="34" charset="0"/>
              </a:rPr>
              <a:t>≡ </a:t>
            </a:r>
            <a:r>
              <a:rPr lang="en-US" sz="2400" b="1" dirty="0" err="1">
                <a:latin typeface="Arial" pitchFamily="34" charset="0"/>
              </a:rPr>
              <a:t>bd</a:t>
            </a:r>
            <a:r>
              <a:rPr lang="en-US" sz="2400" b="1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299729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Another-</a:t>
            </a:r>
            <a:r>
              <a:rPr lang="en-US" dirty="0" err="1" smtClean="0"/>
              <a:t>nother</a:t>
            </a:r>
            <a:r>
              <a:rPr lang="en-US" dirty="0" smtClean="0"/>
              <a:t>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ac </a:t>
            </a:r>
            <a:r>
              <a:rPr lang="en-US" sz="2400" b="1" dirty="0">
                <a:latin typeface="Arial" pitchFamily="34" charset="0"/>
              </a:rPr>
              <a:t>≡ </a:t>
            </a:r>
            <a:r>
              <a:rPr lang="en-US" sz="2400" b="1" dirty="0" err="1">
                <a:latin typeface="Arial" pitchFamily="34" charset="0"/>
              </a:rPr>
              <a:t>bd</a:t>
            </a:r>
            <a:r>
              <a:rPr lang="en-US" sz="2400" b="1" dirty="0">
                <a:latin typeface="Arial" pitchFamily="34" charset="0"/>
              </a:rPr>
              <a:t> (mod 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897687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r>
              <a:rPr lang="en-US" sz="2400" dirty="0">
                <a:cs typeface="Franklin Gothic Medium"/>
              </a:rPr>
              <a:t>uppose a ≡ b (mod m</a:t>
            </a:r>
            <a:r>
              <a:rPr lang="en-US" sz="2400" dirty="0" smtClean="0">
                <a:cs typeface="Franklin Gothic Medium"/>
              </a:rPr>
              <a:t>) and c </a:t>
            </a:r>
            <a:r>
              <a:rPr lang="en-US" sz="2400" dirty="0">
                <a:cs typeface="Franklin Gothic Medium"/>
              </a:rPr>
              <a:t>≡ </a:t>
            </a:r>
            <a:r>
              <a:rPr lang="en-US" sz="2400" dirty="0" smtClean="0">
                <a:cs typeface="Franklin Gothic Medium"/>
              </a:rPr>
              <a:t>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  Unrolling definitions gives us some integer k such that</a:t>
            </a:r>
          </a:p>
          <a:p>
            <a:r>
              <a:rPr lang="en-US" sz="2400" dirty="0" smtClean="0">
                <a:cs typeface="Franklin Gothic Medium"/>
              </a:rPr>
              <a:t>a – b = km, and some integer j such that c – d = </a:t>
            </a:r>
            <a:r>
              <a:rPr lang="en-US" sz="2400" dirty="0" err="1" smtClean="0">
                <a:cs typeface="Franklin Gothic Medium"/>
              </a:rPr>
              <a:t>jm.</a:t>
            </a:r>
            <a:endParaRPr lang="en-US" sz="2400" dirty="0" smtClean="0">
              <a:cs typeface="Franklin Gothic Medium"/>
            </a:endParaRPr>
          </a:p>
          <a:p>
            <a:endParaRPr lang="en-US" sz="2400" dirty="0"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Then, a = km + b and c = </a:t>
            </a:r>
            <a:r>
              <a:rPr lang="en-US" sz="2400" dirty="0" err="1" smtClean="0">
                <a:cs typeface="Franklin Gothic Medium"/>
              </a:rPr>
              <a:t>jm</a:t>
            </a:r>
            <a:r>
              <a:rPr lang="en-US" sz="2400" dirty="0" smtClean="0">
                <a:cs typeface="Franklin Gothic Medium"/>
              </a:rPr>
              <a:t> + d.  Multiplying both together</a:t>
            </a:r>
            <a:r>
              <a:rPr lang="en-US" sz="2400" dirty="0"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gives us ac = (km + b)(</a:t>
            </a:r>
            <a:r>
              <a:rPr lang="en-US" sz="2400" dirty="0" err="1" smtClean="0">
                <a:cs typeface="Franklin Gothic Medium"/>
              </a:rPr>
              <a:t>jm</a:t>
            </a:r>
            <a:r>
              <a:rPr lang="en-US" sz="2400" dirty="0" smtClean="0">
                <a:cs typeface="Franklin Gothic Medium"/>
              </a:rPr>
              <a:t> + d) = kjm</a:t>
            </a:r>
            <a:r>
              <a:rPr lang="en-US" sz="2400" baseline="30000" dirty="0" smtClean="0">
                <a:cs typeface="Franklin Gothic Medium"/>
              </a:rPr>
              <a:t>2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kmd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jmb</a:t>
            </a:r>
            <a:r>
              <a:rPr lang="en-US" sz="2400" dirty="0" smtClean="0">
                <a:cs typeface="Franklin Gothic Medium"/>
              </a:rPr>
              <a:t> + bd.</a:t>
            </a:r>
          </a:p>
          <a:p>
            <a:endParaRPr lang="en-US" sz="2400" dirty="0"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Re-arranging gives us ac – </a:t>
            </a:r>
            <a:r>
              <a:rPr lang="en-US" sz="2400" dirty="0" err="1" smtClean="0">
                <a:cs typeface="Franklin Gothic Medium"/>
              </a:rPr>
              <a:t>bd</a:t>
            </a:r>
            <a:r>
              <a:rPr lang="en-US" sz="2400" dirty="0" smtClean="0">
                <a:cs typeface="Franklin Gothic Medium"/>
              </a:rPr>
              <a:t> = m(</a:t>
            </a:r>
            <a:r>
              <a:rPr lang="en-US" sz="2400" dirty="0" err="1" smtClean="0">
                <a:cs typeface="Franklin Gothic Medium"/>
              </a:rPr>
              <a:t>kjm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kd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jb</a:t>
            </a:r>
            <a:r>
              <a:rPr lang="en-US" sz="2400" dirty="0" smtClean="0">
                <a:cs typeface="Franklin Gothic Medium"/>
              </a:rPr>
              <a:t>).  Using the</a:t>
            </a:r>
            <a:r>
              <a:rPr lang="en-US" sz="2400" dirty="0"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definition of mod gives us </a:t>
            </a:r>
            <a:r>
              <a:rPr lang="en-US" sz="2400" dirty="0"/>
              <a:t>ac ≡ </a:t>
            </a:r>
            <a:r>
              <a:rPr lang="en-US" sz="2400" dirty="0" err="1"/>
              <a:t>bd</a:t>
            </a:r>
            <a:r>
              <a:rPr lang="en-US" sz="2400" dirty="0"/>
              <a:t> (mod m</a:t>
            </a:r>
            <a:r>
              <a:rPr lang="en-US" sz="2400" dirty="0" smtClean="0"/>
              <a:t>)</a:t>
            </a:r>
            <a:r>
              <a:rPr lang="en-US" sz="2400" dirty="0">
                <a:cs typeface="Franklin Gothic Medium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119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184243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33229" y="2126521"/>
            <a:ext cx="4687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Franklin Gothic Medium"/>
              </a:rPr>
              <a:t>Let’s start by looking at a small example:</a:t>
            </a:r>
          </a:p>
          <a:p>
            <a:pPr algn="ctr"/>
            <a:r>
              <a:rPr lang="en-US" sz="2000" dirty="0" smtClean="0">
                <a:cs typeface="Franklin Gothic Medium"/>
              </a:rPr>
              <a:t>0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= 0   ≡ 0 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1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2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4   ≡ </a:t>
            </a:r>
            <a:r>
              <a:rPr lang="en-US" sz="2000" dirty="0">
                <a:cs typeface="Franklin Gothic Medium"/>
              </a:rPr>
              <a:t>0 (mod 4)</a:t>
            </a:r>
          </a:p>
          <a:p>
            <a:pPr algn="ctr"/>
            <a:r>
              <a:rPr lang="en-US" sz="2000" dirty="0">
                <a:cs typeface="Franklin Gothic Medium"/>
              </a:rPr>
              <a:t>3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9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>
                <a:cs typeface="Franklin Gothic Medium"/>
              </a:rPr>
              <a:t>4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16 </a:t>
            </a:r>
            <a:r>
              <a:rPr lang="en-US" sz="2000" dirty="0">
                <a:cs typeface="Franklin Gothic Medium"/>
              </a:rPr>
              <a:t>≡ 0 (mod 4)</a:t>
            </a:r>
          </a:p>
          <a:p>
            <a:endParaRPr lang="en-US" sz="2000" dirty="0">
              <a:latin typeface="Franklin Gothic Medium"/>
              <a:cs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3229" y="4054196"/>
            <a:ext cx="4810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It looks like </a:t>
            </a:r>
          </a:p>
          <a:p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0 (mod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2) → n</a:t>
            </a:r>
            <a:r>
              <a:rPr lang="en-US" sz="2000" baseline="30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0 (mod 4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), and              	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2) → n</a:t>
            </a:r>
            <a:r>
              <a:rPr lang="en-US" sz="2000" baseline="30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4).</a:t>
            </a:r>
          </a:p>
          <a:p>
            <a:endParaRPr lang="en-US" sz="2000" dirty="0" smtClean="0">
              <a:solidFill>
                <a:srgbClr val="000066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6984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3924" y="1982682"/>
            <a:ext cx="4687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Franklin Gothic Medium"/>
              </a:rPr>
              <a:t>Let’s start by looking at a small example:</a:t>
            </a:r>
          </a:p>
          <a:p>
            <a:pPr algn="ctr"/>
            <a:r>
              <a:rPr lang="en-US" sz="2000" dirty="0" smtClean="0">
                <a:cs typeface="Franklin Gothic Medium"/>
              </a:rPr>
              <a:t>0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= 0   ≡ 0 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1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2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4   ≡ </a:t>
            </a:r>
            <a:r>
              <a:rPr lang="en-US" sz="2000" dirty="0">
                <a:cs typeface="Franklin Gothic Medium"/>
              </a:rPr>
              <a:t>0 (mod 4)</a:t>
            </a:r>
          </a:p>
          <a:p>
            <a:pPr algn="ctr"/>
            <a:r>
              <a:rPr lang="en-US" sz="2000" dirty="0">
                <a:cs typeface="Franklin Gothic Medium"/>
              </a:rPr>
              <a:t>3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9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>
                <a:cs typeface="Franklin Gothic Medium"/>
              </a:rPr>
              <a:t>4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16 </a:t>
            </a:r>
            <a:r>
              <a:rPr lang="en-US" sz="2000" dirty="0">
                <a:cs typeface="Franklin Gothic Medium"/>
              </a:rPr>
              <a:t>≡ 0 (mod 4)</a:t>
            </a:r>
          </a:p>
          <a:p>
            <a:endParaRPr lang="en-US" sz="2000" dirty="0">
              <a:latin typeface="Franklin Gothic Medium"/>
              <a:cs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3229" y="4054196"/>
            <a:ext cx="4810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It looks like </a:t>
            </a:r>
          </a:p>
          <a:p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0 (mod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2) → n</a:t>
            </a:r>
            <a:r>
              <a:rPr lang="en-US" sz="2000" baseline="30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0 (mod 4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), and              	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2) → n</a:t>
            </a:r>
            <a:r>
              <a:rPr lang="en-US" sz="2000" baseline="30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4).</a:t>
            </a:r>
          </a:p>
          <a:p>
            <a:endParaRPr lang="en-US" sz="2000" dirty="0" smtClean="0">
              <a:solidFill>
                <a:srgbClr val="000066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64" y="2099816"/>
            <a:ext cx="5893135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Franklin Gothic Medium"/>
              </a:rPr>
              <a:t>Case 1 (n is even):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Suppose </a:t>
            </a:r>
            <a:r>
              <a:rPr lang="en-US" sz="2200" dirty="0">
                <a:cs typeface="Franklin Gothic Medium"/>
              </a:rPr>
              <a:t>n ≡ 0 (mod </a:t>
            </a:r>
            <a:r>
              <a:rPr lang="en-US" sz="2200" dirty="0" smtClean="0">
                <a:cs typeface="Franklin Gothic Medium"/>
              </a:rPr>
              <a:t>2).  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Then, n = 2k for some integer k.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So, n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= (2k)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= 4k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.  So, by </a:t>
            </a:r>
          </a:p>
          <a:p>
            <a:r>
              <a:rPr lang="en-US" sz="2200" dirty="0" smtClean="0">
                <a:cs typeface="Franklin Gothic Medium"/>
              </a:rPr>
              <a:t>	definition of congruence</a:t>
            </a:r>
            <a:r>
              <a:rPr lang="en-US" sz="2200" dirty="0">
                <a:cs typeface="Franklin Gothic Medium"/>
              </a:rPr>
              <a:t>, </a:t>
            </a:r>
            <a:endParaRPr lang="en-US" sz="2200" dirty="0" smtClean="0">
              <a:cs typeface="Franklin Gothic Medium"/>
            </a:endParaRP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n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</a:t>
            </a:r>
            <a:r>
              <a:rPr lang="en-US" sz="2200" dirty="0">
                <a:cs typeface="Franklin Gothic Medium"/>
              </a:rPr>
              <a:t>≡ 0 (mod </a:t>
            </a:r>
            <a:r>
              <a:rPr lang="en-US" sz="2200" dirty="0" smtClean="0">
                <a:cs typeface="Franklin Gothic Medium"/>
              </a:rPr>
              <a:t>4).</a:t>
            </a:r>
          </a:p>
          <a:p>
            <a:endParaRPr lang="en-US" sz="2200" dirty="0"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564" y="4377998"/>
            <a:ext cx="64714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cs typeface="Franklin Gothic Medium"/>
              </a:rPr>
              <a:t>Case 2 (n is odd):</a:t>
            </a:r>
          </a:p>
          <a:p>
            <a:r>
              <a:rPr lang="en-US" sz="2200" dirty="0">
                <a:cs typeface="Franklin Gothic Medium"/>
              </a:rPr>
              <a:t>	Suppose n ≡ 1 (mod 2).  </a:t>
            </a:r>
          </a:p>
          <a:p>
            <a:r>
              <a:rPr lang="en-US" sz="2200" dirty="0">
                <a:cs typeface="Franklin Gothic Medium"/>
              </a:rPr>
              <a:t>	Then, n = 2k + 1 for some </a:t>
            </a:r>
            <a:r>
              <a:rPr lang="en-US" sz="2200" dirty="0" smtClean="0">
                <a:cs typeface="Franklin Gothic Medium"/>
              </a:rPr>
              <a:t>integer k</a:t>
            </a:r>
            <a:r>
              <a:rPr lang="en-US" sz="2200" dirty="0">
                <a:cs typeface="Franklin Gothic Medium"/>
              </a:rPr>
              <a:t>.</a:t>
            </a:r>
          </a:p>
          <a:p>
            <a:r>
              <a:rPr lang="en-US" sz="2200" dirty="0">
                <a:cs typeface="Franklin Gothic Medium"/>
              </a:rPr>
              <a:t>	So, n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= (2k + 1)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= 4k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+ 4k + 1 = 4(k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+ k) + 1.  </a:t>
            </a:r>
            <a:r>
              <a:rPr lang="en-US" sz="2200" dirty="0" smtClean="0">
                <a:cs typeface="Franklin Gothic Medium"/>
              </a:rPr>
              <a:t>	So</a:t>
            </a:r>
            <a:r>
              <a:rPr lang="en-US" sz="2200" dirty="0">
                <a:cs typeface="Franklin Gothic Medium"/>
              </a:rPr>
              <a:t>, </a:t>
            </a:r>
            <a:r>
              <a:rPr lang="en-US" sz="2200" dirty="0" smtClean="0">
                <a:cs typeface="Franklin Gothic Medium"/>
              </a:rPr>
              <a:t>by definition of congruence</a:t>
            </a:r>
            <a:r>
              <a:rPr lang="en-US" sz="2200" dirty="0">
                <a:cs typeface="Franklin Gothic Medium"/>
              </a:rPr>
              <a:t>, n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≡ 1 (mod 4).</a:t>
            </a:r>
          </a:p>
        </p:txBody>
      </p:sp>
    </p:spTree>
    <p:extLst>
      <p:ext uri="{BB962C8B-B14F-4D97-AF65-F5344CB8AC3E}">
        <p14:creationId xmlns:p14="http://schemas.microsoft.com/office/powerpoint/2010/main" val="42016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</a:t>
            </a:r>
            <a:r>
              <a:rPr lang="en-US" dirty="0"/>
              <a:t>I</a:t>
            </a:r>
            <a:r>
              <a:rPr lang="en-US" dirty="0" smtClean="0"/>
              <a:t>n</a:t>
            </a:r>
            <a:r>
              <a:rPr lang="en-US" dirty="0" smtClean="0">
                <a:ea typeface="+mj-ea"/>
              </a:rPr>
              <a:t>teger </a:t>
            </a:r>
            <a:r>
              <a:rPr lang="en-US" dirty="0"/>
              <a:t>R</a:t>
            </a:r>
            <a:r>
              <a:rPr lang="en-US" dirty="0" smtClean="0">
                <a:ea typeface="+mj-ea"/>
              </a:rPr>
              <a:t>epresentation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3000" dirty="0" smtClean="0">
                    <a:latin typeface="Calibri" charset="0"/>
                  </a:rPr>
                  <a:t>Represent integer x as sum of powers of 2: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3000" dirty="0" smtClean="0">
                    <a:latin typeface="Calibri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3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Calibri" charset="0"/>
                  </a:rPr>
                  <a:t>where </a:t>
                </a:r>
                <a:r>
                  <a:rPr lang="en-US" sz="3000" dirty="0">
                    <a:latin typeface="Calibri" charset="0"/>
                  </a:rPr>
                  <a:t>each </a:t>
                </a:r>
                <a:r>
                  <a:rPr lang="en-US" i="1" dirty="0">
                    <a:latin typeface="Calibri" charset="0"/>
                  </a:rPr>
                  <a:t>b</a:t>
                </a:r>
                <a:r>
                  <a:rPr lang="en-US" i="1" baseline="-25000" dirty="0">
                    <a:latin typeface="Calibri" charset="0"/>
                  </a:rPr>
                  <a:t>i </a:t>
                </a:r>
                <a:r>
                  <a:rPr lang="en-US" sz="3000" dirty="0">
                    <a:latin typeface="Cambria Math" charset="0"/>
                    <a:cs typeface="Cambria Math" charset="0"/>
                  </a:rPr>
                  <a:t>∈ </a:t>
                </a:r>
                <a:r>
                  <a:rPr lang="en-US" sz="3000" dirty="0">
                    <a:latin typeface="Calibri" charset="0"/>
                    <a:cs typeface="Cambria Math" charset="0"/>
                  </a:rPr>
                  <a:t>{0,1}</a:t>
                </a: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</a:t>
                </a:r>
                <a:r>
                  <a:rPr lang="en-US" sz="3000" dirty="0" smtClean="0">
                    <a:latin typeface="Calibri" charset="0"/>
                  </a:rPr>
                  <a:t>   </a:t>
                </a:r>
                <a:r>
                  <a:rPr lang="en-US" sz="3000" dirty="0">
                    <a:latin typeface="Calibri" charset="0"/>
                  </a:rPr>
                  <a:t>then representation is 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n-1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...b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2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0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i="1" baseline="-25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2600" dirty="0">
                    <a:latin typeface="Calibri" charset="0"/>
                  </a:rPr>
                  <a:t>99 </a:t>
                </a:r>
                <a:r>
                  <a:rPr lang="en-US" sz="2600" dirty="0" smtClean="0">
                    <a:latin typeface="Calibri" charset="0"/>
                  </a:rPr>
                  <a:t>= 64 + </a:t>
                </a:r>
                <a:r>
                  <a:rPr lang="en-US" sz="2600" dirty="0">
                    <a:latin typeface="Calibri" charset="0"/>
                  </a:rPr>
                  <a:t>32 + 2 + 1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18 = 16 + 2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600" dirty="0">
                    <a:latin typeface="Calibri" charset="0"/>
                  </a:rPr>
                  <a:t>For n = 8: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99</a:t>
                </a:r>
                <a:r>
                  <a:rPr lang="en-US" sz="2600" dirty="0">
                    <a:latin typeface="Calibri" charset="0"/>
                  </a:rPr>
                  <a:t>:    </a:t>
                </a:r>
                <a:r>
                  <a:rPr lang="en-US" sz="11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0110 </a:t>
                </a:r>
                <a:r>
                  <a:rPr lang="en-US" sz="19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0011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18</a:t>
                </a:r>
                <a:r>
                  <a:rPr lang="en-US" sz="2600" dirty="0">
                    <a:latin typeface="Calibri" charset="0"/>
                  </a:rPr>
                  <a:t>:    0001  </a:t>
                </a:r>
                <a:r>
                  <a:rPr lang="en-US" sz="2600" dirty="0" smtClean="0">
                    <a:latin typeface="Calibri" charset="0"/>
                  </a:rPr>
                  <a:t>0010</a:t>
                </a:r>
                <a:endParaRPr lang="en-US" sz="2600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3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Sign-Magnitude </a:t>
            </a:r>
            <a:r>
              <a:rPr lang="en-US" dirty="0">
                <a:latin typeface="Franklin Gothic Medium" panose="020B0603020102020204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</a:rPr>
              <a:t>nteger </a:t>
            </a: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epresentation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" name="TextBox 5"/>
              <p:cNvSpPr txBox="1">
                <a:spLocks noChangeArrowheads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</a:rPr>
                  <a:t>n-bit signed integers</a:t>
                </a:r>
              </a:p>
              <a:p>
                <a:pPr eaLnBrk="1" hangingPunct="1"/>
                <a:r>
                  <a:rPr lang="en-US" sz="2400" dirty="0" smtClean="0"/>
                  <a:t>Suppose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eaLnBrk="1" hangingPunct="1"/>
                <a:r>
                  <a:rPr lang="en-US" sz="2400" dirty="0"/>
                  <a:t>First bit as the sign, n-1 bits for the value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400" dirty="0"/>
                  <a:t>99 = 64 + 32 + 2 + 1</a:t>
                </a:r>
              </a:p>
              <a:p>
                <a:pPr eaLnBrk="1" hangingPunct="1"/>
                <a:r>
                  <a:rPr lang="en-US" sz="2400" dirty="0"/>
                  <a:t>18 = 16 + 2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For n = 8:</a:t>
                </a:r>
              </a:p>
              <a:p>
                <a:pPr eaLnBrk="1" hangingPunct="1"/>
                <a:r>
                  <a:rPr lang="en-US" sz="2400" dirty="0" smtClean="0"/>
                  <a:t>   99</a:t>
                </a:r>
                <a:r>
                  <a:rPr lang="en-US" sz="2400" dirty="0"/>
                  <a:t>:    </a:t>
                </a:r>
                <a:r>
                  <a:rPr lang="en-US" sz="1100" dirty="0"/>
                  <a:t> </a:t>
                </a:r>
                <a:r>
                  <a:rPr lang="en-US" sz="2400" dirty="0"/>
                  <a:t>0110 </a:t>
                </a:r>
                <a:r>
                  <a:rPr lang="en-US" dirty="0"/>
                  <a:t> </a:t>
                </a:r>
                <a:r>
                  <a:rPr lang="en-US" sz="2400" dirty="0"/>
                  <a:t>0011</a:t>
                </a:r>
              </a:p>
              <a:p>
                <a:pPr eaLnBrk="1" hangingPunct="1"/>
                <a:r>
                  <a:rPr lang="en-US" sz="2400" dirty="0" smtClean="0"/>
                  <a:t>   -</a:t>
                </a:r>
                <a:r>
                  <a:rPr lang="en-US" sz="2400" dirty="0"/>
                  <a:t>18:   1001  0010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Any problems with this representation?</a:t>
                </a:r>
              </a:p>
            </p:txBody>
          </p:sp>
        </mc:Choice>
        <mc:Fallback xmlns="">
          <p:sp>
            <p:nvSpPr>
              <p:cNvPr id="1024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56" b="-2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wo’s </a:t>
            </a:r>
            <a:r>
              <a:rPr lang="en-US" dirty="0">
                <a:latin typeface="Franklin Gothic Medium" panose="020B0603020102020204" pitchFamily="34" charset="0"/>
              </a:rPr>
              <a:t>C</a:t>
            </a:r>
            <a:r>
              <a:rPr lang="en-US" dirty="0" smtClean="0">
                <a:latin typeface="Franklin Gothic Medium" panose="020B0603020102020204" pitchFamily="34" charset="0"/>
              </a:rPr>
              <a:t>omplement </a:t>
            </a: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epresentation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Box 5"/>
              <p:cNvSpPr txBox="1">
                <a:spLocks noChangeArrowheads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200" dirty="0" smtClean="0"/>
                  <a:t>n bit signed integers, first bit will still be the sign bit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b="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 </a:t>
                </a:r>
              </a:p>
              <a:p>
                <a:pPr eaLnBrk="1" hangingPunct="1"/>
                <a:endParaRPr lang="en-US" sz="2000" baseline="30000" dirty="0"/>
              </a:p>
              <a:p>
                <a:pPr eaLnBrk="1" hangingPunct="1"/>
                <a:endParaRPr lang="en-US" sz="200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 smtClean="0"/>
                  <a:t>   99 </a:t>
                </a:r>
                <a:r>
                  <a:rPr lang="en-US" sz="2000" dirty="0"/>
                  <a:t>= 64 + 32 + 2 + 1</a:t>
                </a:r>
              </a:p>
              <a:p>
                <a:pPr eaLnBrk="1" hangingPunct="1"/>
                <a:r>
                  <a:rPr lang="en-US" sz="2000" dirty="0" smtClean="0"/>
                  <a:t>   18 </a:t>
                </a:r>
                <a:r>
                  <a:rPr lang="en-US" sz="2000" dirty="0"/>
                  <a:t>= 16 + 2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For n = 8:</a:t>
                </a:r>
              </a:p>
              <a:p>
                <a:pPr eaLnBrk="1" hangingPunct="1"/>
                <a:r>
                  <a:rPr lang="en-US" sz="2000" dirty="0"/>
                  <a:t> </a:t>
                </a:r>
                <a:r>
                  <a:rPr lang="en-US" sz="2000" dirty="0" smtClean="0"/>
                  <a:t>   99</a:t>
                </a:r>
                <a:r>
                  <a:rPr lang="en-US" sz="2000" dirty="0"/>
                  <a:t>:    0110</a:t>
                </a:r>
                <a:r>
                  <a:rPr lang="en-US" sz="1600" dirty="0"/>
                  <a:t> </a:t>
                </a:r>
                <a:r>
                  <a:rPr lang="en-US" sz="2000" dirty="0"/>
                  <a:t>0011</a:t>
                </a:r>
              </a:p>
              <a:p>
                <a:pPr eaLnBrk="1" hangingPunct="1"/>
                <a:r>
                  <a:rPr lang="en-US" sz="2000" dirty="0" smtClean="0"/>
                  <a:t>   -</a:t>
                </a:r>
                <a:r>
                  <a:rPr lang="en-US" sz="2000" dirty="0"/>
                  <a:t>18:    1110 1110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endParaRPr lang="en-US" sz="2000" dirty="0"/>
              </a:p>
            </p:txBody>
          </p:sp>
        </mc:Choice>
        <mc:Fallback xmlns="">
          <p:sp>
            <p:nvSpPr>
              <p:cNvPr id="11270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blipFill rotWithShape="1">
                <a:blip r:embed="rId2"/>
                <a:stretch>
                  <a:fillRect l="-834" t="-5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3225" y="3474159"/>
            <a:ext cx="780373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cs typeface="Arial" charset="0"/>
              </a:rPr>
              <a:t>Key property: </a:t>
            </a:r>
            <a:r>
              <a:rPr lang="en-US" sz="2000" dirty="0" smtClean="0">
                <a:cs typeface="Arial" charset="0"/>
              </a:rPr>
              <a:t>Twos </a:t>
            </a:r>
            <a:r>
              <a:rPr lang="en-US" sz="2000" dirty="0">
                <a:cs typeface="Arial" charset="0"/>
              </a:rPr>
              <a:t>complement representation of any number y </a:t>
            </a:r>
          </a:p>
          <a:p>
            <a:pPr eaLnBrk="1" hangingPunct="1"/>
            <a:r>
              <a:rPr lang="en-US" sz="2000" dirty="0">
                <a:cs typeface="Arial" charset="0"/>
              </a:rPr>
              <a:t>                      </a:t>
            </a:r>
            <a:r>
              <a:rPr lang="en-US" sz="2000" dirty="0" smtClean="0">
                <a:cs typeface="Arial" charset="0"/>
              </a:rPr>
              <a:t>   </a:t>
            </a:r>
            <a:r>
              <a:rPr lang="en-US" sz="2000" dirty="0">
                <a:cs typeface="Arial" charset="0"/>
              </a:rPr>
              <a:t>is equivalent to y mod 2</a:t>
            </a:r>
            <a:r>
              <a:rPr lang="en-US" sz="2000" baseline="30000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so arithmetic works mod 2</a:t>
            </a:r>
            <a:r>
              <a:rPr lang="en-US" sz="2000" baseline="30000" dirty="0">
                <a:cs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74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Sign-Magnitude vs. </a:t>
            </a:r>
            <a:r>
              <a:rPr lang="en-US" dirty="0"/>
              <a:t>T</a:t>
            </a:r>
            <a:r>
              <a:rPr lang="en-US" dirty="0" smtClean="0"/>
              <a:t>wo’s </a:t>
            </a:r>
            <a:r>
              <a:rPr lang="en-US" dirty="0"/>
              <a:t>C</a:t>
            </a:r>
            <a:r>
              <a:rPr lang="en-US" dirty="0" smtClean="0"/>
              <a:t>omplement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01486"/>
              </p:ext>
            </p:extLst>
          </p:nvPr>
        </p:nvGraphicFramePr>
        <p:xfrm>
          <a:off x="98770" y="128185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39170"/>
              </p:ext>
            </p:extLst>
          </p:nvPr>
        </p:nvGraphicFramePr>
        <p:xfrm>
          <a:off x="152400" y="3776695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61230" y="2129553"/>
            <a:ext cx="174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Sign-Magnitude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61230" y="4627220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wo’s </a:t>
            </a:r>
            <a:r>
              <a:rPr lang="en-US" dirty="0">
                <a:latin typeface="Franklin Gothic Medium" panose="020B0603020102020204" pitchFamily="34" charset="0"/>
              </a:rPr>
              <a:t>C</a:t>
            </a:r>
            <a:r>
              <a:rPr lang="en-US" dirty="0" smtClean="0">
                <a:latin typeface="Franklin Gothic Medium" panose="020B0603020102020204" pitchFamily="34" charset="0"/>
              </a:rPr>
              <a:t>omplement </a:t>
            </a: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epresentation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libri" charset="0"/>
                  </a:rPr>
                  <a:t>,</a:t>
                </a:r>
                <a:r>
                  <a:rPr lang="en-US" dirty="0" smtClean="0">
                    <a:latin typeface="Calibri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  <a:p>
                <a:r>
                  <a:rPr lang="en-US" dirty="0">
                    <a:latin typeface="Calibri" charset="0"/>
                  </a:rPr>
                  <a:t>To compute this:  Flip the bits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then add 1:</a:t>
                </a:r>
              </a:p>
              <a:p>
                <a:pPr lvl="1"/>
                <a:r>
                  <a:rPr lang="en-US" dirty="0">
                    <a:latin typeface="Calibri" charset="0"/>
                  </a:rPr>
                  <a:t>All </a:t>
                </a:r>
                <a:r>
                  <a:rPr lang="en-US" dirty="0" smtClean="0">
                    <a:latin typeface="Calibri" charset="0"/>
                  </a:rPr>
                  <a:t>1’s </a:t>
                </a:r>
                <a:r>
                  <a:rPr lang="en-US" dirty="0">
                    <a:latin typeface="Calibri" charset="0"/>
                  </a:rPr>
                  <a:t>string </a:t>
                </a:r>
                <a:r>
                  <a:rPr lang="en-US" dirty="0" smtClean="0">
                    <a:latin typeface="Calibri" charset="0"/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,</a:t>
                </a:r>
                <a:r>
                  <a:rPr lang="en-US" dirty="0">
                    <a:latin typeface="Calibri" charset="0"/>
                  </a:rPr>
                  <a:t> so</a:t>
                </a:r>
              </a:p>
              <a:p>
                <a:pPr lvl="2"/>
                <a:r>
                  <a:rPr lang="en-US" sz="2800" dirty="0">
                    <a:latin typeface="Calibri" charset="0"/>
                  </a:rPr>
                  <a:t>Flip the bits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 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</a:t>
                </a:r>
                <a:r>
                  <a:rPr lang="en-US" sz="2800" dirty="0">
                    <a:latin typeface="Calibri" charset="0"/>
                  </a:rPr>
                  <a:t> 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</a:t>
                </a:r>
                <a:r>
                  <a:rPr lang="en-US" sz="2800" dirty="0">
                    <a:latin typeface="Calibri" charset="0"/>
                  </a:rPr>
                  <a:t>by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−1−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3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7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Division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06689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9911" y="303388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05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asic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pplications </a:t>
            </a:r>
            <a:r>
              <a:rPr lang="en-US" dirty="0">
                <a:latin typeface="Franklin Gothic Medium" panose="020B0603020102020204" pitchFamily="34" charset="0"/>
              </a:rPr>
              <a:t>of mod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76426"/>
            <a:ext cx="8229600" cy="5140800"/>
          </a:xfrm>
        </p:spPr>
        <p:txBody>
          <a:bodyPr/>
          <a:lstStyle/>
          <a:p>
            <a:r>
              <a:rPr lang="en-US" sz="2800" dirty="0">
                <a:latin typeface="Franklin Gothic Medium" panose="020B0603020102020204" pitchFamily="34" charset="0"/>
              </a:rPr>
              <a:t>Hashing 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Pseudo random number generation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Simple cipher	</a:t>
            </a:r>
          </a:p>
        </p:txBody>
      </p:sp>
    </p:spTree>
    <p:extLst>
      <p:ext uri="{BB962C8B-B14F-4D97-AF65-F5344CB8AC3E}">
        <p14:creationId xmlns:p14="http://schemas.microsoft.com/office/powerpoint/2010/main" val="5710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H</a:t>
            </a:r>
            <a:r>
              <a:rPr lang="en-US" dirty="0" smtClean="0">
                <a:latin typeface="Franklin Gothic Medium" panose="020B0603020102020204" pitchFamily="34" charset="0"/>
              </a:rPr>
              <a:t>ashing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199" y="1244160"/>
                <a:ext cx="8370711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Scenario:  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Map a small number of data values from a large domain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 1, …,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...</a:t>
                </a:r>
              </a:p>
              <a:p>
                <a:pPr marL="457200" lvl="1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...into a small set of locations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0,1,…,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so one can quickly check if some value is present</a:t>
                </a:r>
              </a:p>
              <a:p>
                <a:pPr lvl="2"/>
                <a:r>
                  <a:rPr lang="en-US" sz="1400" dirty="0" smtClean="0">
                    <a:latin typeface="Franklin Gothic Medium" panose="020B0603020102020204" pitchFamily="34" charset="0"/>
                  </a:rPr>
                  <a:t>						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a prime close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 smtClean="0">
                    <a:latin typeface="Franklin Gothic Medium" panose="020B060302010202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mod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latin typeface="Franklin Gothic Medium" panose="020B0603020102020204" pitchFamily="34" charset="0"/>
                </a:endParaRPr>
              </a:p>
              <a:p>
                <a:pPr lvl="2"/>
                <a:r>
                  <a:rPr lang="en-US" sz="900" dirty="0">
                    <a:latin typeface="Franklin Gothic Medium" panose="020B0603020102020204" pitchFamily="34" charset="0"/>
                  </a:rPr>
                  <a:t>	</a:t>
                </a:r>
                <a:r>
                  <a:rPr lang="en-US" sz="900" dirty="0" smtClean="0">
                    <a:latin typeface="Franklin Gothic Medium" panose="020B0603020102020204" pitchFamily="34" charset="0"/>
                  </a:rPr>
                  <a:t>			</a:t>
                </a:r>
                <a:endParaRPr lang="en-US" sz="9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 smtClean="0">
                    <a:latin typeface="Franklin Gothic Medium" panose="020B0603020102020204" pitchFamily="34" charset="0"/>
                  </a:rPr>
                  <a:t>Depends on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all of the bits of the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data 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helps avoid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collisions due to similar values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need to manage them if they occur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199" y="1244160"/>
                <a:ext cx="8370711" cy="5140800"/>
              </a:xfrm>
              <a:blipFill rotWithShape="1">
                <a:blip r:embed="rId5"/>
                <a:stretch>
                  <a:fillRect l="-1457" t="-1068" b="-4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5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Pseudo-Random </a:t>
            </a:r>
            <a:r>
              <a:rPr lang="en-US" dirty="0">
                <a:latin typeface="Franklin Gothic Medium" panose="020B0603020102020204" pitchFamily="34" charset="0"/>
              </a:rPr>
              <a:t>N</a:t>
            </a:r>
            <a:r>
              <a:rPr lang="en-US" dirty="0" smtClean="0">
                <a:latin typeface="Franklin Gothic Medium" panose="020B0603020102020204" pitchFamily="34" charset="0"/>
              </a:rPr>
              <a:t>umber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eneration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7511" y="12573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Linear </a:t>
            </a:r>
            <a:r>
              <a:rPr lang="en-US" sz="28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Congruential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method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324600"/>
            <a:ext cx="31337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m = 10,  a = 3,  c = 2,  x</a:t>
            </a:r>
            <a:r>
              <a:rPr lang="en-US" baseline="-25000"/>
              <a:t>0</a:t>
            </a:r>
            <a:r>
              <a:rPr lang="en-US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lvl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MS PGothic" pitchFamily="34" charset="-128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MS PGothic" pitchFamily="34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MS PGothic" pitchFamily="34" charset="-128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𝑐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MS PGothic" pitchFamily="34" charset="-128"/>
                          <a:cs typeface="+mn-cs"/>
                        </a:rPr>
                        <m:t>mod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𝑚</m:t>
                      </m:r>
                    </m:oMath>
                  </m:oMathPara>
                </a14:m>
                <a:endParaRPr lang="en-US" sz="3200" i="1" dirty="0">
                  <a:ea typeface="MS PGothic" pitchFamily="34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Choose random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𝑐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 and produce</a:t>
                </a:r>
              </a:p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a long sequence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’s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blipFill rotWithShape="1">
                <a:blip r:embed="rId8"/>
                <a:stretch>
                  <a:fillRect l="-2057" t="-5769" r="-881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4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imple Ciphers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176426"/>
            <a:ext cx="8229600" cy="51408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Caesar cipher</a:t>
            </a:r>
            <a:r>
              <a:rPr lang="en-US" dirty="0">
                <a:latin typeface="Calibri" charset="0"/>
              </a:rPr>
              <a:t>,  A = 1, B = 2, . . .</a:t>
            </a:r>
          </a:p>
          <a:p>
            <a:pPr lvl="1"/>
            <a:r>
              <a:rPr lang="en-US" dirty="0">
                <a:latin typeface="Calibri" charset="0"/>
              </a:rPr>
              <a:t>HELLO WORLD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Shift cipher</a:t>
            </a:r>
          </a:p>
          <a:p>
            <a:pPr lvl="1"/>
            <a:r>
              <a:rPr lang="en-US" dirty="0">
                <a:latin typeface="Calibri" charset="0"/>
              </a:rPr>
              <a:t>f(p) = (p + k) mod 26</a:t>
            </a:r>
          </a:p>
          <a:p>
            <a:pPr lvl="1"/>
            <a:r>
              <a:rPr lang="en-US" dirty="0">
                <a:latin typeface="Calibri" charset="0"/>
              </a:rPr>
              <a:t>f</a:t>
            </a:r>
            <a:r>
              <a:rPr lang="en-US" baseline="30000" dirty="0">
                <a:latin typeface="Calibri" charset="0"/>
              </a:rPr>
              <a:t>-1</a:t>
            </a:r>
            <a:r>
              <a:rPr lang="en-US" dirty="0">
                <a:latin typeface="Calibri" charset="0"/>
              </a:rPr>
              <a:t>(p) = (p – k) mod 26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More general</a:t>
            </a:r>
          </a:p>
          <a:p>
            <a:pPr lvl="1"/>
            <a:r>
              <a:rPr lang="en-US" dirty="0" smtClean="0">
                <a:latin typeface="Calibri" charset="0"/>
              </a:rPr>
              <a:t>f(p</a:t>
            </a:r>
            <a:r>
              <a:rPr lang="en-US" dirty="0">
                <a:latin typeface="Calibri" charset="0"/>
              </a:rPr>
              <a:t>) = (</a:t>
            </a:r>
            <a:r>
              <a:rPr lang="en-US" dirty="0" err="1">
                <a:latin typeface="Calibri" charset="0"/>
              </a:rPr>
              <a:t>ap</a:t>
            </a:r>
            <a:r>
              <a:rPr lang="en-US" dirty="0">
                <a:latin typeface="Calibri" charset="0"/>
              </a:rPr>
              <a:t> + b) mod 26</a:t>
            </a:r>
          </a:p>
          <a:p>
            <a:pPr lvl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m</a:t>
            </a:r>
            <a:r>
              <a:rPr lang="en-US" dirty="0" smtClean="0">
                <a:latin typeface="Franklin Gothic Medium" panose="020B0603020102020204" pitchFamily="34" charset="0"/>
              </a:rPr>
              <a:t>odular exponentiation mod 7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6668161"/>
              </p:ext>
            </p:extLst>
          </p:nvPr>
        </p:nvGraphicFramePr>
        <p:xfrm>
          <a:off x="11853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896969"/>
              </p:ext>
            </p:extLst>
          </p:nvPr>
        </p:nvGraphicFramePr>
        <p:xfrm>
          <a:off x="48429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6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m</a:t>
            </a:r>
            <a:r>
              <a:rPr lang="en-US" dirty="0" smtClean="0">
                <a:latin typeface="Franklin Gothic Medium" panose="020B0603020102020204" pitchFamily="34" charset="0"/>
              </a:rPr>
              <a:t>odular exponentiation mod 7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5253079"/>
              </p:ext>
            </p:extLst>
          </p:nvPr>
        </p:nvGraphicFramePr>
        <p:xfrm>
          <a:off x="11853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896969"/>
              </p:ext>
            </p:extLst>
          </p:nvPr>
        </p:nvGraphicFramePr>
        <p:xfrm>
          <a:off x="48429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m</a:t>
            </a:r>
            <a:r>
              <a:rPr lang="en-US" dirty="0" smtClean="0">
                <a:latin typeface="Franklin Gothic Medium" panose="020B0603020102020204" pitchFamily="34" charset="0"/>
              </a:rPr>
              <a:t>odular exponentiation mod 7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5253079"/>
              </p:ext>
            </p:extLst>
          </p:nvPr>
        </p:nvGraphicFramePr>
        <p:xfrm>
          <a:off x="11853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17911981"/>
              </p:ext>
            </p:extLst>
          </p:nvPr>
        </p:nvGraphicFramePr>
        <p:xfrm>
          <a:off x="48429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4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Modular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rithmetic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711" y="1326444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1269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Divisibility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800" y="1381125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</a:t>
            </a:r>
            <a:r>
              <a:rPr lang="en-US" sz="2400" dirty="0" smtClean="0">
                <a:latin typeface="Arial" pitchFamily="34" charset="0"/>
              </a:rPr>
              <a:t>if </a:t>
            </a:r>
            <a:r>
              <a:rPr lang="en-US" sz="2400" dirty="0">
                <a:latin typeface="Arial" pitchFamily="34" charset="0"/>
              </a:rPr>
              <a:t>there is an integer k such that b = </a:t>
            </a:r>
            <a:r>
              <a:rPr lang="en-US" sz="2400" dirty="0" err="1" smtClean="0">
                <a:latin typeface="Arial" pitchFamily="34" charset="0"/>
              </a:rPr>
              <a:t>ka</a:t>
            </a:r>
            <a:r>
              <a:rPr lang="en-US" sz="2400" dirty="0" smtClean="0">
                <a:latin typeface="Arial" pitchFamily="34" charset="0"/>
              </a:rPr>
              <a:t>.  </a:t>
            </a:r>
            <a:r>
              <a:rPr lang="en-US" sz="2400" dirty="0">
                <a:latin typeface="Arial" pitchFamily="34" charset="0"/>
              </a:rPr>
              <a:t>The notation   a | b denotes </a:t>
            </a:r>
            <a:r>
              <a:rPr lang="en-US" sz="2400" dirty="0" smtClean="0">
                <a:latin typeface="Arial" pitchFamily="34" charset="0"/>
              </a:rPr>
              <a:t>“a </a:t>
            </a:r>
            <a:r>
              <a:rPr lang="en-US" sz="2400" dirty="0">
                <a:latin typeface="Arial" pitchFamily="34" charset="0"/>
              </a:rPr>
              <a:t>divides b</a:t>
            </a:r>
            <a:r>
              <a:rPr lang="en-US" sz="2400" dirty="0" smtClean="0">
                <a:latin typeface="Arial" pitchFamily="34" charset="0"/>
              </a:rPr>
              <a:t>.”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11: 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Modular arithmetic and applications</a:t>
            </a:r>
          </a:p>
        </p:txBody>
      </p:sp>
      <p:pic>
        <p:nvPicPr>
          <p:cNvPr id="3" name="Picture 2" descr="http://imgs.xkcd.com/comics/math_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41" y="3159831"/>
            <a:ext cx="7048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 Property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713" y="1043227"/>
            <a:ext cx="65786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112157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 Property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713" y="1043227"/>
            <a:ext cx="65786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323" y="2249258"/>
            <a:ext cx="89776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cs typeface="Franklin Gothic Medium"/>
              </a:rPr>
              <a:t>Proof:   Suppose that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a ≡ b (mod m)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By definition: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a ≡ b (mod m)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implies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m | (a – b) which by definition implies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that  a – b = km for some integer k.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Therefore a=</a:t>
            </a:r>
            <a:r>
              <a:rPr lang="en-US" sz="2400" dirty="0" err="1" smtClean="0">
                <a:cs typeface="Franklin Gothic Medium"/>
              </a:rPr>
              <a:t>b+km</a:t>
            </a:r>
            <a:r>
              <a:rPr lang="en-US" sz="2400" dirty="0" smtClean="0">
                <a:cs typeface="Franklin Gothic Medium"/>
              </a:rPr>
              <a:t>.    Taking both sides modulo m we get                         	a mod m=(</a:t>
            </a:r>
            <a:r>
              <a:rPr lang="en-US" sz="2400" dirty="0" err="1" smtClean="0">
                <a:cs typeface="Franklin Gothic Medium"/>
              </a:rPr>
              <a:t>b+km</a:t>
            </a:r>
            <a:r>
              <a:rPr lang="en-US" sz="2400" dirty="0" smtClean="0">
                <a:cs typeface="Franklin Gothic Medium"/>
              </a:rPr>
              <a:t>) mod m = b mod m.</a:t>
            </a:r>
          </a:p>
          <a:p>
            <a:pPr>
              <a:defRPr/>
            </a:pPr>
            <a:endParaRPr lang="en-US" sz="1200" dirty="0" smtClean="0"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Suppose that a mod m = b mod m.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By the division theorem, a = </a:t>
            </a:r>
            <a:r>
              <a:rPr lang="en-US" sz="2400" dirty="0" err="1" smtClean="0">
                <a:cs typeface="Franklin Gothic Medium"/>
              </a:rPr>
              <a:t>mq</a:t>
            </a:r>
            <a:r>
              <a:rPr lang="en-US" sz="2400" dirty="0" smtClean="0">
                <a:cs typeface="Franklin Gothic Medium"/>
              </a:rPr>
              <a:t> + (a mod m) and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						    b = </a:t>
            </a:r>
            <a:r>
              <a:rPr lang="en-US" sz="2400" dirty="0" err="1" smtClean="0">
                <a:cs typeface="Franklin Gothic Medium"/>
              </a:rPr>
              <a:t>ms</a:t>
            </a:r>
            <a:r>
              <a:rPr lang="en-US" sz="2400" dirty="0" smtClean="0">
                <a:cs typeface="Franklin Gothic Medium"/>
              </a:rPr>
              <a:t>  + (b mod m) for some integers q, s.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a – b = (</a:t>
            </a:r>
            <a:r>
              <a:rPr lang="en-US" sz="2400" dirty="0" err="1" smtClean="0">
                <a:cs typeface="Franklin Gothic Medium"/>
              </a:rPr>
              <a:t>mq</a:t>
            </a:r>
            <a:r>
              <a:rPr lang="en-US" sz="2400" dirty="0" smtClean="0">
                <a:cs typeface="Franklin Gothic Medium"/>
              </a:rPr>
              <a:t> + (a mod m)) – (</a:t>
            </a:r>
            <a:r>
              <a:rPr lang="en-US" sz="2400" dirty="0" err="1" smtClean="0">
                <a:cs typeface="Franklin Gothic Medium"/>
              </a:rPr>
              <a:t>ms</a:t>
            </a:r>
            <a:r>
              <a:rPr lang="en-US" sz="2400" dirty="0" smtClean="0">
                <a:cs typeface="Franklin Gothic Medium"/>
              </a:rPr>
              <a:t>  + (b mod m))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	    = m(q – s) + (a mod m – b mod m)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	    = m(q – s) since </a:t>
            </a:r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a mod m = b mod m</a:t>
            </a:r>
            <a:endParaRPr lang="en-US" sz="2400" dirty="0" smtClean="0">
              <a:cs typeface="Franklin Gothic Medium"/>
            </a:endParaRP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Therefore m |(a-b)  and so  a ≡ b (mod m).</a:t>
            </a:r>
            <a:endParaRPr lang="en-US" sz="2400" dirty="0"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89233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</a:rPr>
              <a:t>+ c ≡ b + d (mod m</a:t>
            </a:r>
            <a:r>
              <a:rPr lang="en-US" sz="2400" b="1" dirty="0" smtClean="0">
                <a:latin typeface="Arial" pitchFamily="34" charset="0"/>
              </a:rPr>
              <a:t>)</a:t>
            </a:r>
            <a:endParaRPr 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</a:rPr>
              <a:t>+ c ≡ b + d (mod m</a:t>
            </a:r>
            <a:r>
              <a:rPr lang="en-US" sz="2400" b="1" dirty="0" smtClean="0">
                <a:latin typeface="Arial" pitchFamily="34" charset="0"/>
              </a:rPr>
              <a:t>)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178" y="2897687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Suppose a ≡ b (mod m</a:t>
            </a:r>
            <a:r>
              <a:rPr lang="en-US" sz="2400" dirty="0" smtClean="0">
                <a:cs typeface="Franklin Gothic Medium"/>
              </a:rPr>
              <a:t>) and c </a:t>
            </a:r>
            <a:r>
              <a:rPr lang="en-US" sz="2400" dirty="0">
                <a:cs typeface="Franklin Gothic Medium"/>
              </a:rPr>
              <a:t>≡ </a:t>
            </a:r>
            <a:r>
              <a:rPr lang="en-US" sz="2400" dirty="0" smtClean="0">
                <a:cs typeface="Franklin Gothic Medium"/>
              </a:rPr>
              <a:t>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  Unrolling definitions gives us some integer k such that</a:t>
            </a:r>
          </a:p>
          <a:p>
            <a:r>
              <a:rPr lang="en-US" sz="2400" dirty="0" smtClean="0">
                <a:cs typeface="Franklin Gothic Medium"/>
              </a:rPr>
              <a:t>a – b = km, and some integer j such that c – d = </a:t>
            </a:r>
            <a:r>
              <a:rPr lang="en-US" sz="2400" dirty="0" err="1" smtClean="0">
                <a:cs typeface="Franklin Gothic Medium"/>
              </a:rPr>
              <a:t>jm.</a:t>
            </a:r>
            <a:endParaRPr lang="en-US" sz="2400" dirty="0" smtClean="0">
              <a:cs typeface="Franklin Gothic Medium"/>
            </a:endParaRP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Adding the equations together gives us </a:t>
            </a:r>
          </a:p>
          <a:p>
            <a:r>
              <a:rPr lang="en-US" sz="2400" dirty="0" smtClean="0">
                <a:cs typeface="Franklin Gothic Medium"/>
              </a:rPr>
              <a:t>(a + c) – (b + d) = m(k + j).  Now, re-applying the definition of mod gives us </a:t>
            </a:r>
            <a:r>
              <a:rPr lang="en-US" sz="2400" dirty="0">
                <a:cs typeface="Franklin Gothic Medium"/>
              </a:rPr>
              <a:t>a </a:t>
            </a:r>
            <a:r>
              <a:rPr lang="en-US" sz="2400" dirty="0" smtClean="0">
                <a:cs typeface="Franklin Gothic Medium"/>
              </a:rPr>
              <a:t>+ c ≡ b + 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47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5531</TotalTime>
  <Words>1417</Words>
  <Application>Microsoft Office PowerPoint</Application>
  <PresentationFormat>On-screen Show (4:3)</PresentationFormat>
  <Paragraphs>487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Berlin Sans FB</vt:lpstr>
      <vt:lpstr>Calibri</vt:lpstr>
      <vt:lpstr>Cambria Math</vt:lpstr>
      <vt:lpstr>Franklin Gothic Medium</vt:lpstr>
      <vt:lpstr>Symbol</vt:lpstr>
      <vt:lpstr>Office Theme</vt:lpstr>
      <vt:lpstr>PowerPoint Presentation</vt:lpstr>
      <vt:lpstr>Review: Division Theorem</vt:lpstr>
      <vt:lpstr>Review: Modular Arithmetic</vt:lpstr>
      <vt:lpstr>Review: Divisibility</vt:lpstr>
      <vt:lpstr>CSE 311: Foundations of Computing</vt:lpstr>
      <vt:lpstr>Modular Arithmetic: A Property</vt:lpstr>
      <vt:lpstr>Modular Arithmetic: A Property</vt:lpstr>
      <vt:lpstr>Modular Arithmetic: Another Property</vt:lpstr>
      <vt:lpstr>Modular Arithmetic: Another Property</vt:lpstr>
      <vt:lpstr>Modular Arithmetic: Another-nother Property</vt:lpstr>
      <vt:lpstr>Modular Arithmetic: Another-nother Property</vt:lpstr>
      <vt:lpstr>Example</vt:lpstr>
      <vt:lpstr>Example</vt:lpstr>
      <vt:lpstr>Example</vt:lpstr>
      <vt:lpstr>n-bit Unsigned Integer Representation</vt:lpstr>
      <vt:lpstr>Sign-Magnitude Integer Representation</vt:lpstr>
      <vt:lpstr>Two’s Complement Representation</vt:lpstr>
      <vt:lpstr>Sign-Magnitude vs. Two’s Complement</vt:lpstr>
      <vt:lpstr>Two’s Complement Representation</vt:lpstr>
      <vt:lpstr>Basic Applications of mod</vt:lpstr>
      <vt:lpstr>Hashing</vt:lpstr>
      <vt:lpstr>Pseudo-Random Number Generation</vt:lpstr>
      <vt:lpstr>Simple Ciphers</vt:lpstr>
      <vt:lpstr>modular exponentiation mod 7</vt:lpstr>
      <vt:lpstr>modular exponentiation mod 7</vt:lpstr>
      <vt:lpstr>modular exponentiation mod 7</vt:lpstr>
    </vt:vector>
  </TitlesOfParts>
  <Company>Chinese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385</cp:revision>
  <cp:lastPrinted>2014-10-17T06:12:44Z</cp:lastPrinted>
  <dcterms:created xsi:type="dcterms:W3CDTF">2013-01-07T07:20:47Z</dcterms:created>
  <dcterms:modified xsi:type="dcterms:W3CDTF">2014-10-17T06:12:56Z</dcterms:modified>
</cp:coreProperties>
</file>