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4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47" r:id="rId2"/>
    <p:sldId id="438" r:id="rId3"/>
    <p:sldId id="452" r:id="rId4"/>
    <p:sldId id="440" r:id="rId5"/>
    <p:sldId id="448" r:id="rId6"/>
    <p:sldId id="442" r:id="rId7"/>
    <p:sldId id="443" r:id="rId8"/>
    <p:sldId id="444" r:id="rId9"/>
    <p:sldId id="445" r:id="rId10"/>
    <p:sldId id="446" r:id="rId11"/>
    <p:sldId id="258" r:id="rId12"/>
    <p:sldId id="359" r:id="rId13"/>
    <p:sldId id="419" r:id="rId14"/>
    <p:sldId id="420" r:id="rId15"/>
    <p:sldId id="421" r:id="rId16"/>
    <p:sldId id="449" r:id="rId17"/>
    <p:sldId id="422" r:id="rId18"/>
    <p:sldId id="423" r:id="rId19"/>
    <p:sldId id="453" r:id="rId20"/>
    <p:sldId id="427" r:id="rId21"/>
    <p:sldId id="428" r:id="rId22"/>
    <p:sldId id="454" r:id="rId23"/>
    <p:sldId id="426" r:id="rId24"/>
    <p:sldId id="429" r:id="rId25"/>
    <p:sldId id="450" r:id="rId26"/>
    <p:sldId id="430" r:id="rId27"/>
    <p:sldId id="431" r:id="rId28"/>
    <p:sldId id="451" r:id="rId29"/>
    <p:sldId id="432" r:id="rId30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192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227251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35.xml"/><Relationship Id="rId12" Type="http://schemas.openxmlformats.org/officeDocument/2006/relationships/tags" Target="../tags/tag36.xml"/><Relationship Id="rId13" Type="http://schemas.openxmlformats.org/officeDocument/2006/relationships/tags" Target="../tags/tag37.xml"/><Relationship Id="rId14" Type="http://schemas.openxmlformats.org/officeDocument/2006/relationships/tags" Target="../tags/tag38.xml"/><Relationship Id="rId15" Type="http://schemas.openxmlformats.org/officeDocument/2006/relationships/tags" Target="../tags/tag39.xml"/><Relationship Id="rId16" Type="http://schemas.openxmlformats.org/officeDocument/2006/relationships/tags" Target="../tags/tag40.xml"/><Relationship Id="rId17" Type="http://schemas.openxmlformats.org/officeDocument/2006/relationships/slideLayout" Target="../slideLayouts/slideLayout2.xml"/><Relationship Id="rId18" Type="http://schemas.openxmlformats.org/officeDocument/2006/relationships/image" Target="../media/image15.png"/><Relationship Id="rId1" Type="http://schemas.openxmlformats.org/officeDocument/2006/relationships/tags" Target="../tags/tag25.xml"/><Relationship Id="rId2" Type="http://schemas.openxmlformats.org/officeDocument/2006/relationships/tags" Target="../tags/tag26.xml"/><Relationship Id="rId3" Type="http://schemas.openxmlformats.org/officeDocument/2006/relationships/tags" Target="../tags/tag27.xml"/><Relationship Id="rId4" Type="http://schemas.openxmlformats.org/officeDocument/2006/relationships/tags" Target="../tags/tag28.xml"/><Relationship Id="rId5" Type="http://schemas.openxmlformats.org/officeDocument/2006/relationships/tags" Target="../tags/tag29.xml"/><Relationship Id="rId6" Type="http://schemas.openxmlformats.org/officeDocument/2006/relationships/tags" Target="../tags/tag30.xml"/><Relationship Id="rId7" Type="http://schemas.openxmlformats.org/officeDocument/2006/relationships/tags" Target="../tags/tag31.xml"/><Relationship Id="rId8" Type="http://schemas.openxmlformats.org/officeDocument/2006/relationships/tags" Target="../tags/tag32.xml"/><Relationship Id="rId9" Type="http://schemas.openxmlformats.org/officeDocument/2006/relationships/tags" Target="../tags/tag33.xml"/><Relationship Id="rId10" Type="http://schemas.openxmlformats.org/officeDocument/2006/relationships/tags" Target="../tags/tag34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image" Target="../media/image15.png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60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tags" Target="../tags/tag62.xm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63.xml"/><Relationship Id="rId2" Type="http://schemas.openxmlformats.org/officeDocument/2006/relationships/tags" Target="../tags/tag64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slideLayout" Target="../slideLayouts/slideLayout3.xml"/><Relationship Id="rId7" Type="http://schemas.openxmlformats.org/officeDocument/2006/relationships/image" Target="../media/image16.png"/><Relationship Id="rId1" Type="http://schemas.openxmlformats.org/officeDocument/2006/relationships/tags" Target="../tags/tag65.xml"/><Relationship Id="rId2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tags" Target="../tags/tag1.xml"/><Relationship Id="rId6" Type="http://schemas.openxmlformats.org/officeDocument/2006/relationships/image" Target="../media/image2.png"/><Relationship Id="rId7" Type="http://schemas.openxmlformats.org/officeDocument/2006/relationships/tags" Target="../tags/tag2.xml"/><Relationship Id="rId8" Type="http://schemas.openxmlformats.org/officeDocument/2006/relationships/image" Target="../media/image3.png"/><Relationship Id="rId9" Type="http://schemas.openxmlformats.org/officeDocument/2006/relationships/tags" Target="../tags/tag3.xml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4" Type="http://schemas.openxmlformats.org/officeDocument/2006/relationships/tags" Target="../tags/tag73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slideLayout" Target="../slideLayouts/slideLayout3.xml"/><Relationship Id="rId7" Type="http://schemas.openxmlformats.org/officeDocument/2006/relationships/image" Target="../media/image6.png"/><Relationship Id="rId10" Type="http://schemas.openxmlformats.org/officeDocument/2006/relationships/image" Target="../media/image8.png"/><Relationship Id="rId9" Type="http://schemas.openxmlformats.org/officeDocument/2006/relationships/image" Target="../media/image7.png"/><Relationship Id="rId11" Type="http://schemas.openxmlformats.org/officeDocument/2006/relationships/image" Target="../media/image9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9.xml"/><Relationship Id="rId12" Type="http://schemas.openxmlformats.org/officeDocument/2006/relationships/tags" Target="../tags/tag20.xml"/><Relationship Id="rId13" Type="http://schemas.openxmlformats.org/officeDocument/2006/relationships/tags" Target="../tags/tag21.xml"/><Relationship Id="rId14" Type="http://schemas.openxmlformats.org/officeDocument/2006/relationships/tags" Target="../tags/tag22.xml"/><Relationship Id="rId15" Type="http://schemas.openxmlformats.org/officeDocument/2006/relationships/slideLayout" Target="../slideLayouts/slideLayout3.xml"/><Relationship Id="rId16" Type="http://schemas.openxmlformats.org/officeDocument/2006/relationships/tags" Target="../tags/tag41.xml"/><Relationship Id="rId17" Type="http://schemas.openxmlformats.org/officeDocument/2006/relationships/image" Target="../media/image160.png"/><Relationship Id="rId18" Type="http://schemas.openxmlformats.org/officeDocument/2006/relationships/image" Target="../media/image10.png"/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tags" Target="../tags/tag11.xml"/><Relationship Id="rId4" Type="http://schemas.openxmlformats.org/officeDocument/2006/relationships/tags" Target="../tags/tag12.xml"/><Relationship Id="rId5" Type="http://schemas.openxmlformats.org/officeDocument/2006/relationships/tags" Target="../tags/tag13.xml"/><Relationship Id="rId6" Type="http://schemas.openxmlformats.org/officeDocument/2006/relationships/tags" Target="../tags/tag14.xml"/><Relationship Id="rId7" Type="http://schemas.openxmlformats.org/officeDocument/2006/relationships/tags" Target="../tags/tag15.xml"/><Relationship Id="rId8" Type="http://schemas.openxmlformats.org/officeDocument/2006/relationships/tags" Target="../tags/tag16.xml"/><Relationship Id="rId9" Type="http://schemas.openxmlformats.org/officeDocument/2006/relationships/tags" Target="../tags/tag17.xml"/><Relationship Id="rId10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upload.wikimedia.org/wikipedia/commons/thumb/6/6d/Venn_A_intersect_B.svg/350px-Venn_A_intersect_B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644" y="0"/>
            <a:ext cx="3573071" cy="255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28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anum.com/security/computer_security/papers/otp-faq/ot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5797">
            <a:off x="6654419" y="4265875"/>
            <a:ext cx="1869060" cy="267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ne-Time </a:t>
            </a:r>
            <a:r>
              <a:rPr lang="en-US" dirty="0"/>
              <a:t>P</a:t>
            </a:r>
            <a:r>
              <a:rPr lang="en-US" dirty="0" smtClean="0"/>
              <a:t>ad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00755" y="1205085"/>
            <a:ext cx="83820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Alice and Bob privately share random n-bit vector K </a:t>
            </a:r>
          </a:p>
          <a:p>
            <a:pPr lvl="1"/>
            <a:r>
              <a:rPr lang="en-US" sz="2400" dirty="0" smtClean="0"/>
              <a:t>Eve does not know K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Later, Alice has n-bit message m to send to Bob</a:t>
            </a:r>
          </a:p>
          <a:p>
            <a:pPr lvl="1"/>
            <a:r>
              <a:rPr lang="en-US" sz="2400" dirty="0" smtClean="0"/>
              <a:t>Alice computes  C = m </a:t>
            </a:r>
            <a:r>
              <a:rPr lang="en-US" sz="2400" dirty="0" smtClean="0">
                <a:sym typeface="Symbol" pitchFamily="18" charset="2"/>
              </a:rPr>
              <a:t> K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Alice sends C to Bob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Bob computes m = C  K which is (m  K)  K</a:t>
            </a:r>
          </a:p>
          <a:p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Eve cannot figure out m from C unless she can guess K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9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10:  Functions, Modular arithmetic</a:t>
            </a:r>
          </a:p>
        </p:txBody>
      </p:sp>
      <p:pic>
        <p:nvPicPr>
          <p:cNvPr id="1026" name="Picture 2" descr="http://imgs.xkcd.com/comics/code_talk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064" y="2409118"/>
            <a:ext cx="5116336" cy="406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Homework </a:t>
            </a:r>
            <a:r>
              <a:rPr lang="en-US" dirty="0"/>
              <a:t>3 due </a:t>
            </a:r>
            <a:r>
              <a:rPr lang="en-US" dirty="0" smtClean="0"/>
              <a:t>now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Homework 2 Solutions available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Homework 4 out later today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Arial" charset="0"/>
              </a:rPr>
              <a:t>F</a:t>
            </a:r>
            <a:r>
              <a:rPr lang="en-US" dirty="0" smtClean="0">
                <a:cs typeface="Arial" charset="0"/>
              </a:rPr>
              <a:t>unctions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8488" y="1168398"/>
            <a:ext cx="8833555" cy="4690535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A </a:t>
            </a:r>
            <a:r>
              <a:rPr lang="en-US" sz="2800" i="1" dirty="0" smtClean="0">
                <a:cs typeface="Arial" charset="0"/>
              </a:rPr>
              <a:t>function</a:t>
            </a:r>
            <a:r>
              <a:rPr lang="en-US" sz="2800" dirty="0" smtClean="0">
                <a:cs typeface="Arial" charset="0"/>
              </a:rPr>
              <a:t> from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A</a:t>
            </a:r>
            <a:r>
              <a:rPr lang="en-US" sz="2800" i="1" dirty="0" smtClean="0"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to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B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Every  element of </a:t>
            </a:r>
            <a:r>
              <a:rPr lang="en-US" dirty="0" smtClean="0">
                <a:solidFill>
                  <a:srgbClr val="7030A0"/>
                </a:solidFill>
                <a:cs typeface="Arial" charset="0"/>
              </a:rPr>
              <a:t>A </a:t>
            </a:r>
            <a:r>
              <a:rPr lang="en-US" dirty="0" smtClean="0">
                <a:cs typeface="Arial" charset="0"/>
              </a:rPr>
              <a:t>is assigned to exactly one element of </a:t>
            </a:r>
            <a:r>
              <a:rPr lang="en-US" dirty="0" smtClean="0">
                <a:solidFill>
                  <a:srgbClr val="7030A0"/>
                </a:solidFill>
                <a:cs typeface="Arial" charset="0"/>
              </a:rPr>
              <a:t>B</a:t>
            </a:r>
            <a:r>
              <a:rPr lang="en-US" i="1" dirty="0" smtClean="0">
                <a:cs typeface="Arial" charset="0"/>
              </a:rPr>
              <a:t>. 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We write </a:t>
            </a:r>
            <a:r>
              <a:rPr lang="en-US" i="1" dirty="0">
                <a:solidFill>
                  <a:srgbClr val="7030A0"/>
                </a:solidFill>
                <a:cs typeface="Arial" charset="0"/>
              </a:rPr>
              <a:t>f</a:t>
            </a:r>
            <a:r>
              <a:rPr lang="en-US" dirty="0">
                <a:solidFill>
                  <a:srgbClr val="7030A0"/>
                </a:solidFill>
                <a:cs typeface="Arial" charset="0"/>
              </a:rPr>
              <a:t> :</a:t>
            </a:r>
            <a:r>
              <a:rPr lang="en-US" dirty="0">
                <a:cs typeface="Arial" charset="0"/>
              </a:rPr>
              <a:t> </a:t>
            </a:r>
            <a:r>
              <a:rPr lang="en-US" dirty="0">
                <a:solidFill>
                  <a:srgbClr val="7030A0"/>
                </a:solidFill>
                <a:cs typeface="Arial" charset="0"/>
              </a:rPr>
              <a:t>A</a:t>
            </a:r>
            <a:r>
              <a:rPr lang="en-US" dirty="0">
                <a:cs typeface="Arial" charset="0"/>
              </a:rPr>
              <a:t> </a:t>
            </a:r>
            <a:r>
              <a:rPr lang="en-US" dirty="0">
                <a:solidFill>
                  <a:srgbClr val="7030A0"/>
                </a:solidFill>
                <a:cs typeface="Arial" charset="0"/>
                <a:sym typeface="Symbol"/>
              </a:rPr>
              <a:t> B</a:t>
            </a:r>
            <a:r>
              <a:rPr lang="en-US" i="1" dirty="0" smtClean="0">
                <a:cs typeface="Arial" charset="0"/>
              </a:rPr>
              <a:t>.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cs typeface="Arial" charset="0"/>
              </a:rPr>
              <a:t>“Image of </a:t>
            </a:r>
            <a:r>
              <a:rPr lang="en-US" dirty="0" smtClean="0">
                <a:solidFill>
                  <a:srgbClr val="7030A0"/>
                </a:solidFill>
                <a:cs typeface="Arial" charset="0"/>
              </a:rPr>
              <a:t>X</a:t>
            </a:r>
            <a:r>
              <a:rPr lang="en-US" i="1" dirty="0" smtClean="0">
                <a:cs typeface="Arial" charset="0"/>
              </a:rPr>
              <a:t>” = </a:t>
            </a:r>
            <a:r>
              <a:rPr lang="en-US" dirty="0" smtClean="0">
                <a:cs typeface="Arial" charset="0"/>
              </a:rPr>
              <a:t>{x : </a:t>
            </a:r>
            <a:r>
              <a:rPr lang="en-US" dirty="0" smtClean="0">
                <a:cs typeface="Arial" charset="0"/>
                <a:sym typeface="Symbol"/>
              </a:rPr>
              <a:t>y (y </a:t>
            </a:r>
            <a:r>
              <a:rPr lang="en-US" dirty="0" smtClean="0">
                <a:cs typeface="Arial" charset="0"/>
                <a:sym typeface="Symbol"/>
              </a:rPr>
              <a:t> X </a:t>
            </a:r>
            <a:r>
              <a:rPr lang="en-US" dirty="0" smtClean="0">
                <a:cs typeface="Arial" charset="0"/>
                <a:sym typeface="Symbol"/>
              </a:rPr>
              <a:t> </a:t>
            </a:r>
            <a:r>
              <a:rPr lang="en-US" dirty="0" smtClean="0">
                <a:cs typeface="Arial" charset="0"/>
              </a:rPr>
              <a:t>x = f(y))}</a:t>
            </a:r>
            <a:endParaRPr lang="en-US" b="1" i="1" dirty="0" smtClean="0">
              <a:solidFill>
                <a:srgbClr val="C00000"/>
              </a:solidFill>
              <a:cs typeface="Arial" charset="0"/>
            </a:endParaRPr>
          </a:p>
          <a:p>
            <a:pPr lvl="1" eaLnBrk="1" hangingPunct="1">
              <a:buFont typeface="Arial" charset="0"/>
              <a:buChar char="•"/>
            </a:pPr>
            <a:endParaRPr lang="en-US" b="1" i="1" dirty="0" smtClean="0">
              <a:cs typeface="Arial" charset="0"/>
            </a:endParaRPr>
          </a:p>
          <a:p>
            <a:r>
              <a:rPr lang="en-US" sz="2800" i="1" dirty="0" smtClean="0">
                <a:cs typeface="Arial" charset="0"/>
              </a:rPr>
              <a:t>Domain </a:t>
            </a:r>
            <a:r>
              <a:rPr lang="en-US" sz="2800" dirty="0" smtClean="0">
                <a:cs typeface="Arial" charset="0"/>
              </a:rPr>
              <a:t>of</a:t>
            </a:r>
            <a:r>
              <a:rPr lang="en-US" sz="2800" i="1" dirty="0" smtClean="0">
                <a:cs typeface="Arial" charset="0"/>
              </a:rPr>
              <a:t> f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is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A</a:t>
            </a:r>
          </a:p>
          <a:p>
            <a:r>
              <a:rPr lang="en-US" sz="2800" dirty="0" smtClean="0">
                <a:cs typeface="Arial" charset="0"/>
              </a:rPr>
              <a:t>Codomain of f is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B</a:t>
            </a:r>
            <a:r>
              <a:rPr lang="en-US" sz="2800" dirty="0" smtClean="0">
                <a:cs typeface="Arial" charset="0"/>
              </a:rPr>
              <a:t> </a:t>
            </a:r>
          </a:p>
          <a:p>
            <a:endParaRPr lang="en-US" sz="2800" dirty="0" smtClean="0">
              <a:cs typeface="Arial" charset="0"/>
            </a:endParaRPr>
          </a:p>
          <a:p>
            <a:r>
              <a:rPr lang="en-US" sz="2800" i="1" dirty="0" smtClean="0">
                <a:cs typeface="Arial" charset="0"/>
              </a:rPr>
              <a:t>Image </a:t>
            </a:r>
            <a:r>
              <a:rPr lang="en-US" sz="2800" dirty="0" smtClean="0">
                <a:cs typeface="Arial" charset="0"/>
              </a:rPr>
              <a:t>of 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f</a:t>
            </a:r>
            <a:r>
              <a:rPr lang="en-US" sz="2800" dirty="0" smtClean="0">
                <a:cs typeface="Arial" charset="0"/>
              </a:rPr>
              <a:t> = Image of domain = all the elements pointed to by something in the domain.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8686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Image</a:t>
            </a:r>
            <a:endParaRPr lang="en-US" dirty="0" smtClean="0"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357050"/>
                <a:ext cx="3836965" cy="5140800"/>
              </a:xfrm>
            </p:spPr>
            <p:txBody>
              <a:bodyPr/>
              <a:lstStyle/>
              <a:p>
                <a:pPr eaLnBrk="1" hangingPunct="1">
                  <a:buFont typeface="Arial" charset="0"/>
                  <a:buNone/>
                </a:pPr>
                <a:r>
                  <a:rPr lang="en-US" b="0" dirty="0" smtClean="0">
                    <a:cs typeface="Arial" charset="0"/>
                  </a:rPr>
                  <a:t>   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  <a:cs typeface="Arial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                      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𝐵</m:t>
                    </m:r>
                  </m:oMath>
                </a14:m>
                <a:endParaRPr lang="en-US" dirty="0" smtClean="0"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15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357050"/>
                <a:ext cx="3836965" cy="5140800"/>
              </a:xfr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1066800" y="26246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066800" y="32342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066800" y="38438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066800" y="45296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1066800" y="52154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52800" y="25484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>
            <p:custDataLst>
              <p:tags r:id="rId9"/>
            </p:custDataLst>
          </p:nvPr>
        </p:nvSpPr>
        <p:spPr>
          <a:xfrm>
            <a:off x="3352800" y="32342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>
            <p:custDataLst>
              <p:tags r:id="rId10"/>
            </p:custDataLst>
          </p:nvPr>
        </p:nvSpPr>
        <p:spPr>
          <a:xfrm>
            <a:off x="3352800" y="39200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>
            <p:custDataLst>
              <p:tags r:id="rId11"/>
            </p:custDataLst>
          </p:nvPr>
        </p:nvSpPr>
        <p:spPr>
          <a:xfrm>
            <a:off x="3352800" y="46058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/>
          <p:cNvCxnSpPr>
            <a:endCxn id="14" idx="1"/>
          </p:cNvCxnSpPr>
          <p:nvPr>
            <p:custDataLst>
              <p:tags r:id="rId12"/>
            </p:custDataLst>
          </p:nvPr>
        </p:nvCxnSpPr>
        <p:spPr>
          <a:xfrm>
            <a:off x="1447800" y="2777067"/>
            <a:ext cx="1905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1"/>
          </p:cNvCxnSpPr>
          <p:nvPr>
            <p:custDataLst>
              <p:tags r:id="rId13"/>
            </p:custDataLst>
          </p:nvPr>
        </p:nvCxnSpPr>
        <p:spPr>
          <a:xfrm flipV="1">
            <a:off x="1447800" y="2662767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4"/>
            </p:custDataLst>
          </p:nvPr>
        </p:nvCxnSpPr>
        <p:spPr>
          <a:xfrm flipV="1">
            <a:off x="1447800" y="3386667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5"/>
            <a:endCxn id="16" idx="1"/>
          </p:cNvCxnSpPr>
          <p:nvPr>
            <p:custDataLst>
              <p:tags r:id="rId15"/>
            </p:custDataLst>
          </p:nvPr>
        </p:nvCxnSpPr>
        <p:spPr>
          <a:xfrm rot="5400000" flipH="1" flipV="1">
            <a:off x="2305050" y="3742267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6"/>
          </p:cNvCxnSpPr>
          <p:nvPr>
            <p:custDataLst>
              <p:tags r:id="rId16"/>
            </p:custDataLst>
          </p:nvPr>
        </p:nvCxnSpPr>
        <p:spPr>
          <a:xfrm flipV="1">
            <a:off x="1371600" y="3386667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2172" y="1357050"/>
            <a:ext cx="4218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Image({a}) = {2}</a:t>
            </a:r>
          </a:p>
          <a:p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Image({a, e}) = {2}</a:t>
            </a:r>
          </a:p>
          <a:p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Image({a, b}) = {1, 2}</a:t>
            </a:r>
          </a:p>
          <a:p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Image(A) = {1, 2, 4}</a:t>
            </a:r>
            <a:endParaRPr lang="en-US" sz="2400" dirty="0" smtClean="0">
              <a:solidFill>
                <a:srgbClr val="3333CC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1087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Franklin Gothic Medium" panose="020B0603020102020204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  <a:cs typeface="Arial" pitchFamily="34" charset="0"/>
              </a:rPr>
              <a:t>s this a function? One-to-One?</a:t>
            </a:r>
            <a:r>
              <a:rPr lang="en-US" dirty="0">
                <a:latin typeface="Franklin Gothic Medium" panose="020B0603020102020204" pitchFamily="34" charset="0"/>
                <a:cs typeface="Arial" pitchFamily="34" charset="0"/>
              </a:rPr>
              <a:t> O</a:t>
            </a:r>
            <a:r>
              <a:rPr lang="en-US" dirty="0" smtClean="0">
                <a:latin typeface="Franklin Gothic Medium" panose="020B0603020102020204" pitchFamily="34" charset="0"/>
                <a:cs typeface="Arial" pitchFamily="34" charset="0"/>
              </a:rPr>
              <a:t>nto?</a:t>
            </a: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1111956" y="20037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1111956" y="26133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111956" y="32229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111956" y="39087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111956" y="45945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3397956" y="19275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97956" y="26133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3397956" y="32991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397956" y="39849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>
            <p:custDataLst>
              <p:tags r:id="rId11"/>
            </p:custDataLst>
          </p:nvPr>
        </p:nvCxnSpPr>
        <p:spPr>
          <a:xfrm>
            <a:off x="1492956" y="2156172"/>
            <a:ext cx="1905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>
            <p:custDataLst>
              <p:tags r:id="rId12"/>
            </p:custDataLst>
          </p:nvPr>
        </p:nvCxnSpPr>
        <p:spPr>
          <a:xfrm flipV="1">
            <a:off x="1492956" y="2041872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5"/>
            <a:endCxn id="13" idx="1"/>
          </p:cNvCxnSpPr>
          <p:nvPr>
            <p:custDataLst>
              <p:tags r:id="rId13"/>
            </p:custDataLst>
          </p:nvPr>
        </p:nvCxnSpPr>
        <p:spPr>
          <a:xfrm rot="5400000" flipH="1" flipV="1">
            <a:off x="2350206" y="3121372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</p:cNvCxnSpPr>
          <p:nvPr>
            <p:custDataLst>
              <p:tags r:id="rId14"/>
            </p:custDataLst>
          </p:nvPr>
        </p:nvCxnSpPr>
        <p:spPr>
          <a:xfrm flipV="1">
            <a:off x="1416756" y="2765772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3397956" y="45945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6"/>
            </p:custDataLst>
          </p:nvPr>
        </p:nvSpPr>
        <p:spPr>
          <a:xfrm>
            <a:off x="3397956" y="52041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5" name="Straight Arrow Connector 34"/>
          <p:cNvCxnSpPr>
            <a:stCxn id="7" idx="6"/>
            <a:endCxn id="33" idx="1"/>
          </p:cNvCxnSpPr>
          <p:nvPr>
            <p:custDataLst>
              <p:tags r:id="rId17"/>
            </p:custDataLst>
          </p:nvPr>
        </p:nvCxnSpPr>
        <p:spPr>
          <a:xfrm>
            <a:off x="1416756" y="3375372"/>
            <a:ext cx="1981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>
                <a:spLocks noGrp="1"/>
              </p:cNvSpPr>
              <p:nvPr>
                <p:ph idx="1"/>
                <p:custDataLst>
                  <p:tags r:id="rId18"/>
                </p:custDataLst>
              </p:nvPr>
            </p:nvSpPr>
            <p:spPr>
              <a:xfrm>
                <a:off x="532800" y="1220988"/>
                <a:ext cx="3836965" cy="5140800"/>
              </a:xfrm>
            </p:spPr>
            <p:txBody>
              <a:bodyPr/>
              <a:lstStyle/>
              <a:p>
                <a:pPr eaLnBrk="1" hangingPunct="1">
                  <a:buFont typeface="Arial" charset="0"/>
                  <a:buNone/>
                </a:pPr>
                <a:r>
                  <a:rPr lang="en-US" b="0" dirty="0" smtClean="0">
                    <a:cs typeface="Arial" charset="0"/>
                  </a:rPr>
                  <a:t>   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  <a:cs typeface="Arial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                      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𝐵</m:t>
                    </m:r>
                  </m:oMath>
                </a14:m>
                <a:endParaRPr lang="en-US" dirty="0" smtClean="0"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8"/>
                </p:custDataLst>
              </p:nvPr>
            </p:nvSpPr>
            <p:spPr>
              <a:xfrm>
                <a:off x="532800" y="1220988"/>
                <a:ext cx="3836965" cy="5140800"/>
              </a:xfr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672172" y="1357050"/>
            <a:ext cx="4218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It is one-to-one, because</a:t>
            </a:r>
            <a:r>
              <a:rPr lang="en-US" sz="2400" dirty="0">
                <a:solidFill>
                  <a:srgbClr val="3333CC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nothing in B is pointed to by</a:t>
            </a:r>
            <a:r>
              <a:rPr lang="en-US" sz="2400" dirty="0">
                <a:solidFill>
                  <a:srgbClr val="3333CC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multiple elements of A.</a:t>
            </a:r>
          </a:p>
          <a:p>
            <a:endParaRPr lang="en-US" sz="2400" dirty="0">
              <a:solidFill>
                <a:srgbClr val="3333CC"/>
              </a:solidFill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solidFill>
                  <a:srgbClr val="3333CC"/>
                </a:solidFill>
                <a:latin typeface="Franklin Gothic Medium"/>
                <a:cs typeface="Franklin Gothic Medium"/>
              </a:rPr>
              <a:t>It is not onto, because 5 is not pointed to by anything.</a:t>
            </a:r>
          </a:p>
        </p:txBody>
      </p:sp>
    </p:spTree>
    <p:extLst>
      <p:ext uri="{BB962C8B-B14F-4D97-AF65-F5344CB8AC3E}">
        <p14:creationId xmlns:p14="http://schemas.microsoft.com/office/powerpoint/2010/main" val="108624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Franklin Gothic Medium" panose="020B0603020102020204" pitchFamily="34" charset="0"/>
                <a:cs typeface="Arial" pitchFamily="34" charset="0"/>
              </a:rPr>
              <a:t>Functional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5636" y="2101432"/>
            <a:ext cx="14760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mbria Math"/>
                <a:cs typeface="Cambria Math"/>
              </a:rPr>
              <a:t>x</a:t>
            </a:r>
            <a:r>
              <a:rPr lang="en-US" sz="2400" dirty="0" smtClean="0">
                <a:latin typeface="Cambria Math"/>
                <a:cs typeface="Cambria Math"/>
              </a:rPr>
              <a:t> ↦ </a:t>
            </a:r>
            <a:r>
              <a:rPr lang="en-US" sz="2400" i="1" dirty="0" smtClean="0">
                <a:latin typeface="Cambria Math"/>
                <a:cs typeface="Cambria Math"/>
              </a:rPr>
              <a:t>x</a:t>
            </a:r>
            <a:r>
              <a:rPr lang="en-US" sz="2400" i="1" baseline="30000" dirty="0" smtClean="0">
                <a:latin typeface="Cambria Math"/>
                <a:cs typeface="Cambria Math"/>
              </a:rPr>
              <a:t>2</a:t>
            </a:r>
          </a:p>
          <a:p>
            <a:endParaRPr lang="en-US" sz="2400" i="1" dirty="0" smtClean="0">
              <a:latin typeface="Cambria Math"/>
              <a:cs typeface="Cambria Math"/>
            </a:endParaRPr>
          </a:p>
          <a:p>
            <a:r>
              <a:rPr lang="en-US" sz="2400" i="1" dirty="0" smtClean="0">
                <a:latin typeface="Cambria Math"/>
                <a:cs typeface="Cambria Math"/>
              </a:rPr>
              <a:t>x</a:t>
            </a:r>
            <a:r>
              <a:rPr lang="en-US" sz="2400" dirty="0" smtClean="0">
                <a:latin typeface="Cambria Math"/>
                <a:cs typeface="Cambria Math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↦ </a:t>
            </a:r>
            <a:r>
              <a:rPr lang="en-US" sz="2400" i="1" dirty="0" smtClean="0">
                <a:latin typeface="Cambria Math"/>
                <a:cs typeface="Cambria Math"/>
              </a:rPr>
              <a:t>x</a:t>
            </a:r>
            <a:r>
              <a:rPr lang="en-US" sz="2400" i="1" baseline="30000" dirty="0" smtClean="0">
                <a:latin typeface="Cambria Math"/>
                <a:cs typeface="Cambria Math"/>
              </a:rPr>
              <a:t>3</a:t>
            </a:r>
            <a:r>
              <a:rPr lang="en-US" sz="2400" i="1" dirty="0" smtClean="0">
                <a:latin typeface="Cambria Math"/>
                <a:cs typeface="Cambria Math"/>
              </a:rPr>
              <a:t> - x</a:t>
            </a:r>
            <a:endParaRPr lang="en-US" sz="2400" i="1" dirty="0">
              <a:latin typeface="Cambria Math"/>
              <a:cs typeface="Cambria Math"/>
            </a:endParaRPr>
          </a:p>
          <a:p>
            <a:endParaRPr lang="en-US" sz="2400" i="1" dirty="0" smtClean="0">
              <a:latin typeface="Cambria Math"/>
              <a:cs typeface="Cambria Math"/>
            </a:endParaRPr>
          </a:p>
          <a:p>
            <a:r>
              <a:rPr lang="en-US" sz="2400" i="1" dirty="0" smtClean="0">
                <a:latin typeface="Cambria Math"/>
                <a:cs typeface="Cambria Math"/>
              </a:rPr>
              <a:t>x</a:t>
            </a:r>
            <a:r>
              <a:rPr lang="en-US" sz="2400" dirty="0" smtClean="0">
                <a:latin typeface="Cambria Math"/>
                <a:cs typeface="Cambria Math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↦ </a:t>
            </a:r>
            <a:r>
              <a:rPr lang="en-US" sz="2400" dirty="0" smtClean="0">
                <a:latin typeface="Cambria Math"/>
                <a:cs typeface="Cambria Math"/>
              </a:rPr>
              <a:t>e</a:t>
            </a:r>
            <a:r>
              <a:rPr lang="en-US" sz="2400" i="1" baseline="30000" dirty="0" smtClean="0">
                <a:latin typeface="Cambria Math"/>
                <a:cs typeface="Cambria Math"/>
              </a:rPr>
              <a:t>x</a:t>
            </a:r>
            <a:r>
              <a:rPr lang="en-US" sz="2400" i="1" dirty="0" smtClean="0">
                <a:latin typeface="Cambria Math"/>
                <a:cs typeface="Cambria Math"/>
              </a:rPr>
              <a:t> </a:t>
            </a:r>
          </a:p>
          <a:p>
            <a:endParaRPr lang="en-US" sz="2400" i="1" dirty="0">
              <a:latin typeface="Cambria Math"/>
              <a:cs typeface="Cambria Math"/>
            </a:endParaRPr>
          </a:p>
          <a:p>
            <a:r>
              <a:rPr lang="en-US" sz="2400" i="1" dirty="0" smtClean="0">
                <a:latin typeface="Cambria Math"/>
                <a:cs typeface="Cambria Math"/>
              </a:rPr>
              <a:t>x</a:t>
            </a:r>
            <a:r>
              <a:rPr lang="en-US" sz="2400" dirty="0" smtClean="0">
                <a:latin typeface="Cambria Math"/>
                <a:cs typeface="Cambria Math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↦ </a:t>
            </a:r>
            <a:r>
              <a:rPr lang="en-US" sz="2400" i="1" dirty="0" smtClean="0">
                <a:latin typeface="Cambria Math"/>
                <a:cs typeface="Cambria Math"/>
              </a:rPr>
              <a:t>x</a:t>
            </a:r>
            <a:r>
              <a:rPr lang="en-US" sz="2400" i="1" baseline="30000" dirty="0" smtClean="0">
                <a:latin typeface="Cambria Math"/>
                <a:cs typeface="Cambria Math"/>
              </a:rPr>
              <a:t>3</a:t>
            </a:r>
            <a:r>
              <a:rPr lang="en-US" sz="2400" i="1" dirty="0" smtClean="0">
                <a:latin typeface="Cambria Math"/>
                <a:cs typeface="Cambria Math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3646" y="1371600"/>
            <a:ext cx="5004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One-to-one				Onto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1006" y="408191"/>
            <a:ext cx="2298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Domain: 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Reals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8526" y="2101432"/>
            <a:ext cx="64955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Franklin Gothic Medium"/>
                <a:cs typeface="Franklin Gothic Medium"/>
              </a:rPr>
              <a:t>No (-1, 1)					No (no negatives)</a:t>
            </a:r>
          </a:p>
          <a:p>
            <a:endParaRPr lang="en-US" sz="2400" dirty="0">
              <a:solidFill>
                <a:schemeClr val="accent6"/>
              </a:solidFill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solidFill>
                  <a:schemeClr val="accent6"/>
                </a:solidFill>
                <a:latin typeface="Franklin Gothic Medium"/>
                <a:cs typeface="Franklin Gothic Medium"/>
              </a:rPr>
              <a:t>No (-1, 1)					Yes</a:t>
            </a:r>
          </a:p>
          <a:p>
            <a:endParaRPr lang="en-US" sz="2400" dirty="0">
              <a:solidFill>
                <a:schemeClr val="accent6"/>
              </a:solidFill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solidFill>
                  <a:schemeClr val="accent6"/>
                </a:solidFill>
                <a:latin typeface="Franklin Gothic Medium"/>
                <a:cs typeface="Franklin Gothic Medium"/>
              </a:rPr>
              <a:t>Yes							No (no negatives)</a:t>
            </a:r>
          </a:p>
          <a:p>
            <a:endParaRPr lang="en-US" sz="2400" dirty="0">
              <a:solidFill>
                <a:schemeClr val="accent6"/>
              </a:solidFill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solidFill>
                  <a:schemeClr val="accent6"/>
                </a:solidFill>
                <a:latin typeface="Franklin Gothic Medium"/>
                <a:cs typeface="Franklin Gothic Medium"/>
              </a:rPr>
              <a:t>Yes							Yes</a:t>
            </a:r>
            <a:endParaRPr lang="en-US" sz="2400" dirty="0" smtClean="0">
              <a:solidFill>
                <a:schemeClr val="accent6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32410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/>
              <a:t>T</a:t>
            </a:r>
            <a:r>
              <a:rPr lang="en-US" dirty="0" smtClean="0"/>
              <a:t>heory (and applications to computing)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44160"/>
            <a:ext cx="8229600" cy="4072907"/>
          </a:xfrm>
        </p:spPr>
        <p:txBody>
          <a:bodyPr/>
          <a:lstStyle/>
          <a:p>
            <a:r>
              <a:rPr lang="en-US" sz="2800" dirty="0" smtClean="0"/>
              <a:t>Branch of Mathematics with direct relevance to computing</a:t>
            </a:r>
          </a:p>
          <a:p>
            <a:endParaRPr lang="en-US" sz="2800" dirty="0" smtClean="0"/>
          </a:p>
          <a:p>
            <a:r>
              <a:rPr lang="en-US" sz="2800" dirty="0" smtClean="0"/>
              <a:t>Many significant applications</a:t>
            </a:r>
          </a:p>
          <a:p>
            <a:pPr lvl="1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Important tool set</a:t>
            </a:r>
          </a:p>
        </p:txBody>
      </p:sp>
    </p:spTree>
    <p:extLst>
      <p:ext uri="{BB962C8B-B14F-4D97-AF65-F5344CB8AC3E}">
        <p14:creationId xmlns:p14="http://schemas.microsoft.com/office/powerpoint/2010/main" val="191887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</a:t>
            </a:r>
            <a:r>
              <a:rPr lang="en-US" dirty="0"/>
              <a:t>A</a:t>
            </a:r>
            <a:r>
              <a:rPr lang="en-US" dirty="0" smtClean="0"/>
              <a:t>rithmetic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 smtClean="0"/>
              <a:t>Arithmetic over a finite domain</a:t>
            </a:r>
          </a:p>
          <a:p>
            <a:endParaRPr lang="en-US" sz="2800" dirty="0" smtClean="0"/>
          </a:p>
          <a:p>
            <a:r>
              <a:rPr lang="en-US" sz="2800" dirty="0" smtClean="0"/>
              <a:t>In computing, almost all computations are over a finite domain</a:t>
            </a:r>
          </a:p>
        </p:txBody>
      </p:sp>
    </p:spTree>
    <p:extLst>
      <p:ext uri="{BB962C8B-B14F-4D97-AF65-F5344CB8AC3E}">
        <p14:creationId xmlns:p14="http://schemas.microsoft.com/office/powerpoint/2010/main" val="185340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I’m ALIVE!</a:t>
            </a:r>
          </a:p>
        </p:txBody>
      </p:sp>
      <p:sp>
        <p:nvSpPr>
          <p:cNvPr id="12291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199" y="1238943"/>
            <a:ext cx="822960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 smtClean="0">
                <a:latin typeface="Consolas"/>
                <a:cs typeface="Consolas"/>
              </a:rPr>
              <a:t>public class Test {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final static </a:t>
            </a:r>
            <a:r>
              <a:rPr lang="en-US" sz="2000" dirty="0" err="1" smtClean="0">
                <a:latin typeface="Consolas"/>
                <a:cs typeface="Consolas"/>
              </a:rPr>
              <a:t>int</a:t>
            </a:r>
            <a:r>
              <a:rPr lang="en-US" sz="2000" dirty="0" smtClean="0">
                <a:latin typeface="Consolas"/>
                <a:cs typeface="Consolas"/>
              </a:rPr>
              <a:t> SEC_IN_YEAR </a:t>
            </a:r>
            <a:r>
              <a:rPr lang="en-US" sz="2000" dirty="0">
                <a:latin typeface="Consolas"/>
                <a:cs typeface="Consolas"/>
              </a:rPr>
              <a:t>= 364*24*60*60*</a:t>
            </a:r>
            <a:r>
              <a:rPr lang="en-US" sz="2000" dirty="0" smtClean="0">
                <a:latin typeface="Consolas"/>
                <a:cs typeface="Consolas"/>
              </a:rPr>
              <a:t>100;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public static void main(String </a:t>
            </a:r>
            <a:r>
              <a:rPr lang="en-US" sz="2000" dirty="0" err="1" smtClean="0">
                <a:latin typeface="Consolas"/>
                <a:cs typeface="Consolas"/>
              </a:rPr>
              <a:t>args</a:t>
            </a:r>
            <a:r>
              <a:rPr lang="en-US" sz="2000" dirty="0" smtClean="0">
                <a:latin typeface="Consolas"/>
                <a:cs typeface="Consolas"/>
              </a:rPr>
              <a:t>[]) {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</a:t>
            </a:r>
            <a:r>
              <a:rPr lang="en-US" sz="2000" dirty="0" err="1" smtClean="0">
                <a:latin typeface="Consolas"/>
                <a:cs typeface="Consolas"/>
              </a:rPr>
              <a:t>System.out.println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“I will be alive for at least ” +</a:t>
            </a:r>
          </a:p>
          <a:p>
            <a:pPr eaLnBrk="1" hangingPunct="1"/>
            <a:r>
              <a:rPr lang="en-US" sz="2000" dirty="0" smtClean="0">
                <a:latin typeface="Consolas"/>
                <a:cs typeface="Consolas"/>
              </a:rPr>
              <a:t>			SEC_IN_YEAR * 101 + “ seconds.”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);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eaLnBrk="1" hangingPunct="1"/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12293" name="TextBox 11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6019800"/>
            <a:ext cx="4413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14</a:t>
            </a:r>
          </a:p>
        </p:txBody>
      </p:sp>
      <p:sp>
        <p:nvSpPr>
          <p:cNvPr id="12294" name="TextBox 12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6019800"/>
            <a:ext cx="6286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-116</a:t>
            </a:r>
          </a:p>
        </p:txBody>
      </p:sp>
      <p:sp>
        <p:nvSpPr>
          <p:cNvPr id="12295" name="TextBox 13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34200" y="1600200"/>
            <a:ext cx="128746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[-128, 127]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1555" y="5149229"/>
            <a:ext cx="540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Prints : “I </a:t>
            </a:r>
            <a:r>
              <a:rPr lang="en-US" dirty="0"/>
              <a:t>will be alive for at least -186619904 </a:t>
            </a:r>
            <a:r>
              <a:rPr lang="en-US" dirty="0" smtClean="0"/>
              <a:t>seconds.”</a:t>
            </a:r>
            <a:endParaRPr lang="en-US" dirty="0"/>
          </a:p>
        </p:txBody>
      </p:sp>
      <p:pic>
        <p:nvPicPr>
          <p:cNvPr id="3" name="Picture 2" descr="modcode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59" y="4803939"/>
            <a:ext cx="60833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I</a:t>
            </a:r>
            <a:r>
              <a:rPr lang="en-US" dirty="0" smtClean="0">
                <a:latin typeface="Franklin Gothic Medium" pitchFamily="34" charset="0"/>
              </a:rPr>
              <a:t>t’s Boolean algebra again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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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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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  <a:sym typeface="Symbol" charset="0"/>
              </a:rPr>
              <a:t>Complement works like 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906738" y="1761632"/>
                <a:ext cx="6054478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∨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m:rPr>
                              <m:lit/>
                            </m:r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"/>
                </p:custDataLst>
              </p:nvPr>
            </p:nvSpPr>
            <p:spPr>
              <a:xfrm>
                <a:off x="906738" y="1761632"/>
                <a:ext cx="6054478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906738" y="3341240"/>
                <a:ext cx="5887381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"/>
                </p:custDataLst>
              </p:nvPr>
            </p:nvSpPr>
            <p:spPr>
              <a:xfrm>
                <a:off x="906738" y="3341240"/>
                <a:ext cx="5887381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906738" y="4903614"/>
                <a:ext cx="5700892" cy="9552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200" b="0" dirty="0" smtClean="0">
                    <a:ea typeface="ＭＳ Ｐゴシック" pitchFamily="-111" charset="-128"/>
                    <a:cs typeface="+mn-cs"/>
                  </a:rPr>
                  <a:t> </a:t>
                </a:r>
                <a14:m>
                  <m:oMath xmlns:m="http://schemas.openxmlformats.org/officeDocument/2006/math" xmlns=""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ea typeface="ＭＳ Ｐゴシック" pitchFamily="-111" charset="-128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: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∉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d>
                  </m:oMath>
                </a14:m>
                <a:endParaRPr lang="en-US" sz="32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                         (</a:t>
                </a: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with respect to universe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U)                   </a:t>
                </a:r>
                <a:endParaRPr lang="en-US" sz="2400" dirty="0">
                  <a:latin typeface="Franklin Gothic Medium" pitchFamily="34" charset="0"/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9"/>
                </p:custDataLst>
              </p:nvPr>
            </p:nvSpPr>
            <p:spPr>
              <a:xfrm>
                <a:off x="906738" y="4903614"/>
                <a:ext cx="5700892" cy="95526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2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38" y="1761632"/>
            <a:ext cx="7242048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3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ivisibility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9800" y="1381125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</a:t>
            </a:r>
            <a:r>
              <a:rPr lang="en-US" sz="2400" dirty="0" err="1" smtClean="0">
                <a:latin typeface="Arial" pitchFamily="34" charset="0"/>
              </a:rPr>
              <a:t>iff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>
                <a:latin typeface="Arial" pitchFamily="34" charset="0"/>
              </a:rPr>
              <a:t>there is an integer k such that b = </a:t>
            </a:r>
            <a:r>
              <a:rPr lang="en-US" sz="2400" dirty="0" err="1">
                <a:latin typeface="Arial" pitchFamily="34" charset="0"/>
              </a:rPr>
              <a:t>ka</a:t>
            </a:r>
            <a:r>
              <a:rPr lang="en-US" sz="2400" dirty="0">
                <a:latin typeface="Arial" pitchFamily="34" charset="0"/>
              </a:rPr>
              <a:t>.  The notation   a | b denotes </a:t>
            </a:r>
            <a:r>
              <a:rPr lang="en-US" sz="2400" dirty="0" smtClean="0">
                <a:latin typeface="Arial" pitchFamily="34" charset="0"/>
              </a:rPr>
              <a:t>“a </a:t>
            </a:r>
            <a:r>
              <a:rPr lang="en-US" sz="2400" dirty="0">
                <a:latin typeface="Arial" pitchFamily="34" charset="0"/>
              </a:rPr>
              <a:t>divides b</a:t>
            </a:r>
            <a:r>
              <a:rPr lang="en-US" sz="2400" dirty="0" smtClean="0">
                <a:latin typeface="Arial" pitchFamily="34" charset="0"/>
              </a:rPr>
              <a:t>.”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9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ivision </a:t>
            </a:r>
            <a:r>
              <a:rPr lang="en-US" dirty="0"/>
              <a:t>T</a:t>
            </a:r>
            <a:r>
              <a:rPr lang="en-US" dirty="0" smtClean="0"/>
              <a:t>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306689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9911" y="3033885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5382827" y="6083859"/>
            <a:ext cx="3670452" cy="707886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Note: r ≥ 0 even if a &lt; 0.  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Not </a:t>
            </a:r>
            <a:r>
              <a:rPr lang="en-US" sz="2000" dirty="0"/>
              <a:t>quite the same as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% 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547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ivision </a:t>
            </a:r>
            <a:r>
              <a:rPr lang="en-US" dirty="0"/>
              <a:t>T</a:t>
            </a:r>
            <a:r>
              <a:rPr lang="en-US" dirty="0" smtClean="0"/>
              <a:t>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306689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9911" y="3033885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5382827" y="6083859"/>
            <a:ext cx="3670452" cy="707886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Note: r ≥ 0 even if a &lt; 0.  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Not </a:t>
            </a:r>
            <a:r>
              <a:rPr lang="en-US" sz="2000" dirty="0"/>
              <a:t>quite the same as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% d.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828169" y="3698590"/>
            <a:ext cx="53086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public class Test2 {</a:t>
            </a:r>
          </a:p>
          <a:p>
            <a:r>
              <a:rPr lang="en-US" sz="1600" dirty="0">
                <a:latin typeface="Consolas"/>
                <a:cs typeface="Consolas"/>
              </a:rPr>
              <a:t>    public static void main(String </a:t>
            </a:r>
            <a:r>
              <a:rPr lang="en-US" sz="1600" dirty="0" err="1">
                <a:latin typeface="Consolas"/>
                <a:cs typeface="Consolas"/>
              </a:rPr>
              <a:t>args</a:t>
            </a:r>
            <a:r>
              <a:rPr lang="en-US" sz="1600" dirty="0">
                <a:latin typeface="Consolas"/>
                <a:cs typeface="Consolas"/>
              </a:rPr>
              <a:t>[]) {</a:t>
            </a:r>
          </a:p>
          <a:p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a = -5;</a:t>
            </a:r>
          </a:p>
          <a:p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d = 2;</a:t>
            </a:r>
          </a:p>
          <a:p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dirty="0" err="1">
                <a:latin typeface="Consolas"/>
                <a:cs typeface="Consolas"/>
              </a:rPr>
              <a:t>System.out.println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b="1" dirty="0">
                <a:latin typeface="Consolas"/>
                <a:cs typeface="Consolas"/>
              </a:rPr>
              <a:t>a % d</a:t>
            </a:r>
            <a:r>
              <a:rPr lang="en-US" sz="1600" dirty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    }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pic>
        <p:nvPicPr>
          <p:cNvPr id="3" name="Picture 2" descr="modcod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07" y="5931857"/>
            <a:ext cx="3879832" cy="79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1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Arithmetic, </a:t>
            </a:r>
            <a:r>
              <a:rPr lang="en-US" dirty="0"/>
              <a:t>m</a:t>
            </a:r>
            <a:r>
              <a:rPr lang="en-US" dirty="0" smtClean="0"/>
              <a:t>od 7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73121" y="1182507"/>
            <a:ext cx="5446882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+</a:t>
            </a:r>
            <a:r>
              <a:rPr lang="en-US" baseline="-25000" dirty="0" smtClean="0">
                <a:solidFill>
                  <a:srgbClr val="C00000"/>
                </a:solidFill>
              </a:rPr>
              <a:t>7</a:t>
            </a:r>
            <a:r>
              <a:rPr lang="en-US" dirty="0" smtClean="0">
                <a:solidFill>
                  <a:srgbClr val="C00000"/>
                </a:solidFill>
              </a:rPr>
              <a:t> b = (a + b) mod 7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 baseline="-250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7</a:t>
            </a:r>
            <a:r>
              <a:rPr lang="en-US" dirty="0" smtClean="0">
                <a:solidFill>
                  <a:srgbClr val="C00000"/>
                </a:solidFill>
              </a:rPr>
              <a:t> b = (a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 dirty="0" smtClean="0">
                <a:solidFill>
                  <a:srgbClr val="C00000"/>
                </a:solidFill>
              </a:rPr>
              <a:t> b) mod 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0488749"/>
              </p:ext>
            </p:extLst>
          </p:nvPr>
        </p:nvGraphicFramePr>
        <p:xfrm>
          <a:off x="733778" y="2909711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7453080"/>
              </p:ext>
            </p:extLst>
          </p:nvPr>
        </p:nvGraphicFramePr>
        <p:xfrm>
          <a:off x="4746978" y="2909711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4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</a:t>
            </a:r>
            <a:r>
              <a:rPr lang="en-US" dirty="0"/>
              <a:t>A</a:t>
            </a:r>
            <a:r>
              <a:rPr lang="en-US" dirty="0" smtClean="0"/>
              <a:t>rithmetic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711" y="1326444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12690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Examples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371799"/>
            <a:ext cx="8229600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A ≡ 0 (mod 2</a:t>
            </a:r>
            <a:r>
              <a:rPr lang="en-US" sz="2400" dirty="0" smtClean="0">
                <a:latin typeface="Arial" pitchFamily="34" charset="0"/>
              </a:rPr>
              <a:t>)</a:t>
            </a:r>
            <a:endParaRPr lang="en-US" sz="2000" dirty="0" smtClean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This statement is the same as saying “A is even”; so, </a:t>
            </a:r>
            <a:r>
              <a:rPr lang="en-US" sz="2000" dirty="0" smtClean="0">
                <a:latin typeface="Arial" pitchFamily="34" charset="0"/>
              </a:rPr>
              <a:t>any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A that is even (including negative even numbers) </a:t>
            </a:r>
            <a:r>
              <a:rPr lang="en-US" sz="2000" dirty="0" smtClean="0">
                <a:latin typeface="Arial" pitchFamily="34" charset="0"/>
              </a:rPr>
              <a:t>will work.</a:t>
            </a:r>
            <a:endParaRPr lang="en-US" sz="2000" dirty="0" smtClean="0">
              <a:latin typeface="Arial" pitchFamily="34" charset="0"/>
            </a:endParaRPr>
          </a:p>
          <a:p>
            <a:pPr>
              <a:defRPr/>
            </a:pPr>
            <a:endParaRPr lang="en-US" sz="2400" dirty="0">
              <a:latin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1 ≡ 0 </a:t>
            </a:r>
            <a:r>
              <a:rPr lang="en-US" sz="2400" dirty="0">
                <a:latin typeface="Arial" pitchFamily="34" charset="0"/>
              </a:rPr>
              <a:t>(mod </a:t>
            </a:r>
            <a:r>
              <a:rPr lang="en-US" sz="2400" dirty="0" smtClean="0">
                <a:latin typeface="Arial" pitchFamily="34" charset="0"/>
              </a:rPr>
              <a:t>4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This statement is false.  If we take it mod 1 instead, </a:t>
            </a:r>
            <a:r>
              <a:rPr lang="en-US" sz="2000" dirty="0" smtClean="0">
                <a:latin typeface="Arial" pitchFamily="34" charset="0"/>
              </a:rPr>
              <a:t>then the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statement is true.</a:t>
            </a:r>
            <a:endParaRPr lang="en-US" sz="2000" dirty="0">
              <a:latin typeface="Arial" pitchFamily="34" charset="0"/>
            </a:endParaRPr>
          </a:p>
          <a:p>
            <a:pPr>
              <a:defRPr/>
            </a:pPr>
            <a:endParaRPr lang="en-US" sz="2400" dirty="0" smtClean="0">
              <a:latin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</a:t>
            </a:r>
            <a:r>
              <a:rPr lang="en-US" sz="2400" dirty="0" smtClean="0">
                <a:latin typeface="Arial" pitchFamily="34" charset="0"/>
              </a:rPr>
              <a:t>≡ -1 </a:t>
            </a:r>
            <a:r>
              <a:rPr lang="en-US" sz="2400" dirty="0">
                <a:latin typeface="Arial" pitchFamily="34" charset="0"/>
              </a:rPr>
              <a:t>(mod </a:t>
            </a:r>
            <a:r>
              <a:rPr lang="en-US" sz="2400" dirty="0" smtClean="0">
                <a:latin typeface="Arial" pitchFamily="34" charset="0"/>
              </a:rPr>
              <a:t>17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If A = 17x – 1 = 17x + 16, then it works.  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</a:rPr>
              <a:t>	Note that (m – 1) mod m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				= ((m mod m) + (-1 mod m)) mod m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				= (0 + -1) mod m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</a:rPr>
              <a:t>				= -1 mod m</a:t>
            </a:r>
          </a:p>
        </p:txBody>
      </p:sp>
    </p:spTree>
    <p:extLst>
      <p:ext uri="{BB962C8B-B14F-4D97-AF65-F5344CB8AC3E}">
        <p14:creationId xmlns:p14="http://schemas.microsoft.com/office/powerpoint/2010/main" val="237165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 Property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713" y="1043227"/>
            <a:ext cx="65786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323" y="2249258"/>
            <a:ext cx="89776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cs typeface="Franklin Gothic Medium"/>
              </a:rPr>
              <a:t>Proof:   Suppose that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a </a:t>
            </a:r>
            <a:r>
              <a:rPr lang="en-US" sz="2400" dirty="0">
                <a:cs typeface="Franklin Gothic Medium"/>
              </a:rPr>
              <a:t>≡ </a:t>
            </a:r>
            <a:r>
              <a:rPr lang="en-US" sz="2400" dirty="0" smtClean="0">
                <a:cs typeface="Franklin Gothic Medium"/>
              </a:rPr>
              <a:t>b </a:t>
            </a:r>
            <a:r>
              <a:rPr lang="en-US" sz="2400" dirty="0">
                <a:cs typeface="Franklin Gothic Medium"/>
              </a:rPr>
              <a:t>(mod </a:t>
            </a:r>
            <a:r>
              <a:rPr lang="en-US" sz="2400" dirty="0" smtClean="0">
                <a:cs typeface="Franklin Gothic Medium"/>
              </a:rPr>
              <a:t>m)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By definition: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>
                <a:cs typeface="Franklin Gothic Medium"/>
              </a:rPr>
              <a:t>a ≡ b (mod m)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implies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m | (a – b) which by definition implies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that  a – b = km for some integer k.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Therefore a=</a:t>
            </a:r>
            <a:r>
              <a:rPr lang="en-US" sz="2400" dirty="0" err="1" smtClean="0">
                <a:cs typeface="Franklin Gothic Medium"/>
              </a:rPr>
              <a:t>b+km</a:t>
            </a:r>
            <a:r>
              <a:rPr lang="en-US" sz="2400" dirty="0" smtClean="0">
                <a:cs typeface="Franklin Gothic Medium"/>
              </a:rPr>
              <a:t>.    Taking both sides modulo m we get                         	a mod m=(</a:t>
            </a:r>
            <a:r>
              <a:rPr lang="en-US" sz="2400" dirty="0" err="1" smtClean="0">
                <a:cs typeface="Franklin Gothic Medium"/>
              </a:rPr>
              <a:t>b+km</a:t>
            </a:r>
            <a:r>
              <a:rPr lang="en-US" sz="2400" dirty="0" smtClean="0">
                <a:cs typeface="Franklin Gothic Medium"/>
              </a:rPr>
              <a:t>) mod m = b mod m.</a:t>
            </a:r>
            <a:endParaRPr lang="en-US" sz="2400" dirty="0">
              <a:cs typeface="Franklin Gothic Medium"/>
            </a:endParaRPr>
          </a:p>
          <a:p>
            <a:pPr>
              <a:defRPr/>
            </a:pPr>
            <a:endParaRPr lang="en-US" sz="1200" dirty="0">
              <a:latin typeface="Franklin Gothic Medium"/>
              <a:cs typeface="Franklin Gothic Medium"/>
            </a:endParaRP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Suppose that a </a:t>
            </a:r>
            <a:r>
              <a:rPr lang="en-US" sz="2400" dirty="0">
                <a:cs typeface="Franklin Gothic Medium"/>
              </a:rPr>
              <a:t>mod m = b mod </a:t>
            </a:r>
            <a:r>
              <a:rPr lang="en-US" sz="2400" dirty="0" smtClean="0">
                <a:cs typeface="Franklin Gothic Medium"/>
              </a:rPr>
              <a:t>m.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By the division theorem, a = </a:t>
            </a:r>
            <a:r>
              <a:rPr lang="en-US" sz="2400" dirty="0" err="1" smtClean="0">
                <a:cs typeface="Franklin Gothic Medium"/>
              </a:rPr>
              <a:t>mq</a:t>
            </a:r>
            <a:r>
              <a:rPr lang="en-US" sz="2400" dirty="0" smtClean="0">
                <a:cs typeface="Franklin Gothic Medium"/>
              </a:rPr>
              <a:t> + (a mod m) and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						    b = </a:t>
            </a:r>
            <a:r>
              <a:rPr lang="en-US" sz="2400" dirty="0" err="1" smtClean="0">
                <a:cs typeface="Franklin Gothic Medium"/>
              </a:rPr>
              <a:t>ms</a:t>
            </a:r>
            <a:r>
              <a:rPr lang="en-US" sz="2400" dirty="0" smtClean="0">
                <a:cs typeface="Franklin Gothic Medium"/>
              </a:rPr>
              <a:t>  + (b mod m) for some integers </a:t>
            </a:r>
            <a:r>
              <a:rPr lang="en-US" sz="2400" dirty="0" err="1" smtClean="0">
                <a:cs typeface="Franklin Gothic Medium"/>
              </a:rPr>
              <a:t>q,s</a:t>
            </a:r>
            <a:r>
              <a:rPr lang="en-US" sz="2400" dirty="0" smtClean="0">
                <a:cs typeface="Franklin Gothic Medium"/>
              </a:rPr>
              <a:t>.</a:t>
            </a: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a – b = (</a:t>
            </a:r>
            <a:r>
              <a:rPr lang="en-US" sz="2400" dirty="0" err="1" smtClean="0">
                <a:cs typeface="Franklin Gothic Medium"/>
              </a:rPr>
              <a:t>mq</a:t>
            </a:r>
            <a:r>
              <a:rPr lang="en-US" sz="2400" dirty="0" smtClean="0">
                <a:cs typeface="Franklin Gothic Medium"/>
              </a:rPr>
              <a:t> </a:t>
            </a:r>
            <a:r>
              <a:rPr lang="en-US" sz="2400" dirty="0">
                <a:cs typeface="Franklin Gothic Medium"/>
              </a:rPr>
              <a:t>+ (a mod m</a:t>
            </a:r>
            <a:r>
              <a:rPr lang="en-US" sz="2400" dirty="0" smtClean="0">
                <a:cs typeface="Franklin Gothic Medium"/>
              </a:rPr>
              <a:t>)) – (</a:t>
            </a:r>
            <a:r>
              <a:rPr lang="en-US" sz="2400" dirty="0" err="1" smtClean="0">
                <a:cs typeface="Franklin Gothic Medium"/>
              </a:rPr>
              <a:t>mr</a:t>
            </a:r>
            <a:r>
              <a:rPr lang="en-US" sz="2400" dirty="0" smtClean="0">
                <a:cs typeface="Franklin Gothic Medium"/>
              </a:rPr>
              <a:t>  </a:t>
            </a:r>
            <a:r>
              <a:rPr lang="en-US" sz="2400" dirty="0">
                <a:cs typeface="Franklin Gothic Medium"/>
              </a:rPr>
              <a:t>+ (b mod m</a:t>
            </a:r>
            <a:r>
              <a:rPr lang="en-US" sz="2400" dirty="0" smtClean="0">
                <a:cs typeface="Franklin Gothic Medium"/>
              </a:rPr>
              <a:t>))</a:t>
            </a:r>
          </a:p>
          <a:p>
            <a:pPr>
              <a:defRPr/>
            </a:pPr>
            <a:r>
              <a:rPr lang="en-US" sz="2400" dirty="0">
                <a:cs typeface="Franklin Gothic Medium"/>
              </a:rPr>
              <a:t>	</a:t>
            </a:r>
            <a:r>
              <a:rPr lang="en-US" sz="2400" dirty="0" smtClean="0">
                <a:cs typeface="Franklin Gothic Medium"/>
              </a:rPr>
              <a:t>    = m(q – r) + (a mod m – b mod m)</a:t>
            </a:r>
          </a:p>
          <a:p>
            <a:pPr>
              <a:defRPr/>
            </a:pPr>
            <a:r>
              <a:rPr lang="en-US" sz="2400" dirty="0">
                <a:cs typeface="Franklin Gothic Medium"/>
              </a:rPr>
              <a:t>	 </a:t>
            </a:r>
            <a:r>
              <a:rPr lang="en-US" sz="2400" dirty="0" smtClean="0">
                <a:cs typeface="Franklin Gothic Medium"/>
              </a:rPr>
              <a:t>   = m(q – r) since </a:t>
            </a:r>
            <a:r>
              <a:rPr lang="en-US" sz="2400" dirty="0">
                <a:solidFill>
                  <a:prstClr val="black"/>
                </a:solidFill>
                <a:cs typeface="Franklin Gothic Medium"/>
              </a:rPr>
              <a:t>a mod m = b mod m</a:t>
            </a:r>
            <a:endParaRPr lang="en-US" sz="2400" dirty="0" smtClean="0">
              <a:cs typeface="Franklin Gothic Medium"/>
            </a:endParaRPr>
          </a:p>
          <a:p>
            <a:pPr>
              <a:defRPr/>
            </a:pPr>
            <a:r>
              <a:rPr lang="en-US" sz="2400" dirty="0" smtClean="0">
                <a:cs typeface="Franklin Gothic Medium"/>
              </a:rPr>
              <a:t>Therefore m |(a-b)  and so  </a:t>
            </a:r>
            <a:r>
              <a:rPr lang="en-US" sz="2400" i="1" dirty="0">
                <a:cs typeface="Franklin Gothic Medium"/>
              </a:rPr>
              <a:t>a</a:t>
            </a:r>
            <a:r>
              <a:rPr lang="en-US" sz="2400" dirty="0">
                <a:cs typeface="Franklin Gothic Medium"/>
              </a:rPr>
              <a:t> ≡ </a:t>
            </a:r>
            <a:r>
              <a:rPr lang="en-US" sz="2400" i="1" dirty="0">
                <a:cs typeface="Franklin Gothic Medium"/>
              </a:rPr>
              <a:t>b</a:t>
            </a:r>
            <a:r>
              <a:rPr lang="en-US" sz="2400" dirty="0">
                <a:cs typeface="Franklin Gothic Medium"/>
              </a:rPr>
              <a:t> (mod </a:t>
            </a:r>
            <a:r>
              <a:rPr lang="en-US" sz="2400" i="1" dirty="0">
                <a:cs typeface="Franklin Gothic Medium"/>
              </a:rPr>
              <a:t>m</a:t>
            </a:r>
            <a:r>
              <a:rPr lang="en-US" sz="2400" dirty="0" smtClean="0">
                <a:cs typeface="Franklin Gothic Medium"/>
              </a:rPr>
              <a:t>).</a:t>
            </a:r>
            <a:endParaRPr lang="en-US" sz="2400" dirty="0"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3346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Another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</a:t>
            </a:r>
            <a:r>
              <a:rPr lang="en-US" sz="2400" dirty="0" smtClean="0">
                <a:latin typeface="Arial" pitchFamily="34" charset="0"/>
              </a:rPr>
              <a:t>then </a:t>
            </a:r>
            <a:r>
              <a:rPr lang="en-US" sz="2400" b="1" dirty="0" smtClean="0">
                <a:latin typeface="Arial" pitchFamily="34" charset="0"/>
              </a:rPr>
              <a:t>a </a:t>
            </a:r>
            <a:r>
              <a:rPr lang="en-US" sz="2400" b="1" dirty="0">
                <a:latin typeface="Arial" pitchFamily="34" charset="0"/>
              </a:rPr>
              <a:t>+ c ≡ b + d (mod m</a:t>
            </a:r>
            <a:r>
              <a:rPr lang="en-US" sz="2400" b="1" dirty="0" smtClean="0">
                <a:latin typeface="Arial" pitchFamily="34" charset="0"/>
              </a:rPr>
              <a:t>)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178" y="2897687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Suppose a ≡ b (mod m</a:t>
            </a:r>
            <a:r>
              <a:rPr lang="en-US" sz="2400" dirty="0" smtClean="0">
                <a:cs typeface="Franklin Gothic Medium"/>
              </a:rPr>
              <a:t>) and c </a:t>
            </a:r>
            <a:r>
              <a:rPr lang="en-US" sz="2400" dirty="0">
                <a:cs typeface="Franklin Gothic Medium"/>
              </a:rPr>
              <a:t>≡ </a:t>
            </a:r>
            <a:r>
              <a:rPr lang="en-US" sz="2400" dirty="0" smtClean="0">
                <a:cs typeface="Franklin Gothic Medium"/>
              </a:rPr>
              <a:t>d </a:t>
            </a:r>
            <a:r>
              <a:rPr lang="en-US" sz="2400" dirty="0">
                <a:cs typeface="Franklin Gothic Medium"/>
              </a:rPr>
              <a:t>(mod m</a:t>
            </a:r>
            <a:r>
              <a:rPr lang="en-US" sz="2400" dirty="0" smtClean="0">
                <a:cs typeface="Franklin Gothic Medium"/>
              </a:rPr>
              <a:t>).  Unrolling definitions gives us some k such that</a:t>
            </a:r>
          </a:p>
          <a:p>
            <a:r>
              <a:rPr lang="en-US" sz="2400" dirty="0" smtClean="0">
                <a:cs typeface="Franklin Gothic Medium"/>
              </a:rPr>
              <a:t>a – b = km, and some j such that c – d = </a:t>
            </a:r>
            <a:r>
              <a:rPr lang="en-US" sz="2400" dirty="0" err="1" smtClean="0">
                <a:cs typeface="Franklin Gothic Medium"/>
              </a:rPr>
              <a:t>jm.</a:t>
            </a:r>
            <a:endParaRPr lang="en-US" sz="2400" dirty="0" smtClean="0">
              <a:cs typeface="Franklin Gothic Medium"/>
            </a:endParaRP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cs typeface="Franklin Gothic Medium"/>
              </a:rPr>
              <a:t>Adding the equations together gives us </a:t>
            </a:r>
          </a:p>
          <a:p>
            <a:r>
              <a:rPr lang="en-US" sz="2400" dirty="0" smtClean="0">
                <a:cs typeface="Franklin Gothic Medium"/>
              </a:rPr>
              <a:t>(a + c) – (b + d) = m(k + j).  Now, re-applying the definition of mod gives us </a:t>
            </a:r>
            <a:r>
              <a:rPr lang="en-US" sz="2400" dirty="0">
                <a:cs typeface="Franklin Gothic Medium"/>
              </a:rPr>
              <a:t>a </a:t>
            </a:r>
            <a:r>
              <a:rPr lang="en-US" sz="2400" dirty="0" smtClean="0">
                <a:cs typeface="Franklin Gothic Medium"/>
              </a:rPr>
              <a:t>+ c ≡ b + d </a:t>
            </a:r>
            <a:r>
              <a:rPr lang="en-US" sz="2400" dirty="0">
                <a:cs typeface="Franklin Gothic Medium"/>
              </a:rPr>
              <a:t>(mod m</a:t>
            </a:r>
            <a:r>
              <a:rPr lang="en-US" sz="2400" dirty="0" smtClean="0">
                <a:cs typeface="Franklin Gothic Medium"/>
              </a:rPr>
              <a:t>).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605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Arithmetic: Another-</a:t>
            </a:r>
            <a:r>
              <a:rPr lang="en-US" dirty="0" err="1" smtClean="0"/>
              <a:t>nother</a:t>
            </a:r>
            <a:r>
              <a:rPr lang="en-US" dirty="0" smtClean="0"/>
              <a:t>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</a:t>
            </a:r>
            <a:r>
              <a:rPr lang="en-US" sz="2400" dirty="0" smtClean="0">
                <a:latin typeface="Arial" pitchFamily="34" charset="0"/>
              </a:rPr>
              <a:t>then </a:t>
            </a:r>
            <a:r>
              <a:rPr lang="en-US" sz="2400" b="1" dirty="0" smtClean="0">
                <a:latin typeface="Arial" pitchFamily="34" charset="0"/>
              </a:rPr>
              <a:t>ac </a:t>
            </a:r>
            <a:r>
              <a:rPr lang="en-US" sz="2400" b="1" dirty="0">
                <a:latin typeface="Arial" pitchFamily="34" charset="0"/>
              </a:rPr>
              <a:t>≡ </a:t>
            </a:r>
            <a:r>
              <a:rPr lang="en-US" sz="2400" b="1" dirty="0" err="1">
                <a:latin typeface="Arial" pitchFamily="34" charset="0"/>
              </a:rPr>
              <a:t>bd</a:t>
            </a:r>
            <a:r>
              <a:rPr lang="en-US" sz="2400" b="1" dirty="0">
                <a:latin typeface="Arial" pitchFamily="34" charset="0"/>
              </a:rPr>
              <a:t> (mod 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2897687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r>
              <a:rPr lang="en-US" sz="2400" dirty="0">
                <a:cs typeface="Franklin Gothic Medium"/>
              </a:rPr>
              <a:t>uppose a ≡ b (mod m</a:t>
            </a:r>
            <a:r>
              <a:rPr lang="en-US" sz="2400" dirty="0" smtClean="0">
                <a:cs typeface="Franklin Gothic Medium"/>
              </a:rPr>
              <a:t>) and c </a:t>
            </a:r>
            <a:r>
              <a:rPr lang="en-US" sz="2400" dirty="0">
                <a:cs typeface="Franklin Gothic Medium"/>
              </a:rPr>
              <a:t>≡ </a:t>
            </a:r>
            <a:r>
              <a:rPr lang="en-US" sz="2400" dirty="0" smtClean="0">
                <a:cs typeface="Franklin Gothic Medium"/>
              </a:rPr>
              <a:t>d </a:t>
            </a:r>
            <a:r>
              <a:rPr lang="en-US" sz="2400" dirty="0">
                <a:cs typeface="Franklin Gothic Medium"/>
              </a:rPr>
              <a:t>(mod m</a:t>
            </a:r>
            <a:r>
              <a:rPr lang="en-US" sz="2400" dirty="0" smtClean="0">
                <a:cs typeface="Franklin Gothic Medium"/>
              </a:rPr>
              <a:t>).  Unrolling definitions gives us some k such that</a:t>
            </a:r>
          </a:p>
          <a:p>
            <a:r>
              <a:rPr lang="en-US" sz="2400" dirty="0" smtClean="0">
                <a:cs typeface="Franklin Gothic Medium"/>
              </a:rPr>
              <a:t>a – b = km, and some j such that c – d = </a:t>
            </a:r>
            <a:r>
              <a:rPr lang="en-US" sz="2400" dirty="0" err="1" smtClean="0">
                <a:cs typeface="Franklin Gothic Medium"/>
              </a:rPr>
              <a:t>jm.</a:t>
            </a:r>
            <a:endParaRPr lang="en-US" sz="2400" dirty="0" smtClean="0">
              <a:cs typeface="Franklin Gothic Medium"/>
            </a:endParaRPr>
          </a:p>
          <a:p>
            <a:endParaRPr lang="en-US" sz="2400" dirty="0">
              <a:cs typeface="Franklin Gothic Medium"/>
            </a:endParaRPr>
          </a:p>
          <a:p>
            <a:r>
              <a:rPr lang="en-US" sz="2400" dirty="0" smtClean="0">
                <a:cs typeface="Franklin Gothic Medium"/>
              </a:rPr>
              <a:t>Then, a = km + b and c = </a:t>
            </a:r>
            <a:r>
              <a:rPr lang="en-US" sz="2400" dirty="0" err="1" smtClean="0">
                <a:cs typeface="Franklin Gothic Medium"/>
              </a:rPr>
              <a:t>jm</a:t>
            </a:r>
            <a:r>
              <a:rPr lang="en-US" sz="2400" dirty="0" smtClean="0">
                <a:cs typeface="Franklin Gothic Medium"/>
              </a:rPr>
              <a:t> + d.  Multiplying both together</a:t>
            </a:r>
            <a:r>
              <a:rPr lang="en-US" sz="2400" dirty="0"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gives us ac = (km + b)(</a:t>
            </a:r>
            <a:r>
              <a:rPr lang="en-US" sz="2400" dirty="0" err="1" smtClean="0">
                <a:cs typeface="Franklin Gothic Medium"/>
              </a:rPr>
              <a:t>jm</a:t>
            </a:r>
            <a:r>
              <a:rPr lang="en-US" sz="2400" dirty="0" smtClean="0">
                <a:cs typeface="Franklin Gothic Medium"/>
              </a:rPr>
              <a:t> + d) = kjm</a:t>
            </a:r>
            <a:r>
              <a:rPr lang="en-US" sz="2400" baseline="30000" dirty="0" smtClean="0">
                <a:cs typeface="Franklin Gothic Medium"/>
              </a:rPr>
              <a:t>2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kmd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jmb</a:t>
            </a:r>
            <a:r>
              <a:rPr lang="en-US" sz="2400" dirty="0" smtClean="0">
                <a:cs typeface="Franklin Gothic Medium"/>
              </a:rPr>
              <a:t> + bd.</a:t>
            </a:r>
          </a:p>
          <a:p>
            <a:endParaRPr lang="en-US" sz="2400" dirty="0">
              <a:cs typeface="Franklin Gothic Medium"/>
            </a:endParaRPr>
          </a:p>
          <a:p>
            <a:r>
              <a:rPr lang="en-US" sz="2400" dirty="0" smtClean="0">
                <a:cs typeface="Franklin Gothic Medium"/>
              </a:rPr>
              <a:t>Re-arranging gives us ac – </a:t>
            </a:r>
            <a:r>
              <a:rPr lang="en-US" sz="2400" dirty="0" err="1" smtClean="0">
                <a:cs typeface="Franklin Gothic Medium"/>
              </a:rPr>
              <a:t>bd</a:t>
            </a:r>
            <a:r>
              <a:rPr lang="en-US" sz="2400" dirty="0" smtClean="0">
                <a:cs typeface="Franklin Gothic Medium"/>
              </a:rPr>
              <a:t> = m(</a:t>
            </a:r>
            <a:r>
              <a:rPr lang="en-US" sz="2400" dirty="0" err="1" smtClean="0">
                <a:cs typeface="Franklin Gothic Medium"/>
              </a:rPr>
              <a:t>kjm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kd</a:t>
            </a:r>
            <a:r>
              <a:rPr lang="en-US" sz="2400" dirty="0" smtClean="0">
                <a:cs typeface="Franklin Gothic Medium"/>
              </a:rPr>
              <a:t> + </a:t>
            </a:r>
            <a:r>
              <a:rPr lang="en-US" sz="2400" dirty="0" err="1" smtClean="0">
                <a:cs typeface="Franklin Gothic Medium"/>
              </a:rPr>
              <a:t>jb</a:t>
            </a:r>
            <a:r>
              <a:rPr lang="en-US" sz="2400" dirty="0" smtClean="0">
                <a:cs typeface="Franklin Gothic Medium"/>
              </a:rPr>
              <a:t>).  Using the</a:t>
            </a:r>
            <a:r>
              <a:rPr lang="en-US" sz="2400" dirty="0">
                <a:cs typeface="Franklin Gothic Medium"/>
              </a:rPr>
              <a:t> </a:t>
            </a:r>
            <a:r>
              <a:rPr lang="en-US" sz="2400" dirty="0" smtClean="0">
                <a:cs typeface="Franklin Gothic Medium"/>
              </a:rPr>
              <a:t>definition of mod gives us </a:t>
            </a:r>
            <a:r>
              <a:rPr lang="en-US" sz="2400" dirty="0"/>
              <a:t>ac ≡ </a:t>
            </a:r>
            <a:r>
              <a:rPr lang="en-US" sz="2400" dirty="0" err="1"/>
              <a:t>bd</a:t>
            </a:r>
            <a:r>
              <a:rPr lang="en-US" sz="2400" dirty="0"/>
              <a:t> (mod m</a:t>
            </a:r>
            <a:r>
              <a:rPr lang="en-US" sz="2400" dirty="0" smtClean="0"/>
              <a:t>)</a:t>
            </a:r>
            <a:r>
              <a:rPr lang="en-US" sz="2400" dirty="0">
                <a:cs typeface="Franklin Gothic Medium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324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356" y="1177498"/>
            <a:ext cx="80884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</a:t>
            </a:r>
            <a:r>
              <a:rPr lang="en-US" sz="2400" dirty="0" smtClean="0">
                <a:latin typeface="Arial" pitchFamily="34" charset="0"/>
              </a:rPr>
              <a:t>integer.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Prove </a:t>
            </a:r>
            <a:r>
              <a:rPr lang="en-US" sz="2400" dirty="0">
                <a:latin typeface="Arial" pitchFamily="34" charset="0"/>
              </a:rPr>
              <a:t>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3924" y="1982682"/>
            <a:ext cx="46872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Franklin Gothic Medium"/>
              </a:rPr>
              <a:t>Let’s start by looking a a small example:</a:t>
            </a:r>
          </a:p>
          <a:p>
            <a:pPr algn="ctr"/>
            <a:r>
              <a:rPr lang="en-US" sz="2000" dirty="0" smtClean="0">
                <a:cs typeface="Franklin Gothic Medium"/>
              </a:rPr>
              <a:t>0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= 0   ≡ 0 (mod 4)</a:t>
            </a:r>
          </a:p>
          <a:p>
            <a:pPr algn="ctr"/>
            <a:r>
              <a:rPr lang="en-US" sz="2000" dirty="0" smtClean="0">
                <a:cs typeface="Franklin Gothic Medium"/>
              </a:rPr>
              <a:t>1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1   ≡ 1 </a:t>
            </a:r>
            <a:r>
              <a:rPr lang="en-US" sz="2000" dirty="0">
                <a:cs typeface="Franklin Gothic Medium"/>
              </a:rPr>
              <a:t>(mod 4)</a:t>
            </a:r>
          </a:p>
          <a:p>
            <a:pPr algn="ctr"/>
            <a:r>
              <a:rPr lang="en-US" sz="2000" dirty="0" smtClean="0">
                <a:cs typeface="Franklin Gothic Medium"/>
              </a:rPr>
              <a:t>2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4   ≡ </a:t>
            </a:r>
            <a:r>
              <a:rPr lang="en-US" sz="2000" dirty="0">
                <a:cs typeface="Franklin Gothic Medium"/>
              </a:rPr>
              <a:t>0 (mod 4)</a:t>
            </a:r>
          </a:p>
          <a:p>
            <a:pPr algn="ctr"/>
            <a:r>
              <a:rPr lang="en-US" sz="2000" dirty="0">
                <a:cs typeface="Franklin Gothic Medium"/>
              </a:rPr>
              <a:t>3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9   ≡ 1 </a:t>
            </a:r>
            <a:r>
              <a:rPr lang="en-US" sz="2000" dirty="0">
                <a:cs typeface="Franklin Gothic Medium"/>
              </a:rPr>
              <a:t>(mod 4)</a:t>
            </a:r>
          </a:p>
          <a:p>
            <a:pPr algn="ctr"/>
            <a:r>
              <a:rPr lang="en-US" sz="2000" dirty="0">
                <a:cs typeface="Franklin Gothic Medium"/>
              </a:rPr>
              <a:t>4</a:t>
            </a:r>
            <a:r>
              <a:rPr lang="en-US" sz="2000" baseline="30000" dirty="0" smtClean="0">
                <a:cs typeface="Franklin Gothic Medium"/>
              </a:rPr>
              <a:t>2</a:t>
            </a:r>
            <a:r>
              <a:rPr lang="en-US" sz="2000" dirty="0" smtClean="0">
                <a:cs typeface="Franklin Gothic Medium"/>
              </a:rPr>
              <a:t> </a:t>
            </a:r>
            <a:r>
              <a:rPr lang="en-US" sz="2000" dirty="0">
                <a:cs typeface="Franklin Gothic Medium"/>
              </a:rPr>
              <a:t>= </a:t>
            </a:r>
            <a:r>
              <a:rPr lang="en-US" sz="2000" dirty="0" smtClean="0">
                <a:cs typeface="Franklin Gothic Medium"/>
              </a:rPr>
              <a:t>16 </a:t>
            </a:r>
            <a:r>
              <a:rPr lang="en-US" sz="2000" dirty="0">
                <a:cs typeface="Franklin Gothic Medium"/>
              </a:rPr>
              <a:t>≡ 0 (mod 4)</a:t>
            </a:r>
          </a:p>
          <a:p>
            <a:endParaRPr lang="en-US" sz="2000" dirty="0">
              <a:latin typeface="Franklin Gothic Medium"/>
              <a:cs typeface="Franklin Gothic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33229" y="4054196"/>
            <a:ext cx="4810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It looks like </a:t>
            </a:r>
          </a:p>
          <a:p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n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≡ 0 (mod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2) → n</a:t>
            </a:r>
            <a:r>
              <a:rPr lang="en-US" sz="2000" baseline="30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2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 ≡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0 (mod 4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), and              	n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≡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1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(mod 2) → n</a:t>
            </a:r>
            <a:r>
              <a:rPr lang="en-US" sz="2000" baseline="30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2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 ≡ </a:t>
            </a:r>
            <a:r>
              <a:rPr lang="en-US" sz="2000" dirty="0" smtClean="0">
                <a:solidFill>
                  <a:srgbClr val="000066"/>
                </a:solidFill>
                <a:latin typeface="Franklin Gothic Medium"/>
                <a:cs typeface="Franklin Gothic Medium"/>
              </a:rPr>
              <a:t>1 </a:t>
            </a:r>
            <a:r>
              <a:rPr lang="en-US" sz="2000" dirty="0">
                <a:solidFill>
                  <a:srgbClr val="000066"/>
                </a:solidFill>
                <a:latin typeface="Franklin Gothic Medium"/>
                <a:cs typeface="Franklin Gothic Medium"/>
              </a:rPr>
              <a:t>(mod 4).</a:t>
            </a:r>
          </a:p>
          <a:p>
            <a:endParaRPr lang="en-US" sz="2000" dirty="0" smtClean="0">
              <a:solidFill>
                <a:srgbClr val="000066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64" y="2099816"/>
            <a:ext cx="5893135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cs typeface="Franklin Gothic Medium"/>
              </a:rPr>
              <a:t>Case 1 (n is even):</a:t>
            </a: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Suppose </a:t>
            </a:r>
            <a:r>
              <a:rPr lang="en-US" sz="2200" dirty="0">
                <a:cs typeface="Franklin Gothic Medium"/>
              </a:rPr>
              <a:t>n ≡ 0 (mod </a:t>
            </a:r>
            <a:r>
              <a:rPr lang="en-US" sz="2200" dirty="0" smtClean="0">
                <a:cs typeface="Franklin Gothic Medium"/>
              </a:rPr>
              <a:t>2).  </a:t>
            </a: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Then, n = 2k for some k.</a:t>
            </a: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So, n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 = (2k)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 = 4k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.  So, by </a:t>
            </a:r>
          </a:p>
          <a:p>
            <a:r>
              <a:rPr lang="en-US" sz="2200" dirty="0" smtClean="0">
                <a:cs typeface="Franklin Gothic Medium"/>
              </a:rPr>
              <a:t>	definition of congruence</a:t>
            </a:r>
            <a:r>
              <a:rPr lang="en-US" sz="2200" dirty="0">
                <a:cs typeface="Franklin Gothic Medium"/>
              </a:rPr>
              <a:t>, </a:t>
            </a:r>
            <a:endParaRPr lang="en-US" sz="2200" dirty="0" smtClean="0">
              <a:cs typeface="Franklin Gothic Medium"/>
            </a:endParaRPr>
          </a:p>
          <a:p>
            <a:r>
              <a:rPr lang="en-US" sz="2200" dirty="0">
                <a:cs typeface="Franklin Gothic Medium"/>
              </a:rPr>
              <a:t>	</a:t>
            </a:r>
            <a:r>
              <a:rPr lang="en-US" sz="2200" dirty="0" smtClean="0">
                <a:cs typeface="Franklin Gothic Medium"/>
              </a:rPr>
              <a:t>n</a:t>
            </a:r>
            <a:r>
              <a:rPr lang="en-US" sz="2200" baseline="30000" dirty="0" smtClean="0">
                <a:cs typeface="Franklin Gothic Medium"/>
              </a:rPr>
              <a:t>2</a:t>
            </a:r>
            <a:r>
              <a:rPr lang="en-US" sz="2200" dirty="0" smtClean="0">
                <a:cs typeface="Franklin Gothic Medium"/>
              </a:rPr>
              <a:t> </a:t>
            </a:r>
            <a:r>
              <a:rPr lang="en-US" sz="2200" dirty="0">
                <a:cs typeface="Franklin Gothic Medium"/>
              </a:rPr>
              <a:t>≡ 0 (mod </a:t>
            </a:r>
            <a:r>
              <a:rPr lang="en-US" sz="2200" dirty="0" smtClean="0">
                <a:cs typeface="Franklin Gothic Medium"/>
              </a:rPr>
              <a:t>4).</a:t>
            </a:r>
          </a:p>
          <a:p>
            <a:endParaRPr lang="en-US" sz="2200" dirty="0"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564" y="4377998"/>
            <a:ext cx="647148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cs typeface="Franklin Gothic Medium"/>
              </a:rPr>
              <a:t>Case 2 (n is odd):</a:t>
            </a:r>
          </a:p>
          <a:p>
            <a:r>
              <a:rPr lang="en-US" sz="2200" dirty="0">
                <a:cs typeface="Franklin Gothic Medium"/>
              </a:rPr>
              <a:t>	Suppose n ≡ 1 (mod 2).  </a:t>
            </a:r>
          </a:p>
          <a:p>
            <a:r>
              <a:rPr lang="en-US" sz="2200" dirty="0">
                <a:cs typeface="Franklin Gothic Medium"/>
              </a:rPr>
              <a:t>	Then, n = 2k + 1 for some k.</a:t>
            </a:r>
          </a:p>
          <a:p>
            <a:r>
              <a:rPr lang="en-US" sz="2200" dirty="0">
                <a:cs typeface="Franklin Gothic Medium"/>
              </a:rPr>
              <a:t>	So, n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= (2k + 1)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= 4k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+ 4k + 1 = 4(k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+ k) + 1.  </a:t>
            </a:r>
            <a:r>
              <a:rPr lang="en-US" sz="2200" dirty="0" smtClean="0">
                <a:cs typeface="Franklin Gothic Medium"/>
              </a:rPr>
              <a:t>	So</a:t>
            </a:r>
            <a:r>
              <a:rPr lang="en-US" sz="2200" dirty="0">
                <a:cs typeface="Franklin Gothic Medium"/>
              </a:rPr>
              <a:t>, </a:t>
            </a:r>
            <a:r>
              <a:rPr lang="en-US" sz="2200" dirty="0" smtClean="0">
                <a:cs typeface="Franklin Gothic Medium"/>
              </a:rPr>
              <a:t>by definition of congruence</a:t>
            </a:r>
            <a:r>
              <a:rPr lang="en-US" sz="2200" dirty="0">
                <a:cs typeface="Franklin Gothic Medium"/>
              </a:rPr>
              <a:t>, n</a:t>
            </a:r>
            <a:r>
              <a:rPr lang="en-US" sz="2200" baseline="30000" dirty="0">
                <a:cs typeface="Franklin Gothic Medium"/>
              </a:rPr>
              <a:t>2</a:t>
            </a:r>
            <a:r>
              <a:rPr lang="en-US" sz="2200" dirty="0">
                <a:cs typeface="Franklin Gothic Medium"/>
              </a:rPr>
              <a:t> ≡ 1 (mod 4).</a:t>
            </a:r>
          </a:p>
        </p:txBody>
      </p:sp>
    </p:spTree>
    <p:extLst>
      <p:ext uri="{BB962C8B-B14F-4D97-AF65-F5344CB8AC3E}">
        <p14:creationId xmlns:p14="http://schemas.microsoft.com/office/powerpoint/2010/main" val="22887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De </a:t>
            </a:r>
            <a:r>
              <a:rPr lang="en-US" dirty="0" smtClean="0">
                <a:latin typeface="Franklin Gothic Medium" pitchFamily="34" charset="0"/>
              </a:rPr>
              <a:t>Morgan’s </a:t>
            </a:r>
            <a:r>
              <a:rPr lang="en-US" dirty="0">
                <a:latin typeface="Franklin Gothic Medium" pitchFamily="34" charset="0"/>
              </a:rPr>
              <a:t>Laws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3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4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5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18-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73406"/>
            <a:ext cx="2834640" cy="30236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48804" y="1073406"/>
                <a:ext cx="44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Franklin Gothic Medium"/>
                    <a:cs typeface="Franklin Gothic Medium"/>
                  </a:rPr>
                  <a:t>Let </a:t>
                </a:r>
                <a14:m>
                  <m:oMath xmlns:m="http://schemas.openxmlformats.org/officeDocument/2006/math" xmlns="">
                    <m:r>
                      <a:rPr lang="en-US" sz="2400" i="1" dirty="0" smtClean="0">
                        <a:latin typeface="Cambria Math"/>
                        <a:cs typeface="Franklin Gothic Medium"/>
                      </a:rPr>
                      <m:t>𝑈</m:t>
                    </m:r>
                  </m:oMath>
                </a14:m>
                <a:r>
                  <a:rPr lang="en-US" sz="2400" dirty="0" smtClean="0">
                    <a:latin typeface="Franklin Gothic Medium"/>
                    <a:cs typeface="Franklin Gothic Medium"/>
                  </a:rPr>
                  <a:t> be the universe.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804" y="1073406"/>
                <a:ext cx="4437996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198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3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35071"/>
            <a:ext cx="8004048" cy="2773680"/>
          </a:xfrm>
          <a:prstGeom prst="rect">
            <a:avLst/>
          </a:prstGeom>
        </p:spPr>
      </p:pic>
      <p:pic>
        <p:nvPicPr>
          <p:cNvPr id="6" name="Picture 5" descr="3-2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480" y="4224162"/>
            <a:ext cx="7485888" cy="27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0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</a:t>
            </a:r>
            <a:r>
              <a:rPr lang="en-US" dirty="0" smtClean="0">
                <a:latin typeface="Franklin Gothic Medium" pitchFamily="34" charset="0"/>
              </a:rPr>
              <a:t>istributive </a:t>
            </a:r>
            <a:r>
              <a:rPr lang="en-US" dirty="0">
                <a:latin typeface="Franklin Gothic Medium" pitchFamily="34" charset="0"/>
              </a:rPr>
              <a:t>L</a:t>
            </a:r>
            <a:r>
              <a:rPr lang="en-US" dirty="0" smtClean="0">
                <a:latin typeface="Franklin Gothic Medium" pitchFamily="34" charset="0"/>
              </a:rPr>
              <a:t>aws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m:rPr>
                              <m:lit/>
                            </m:r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3095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22239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766715" y="42417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76315" y="54609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857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193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7554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56698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212645" y="4216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22245" y="54355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316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652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pic>
        <p:nvPicPr>
          <p:cNvPr id="2" name="Picture 1" descr="19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7" y="1512710"/>
            <a:ext cx="6858000" cy="121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0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</a:t>
            </a:r>
            <a:r>
              <a:rPr lang="en-US" dirty="0" smtClean="0"/>
              <a:t>epresenting Sets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B</a:t>
            </a:r>
            <a:r>
              <a:rPr lang="en-US" dirty="0" smtClean="0"/>
              <a:t>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Suppose universe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800" dirty="0" smtClean="0"/>
                  <a:t> is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{1,2,…,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}</m:t>
                    </m:r>
                  </m:oMath>
                </a14:m>
                <a:endParaRPr lang="en-US" sz="2800" b="0" dirty="0" smtClean="0"/>
              </a:p>
              <a:p>
                <a:r>
                  <a:rPr lang="en-US" sz="2800" dirty="0" smtClean="0"/>
                  <a:t>Can represent set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800" dirty="0" smtClean="0"/>
                  <a:t> as a vector of bits: </a:t>
                </a:r>
              </a:p>
              <a:p>
                <a:pPr>
                  <a:buFont typeface="Arial" charset="0"/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         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where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when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dirty="0" smtClean="0">
                  <a:solidFill>
                    <a:srgbClr val="C00000"/>
                  </a:solidFill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pPr>
                  <a:buFont typeface="Arial" charset="0"/>
                  <a:buNone/>
                </a:pPr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										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=0 </m:t>
                    </m:r>
                  </m:oMath>
                </a14:m>
                <a:r>
                  <a:rPr lang="en-US" sz="2800" dirty="0" smtClean="0"/>
                  <a:t>when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baseline="-25000" dirty="0" smtClean="0">
                  <a:solidFill>
                    <a:srgbClr val="C00000"/>
                  </a:solidFill>
                  <a:sym typeface="Symbol" pitchFamily="18" charset="2"/>
                </a:endParaRPr>
              </a:p>
              <a:p>
                <a:pPr lvl="1"/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Called the </a:t>
                </a:r>
                <a:r>
                  <a:rPr lang="en-US" i="1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characteristic vector</a:t>
                </a:r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 of set B</a:t>
                </a:r>
              </a:p>
              <a:p>
                <a:pPr lvl="4"/>
                <a:endParaRPr lang="en-US" sz="2800" dirty="0" smtClean="0"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Given characteristic vectors for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</m:oMath>
                </a14:m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 xmlns="">
                    <m:r>
                      <a:rPr lang="en-US" sz="2800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endParaRPr lang="en-US" sz="2800" dirty="0" smtClean="0"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pPr lvl="1"/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What is characteristic vector for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?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?</a:t>
                </a: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" y="1303606"/>
            <a:ext cx="8333232" cy="51937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5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UNIX/</a:t>
            </a:r>
            <a:r>
              <a:rPr lang="en-US" dirty="0"/>
              <a:t>L</a:t>
            </a:r>
            <a:r>
              <a:rPr lang="en-US" dirty="0" smtClean="0"/>
              <a:t>inux </a:t>
            </a:r>
            <a:r>
              <a:rPr lang="en-US" dirty="0"/>
              <a:t>F</a:t>
            </a:r>
            <a:r>
              <a:rPr lang="en-US" dirty="0" smtClean="0"/>
              <a:t>ile </a:t>
            </a:r>
            <a:r>
              <a:rPr lang="en-US" dirty="0"/>
              <a:t>P</a:t>
            </a:r>
            <a:r>
              <a:rPr lang="en-US" dirty="0" smtClean="0"/>
              <a:t>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90" y="1232871"/>
            <a:ext cx="8229600" cy="5140800"/>
          </a:xfrm>
        </p:spPr>
        <p:txBody>
          <a:bodyPr/>
          <a:lstStyle/>
          <a:p>
            <a:pPr>
              <a:defRPr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–l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drwxr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-x ... Documents/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-r--r-- ... file1</a:t>
            </a:r>
          </a:p>
          <a:p>
            <a:pPr marL="457200" lvl="1" indent="0">
              <a:buFont typeface="Arial" charset="0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 smtClean="0">
                <a:cs typeface="Courier New" pitchFamily="49" charset="0"/>
              </a:rPr>
              <a:t>Permissions maintained as bit vectors</a:t>
            </a:r>
          </a:p>
          <a:p>
            <a:pPr lvl="1">
              <a:defRPr/>
            </a:pPr>
            <a:r>
              <a:rPr lang="en-US" sz="2600" dirty="0" smtClean="0">
                <a:cs typeface="Courier New" pitchFamily="49" charset="0"/>
              </a:rPr>
              <a:t>Letter means bit is 1 </a:t>
            </a:r>
            <a:endParaRPr lang="en-US" sz="2600" dirty="0">
              <a:cs typeface="Courier New" pitchFamily="49" charset="0"/>
            </a:endParaRPr>
          </a:p>
          <a:p>
            <a:pPr lvl="1">
              <a:defRPr/>
            </a:pPr>
            <a:r>
              <a:rPr lang="en-US" sz="2600" dirty="0" smtClean="0">
                <a:cs typeface="Courier New" pitchFamily="49" charset="0"/>
              </a:rPr>
              <a:t>“--” means bit is 0.</a:t>
            </a:r>
            <a:endParaRPr lang="en-US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0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B</a:t>
            </a:r>
            <a:r>
              <a:rPr lang="en-US" dirty="0" smtClean="0"/>
              <a:t>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77" y="1411113"/>
            <a:ext cx="8573911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     	01101101                Java: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x|y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u="sng" dirty="0" smtClean="0">
                <a:sym typeface="Symbol"/>
              </a:rPr>
              <a:t></a:t>
            </a:r>
            <a:r>
              <a:rPr lang="en-US" u="sng" dirty="0">
                <a:sym typeface="Symbol"/>
              </a:rPr>
              <a:t>	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	</a:t>
            </a:r>
            <a:r>
              <a:rPr lang="en-US" dirty="0" smtClean="0">
                <a:solidFill>
                  <a:srgbClr val="C00000"/>
                </a:solidFill>
              </a:rPr>
              <a:t>01111111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endParaRPr lang="en-US" sz="1400" dirty="0"/>
          </a:p>
          <a:p>
            <a:pPr marL="0" indent="0">
              <a:buNone/>
              <a:defRPr/>
            </a:pPr>
            <a:r>
              <a:rPr lang="en-US" dirty="0" smtClean="0"/>
              <a:t>      	00101010                Java: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x&amp;y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  </a:t>
            </a:r>
            <a:r>
              <a:rPr lang="en-US" b="1" u="sng" dirty="0" smtClean="0">
                <a:sym typeface="Symbol"/>
              </a:rPr>
              <a:t></a:t>
            </a:r>
            <a:r>
              <a:rPr lang="en-US" u="sng" dirty="0" smtClean="0"/>
              <a:t> 	00001111</a:t>
            </a:r>
            <a:r>
              <a:rPr lang="en-US" dirty="0" smtClean="0"/>
              <a:t> 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	</a:t>
            </a:r>
            <a:r>
              <a:rPr lang="en-US" dirty="0" smtClean="0">
                <a:solidFill>
                  <a:srgbClr val="C00000"/>
                </a:solidFill>
              </a:rPr>
              <a:t>00001010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  </a:t>
            </a:r>
            <a:r>
              <a:rPr lang="en-US" dirty="0" smtClean="0"/>
              <a:t>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		01101101                Java: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x^y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    </a:t>
            </a:r>
            <a:r>
              <a:rPr lang="en-US" b="1" u="sng" dirty="0" smtClean="0">
                <a:latin typeface="Symbol"/>
                <a:sym typeface="Symbol"/>
              </a:rPr>
              <a:t>	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      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	</a:t>
            </a:r>
            <a:r>
              <a:rPr lang="en-US" dirty="0" smtClean="0">
                <a:solidFill>
                  <a:srgbClr val="C00000"/>
                </a:solidFill>
              </a:rPr>
              <a:t>01011010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</a:t>
            </a:r>
            <a:r>
              <a:rPr lang="en-US" dirty="0"/>
              <a:t>I</a:t>
            </a:r>
            <a:r>
              <a:rPr lang="en-US" dirty="0" smtClean="0"/>
              <a:t>dentity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y are bits:  (x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 = ?</a:t>
            </a:r>
          </a:p>
          <a:p>
            <a:pPr lvl="1"/>
            <a:r>
              <a:rPr lang="en-US" dirty="0"/>
              <a:t>(x</a:t>
            </a:r>
            <a:r>
              <a:rPr lang="en-US" dirty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dirty="0">
                <a:ea typeface="Cambria Math" pitchFamily="18" charset="0"/>
                <a:cs typeface="Cambria Math" pitchFamily="18" charset="0"/>
                <a:sym typeface="Symbol" pitchFamily="18" charset="2"/>
              </a:rPr>
              <a:t>y)</a:t>
            </a:r>
            <a:r>
              <a:rPr lang="en-US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 = </a:t>
            </a:r>
            <a:r>
              <a:rPr lang="en-US" dirty="0" smtClean="0"/>
              <a:t>x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(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y) = </a:t>
            </a:r>
            <a:r>
              <a:rPr lang="en-US" dirty="0">
                <a:sym typeface="Symbol" pitchFamily="18" charset="2"/>
              </a:rPr>
              <a:t>x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0 = x</a:t>
            </a:r>
            <a:endParaRPr lang="en-US" dirty="0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79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</a:t>
            </a:r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C</a:t>
            </a:r>
            <a:r>
              <a:rPr lang="en-US" dirty="0" smtClean="0"/>
              <a:t>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Alice</a:t>
            </a:r>
            <a:r>
              <a:rPr lang="en-US" sz="2800" dirty="0" smtClean="0"/>
              <a:t> wants to communicate message secretly to </a:t>
            </a:r>
            <a:r>
              <a:rPr lang="en-US" sz="2800" b="1" dirty="0" smtClean="0"/>
              <a:t>Bob</a:t>
            </a:r>
            <a:r>
              <a:rPr lang="en-US" sz="2800" dirty="0" smtClean="0"/>
              <a:t> so that eavesdropper </a:t>
            </a:r>
            <a:r>
              <a:rPr lang="en-US" sz="2800" b="1" dirty="0" smtClean="0"/>
              <a:t>Eve</a:t>
            </a:r>
            <a:r>
              <a:rPr lang="en-US" sz="2800" dirty="0" smtClean="0"/>
              <a:t> who hears their conversation cannot tell what </a:t>
            </a:r>
            <a:r>
              <a:rPr lang="en-US" sz="2800" b="1" dirty="0" smtClean="0"/>
              <a:t>Alice</a:t>
            </a:r>
            <a:r>
              <a:rPr lang="en-US" sz="2800" dirty="0" smtClean="0"/>
              <a:t>’s message is.</a:t>
            </a:r>
          </a:p>
          <a:p>
            <a:pPr>
              <a:defRPr/>
            </a:pPr>
            <a:r>
              <a:rPr lang="en-US" sz="2800" b="1" dirty="0" smtClean="0"/>
              <a:t>Alice</a:t>
            </a:r>
            <a:r>
              <a:rPr lang="en-US" sz="2800" dirty="0" smtClean="0"/>
              <a:t> and </a:t>
            </a:r>
            <a:r>
              <a:rPr lang="en-US" sz="2800" b="1" dirty="0" smtClean="0"/>
              <a:t>Bob</a:t>
            </a:r>
            <a:r>
              <a:rPr lang="en-US" sz="2800" dirty="0" smtClean="0"/>
              <a:t> can get together and privately share a secret key </a:t>
            </a:r>
            <a:r>
              <a:rPr lang="en-US" sz="2800" dirty="0" smtClean="0">
                <a:solidFill>
                  <a:srgbClr val="C00000"/>
                </a:solidFill>
              </a:rPr>
              <a:t>K</a:t>
            </a:r>
            <a:r>
              <a:rPr lang="en-US" sz="2800" dirty="0" smtClean="0"/>
              <a:t> ahead of time.</a:t>
            </a:r>
            <a:endParaRPr lang="en-US" sz="2800" dirty="0"/>
          </a:p>
        </p:txBody>
      </p:sp>
      <p:pic>
        <p:nvPicPr>
          <p:cNvPr id="1026" name="Picture 2" descr="http://www.powayusd.com/pusdtbes/cs/e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56" y="3825933"/>
            <a:ext cx="6530622" cy="262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5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7103</TotalTime>
  <Words>1670</Words>
  <Application>Microsoft Macintosh PowerPoint</Application>
  <PresentationFormat>On-screen Show (4:3)</PresentationFormat>
  <Paragraphs>375</Paragraphs>
  <Slides>29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It’s Boolean algebra again</vt:lpstr>
      <vt:lpstr>De Morgan’s Laws</vt:lpstr>
      <vt:lpstr>Distributive Laws</vt:lpstr>
      <vt:lpstr>Representing Sets Using Bits</vt:lpstr>
      <vt:lpstr>UNIX/Linux File Permissions</vt:lpstr>
      <vt:lpstr>Bitwise Operations</vt:lpstr>
      <vt:lpstr>A Useful Identity</vt:lpstr>
      <vt:lpstr>Private Key Cryptography</vt:lpstr>
      <vt:lpstr>One-Time Pad</vt:lpstr>
      <vt:lpstr>CSE 311: Foundations of Computing</vt:lpstr>
      <vt:lpstr>Announcements</vt:lpstr>
      <vt:lpstr>Functions</vt:lpstr>
      <vt:lpstr>Image</vt:lpstr>
      <vt:lpstr>Is this a function? One-to-One? Onto?</vt:lpstr>
      <vt:lpstr>Functional Examples</vt:lpstr>
      <vt:lpstr>Number Theory (and applications to computing)</vt:lpstr>
      <vt:lpstr>Modular Arithmetic</vt:lpstr>
      <vt:lpstr>I’m ALIVE!</vt:lpstr>
      <vt:lpstr>Divisibility</vt:lpstr>
      <vt:lpstr>Division Theorem</vt:lpstr>
      <vt:lpstr>Division Theorem</vt:lpstr>
      <vt:lpstr>Arithmetic, mod 7</vt:lpstr>
      <vt:lpstr>Modular Arithmetic</vt:lpstr>
      <vt:lpstr>Modular Arithmetic: Examples</vt:lpstr>
      <vt:lpstr>Modular Arithmetic: A Property</vt:lpstr>
      <vt:lpstr>Modular Arithmetic: Another Property</vt:lpstr>
      <vt:lpstr>Modular Arithmetic: Another-nother Property</vt:lpstr>
      <vt:lpstr>Example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Adam Blank</cp:lastModifiedBy>
  <cp:revision>395</cp:revision>
  <cp:lastPrinted>2014-10-15T13:44:12Z</cp:lastPrinted>
  <dcterms:created xsi:type="dcterms:W3CDTF">2013-01-07T07:20:47Z</dcterms:created>
  <dcterms:modified xsi:type="dcterms:W3CDTF">2014-10-15T21:58:59Z</dcterms:modified>
</cp:coreProperties>
</file>