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29" r:id="rId2"/>
    <p:sldId id="436" r:id="rId3"/>
    <p:sldId id="432" r:id="rId4"/>
    <p:sldId id="431" r:id="rId5"/>
    <p:sldId id="423" r:id="rId6"/>
    <p:sldId id="424" r:id="rId7"/>
    <p:sldId id="426" r:id="rId8"/>
    <p:sldId id="435" r:id="rId9"/>
    <p:sldId id="428" r:id="rId10"/>
    <p:sldId id="258" r:id="rId11"/>
    <p:sldId id="403" r:id="rId12"/>
    <p:sldId id="404" r:id="rId13"/>
    <p:sldId id="405" r:id="rId14"/>
    <p:sldId id="434" r:id="rId15"/>
    <p:sldId id="430" r:id="rId16"/>
    <p:sldId id="408" r:id="rId17"/>
    <p:sldId id="433" r:id="rId18"/>
    <p:sldId id="409" r:id="rId19"/>
    <p:sldId id="406" r:id="rId20"/>
    <p:sldId id="407" r:id="rId21"/>
    <p:sldId id="410" r:id="rId22"/>
    <p:sldId id="411" r:id="rId23"/>
    <p:sldId id="418" r:id="rId24"/>
    <p:sldId id="412" r:id="rId25"/>
    <p:sldId id="417" r:id="rId26"/>
    <p:sldId id="413" r:id="rId27"/>
    <p:sldId id="414" r:id="rId28"/>
    <p:sldId id="415" r:id="rId29"/>
    <p:sldId id="416" r:id="rId30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3" autoAdjust="0"/>
  </p:normalViewPr>
  <p:slideViewPr>
    <p:cSldViewPr snapToGrid="0" snapToObjects="1">
      <p:cViewPr varScale="1">
        <p:scale>
          <a:sx n="93" d="100"/>
          <a:sy n="93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27898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3.xml"/><Relationship Id="rId7" Type="http://schemas.openxmlformats.org/officeDocument/2006/relationships/tags" Target="../tags/tag2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31.png"/><Relationship Id="rId3" Type="http://schemas.openxmlformats.org/officeDocument/2006/relationships/tags" Target="../tags/tag28.xml"/><Relationship Id="rId12" Type="http://schemas.openxmlformats.org/officeDocument/2006/relationships/tags" Target="../tags/tag29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3.xml"/><Relationship Id="rId10" Type="http://schemas.openxmlformats.org/officeDocument/2006/relationships/tags" Target="../tags/tag28.xml"/><Relationship Id="rId4" Type="http://schemas.openxmlformats.org/officeDocument/2006/relationships/tags" Target="../tags/tag29.xml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tags" Target="../tags/tag32.xml"/><Relationship Id="rId7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30.png"/><Relationship Id="rId5" Type="http://schemas.openxmlformats.org/officeDocument/2006/relationships/tags" Target="../tags/tag31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80.png"/><Relationship Id="rId4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16.png"/><Relationship Id="rId2" Type="http://schemas.openxmlformats.org/officeDocument/2006/relationships/tags" Target="../tags/tag44.xml"/><Relationship Id="rId16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3.jpeg"/><Relationship Id="rId5" Type="http://schemas.openxmlformats.org/officeDocument/2006/relationships/image" Target="../media/image20.png"/><Relationship Id="rId4" Type="http://schemas.openxmlformats.org/officeDocument/2006/relationships/tags" Target="../tags/tag5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t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088" y="0"/>
            <a:ext cx="2596911" cy="36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9:  Set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Theory</a:t>
            </a:r>
            <a:endParaRPr lang="en-US" sz="2800" dirty="0" smtClean="0">
              <a:solidFill>
                <a:srgbClr val="C00000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3" name="Picture 2" descr="Set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41" y="2528535"/>
            <a:ext cx="2835980" cy="393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S</a:t>
            </a:r>
            <a:r>
              <a:rPr lang="en-US" dirty="0" smtClean="0">
                <a:latin typeface="Franklin Gothic Medium" pitchFamily="34" charset="0"/>
              </a:rPr>
              <a:t>et </a:t>
            </a:r>
            <a:r>
              <a:rPr lang="en-US" dirty="0">
                <a:latin typeface="Franklin Gothic Medium" pitchFamily="34" charset="0"/>
              </a:rPr>
              <a:t>T</a:t>
            </a:r>
            <a:r>
              <a:rPr lang="en-US" dirty="0" smtClean="0">
                <a:latin typeface="Franklin Gothic Medium" pitchFamily="34" charset="0"/>
              </a:rPr>
              <a:t>heory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Formal treatment dates from late 19</a:t>
            </a:r>
            <a:r>
              <a:rPr lang="en-US" sz="2800" baseline="30000" dirty="0">
                <a:latin typeface="Franklin Gothic Medium" pitchFamily="34" charset="0"/>
              </a:rPr>
              <a:t>th</a:t>
            </a:r>
            <a:r>
              <a:rPr lang="en-US" sz="2800" dirty="0">
                <a:latin typeface="Franklin Gothic Medium" pitchFamily="34" charset="0"/>
              </a:rPr>
              <a:t> century</a:t>
            </a:r>
          </a:p>
          <a:p>
            <a:r>
              <a:rPr lang="en-US" sz="2800" dirty="0">
                <a:latin typeface="Franklin Gothic Medium" pitchFamily="34" charset="0"/>
              </a:rPr>
              <a:t>Direct ties between set theory and logic</a:t>
            </a:r>
          </a:p>
          <a:p>
            <a:r>
              <a:rPr lang="en-US" sz="2800" dirty="0">
                <a:latin typeface="Franklin Gothic Medium" pitchFamily="34" charset="0"/>
              </a:rPr>
              <a:t>Important foundational language</a:t>
            </a:r>
          </a:p>
          <a:p>
            <a:endParaRPr lang="en-US" sz="2800" dirty="0">
              <a:latin typeface="Franklin Gothic Medium" pitchFamily="34" charset="0"/>
            </a:endParaRPr>
          </a:p>
        </p:txBody>
      </p:sp>
      <p:pic>
        <p:nvPicPr>
          <p:cNvPr id="2050" name="Picture 2" descr="http://upload.wikimedia.org/wikipedia/commons/thumb/6/6d/Venn_A_intersect_B.svg/350px-Venn_A_intersect_B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87" y="3011309"/>
            <a:ext cx="4913136" cy="350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53661"/>
            <a:ext cx="8229600" cy="606642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Franklin Gothic Medium" pitchFamily="34" charset="0"/>
              </a:rPr>
              <a:t>Some Common Sets</a:t>
            </a:r>
            <a:endParaRPr lang="en-US" sz="2600" dirty="0">
              <a:latin typeface="Franklin Gothic Medium" pitchFamily="34" charset="0"/>
            </a:endParaRP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82315" y="4781691"/>
                <a:ext cx="11001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315" y="4781691"/>
                <a:ext cx="1100165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720636" y="4495800"/>
            <a:ext cx="442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say 2 </a:t>
            </a:r>
            <a:r>
              <a:rPr lang="en-US" sz="2800" dirty="0" smtClean="0">
                <a:latin typeface="Franklin Gothic Medium"/>
                <a:cs typeface="Franklin Gothic Medium"/>
                <a:sym typeface="Symbol"/>
              </a:rPr>
              <a:t></a:t>
            </a:r>
            <a:r>
              <a:rPr lang="en-US" sz="2800" dirty="0" smtClean="0">
                <a:latin typeface="Franklin Gothic Medium"/>
                <a:cs typeface="Franklin Gothic Medium"/>
              </a:rPr>
              <a:t>E; 3 </a:t>
            </a:r>
            <a:r>
              <a:rPr lang="en-US" sz="2800" dirty="0" smtClean="0">
                <a:latin typeface="Franklin Gothic Medium"/>
                <a:cs typeface="Franklin Gothic Medium"/>
                <a:sym typeface="Symbol"/>
              </a:rPr>
              <a:t></a:t>
            </a:r>
            <a:r>
              <a:rPr lang="en-US" sz="2800" dirty="0" smtClean="0">
                <a:latin typeface="Franklin Gothic Medium"/>
                <a:cs typeface="Franklin Gothic Medium"/>
              </a:rPr>
              <a:t>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4744" y="1148984"/>
            <a:ext cx="7462056" cy="22072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200" dirty="0"/>
              <a:t>ℕ </a:t>
            </a:r>
            <a:r>
              <a:rPr lang="en-US" sz="2200" dirty="0" smtClean="0"/>
              <a:t>is the set of </a:t>
            </a:r>
            <a:r>
              <a:rPr lang="en-US" sz="2200" b="1" dirty="0"/>
              <a:t>N</a:t>
            </a:r>
            <a:r>
              <a:rPr lang="en-US" sz="2200" b="1" dirty="0" smtClean="0"/>
              <a:t>atural Numbers;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prstClr val="black"/>
                </a:solidFill>
              </a:rPr>
              <a:t>ℕ</a:t>
            </a:r>
            <a:r>
              <a:rPr lang="en-US" sz="2200" dirty="0" smtClean="0"/>
              <a:t> = {0, 1, 2, …}</a:t>
            </a:r>
          </a:p>
          <a:p>
            <a:r>
              <a:rPr lang="en-US" sz="2200" dirty="0"/>
              <a:t>ℤ </a:t>
            </a:r>
            <a:r>
              <a:rPr lang="en-US" sz="2200" dirty="0" smtClean="0"/>
              <a:t>is the set of </a:t>
            </a:r>
            <a:r>
              <a:rPr lang="en-US" sz="2200" b="1" dirty="0" smtClean="0"/>
              <a:t>Integers</a:t>
            </a:r>
            <a:r>
              <a:rPr lang="en-US" sz="2200" dirty="0" smtClean="0"/>
              <a:t>; </a:t>
            </a:r>
            <a:r>
              <a:rPr lang="en-US" sz="2200" dirty="0">
                <a:solidFill>
                  <a:prstClr val="black"/>
                </a:solidFill>
              </a:rPr>
              <a:t>ℤ</a:t>
            </a:r>
            <a:r>
              <a:rPr lang="en-US" sz="2200" dirty="0" smtClean="0"/>
              <a:t> = {…, -2, -1, 0, 1, 2, …}</a:t>
            </a:r>
          </a:p>
          <a:p>
            <a:r>
              <a:rPr lang="en-US" sz="2200" dirty="0" smtClean="0"/>
              <a:t>ℚ is the set of </a:t>
            </a:r>
            <a:r>
              <a:rPr lang="en-US" sz="2200" b="1" dirty="0" smtClean="0"/>
              <a:t>Rational Numbers</a:t>
            </a:r>
            <a:r>
              <a:rPr lang="en-US" sz="2200" dirty="0" smtClean="0"/>
              <a:t>; e.g. ½, -17, 32/48</a:t>
            </a:r>
          </a:p>
          <a:p>
            <a:r>
              <a:rPr lang="en-US" sz="2200" dirty="0"/>
              <a:t>ℝ </a:t>
            </a:r>
            <a:r>
              <a:rPr lang="en-US" sz="2200" dirty="0" smtClean="0"/>
              <a:t>is the set of </a:t>
            </a:r>
            <a:r>
              <a:rPr lang="en-US" sz="2200" b="1" dirty="0" smtClean="0"/>
              <a:t>Real Numbers</a:t>
            </a:r>
            <a:r>
              <a:rPr lang="en-US" sz="2200" dirty="0" smtClean="0"/>
              <a:t>; e.g. 1, -17, 32/48, π</a:t>
            </a:r>
          </a:p>
          <a:p>
            <a:r>
              <a:rPr lang="en-US" sz="2200" dirty="0" smtClean="0"/>
              <a:t>[n] is the set {1, 2, …, n} when n is a natural number</a:t>
            </a:r>
          </a:p>
          <a:p>
            <a:r>
              <a:rPr lang="en-US" sz="2200" dirty="0" smtClean="0"/>
              <a:t>{} = </a:t>
            </a:r>
            <a:r>
              <a:rPr lang="en-US" sz="2200" dirty="0" smtClean="0">
                <a:sym typeface="Symbol"/>
              </a:rPr>
              <a:t> </a:t>
            </a:r>
            <a:r>
              <a:rPr lang="en-US" sz="2200" dirty="0" smtClean="0"/>
              <a:t>is the </a:t>
            </a:r>
            <a:r>
              <a:rPr lang="en-US" sz="2200" b="1" dirty="0" smtClean="0"/>
              <a:t>empty set</a:t>
            </a:r>
            <a:r>
              <a:rPr lang="en-US" sz="2200" dirty="0" smtClean="0"/>
              <a:t>; the </a:t>
            </a:r>
            <a:r>
              <a:rPr lang="en-US" sz="2200" i="1" dirty="0" smtClean="0"/>
              <a:t>only</a:t>
            </a:r>
            <a:r>
              <a:rPr lang="en-US" sz="2200" dirty="0" smtClean="0"/>
              <a:t> set with no elements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999136" y="4187645"/>
            <a:ext cx="3340389" cy="250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200" dirty="0" smtClean="0">
                <a:solidFill>
                  <a:srgbClr val="002060"/>
                </a:solidFill>
              </a:rPr>
              <a:t>EXAMPLES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Are these sets?</a:t>
            </a:r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A = {1, 1}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B = {1, 3, 2}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C = {</a:t>
            </a:r>
            <a:r>
              <a:rPr lang="en-US" sz="2200" dirty="0" smtClean="0">
                <a:solidFill>
                  <a:srgbClr val="002060"/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2200" dirty="0" smtClean="0">
                <a:solidFill>
                  <a:srgbClr val="002060"/>
                </a:solidFill>
              </a:rPr>
              <a:t>, 1}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D = {{}, 17}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E = {1, 2, 7, cat, dog, </a:t>
            </a:r>
            <a:r>
              <a:rPr lang="en-US" sz="2200" dirty="0">
                <a:solidFill>
                  <a:prstClr val="black"/>
                </a:solidFill>
                <a:sym typeface="Symbol"/>
              </a:rPr>
              <a:t></a:t>
            </a:r>
            <a:r>
              <a:rPr lang="en-US" sz="2200" dirty="0" smtClean="0">
                <a:solidFill>
                  <a:srgbClr val="002060"/>
                </a:solidFill>
              </a:rPr>
              <a:t>, α}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</a:t>
            </a:r>
            <a:r>
              <a:rPr lang="en-US" dirty="0" smtClean="0">
                <a:latin typeface="Franklin Gothic Medium" pitchFamily="34" charset="0"/>
              </a:rPr>
              <a:t>efinitions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and B are </a:t>
            </a:r>
            <a:r>
              <a:rPr lang="en-US" sz="2800" i="1" dirty="0">
                <a:latin typeface="Franklin Gothic Medium" pitchFamily="34" charset="0"/>
              </a:rPr>
              <a:t>equal</a:t>
            </a:r>
            <a:r>
              <a:rPr lang="en-US" sz="2800" dirty="0">
                <a:latin typeface="Franklin Gothic Medium" pitchFamily="34" charset="0"/>
              </a:rPr>
              <a:t> if they have the same elements</a:t>
            </a:r>
          </a:p>
          <a:p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r>
              <a:rPr lang="en-US" sz="2800" dirty="0" smtClean="0">
                <a:latin typeface="Franklin Gothic Medium" pitchFamily="34" charset="0"/>
              </a:rPr>
              <a:t>A is a </a:t>
            </a:r>
            <a:r>
              <a:rPr lang="en-US" sz="2800" i="1" dirty="0" smtClean="0">
                <a:latin typeface="Franklin Gothic Medium" pitchFamily="34" charset="0"/>
              </a:rPr>
              <a:t>subset</a:t>
            </a:r>
            <a:r>
              <a:rPr lang="en-US" sz="2800" dirty="0" smtClean="0">
                <a:latin typeface="Franklin Gothic Medium" pitchFamily="34" charset="0"/>
              </a:rPr>
              <a:t> of B if every element of A is also in B</a:t>
            </a: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56982" y="2000459"/>
            <a:ext cx="4804196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151140" y="3680018"/>
            <a:ext cx="4910038" cy="5847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p:sp>
        <p:nvSpPr>
          <p:cNvPr id="7" name="Rectangle 6"/>
          <p:cNvSpPr/>
          <p:nvPr/>
        </p:nvSpPr>
        <p:spPr>
          <a:xfrm>
            <a:off x="318724" y="4511772"/>
            <a:ext cx="1571314" cy="11172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200" dirty="0" smtClean="0">
                <a:solidFill>
                  <a:srgbClr val="002060"/>
                </a:solidFill>
              </a:rPr>
              <a:t>A = {1, 2, 3}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B = {3, 4, 5}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C = {3, 4}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3795" y="4511772"/>
            <a:ext cx="3248470" cy="1590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2200" u="sng" dirty="0" smtClean="0">
                <a:solidFill>
                  <a:srgbClr val="002060"/>
                </a:solidFill>
              </a:rPr>
              <a:t>QUESTIONS</a:t>
            </a:r>
          </a:p>
          <a:p>
            <a:r>
              <a:rPr lang="en-US" sz="2200" dirty="0" smtClean="0">
                <a:solidFill>
                  <a:srgbClr val="002060"/>
                </a:solidFill>
                <a:sym typeface="Symbol"/>
              </a:rPr>
              <a:t> </a:t>
            </a:r>
            <a:r>
              <a:rPr lang="en-US" sz="2400" dirty="0" smtClean="0">
                <a:solidFill>
                  <a:srgbClr val="002060"/>
                </a:solidFill>
                <a:sym typeface="Symbol"/>
              </a:rPr>
              <a:t> </a:t>
            </a:r>
            <a:r>
              <a:rPr lang="en-US" sz="2200" dirty="0" smtClean="0">
                <a:solidFill>
                  <a:srgbClr val="002060"/>
                </a:solidFill>
                <a:sym typeface="Symbol"/>
              </a:rPr>
              <a:t>A?</a:t>
            </a: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000" dirty="0">
                <a:solidFill>
                  <a:srgbClr val="002060"/>
                </a:solidFill>
                <a:sym typeface="Symbol"/>
              </a:rPr>
              <a:t></a:t>
            </a:r>
            <a:r>
              <a:rPr lang="en-US" sz="2200" dirty="0" smtClean="0">
                <a:solidFill>
                  <a:srgbClr val="002060"/>
                </a:solidFill>
              </a:rPr>
              <a:t> B?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C </a:t>
            </a:r>
            <a:r>
              <a:rPr lang="en-US" sz="2000" dirty="0">
                <a:solidFill>
                  <a:srgbClr val="002060"/>
                </a:solidFill>
                <a:sym typeface="Symbol"/>
              </a:rPr>
              <a:t></a:t>
            </a:r>
            <a:r>
              <a:rPr lang="en-US" sz="2200" dirty="0" smtClean="0">
                <a:solidFill>
                  <a:srgbClr val="002060"/>
                </a:solidFill>
              </a:rPr>
              <a:t> B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</a:t>
            </a:r>
            <a:r>
              <a:rPr lang="en-US" dirty="0" smtClean="0">
                <a:latin typeface="Franklin Gothic Medium" pitchFamily="34" charset="0"/>
              </a:rPr>
              <a:t>efinitions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 smtClean="0">
                <a:latin typeface="Franklin Gothic Medium" pitchFamily="34" charset="0"/>
              </a:rPr>
              <a:t>A and B are </a:t>
            </a:r>
            <a:r>
              <a:rPr lang="en-US" sz="2800" i="1" dirty="0">
                <a:latin typeface="Franklin Gothic Medium" pitchFamily="34" charset="0"/>
              </a:rPr>
              <a:t>equal</a:t>
            </a:r>
            <a:r>
              <a:rPr lang="en-US" sz="2800" dirty="0">
                <a:latin typeface="Franklin Gothic Medium" pitchFamily="34" charset="0"/>
              </a:rPr>
              <a:t> if they have the same elements</a:t>
            </a:r>
          </a:p>
          <a:p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r>
              <a:rPr lang="en-US" sz="2800" dirty="0" smtClean="0">
                <a:latin typeface="Franklin Gothic Medium" pitchFamily="34" charset="0"/>
              </a:rPr>
              <a:t>A is a </a:t>
            </a:r>
            <a:r>
              <a:rPr lang="en-US" sz="2800" i="1" dirty="0" smtClean="0">
                <a:latin typeface="Franklin Gothic Medium" pitchFamily="34" charset="0"/>
              </a:rPr>
              <a:t>subset</a:t>
            </a:r>
            <a:r>
              <a:rPr lang="en-US" sz="2800" dirty="0" smtClean="0">
                <a:latin typeface="Franklin Gothic Medium" pitchFamily="34" charset="0"/>
              </a:rPr>
              <a:t> of B if every element of A is also in B</a:t>
            </a:r>
          </a:p>
          <a:p>
            <a:endParaRPr lang="en-US" sz="2800" dirty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r>
              <a:rPr lang="en-US" sz="2800" dirty="0" smtClean="0">
                <a:latin typeface="Franklin Gothic Medium" pitchFamily="34" charset="0"/>
              </a:rPr>
              <a:t>Note:</a:t>
            </a:r>
            <a:endParaRPr lang="en-US" sz="2800" b="1" dirty="0">
              <a:latin typeface="Franklin Gothic Medium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56982" y="2000459"/>
            <a:ext cx="4804196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2151140" y="3680018"/>
            <a:ext cx="4910038" cy="5847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87413" y="5407378"/>
                <a:ext cx="4945521" cy="58477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txBody>
              <a:bodyPr wrap="non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800" b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ea typeface="ＭＳ Ｐゴシック" pitchFamily="-111" charset="-128"/>
                  </a:rPr>
                  <a:t>)</a:t>
                </a:r>
                <a:r>
                  <a:rPr lang="en-US" sz="3200" b="1" dirty="0">
                    <a:solidFill>
                      <a:prstClr val="black"/>
                    </a:solidFill>
                    <a:ea typeface="ＭＳ Ｐゴシック" pitchFamily="-111" charset="-128"/>
                  </a:rPr>
                  <a:t>  </a:t>
                </a:r>
                <a:r>
                  <a:rPr lang="en-US" sz="3200" b="1" dirty="0">
                    <a:solidFill>
                      <a:prstClr val="black"/>
                    </a:solidFill>
                    <a:latin typeface="Symbol"/>
                    <a:ea typeface="ＭＳ Ｐゴシック" pitchFamily="-111" charset="-128"/>
                    <a:sym typeface="Symbol"/>
                  </a:rPr>
                  <a:t></a:t>
                </a:r>
                <a:r>
                  <a:rPr lang="en-US" sz="2800" b="1" dirty="0">
                    <a:solidFill>
                      <a:prstClr val="black"/>
                    </a:solidFill>
                    <a:latin typeface="Franklin Gothic Medium" pitchFamily="34" charset="0"/>
                  </a:rPr>
                  <a:t>  </a:t>
                </a:r>
                <a:r>
                  <a:rPr lang="en-US" sz="2800" dirty="0">
                    <a:solidFill>
                      <a:prstClr val="black"/>
                    </a:solidFill>
                    <a:latin typeface="Franklin Gothic Medium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⊆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) ∧(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⊆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800" b="1" dirty="0">
                  <a:solidFill>
                    <a:prstClr val="black"/>
                  </a:solidFill>
                  <a:latin typeface="Franklin Gothic Medium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413" y="5407378"/>
                <a:ext cx="4945521" cy="584775"/>
              </a:xfrm>
              <a:prstGeom prst="rect">
                <a:avLst/>
              </a:prstGeom>
              <a:blipFill rotWithShape="1">
                <a:blip r:embed="rId7"/>
                <a:stretch>
                  <a:fillRect t="-14286" b="-32653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8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Building sets from predicates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latin typeface="Franklin Gothic Medium" pitchFamily="34" charset="0"/>
                  </a:rPr>
                  <a:t>The following says “</a:t>
                </a:r>
                <a:r>
                  <a:rPr lang="en-US" sz="2800" dirty="0" smtClean="0">
                    <a:latin typeface="+mn-lt"/>
                  </a:rPr>
                  <a:t>S</a:t>
                </a:r>
                <a:r>
                  <a:rPr lang="en-US" sz="2800" dirty="0" smtClean="0">
                    <a:latin typeface="Franklin Gothic Medium" pitchFamily="34" charset="0"/>
                  </a:rPr>
                  <a:t> is the set of all </a:t>
                </a:r>
                <a:r>
                  <a:rPr lang="en-US" sz="2800" dirty="0" smtClean="0">
                    <a:latin typeface="+mn-lt"/>
                  </a:rPr>
                  <a:t>x</a:t>
                </a:r>
                <a:r>
                  <a:rPr lang="en-US" sz="2800" dirty="0" smtClean="0">
                    <a:latin typeface="Franklin Gothic Medium" pitchFamily="34" charset="0"/>
                  </a:rPr>
                  <a:t>’s where </a:t>
                </a:r>
                <a:r>
                  <a:rPr lang="en-US" sz="2800" dirty="0" smtClean="0">
                    <a:latin typeface="+mn-lt"/>
                    <a:ea typeface="Cambria Math" panose="02040503050406030204" pitchFamily="18" charset="0"/>
                  </a:rPr>
                  <a:t>P(x) </a:t>
                </a:r>
                <a:r>
                  <a:rPr lang="en-US" sz="2800" dirty="0" smtClean="0">
                    <a:latin typeface="Franklin Gothic Medium" pitchFamily="34" charset="0"/>
                  </a:rPr>
                  <a:t>is true.</a:t>
                </a:r>
                <a:br>
                  <a:rPr lang="en-US" sz="2800" dirty="0" smtClean="0">
                    <a:latin typeface="Franklin Gothic Medium" pitchFamily="34" charset="0"/>
                  </a:rPr>
                </a:br>
                <a:endParaRPr lang="en-US" dirty="0" smtClean="0">
                  <a:latin typeface="Calibri" charset="0"/>
                </a:endParaRPr>
              </a:p>
              <a:p>
                <a:r>
                  <a:rPr lang="en-US" sz="2800" dirty="0" smtClean="0">
                    <a:latin typeface="Franklin Gothic Medium" pitchFamily="34" charset="0"/>
                  </a:rPr>
                  <a:t>The following says “</a:t>
                </a:r>
                <a:r>
                  <a:rPr lang="en-US" sz="2800" dirty="0" smtClean="0">
                    <a:latin typeface="+mn-lt"/>
                  </a:rPr>
                  <a:t>S</a:t>
                </a:r>
                <a:r>
                  <a:rPr lang="en-US" sz="2800" dirty="0" smtClean="0">
                    <a:latin typeface="Franklin Gothic Medium" pitchFamily="34" charset="0"/>
                  </a:rPr>
                  <a:t> is the set of those elements of </a:t>
                </a:r>
                <a:r>
                  <a:rPr lang="en-US" sz="2800" dirty="0" smtClean="0">
                    <a:latin typeface="+mn-lt"/>
                  </a:rPr>
                  <a:t>A</a:t>
                </a:r>
                <a:r>
                  <a:rPr lang="en-US" sz="2800" dirty="0" smtClean="0">
                    <a:latin typeface="Franklin Gothic Medium" pitchFamily="34" charset="0"/>
                  </a:rPr>
                  <a:t> for which </a:t>
                </a:r>
                <a:r>
                  <a:rPr lang="en-US" sz="2800" dirty="0" smtClean="0">
                    <a:latin typeface="+mn-lt"/>
                  </a:rPr>
                  <a:t>P(x)</a:t>
                </a:r>
                <a:r>
                  <a:rPr lang="en-US" sz="2800" dirty="0" smtClean="0">
                    <a:latin typeface="Franklin Gothic Medium" pitchFamily="34" charset="0"/>
                  </a:rPr>
                  <a:t> is true.”</a:t>
                </a:r>
              </a:p>
              <a:p>
                <a:pPr marL="0" indent="0">
                  <a:buNone/>
                </a:pPr>
                <a:endParaRPr lang="en-US" sz="2800" dirty="0" smtClean="0">
                  <a:latin typeface="Franklin Gothic Medium" pitchFamily="34" charset="0"/>
                </a:endParaRPr>
              </a:p>
              <a:p>
                <a:r>
                  <a:rPr lang="en-US" sz="2800" dirty="0" smtClean="0">
                    <a:latin typeface="Franklin Gothic Medium" pitchFamily="34" charset="0"/>
                  </a:rPr>
                  <a:t>“The set of all the real numbers less than one”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{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 </m:t>
                      </m:r>
                      <m:r>
                        <a:rPr lang="en-US" i="1" dirty="0" smtClean="0">
                          <a:latin typeface="Cambria Math"/>
                        </a:rPr>
                        <m:t>ℝ</m:t>
                      </m:r>
                      <m:r>
                        <a:rPr lang="en-US" i="1" dirty="0" smtClean="0">
                          <a:latin typeface="Cambria Math"/>
                        </a:rPr>
                        <m:t> : 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 &lt; 1}</m:t>
                      </m:r>
                    </m:oMath>
                  </m:oMathPara>
                </a14:m>
                <a:endParaRPr lang="en-US" dirty="0">
                  <a:latin typeface="Franklin Gothic Medium" pitchFamily="34" charset="0"/>
                </a:endParaRPr>
              </a:p>
              <a:p>
                <a:r>
                  <a:rPr lang="en-US" sz="2800" dirty="0" smtClean="0">
                    <a:latin typeface="Franklin Gothic Medium" pitchFamily="34" charset="0"/>
                  </a:rPr>
                  <a:t>“The set of all powers of two”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{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 </m:t>
                      </m:r>
                      <m:r>
                        <a:rPr lang="en-US" i="1" dirty="0" smtClean="0">
                          <a:latin typeface="Cambria Math"/>
                        </a:rPr>
                        <m:t>ℕ</m:t>
                      </m:r>
                      <m:r>
                        <a:rPr lang="en-US" b="0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: </m:t>
                      </m:r>
                      <m:r>
                        <a:rPr lang="en-US" i="1" dirty="0" smtClean="0">
                          <a:latin typeface="Cambria Math"/>
                          <a:ea typeface="Cambria Math" pitchFamily="18" charset="0"/>
                          <a:sym typeface="Symbol"/>
                        </a:rPr>
                        <m:t></m:t>
                      </m:r>
                      <m:r>
                        <a:rPr lang="en-US" i="1" dirty="0" smtClean="0">
                          <a:latin typeface="Cambria Math"/>
                          <a:ea typeface="Cambria Math" pitchFamily="18" charset="0"/>
                          <a:sym typeface="Symbol"/>
                        </a:rPr>
                        <m:t>𝑗</m:t>
                      </m:r>
                      <m:r>
                        <a:rPr lang="en-US" i="1" dirty="0" smtClean="0">
                          <a:latin typeface="Cambria Math"/>
                          <a:ea typeface="Cambria Math" pitchFamily="18" charset="0"/>
                          <a:sym typeface="Symbol"/>
                        </a:rPr>
                        <m:t> (</m:t>
                      </m:r>
                      <m:r>
                        <a:rPr lang="en-US" i="1" dirty="0">
                          <a:latin typeface="Cambria Math"/>
                          <a:ea typeface="Cambria Math" pitchFamily="18" charset="0"/>
                          <a:sym typeface="Symbol"/>
                        </a:rPr>
                        <m:t>𝑥</m:t>
                      </m:r>
                      <m:r>
                        <a:rPr lang="en-US" i="1" dirty="0">
                          <a:latin typeface="Cambria Math"/>
                          <a:ea typeface="Cambria Math" pitchFamily="18" charset="0"/>
                          <a:sym typeface="Symbol"/>
                        </a:rPr>
                        <m:t> =2</m:t>
                      </m:r>
                      <m:r>
                        <a:rPr lang="en-US" i="1" baseline="30000" dirty="0" smtClean="0">
                          <a:latin typeface="Cambria Math"/>
                          <a:ea typeface="Cambria Math" pitchFamily="18" charset="0"/>
                          <a:sym typeface="Symbol"/>
                        </a:rPr>
                        <m:t>𝑗</m:t>
                      </m:r>
                      <m:r>
                        <a:rPr lang="en-US" i="1" dirty="0" smtClean="0">
                          <a:latin typeface="Cambria Math"/>
                          <a:ea typeface="Cambria Math" pitchFamily="18" charset="0"/>
                          <a:sym typeface="Symbol"/>
                        </a:rPr>
                        <m:t>)</m:t>
                      </m:r>
                      <m:r>
                        <a:rPr lang="en-US" i="1" dirty="0" smtClean="0">
                          <a:latin typeface="Cambria Math"/>
                          <a:ea typeface="ＭＳ Ｐゴシック" pitchFamily="-111" charset="-128"/>
                        </a:rPr>
                        <m:t>}</m:t>
                      </m:r>
                    </m:oMath>
                  </m:oMathPara>
                </a14:m>
                <a:endParaRPr lang="en-US" dirty="0"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71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blipFill rotWithShape="1">
                <a:blip r:embed="rId8"/>
                <a:stretch>
                  <a:fillRect l="-1259" t="-130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328494" y="1874660"/>
            <a:ext cx="21430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ea typeface="ＭＳ Ｐゴシック" pitchFamily="-111" charset="-128"/>
                <a:cs typeface="+mn-cs"/>
              </a:rPr>
              <a:t>S = {x : P(x)}</a:t>
            </a:r>
            <a:endParaRPr lang="en-US" sz="3200" dirty="0">
              <a:ea typeface="ＭＳ Ｐゴシック" pitchFamily="-111" charset="-128"/>
              <a:cs typeface="+mn-cs"/>
            </a:endParaRP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328494" y="3583976"/>
            <a:ext cx="3183006" cy="5847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ea typeface="ＭＳ Ｐゴシック" pitchFamily="-111" charset="-128"/>
                <a:cs typeface="+mn-cs"/>
              </a:rPr>
              <a:t>S = {x </a:t>
            </a:r>
            <a:r>
              <a:rPr lang="en-US" sz="3200" dirty="0" smtClean="0">
                <a:latin typeface="Symbol"/>
                <a:ea typeface="ＭＳ Ｐゴシック" pitchFamily="-111" charset="-128"/>
                <a:sym typeface="Symbol"/>
              </a:rPr>
              <a:t></a:t>
            </a:r>
            <a:r>
              <a:rPr lang="en-US" sz="3200" dirty="0" smtClean="0">
                <a:ea typeface="ＭＳ Ｐゴシック" pitchFamily="-111" charset="-128"/>
                <a:cs typeface="+mn-cs"/>
              </a:rPr>
              <a:t>A : P(x)}</a:t>
            </a:r>
            <a:endParaRPr lang="en-US" sz="3200" dirty="0"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7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S</a:t>
            </a:r>
            <a:r>
              <a:rPr lang="en-US" dirty="0" smtClean="0">
                <a:latin typeface="Franklin Gothic Medium" pitchFamily="34" charset="0"/>
              </a:rPr>
              <a:t>et </a:t>
            </a:r>
            <a:r>
              <a:rPr lang="en-US" dirty="0">
                <a:latin typeface="Franklin Gothic Medium" pitchFamily="34" charset="0"/>
              </a:rPr>
              <a:t>O</a:t>
            </a:r>
            <a:r>
              <a:rPr lang="en-US" dirty="0" smtClean="0">
                <a:latin typeface="Franklin Gothic Medium" pitchFamily="34" charset="0"/>
              </a:rPr>
              <a:t>perations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53152" y="1351842"/>
                <a:ext cx="6054478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∨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m:rPr>
                              <m:lit/>
                            </m:r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>
              <a:xfrm>
                <a:off x="553152" y="1351842"/>
                <a:ext cx="605447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53152" y="2266242"/>
                <a:ext cx="5887381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553152" y="2266242"/>
                <a:ext cx="5887381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553152" y="3180642"/>
                <a:ext cx="5814028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\</m:t>
                      </m:r>
                      <m:r>
                        <m:rPr>
                          <m:lit/>
                        </m:rP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∉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553152" y="3180642"/>
                <a:ext cx="5814028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07630" y="1393908"/>
            <a:ext cx="106481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U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nion</a:t>
            </a:r>
            <a:endParaRPr lang="en-US" sz="2800" dirty="0">
              <a:latin typeface="Franklin Gothic Medium" pitchFamily="34" charset="0"/>
              <a:ea typeface="ＭＳ Ｐゴシック" pitchFamily="-11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0533" y="2308442"/>
            <a:ext cx="20036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I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ntersection</a:t>
            </a:r>
            <a:endParaRPr lang="en-US" sz="2800" dirty="0">
              <a:latin typeface="Franklin Gothic Medium" pitchFamily="34" charset="0"/>
              <a:ea typeface="ＭＳ Ｐゴシック" pitchFamily="-11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4196" y="3195200"/>
            <a:ext cx="238170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S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et </a:t>
            </a: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D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ifference</a:t>
            </a:r>
            <a:endParaRPr lang="en-US" sz="2800" dirty="0">
              <a:latin typeface="Franklin Gothic Medium" pitchFamily="34" charset="0"/>
              <a:ea typeface="ＭＳ Ｐゴシック" pitchFamily="-111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8724" y="4511772"/>
            <a:ext cx="1571314" cy="11172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200" dirty="0" smtClean="0">
                <a:solidFill>
                  <a:srgbClr val="002060"/>
                </a:solidFill>
              </a:rPr>
              <a:t>A = {1, 2, 3}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B = {4, 5, 6} C = {3, 4}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93795" y="4511772"/>
            <a:ext cx="5278650" cy="21553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2200" u="sng" dirty="0" smtClean="0">
                <a:solidFill>
                  <a:srgbClr val="002060"/>
                </a:solidFill>
              </a:rPr>
              <a:t>QUESTIONS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Using A, B, C and set operations, make…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[6] = ?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{3} = ?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{1,2} = ?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{1,3} = ?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More Set </a:t>
            </a:r>
            <a:r>
              <a:rPr lang="en-US" dirty="0">
                <a:latin typeface="Franklin Gothic Medium" pitchFamily="34" charset="0"/>
              </a:rPr>
              <a:t>O</a:t>
            </a:r>
            <a:r>
              <a:rPr lang="en-US" dirty="0" smtClean="0">
                <a:latin typeface="Franklin Gothic Medium" pitchFamily="34" charset="0"/>
              </a:rPr>
              <a:t>perations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472539" y="1162108"/>
                <a:ext cx="6183937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⊕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⊕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"/>
                </p:custDataLst>
              </p:nvPr>
            </p:nvSpPr>
            <p:spPr>
              <a:xfrm>
                <a:off x="472539" y="1162108"/>
                <a:ext cx="618393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472539" y="2076508"/>
                <a:ext cx="5700892" cy="9552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200" b="0" dirty="0" smtClean="0">
                    <a:ea typeface="ＭＳ Ｐゴシック" pitchFamily="-111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ＭＳ Ｐゴシック" pitchFamily="-111" charset="-128"/>
                            <a:cs typeface="+mn-cs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ea typeface="ＭＳ Ｐゴシック" pitchFamily="-111" charset="-128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ＭＳ Ｐゴシック" pitchFamily="-111" charset="-128"/>
                            <a:cs typeface="+mn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: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∉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d>
                  </m:oMath>
                </a14:m>
                <a:endParaRPr lang="en-US" sz="32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                         (</a:t>
                </a: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with respect to universe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U)                   </a:t>
                </a:r>
                <a:endParaRPr lang="en-US" sz="2400" dirty="0">
                  <a:latin typeface="Franklin Gothic Medium" pitchFamily="34" charset="0"/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>
              <a:xfrm>
                <a:off x="472539" y="2076508"/>
                <a:ext cx="5700892" cy="95526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774564" y="1054864"/>
            <a:ext cx="1874657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S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ymmetric</a:t>
            </a:r>
            <a:endParaRPr lang="en-US" sz="2800" dirty="0">
              <a:latin typeface="Franklin Gothic Medium" pitchFamily="34" charset="0"/>
              <a:ea typeface="ＭＳ Ｐゴシック" pitchFamily="-111" charset="-128"/>
            </a:endParaRPr>
          </a:p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 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Difference</a:t>
            </a:r>
            <a:endParaRPr lang="en-US" sz="2800" dirty="0">
              <a:latin typeface="Franklin Gothic Medium" pitchFamily="34" charset="0"/>
              <a:ea typeface="ＭＳ Ｐゴシック" pitchFamily="-111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1455" y="2401066"/>
            <a:ext cx="217534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C</a:t>
            </a:r>
            <a:r>
              <a:rPr lang="en-US" sz="2800" dirty="0" smtClean="0">
                <a:latin typeface="Franklin Gothic Medium" pitchFamily="34" charset="0"/>
                <a:ea typeface="ＭＳ Ｐゴシック" pitchFamily="-111" charset="-128"/>
              </a:rPr>
              <a:t>omplement</a:t>
            </a:r>
            <a:endParaRPr lang="en-US" sz="2800" dirty="0">
              <a:latin typeface="Franklin Gothic Medium" pitchFamily="34" charset="0"/>
              <a:ea typeface="ＭＳ Ｐゴシック" pitchFamily="-111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199" y="3394495"/>
            <a:ext cx="1871327" cy="11172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en-US" sz="2200" dirty="0" smtClean="0">
                <a:solidFill>
                  <a:srgbClr val="002060"/>
                </a:solidFill>
              </a:rPr>
              <a:t>A = {1, 2, 3}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B = {1, 4, 2, 6}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C = {1, 2, 3, 4}</a:t>
            </a:r>
            <a:endParaRPr lang="en-US" sz="22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532271" y="3394495"/>
                <a:ext cx="5278650" cy="185152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200" u="sng" dirty="0" smtClean="0">
                    <a:solidFill>
                      <a:srgbClr val="002060"/>
                    </a:solidFill>
                  </a:rPr>
                  <a:t>QUESTIONS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= {1, 2}.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If the universe is A,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is…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If </a:t>
                </a:r>
                <a:r>
                  <a:rPr lang="en-US" sz="2400" dirty="0">
                    <a:solidFill>
                      <a:srgbClr val="002060"/>
                    </a:solidFill>
                  </a:rPr>
                  <a:t>the universe is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B, </a:t>
                </a:r>
                <a:r>
                  <a:rPr lang="en-US" sz="2400" dirty="0">
                    <a:solidFill>
                      <a:srgbClr val="002060"/>
                    </a:solidFill>
                  </a:rPr>
                  <a:t>then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is…</a:t>
                </a:r>
              </a:p>
              <a:p>
                <a:r>
                  <a:rPr lang="en-US" sz="2400" dirty="0">
                    <a:solidFill>
                      <a:srgbClr val="002060"/>
                    </a:solidFill>
                  </a:rPr>
                  <a:t>If the universe is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C, </a:t>
                </a:r>
                <a:r>
                  <a:rPr lang="en-US" sz="2400" dirty="0">
                    <a:solidFill>
                      <a:srgbClr val="002060"/>
                    </a:solidFill>
                  </a:rPr>
                  <a:t>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is…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271" y="3394495"/>
                <a:ext cx="5278650" cy="1851525"/>
              </a:xfrm>
              <a:prstGeom prst="rect">
                <a:avLst/>
              </a:prstGeom>
              <a:blipFill rotWithShape="1">
                <a:blip r:embed="rId9"/>
                <a:stretch>
                  <a:fillRect l="-1494" t="-1299" b="-9091"/>
                </a:stretch>
              </a:blipFill>
              <a:ln>
                <a:solidFill>
                  <a:schemeClr val="tx2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I</a:t>
            </a:r>
            <a:r>
              <a:rPr lang="en-US" dirty="0" smtClean="0">
                <a:latin typeface="Franklin Gothic Medium" pitchFamily="34" charset="0"/>
              </a:rPr>
              <a:t>t’s Boolean algebra again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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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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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  <a:sym typeface="Symbol" charset="0"/>
              </a:rPr>
              <a:t>Complement works like </a:t>
            </a:r>
          </a:p>
        </p:txBody>
      </p:sp>
    </p:spTree>
    <p:extLst>
      <p:ext uri="{BB962C8B-B14F-4D97-AF65-F5344CB8AC3E}">
        <p14:creationId xmlns:p14="http://schemas.microsoft.com/office/powerpoint/2010/main" val="31084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mpty </a:t>
            </a:r>
            <a:r>
              <a:rPr lang="en-US" dirty="0">
                <a:latin typeface="Franklin Gothic Medium" pitchFamily="34" charset="0"/>
              </a:rPr>
              <a:t>S</a:t>
            </a:r>
            <a:r>
              <a:rPr lang="en-US" dirty="0" smtClean="0">
                <a:latin typeface="Franklin Gothic Medium" pitchFamily="34" charset="0"/>
              </a:rPr>
              <a:t>et and power set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rgbClr val="C00000"/>
                </a:solidFill>
                <a:latin typeface="Franklin Gothic Medium" pitchFamily="34" charset="0"/>
              </a:rPr>
              <a:t>Power set </a:t>
            </a:r>
            <a:r>
              <a:rPr lang="en-US" sz="2800" dirty="0" smtClean="0">
                <a:latin typeface="Franklin Gothic Medium" pitchFamily="34" charset="0"/>
              </a:rPr>
              <a:t>of a set 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800" dirty="0" smtClean="0">
                <a:latin typeface="Franklin Gothic Medium" pitchFamily="34" charset="0"/>
              </a:rPr>
              <a:t> 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800" dirty="0" smtClean="0">
                <a:latin typeface="Franklin Gothic Medium" pitchFamily="34" charset="0"/>
              </a:rPr>
              <a:t> set of all subsets of 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  <a:p>
            <a:endParaRPr lang="en-US" sz="2800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2160320" y="1836984"/>
                <a:ext cx="3956724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𝒫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 :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⊆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 }</m:t>
                      </m:r>
                    </m:oMath>
                  </m:oMathPara>
                </a14:m>
                <a:endParaRPr lang="en-US" sz="3200" dirty="0" smtClean="0"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2160320" y="1836984"/>
                <a:ext cx="395672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38667" y="3866344"/>
                <a:ext cx="5848384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𝒫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Days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={ </m:t>
                      </m:r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, 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sym typeface="Symbol"/>
                </a:endParaRPr>
              </a:p>
              <a:p>
                <a:r>
                  <a:rPr lang="en-US" sz="2400" b="0" dirty="0" smtClean="0">
                    <a:sym typeface="Symbol"/>
                  </a:rPr>
                  <a:t>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𝑀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𝑊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, </m:t>
                    </m:r>
                  </m:oMath>
                </a14:m>
                <a:endParaRPr lang="en-US" sz="2400" b="0" i="1" dirty="0" smtClean="0">
                  <a:latin typeface="Cambria Math"/>
                  <a:sym typeface="Symbol"/>
                </a:endParaRPr>
              </a:p>
              <a:p>
                <a:r>
                  <a:rPr lang="en-US" sz="2400" b="0" dirty="0" smtClean="0">
                    <a:sym typeface="Symbol"/>
                  </a:rPr>
                  <a:t>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𝑀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𝑊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𝑊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𝑀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, </m:t>
                    </m:r>
                  </m:oMath>
                </a14:m>
                <a:endParaRPr lang="en-US" sz="2400" b="0" i="1" dirty="0" smtClean="0">
                  <a:latin typeface="Cambria Math"/>
                  <a:sym typeface="Symbol"/>
                </a:endParaRPr>
              </a:p>
              <a:p>
                <a:r>
                  <a:rPr lang="en-US" sz="2400" b="0" dirty="0" smtClean="0">
                    <a:sym typeface="Symbol"/>
                  </a:rPr>
                  <a:t>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𝑀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𝑊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Symbol"/>
                      </a:rPr>
                      <m:t>   }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667" y="3866344"/>
                <a:ext cx="5848384" cy="1569660"/>
              </a:xfrm>
              <a:prstGeom prst="rect">
                <a:avLst/>
              </a:prstGeom>
              <a:blipFill rotWithShape="1">
                <a:blip r:embed="rId6"/>
                <a:stretch>
                  <a:fillRect l="-313" b="-4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9807" y="3218512"/>
                <a:ext cx="30410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e.g. 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Days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{</m:t>
                    </m:r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𝑀</m:t>
                    </m:r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,</m:t>
                    </m:r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𝑊</m:t>
                    </m:r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,</m:t>
                    </m:r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𝐹</m:t>
                    </m:r>
                    <m:r>
                      <a:rPr lang="en-US" sz="240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}</m:t>
                    </m:r>
                  </m:oMath>
                </a14:m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07" y="3218512"/>
                <a:ext cx="3041025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206" t="-10526" r="-60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0118" y="5741579"/>
                <a:ext cx="19663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e.g.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𝒫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sym typeface="Symbol"/>
                          </a:rPr>
                          <m:t>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  <a:ea typeface="Cambria Math" panose="02040503050406030204" pitchFamily="18" charset="0"/>
                        <a:cs typeface="Franklin Gothic Medium"/>
                      </a:rPr>
                      <m:t>?</m:t>
                    </m:r>
                  </m:oMath>
                </a14:m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18" y="5741579"/>
                <a:ext cx="1966308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4969" t="-1052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0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I</a:t>
            </a:r>
            <a:r>
              <a:rPr lang="en-US" dirty="0" smtClean="0">
                <a:latin typeface="Franklin Gothic Medium" pitchFamily="34" charset="0"/>
              </a:rPr>
              <a:t>nference </a:t>
            </a:r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ules </a:t>
            </a:r>
            <a:r>
              <a:rPr lang="en-US" dirty="0">
                <a:latin typeface="Franklin Gothic Medium" pitchFamily="34" charset="0"/>
              </a:rPr>
              <a:t>for </a:t>
            </a:r>
            <a:r>
              <a:rPr lang="en-US" dirty="0" smtClean="0">
                <a:latin typeface="Franklin Gothic Medium" pitchFamily="34" charset="0"/>
              </a:rPr>
              <a:t>quantifiers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390628" y="2235775"/>
            <a:ext cx="164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944783" y="1526823"/>
            <a:ext cx="2783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        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403614" y="4228174"/>
            <a:ext cx="1717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5638210" y="3527778"/>
            <a:ext cx="21539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</a:t>
            </a:r>
            <a:r>
              <a:rPr lang="en-US" sz="3200" dirty="0" smtClean="0">
                <a:latin typeface="Calibri" charset="0"/>
              </a:rPr>
              <a:t>  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               </a:t>
            </a: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340519" y="6158089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90584" y="1526823"/>
            <a:ext cx="2712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P(c) </a:t>
            </a:r>
            <a:r>
              <a:rPr lang="en-US" sz="2600" dirty="0">
                <a:latin typeface="Franklin Gothic Medium" pitchFamily="34" charset="0"/>
              </a:rPr>
              <a:t>for some </a:t>
            </a:r>
            <a:r>
              <a:rPr lang="en-US" sz="3200" dirty="0" smtClean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996884" y="2190619"/>
            <a:ext cx="2520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P(a) </a:t>
            </a:r>
            <a:r>
              <a:rPr lang="en-US" sz="2600" dirty="0">
                <a:latin typeface="Franklin Gothic Medium" pitchFamily="34" charset="0"/>
              </a:rPr>
              <a:t>for </a:t>
            </a:r>
            <a:r>
              <a:rPr lang="en-US" sz="2600" dirty="0" smtClean="0">
                <a:latin typeface="Franklin Gothic Medium" pitchFamily="34" charset="0"/>
              </a:rPr>
              <a:t>any </a:t>
            </a:r>
            <a:r>
              <a:rPr lang="en-US" sz="3200" dirty="0">
                <a:latin typeface="Calibri" charset="0"/>
              </a:rPr>
              <a:t>a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17011" y="3495567"/>
            <a:ext cx="4293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ja-JP" altLang="en-US" sz="3200" dirty="0">
                <a:latin typeface="Calibri" charset="0"/>
              </a:rPr>
              <a:t>“</a:t>
            </a:r>
            <a:r>
              <a:rPr lang="en-US" sz="2600" dirty="0">
                <a:latin typeface="Franklin Gothic Medium" pitchFamily="34" charset="0"/>
              </a:rPr>
              <a:t>Let</a:t>
            </a:r>
            <a:r>
              <a:rPr lang="en-US" sz="3200" dirty="0">
                <a:latin typeface="Calibri" charset="0"/>
              </a:rPr>
              <a:t> a </a:t>
            </a:r>
            <a:r>
              <a:rPr lang="en-US" sz="2600" dirty="0">
                <a:latin typeface="Franklin Gothic Medium" pitchFamily="34" charset="0"/>
              </a:rPr>
              <a:t>be anything</a:t>
            </a:r>
            <a:r>
              <a:rPr lang="en-US" sz="2800" dirty="0">
                <a:cs typeface="Arial" charset="0"/>
              </a:rPr>
              <a:t>*</a:t>
            </a:r>
            <a:r>
              <a:rPr lang="ja-JP" altLang="en-US" sz="3200" dirty="0">
                <a:latin typeface="Calibri" charset="0"/>
              </a:rPr>
              <a:t>”</a:t>
            </a:r>
            <a:r>
              <a:rPr lang="en-US" sz="3200" dirty="0">
                <a:latin typeface="Calibri" charset="0"/>
              </a:rPr>
              <a:t>...P(a</a:t>
            </a:r>
            <a:r>
              <a:rPr lang="en-US" sz="3200" dirty="0" smtClean="0">
                <a:latin typeface="Calibri" charset="0"/>
              </a:rPr>
              <a:t>)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864298" y="4196732"/>
            <a:ext cx="40691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2600" dirty="0" smtClean="0">
                <a:latin typeface="Franklin Gothic Medium"/>
                <a:cs typeface="Franklin Gothic Medium"/>
                <a:sym typeface="Symbol" charset="0"/>
              </a:rPr>
              <a:t>P(c)</a:t>
            </a:r>
            <a:r>
              <a:rPr lang="en-US" sz="2600" dirty="0">
                <a:latin typeface="Calibri" charset="0"/>
                <a:sym typeface="Symbol" charset="0"/>
              </a:rPr>
              <a:t> </a:t>
            </a:r>
            <a:r>
              <a:rPr lang="en-US" sz="2600" dirty="0" smtClean="0">
                <a:latin typeface="Calibri" charset="0"/>
                <a:sym typeface="Symbol" charset="0"/>
              </a:rPr>
              <a:t>for some </a:t>
            </a:r>
            <a:r>
              <a:rPr lang="en-US" sz="2600" i="1" dirty="0" smtClean="0">
                <a:latin typeface="Calibri" charset="0"/>
                <a:sym typeface="Symbol" charset="0"/>
              </a:rPr>
              <a:t>special**</a:t>
            </a:r>
            <a:r>
              <a:rPr lang="en-US" sz="2600" dirty="0" smtClean="0">
                <a:latin typeface="Calibri" charset="0"/>
                <a:sym typeface="Symbol" charset="0"/>
              </a:rPr>
              <a:t> c</a:t>
            </a:r>
            <a:endParaRPr lang="en-US" sz="2600" dirty="0">
              <a:latin typeface="Calibri" charset="0"/>
              <a:sym typeface="Symbo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5378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9582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0110" y="4177949"/>
            <a:ext cx="405044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21027" y="4166660"/>
            <a:ext cx="4002346" cy="24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>
            <p:custDataLst>
              <p:tags r:id="rId2"/>
            </p:custDataLst>
          </p:nvPr>
        </p:nvSpPr>
        <p:spPr>
          <a:xfrm>
            <a:off x="5102578" y="5557924"/>
            <a:ext cx="383082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ea typeface="ＭＳ Ｐゴシック" pitchFamily="-111" charset="-128"/>
                <a:cs typeface="+mn-cs"/>
              </a:rPr>
              <a:t>** By special, we mean that c is a name for a value where P(c) is true. We can’t use anything else about</a:t>
            </a:r>
            <a:r>
              <a:rPr lang="en-US" dirty="0" smtClean="0">
                <a:ea typeface="ＭＳ Ｐゴシック" pitchFamily="-111" charset="-128"/>
              </a:rPr>
              <a:t> that value, so c has to be a NEW variable!</a:t>
            </a:r>
          </a:p>
        </p:txBody>
      </p:sp>
    </p:spTree>
    <p:extLst>
      <p:ext uri="{BB962C8B-B14F-4D97-AF65-F5344CB8AC3E}">
        <p14:creationId xmlns:p14="http://schemas.microsoft.com/office/powerpoint/2010/main" val="36692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C</a:t>
            </a:r>
            <a:r>
              <a:rPr lang="en-US" dirty="0" smtClean="0">
                <a:latin typeface="Franklin Gothic Medium" pitchFamily="34" charset="0"/>
              </a:rPr>
              <a:t>artesian </a:t>
            </a:r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roduct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79311" y="1273175"/>
                <a:ext cx="7315200" cy="70802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×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𝑏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: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}</m:t>
                      </m:r>
                    </m:oMath>
                  </m:oMathPara>
                </a14:m>
                <a:endParaRPr lang="en-US" sz="4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979311" y="1273175"/>
                <a:ext cx="7315200" cy="7080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1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De </a:t>
            </a:r>
            <a:r>
              <a:rPr lang="en-US" dirty="0" smtClean="0">
                <a:latin typeface="Franklin Gothic Medium" pitchFamily="34" charset="0"/>
              </a:rPr>
              <a:t>Morgan’s </a:t>
            </a:r>
            <a:r>
              <a:rPr lang="en-US" dirty="0">
                <a:latin typeface="Franklin Gothic Medium" pitchFamily="34" charset="0"/>
              </a:rPr>
              <a:t>Laws</a:t>
            </a:r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9889" y="5393267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6053" y="1331783"/>
                <a:ext cx="2832122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2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3" y="1331783"/>
                <a:ext cx="2832122" cy="5859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6053" y="3764844"/>
                <a:ext cx="2832122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∩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∪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2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3" y="3764844"/>
                <a:ext cx="2832122" cy="58593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0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</a:t>
            </a:r>
            <a:r>
              <a:rPr lang="en-US" dirty="0" smtClean="0">
                <a:latin typeface="Franklin Gothic Medium" pitchFamily="34" charset="0"/>
              </a:rPr>
              <a:t>istributive </a:t>
            </a:r>
            <a:r>
              <a:rPr lang="en-US" dirty="0">
                <a:latin typeface="Franklin Gothic Medium" pitchFamily="34" charset="0"/>
              </a:rPr>
              <a:t>L</a:t>
            </a:r>
            <a:r>
              <a:rPr lang="en-US" dirty="0" smtClean="0">
                <a:latin typeface="Franklin Gothic Medium" pitchFamily="34" charset="0"/>
              </a:rPr>
              <a:t>aws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m:rPr>
                              <m:lit/>
                            </m:r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3095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22239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766715" y="42417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76315" y="54609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57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193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7554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56698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212645" y="4216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22245" y="54355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316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652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251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ussell’s </a:t>
            </a:r>
            <a:r>
              <a:rPr lang="en-US" dirty="0"/>
              <a:t>P</a:t>
            </a:r>
            <a:r>
              <a:rPr lang="en-US" dirty="0" smtClean="0"/>
              <a:t>aradox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2201331" y="1487310"/>
                <a:ext cx="4516814" cy="83099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𝑆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={ 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 :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∉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 }</m:t>
                      </m:r>
                    </m:oMath>
                  </m:oMathPara>
                </a14:m>
                <a:endParaRPr lang="en-US" sz="4800" dirty="0"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2201331" y="1487310"/>
                <a:ext cx="4516814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goodokbad.com/assets/images/books/logicomix_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27" y="3623732"/>
            <a:ext cx="6643511" cy="2880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9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</a:t>
            </a:r>
            <a:r>
              <a:rPr lang="en-US" dirty="0" smtClean="0"/>
              <a:t>epresenting Sets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B</a:t>
            </a:r>
            <a:r>
              <a:rPr lang="en-US" dirty="0" smtClean="0"/>
              <a:t>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Suppose universe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{1,2,…,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2800" b="0" dirty="0" smtClean="0"/>
              </a:p>
              <a:p>
                <a:r>
                  <a:rPr lang="en-US" sz="2800" dirty="0" smtClean="0"/>
                  <a:t>Can represent set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800" dirty="0" smtClean="0"/>
                  <a:t> as a vector of bits: </a:t>
                </a:r>
              </a:p>
              <a:p>
                <a:pPr>
                  <a:buFont typeface="Arial" charset="0"/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where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dirty="0" smtClean="0">
                  <a:solidFill>
                    <a:srgbClr val="C00000"/>
                  </a:solidFill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pPr>
                  <a:buFont typeface="Arial" charset="0"/>
                  <a:buNone/>
                </a:pPr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			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=0 </m:t>
                    </m:r>
                  </m:oMath>
                </a14:m>
                <a:r>
                  <a:rPr lang="en-US" sz="28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baseline="-25000" dirty="0" smtClean="0">
                  <a:solidFill>
                    <a:srgbClr val="C00000"/>
                  </a:solidFill>
                  <a:sym typeface="Symbol" pitchFamily="18" charset="2"/>
                </a:endParaRPr>
              </a:p>
              <a:p>
                <a:pPr lvl="1"/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Called the </a:t>
                </a:r>
                <a:r>
                  <a:rPr lang="en-US" i="1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characteristic vector</a:t>
                </a:r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 of set B</a:t>
                </a:r>
              </a:p>
              <a:p>
                <a:pPr lvl="4"/>
                <a:endParaRPr lang="en-US" sz="2800" dirty="0" smtClean="0"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Given characteristic vectors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</m:oMath>
                </a14:m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endParaRPr lang="en-US" sz="2800" dirty="0" smtClean="0"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pPr lvl="1"/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What is characteristic vector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?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?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4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UNIX/</a:t>
            </a:r>
            <a:r>
              <a:rPr lang="en-US" dirty="0"/>
              <a:t>L</a:t>
            </a:r>
            <a:r>
              <a:rPr lang="en-US" dirty="0" smtClean="0"/>
              <a:t>inux </a:t>
            </a:r>
            <a:r>
              <a:rPr lang="en-US" dirty="0"/>
              <a:t>F</a:t>
            </a:r>
            <a:r>
              <a:rPr lang="en-US" dirty="0" smtClean="0"/>
              <a:t>ile </a:t>
            </a:r>
            <a:r>
              <a:rPr lang="en-US" dirty="0"/>
              <a:t>P</a:t>
            </a:r>
            <a:r>
              <a:rPr lang="en-US" dirty="0" smtClean="0"/>
              <a:t>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90" y="1232871"/>
            <a:ext cx="8229600" cy="5140800"/>
          </a:xfrm>
        </p:spPr>
        <p:txBody>
          <a:bodyPr/>
          <a:lstStyle/>
          <a:p>
            <a:pPr>
              <a:defRPr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–l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drwxr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-x ... Documents/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-r--r-- ... file1</a:t>
            </a:r>
          </a:p>
          <a:p>
            <a:pPr marL="457200" lvl="1" indent="0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 smtClean="0">
                <a:cs typeface="Courier New" pitchFamily="49" charset="0"/>
              </a:rPr>
              <a:t>Permissions maintained as bit vectors</a:t>
            </a:r>
          </a:p>
          <a:p>
            <a:pPr lvl="1">
              <a:defRPr/>
            </a:pPr>
            <a:r>
              <a:rPr lang="en-US" sz="2600" dirty="0" smtClean="0">
                <a:cs typeface="Courier New" pitchFamily="49" charset="0"/>
              </a:rPr>
              <a:t>Letter means bit is 1 </a:t>
            </a:r>
            <a:endParaRPr lang="en-US" sz="2600" dirty="0">
              <a:cs typeface="Courier New" pitchFamily="49" charset="0"/>
            </a:endParaRPr>
          </a:p>
          <a:p>
            <a:pPr lvl="1">
              <a:defRPr/>
            </a:pPr>
            <a:r>
              <a:rPr lang="en-US" sz="2600" dirty="0" smtClean="0">
                <a:cs typeface="Courier New" pitchFamily="49" charset="0"/>
              </a:rPr>
              <a:t>“--” means bit is 0.</a:t>
            </a:r>
            <a:endParaRPr lang="en-US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77" y="1411113"/>
            <a:ext cx="8573911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     	01101101                Java: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x|y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u="sng" dirty="0" smtClean="0">
                <a:sym typeface="Symbol"/>
              </a:rPr>
              <a:t></a:t>
            </a:r>
            <a:r>
              <a:rPr lang="en-US" u="sng" dirty="0">
                <a:sym typeface="Symbol"/>
              </a:rPr>
              <a:t>	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	</a:t>
            </a:r>
            <a:r>
              <a:rPr lang="en-US" dirty="0" smtClean="0">
                <a:solidFill>
                  <a:srgbClr val="C00000"/>
                </a:solidFill>
              </a:rPr>
              <a:t>01111111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endParaRPr lang="en-US" sz="1400" dirty="0"/>
          </a:p>
          <a:p>
            <a:pPr marL="0" indent="0">
              <a:buNone/>
              <a:defRPr/>
            </a:pPr>
            <a:r>
              <a:rPr lang="en-US" dirty="0" smtClean="0"/>
              <a:t>      	00101010                Java: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x&amp;y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b="1" u="sng" dirty="0" smtClean="0">
                <a:sym typeface="Symbol"/>
              </a:rPr>
              <a:t></a:t>
            </a:r>
            <a:r>
              <a:rPr lang="en-US" u="sng" dirty="0" smtClean="0"/>
              <a:t> 	00001111</a:t>
            </a:r>
            <a:r>
              <a:rPr lang="en-US" dirty="0" smtClean="0"/>
              <a:t> 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	</a:t>
            </a:r>
            <a:r>
              <a:rPr lang="en-US" dirty="0" smtClean="0">
                <a:solidFill>
                  <a:srgbClr val="C00000"/>
                </a:solidFill>
              </a:rPr>
              <a:t>00001010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  </a:t>
            </a:r>
            <a:r>
              <a:rPr lang="en-US" dirty="0" smtClean="0"/>
              <a:t>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		01101101                Java: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x^y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    </a:t>
            </a:r>
            <a:r>
              <a:rPr lang="en-US" b="1" u="sng" dirty="0" smtClean="0">
                <a:latin typeface="Symbol"/>
                <a:sym typeface="Symbol"/>
              </a:rPr>
              <a:t>	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      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	</a:t>
            </a:r>
            <a:r>
              <a:rPr lang="en-US" dirty="0" smtClean="0">
                <a:solidFill>
                  <a:srgbClr val="C00000"/>
                </a:solidFill>
              </a:rPr>
              <a:t>01011010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</a:t>
            </a:r>
            <a:r>
              <a:rPr lang="en-US" dirty="0"/>
              <a:t>I</a:t>
            </a:r>
            <a:r>
              <a:rPr lang="en-US" dirty="0" smtClean="0"/>
              <a:t>dentity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bits:  (x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 = ?</a:t>
            </a:r>
          </a:p>
          <a:p>
            <a:endParaRPr lang="en-US" dirty="0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What if x and y are bit-vectors?</a:t>
            </a:r>
          </a:p>
        </p:txBody>
      </p:sp>
    </p:spTree>
    <p:extLst>
      <p:ext uri="{BB962C8B-B14F-4D97-AF65-F5344CB8AC3E}">
        <p14:creationId xmlns:p14="http://schemas.microsoft.com/office/powerpoint/2010/main" val="2679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C</a:t>
            </a:r>
            <a:r>
              <a:rPr lang="en-US" dirty="0" smtClean="0"/>
              <a:t>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Alice wants to communicate message secretly to Bob so that eavesdropper  Eve who hears their conversation cannot tell what Alice’s message is.</a:t>
            </a:r>
          </a:p>
          <a:p>
            <a:pPr>
              <a:defRPr/>
            </a:pPr>
            <a:r>
              <a:rPr lang="en-US" sz="2800" dirty="0" smtClean="0"/>
              <a:t>Alice and Bob can get together and privately share a secret key </a:t>
            </a:r>
            <a:r>
              <a:rPr lang="en-US" sz="2800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/>
              <a:t> ahead of time.</a:t>
            </a:r>
            <a:endParaRPr lang="en-US" sz="2800" dirty="0"/>
          </a:p>
        </p:txBody>
      </p:sp>
      <p:pic>
        <p:nvPicPr>
          <p:cNvPr id="1026" name="Picture 2" descr="http://www.powayusd.com/pusdtbes/cs/e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56" y="3825933"/>
            <a:ext cx="6530622" cy="26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9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anum.com/security/computer_security/papers/otp-faq/ot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5797">
            <a:off x="6654419" y="4265875"/>
            <a:ext cx="1869060" cy="267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ne-Time </a:t>
            </a:r>
            <a:r>
              <a:rPr lang="en-US" dirty="0"/>
              <a:t>P</a:t>
            </a:r>
            <a:r>
              <a:rPr lang="en-US" dirty="0" smtClean="0"/>
              <a:t>ad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00755" y="1205085"/>
            <a:ext cx="83820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Alice and Bob privately share random n-bit vector K </a:t>
            </a:r>
          </a:p>
          <a:p>
            <a:pPr lvl="1"/>
            <a:r>
              <a:rPr lang="en-US" sz="2400" dirty="0" smtClean="0"/>
              <a:t>Eve does not know K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Later, Alice has n-bit message m to send to Bob</a:t>
            </a:r>
          </a:p>
          <a:p>
            <a:pPr lvl="1"/>
            <a:r>
              <a:rPr lang="en-US" sz="2400" dirty="0" smtClean="0"/>
              <a:t>Alice computes  C = m </a:t>
            </a:r>
            <a:r>
              <a:rPr lang="en-US" sz="2400" dirty="0" smtClean="0">
                <a:sym typeface="Symbol" pitchFamily="18" charset="2"/>
              </a:rPr>
              <a:t> K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Alice sends C to Bob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Bob computes m = C  K which is (m  K)  K</a:t>
            </a:r>
          </a:p>
          <a:p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Eve cannot figure out m from C unless she can guess K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Medium" pitchFamily="34" charset="0"/>
              </a:rPr>
              <a:t>Proof by Contrapositive:  Strategy for </a:t>
            </a:r>
            <a:r>
              <a:rPr lang="en-US" dirty="0" smtClean="0">
                <a:latin typeface="Franklin Gothic Medium" pitchFamily="34" charset="0"/>
                <a:sym typeface="Symbol" charset="0"/>
              </a:rPr>
              <a:t>implications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421714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</a:t>
            </a:r>
            <a:r>
              <a:rPr lang="en-US" sz="2800" dirty="0" smtClean="0">
                <a:sym typeface="Symbol"/>
              </a:rPr>
              <a:t>q</a:t>
            </a:r>
            <a:r>
              <a:rPr lang="en-US" sz="2800" dirty="0" smtClean="0">
                <a:ea typeface="+mn-ea"/>
              </a:rPr>
              <a:t> and derive </a:t>
            </a:r>
            <a:r>
              <a:rPr lang="en-US" sz="2800" dirty="0" smtClean="0">
                <a:sym typeface="Symbol"/>
              </a:rPr>
              <a:t>p, then we have proven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q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sym typeface="Symbol"/>
              </a:rPr>
              <a:t>p, which is the same as p 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 q.</a:t>
            </a:r>
            <a:endParaRPr lang="en-US" sz="2800" dirty="0" smtClean="0">
              <a:ea typeface="+mn-ea"/>
              <a:sym typeface="Symbol"/>
            </a:endParaRP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q         	</a:t>
            </a:r>
            <a:r>
              <a:rPr lang="en-US" sz="2800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</a:t>
            </a:r>
            <a:r>
              <a:rPr lang="en-US" sz="2800" dirty="0">
                <a:solidFill>
                  <a:srgbClr val="002060"/>
                </a:solidFill>
                <a:sym typeface="Symbol"/>
              </a:rPr>
              <a:t>p</a:t>
            </a:r>
            <a:endParaRPr lang="en-US" sz="2800" b="1" dirty="0" smtClean="0">
              <a:solidFill>
                <a:srgbClr val="002060"/>
              </a:solidFill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q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p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q</a:t>
            </a:r>
            <a:r>
              <a:rPr lang="en-US" sz="2800" b="1" dirty="0" smtClean="0">
                <a:ea typeface="+mn-ea"/>
                <a:sym typeface="Symbol"/>
              </a:rPr>
              <a:t>				</a:t>
            </a:r>
            <a:r>
              <a:rPr lang="en-US" sz="2800" dirty="0" smtClean="0">
                <a:sym typeface="Symbol"/>
              </a:rPr>
              <a:t>Contrapositive</a:t>
            </a:r>
            <a:r>
              <a:rPr lang="en-US" sz="2800" dirty="0" smtClean="0">
                <a:ea typeface="+mn-ea"/>
                <a:sym typeface="Symbol"/>
              </a:rPr>
              <a:t> 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19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Proof by Contradiction:  One </a:t>
            </a:r>
            <a:r>
              <a:rPr lang="en-US" dirty="0">
                <a:latin typeface="Franklin Gothic Medium" pitchFamily="34" charset="0"/>
              </a:rPr>
              <a:t>way to prove </a:t>
            </a:r>
            <a:r>
              <a:rPr lang="en-US" dirty="0">
                <a:latin typeface="Franklin Gothic Medium" pitchFamily="34" charset="0"/>
                <a:sym typeface="Symbol" charset="0"/>
              </a:rPr>
              <a:t>p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514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p and derive F (a contradiction), then we have proven </a:t>
            </a:r>
            <a:r>
              <a:rPr lang="en-US" sz="2800" dirty="0" smtClean="0">
                <a:ea typeface="+mn-ea"/>
                <a:sym typeface="Symbol"/>
              </a:rPr>
              <a:t>p.</a:t>
            </a: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 p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 </a:t>
            </a:r>
            <a:r>
              <a:rPr lang="en-US" sz="2800" b="1" dirty="0" smtClean="0">
                <a:solidFill>
                  <a:srgbClr val="002060"/>
                </a:solidFill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p 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 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       </a:t>
            </a:r>
            <a:r>
              <a:rPr lang="en-US" sz="2800" b="1" dirty="0" smtClean="0">
                <a:ea typeface="+mn-ea"/>
                <a:sym typeface="Symbol"/>
              </a:rPr>
              <a:t>		</a:t>
            </a:r>
            <a:r>
              <a:rPr lang="en-US" sz="2800" dirty="0" smtClean="0">
                <a:sym typeface="Symbol"/>
              </a:rPr>
              <a:t>Law of Implication:</a:t>
            </a:r>
            <a:r>
              <a:rPr lang="en-US" sz="2800" dirty="0" smtClean="0">
                <a:ea typeface="+mn-ea"/>
                <a:sym typeface="Symbol"/>
              </a:rPr>
              <a:t>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6.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</a:t>
            </a:r>
            <a:r>
              <a:rPr lang="en-US" sz="2800" dirty="0" smtClean="0">
                <a:ea typeface="+mn-ea"/>
                <a:sym typeface="Symbol"/>
              </a:rPr>
              <a:t>              		Identity: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480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74423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No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integer is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both even and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odd.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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                        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         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latin typeface="Calibri" charset="0"/>
                <a:sym typeface="Symbol" charset="0"/>
              </a:rPr>
              <a:t>We go by contradiction. Let </a:t>
            </a:r>
            <a:r>
              <a:rPr lang="en-US" sz="2800" dirty="0">
                <a:latin typeface="Calibri" charset="0"/>
                <a:sym typeface="Symbol" charset="0"/>
              </a:rPr>
              <a:t>x be any integer and suppose that it is both even and odd.   Then x=2k for some integer k and x=</a:t>
            </a:r>
            <a:r>
              <a:rPr lang="en-US" sz="2800" dirty="0" smtClean="0">
                <a:latin typeface="Calibri" charset="0"/>
                <a:sym typeface="Symbol" charset="0"/>
              </a:rPr>
              <a:t>2m+</a:t>
            </a:r>
            <a:r>
              <a:rPr lang="en-US" sz="2800" dirty="0">
                <a:latin typeface="Calibri" charset="0"/>
                <a:sym typeface="Symbol" charset="0"/>
              </a:rPr>
              <a:t>1 for some integer </a:t>
            </a:r>
            <a:r>
              <a:rPr lang="en-US" sz="2800" dirty="0" smtClean="0">
                <a:latin typeface="Calibri" charset="0"/>
                <a:sym typeface="Symbol" charset="0"/>
              </a:rPr>
              <a:t>m.   </a:t>
            </a:r>
            <a:r>
              <a:rPr lang="en-US" sz="2800" dirty="0">
                <a:latin typeface="Calibri" charset="0"/>
                <a:sym typeface="Symbol" charset="0"/>
              </a:rPr>
              <a:t>Therefore 2k=</a:t>
            </a:r>
            <a:r>
              <a:rPr lang="en-US" sz="2800" dirty="0" smtClean="0">
                <a:latin typeface="Calibri" charset="0"/>
                <a:sym typeface="Symbol" charset="0"/>
              </a:rPr>
              <a:t>2m+</a:t>
            </a:r>
            <a:r>
              <a:rPr lang="en-US" sz="2800" dirty="0">
                <a:latin typeface="Calibri" charset="0"/>
                <a:sym typeface="Symbol" charset="0"/>
              </a:rPr>
              <a:t>1 and hence k</a:t>
            </a:r>
            <a:r>
              <a:rPr lang="en-US" sz="2800" dirty="0" smtClean="0">
                <a:latin typeface="Calibri" charset="0"/>
                <a:sym typeface="Symbol" charset="0"/>
              </a:rPr>
              <a:t>=m+</a:t>
            </a:r>
            <a:r>
              <a:rPr lang="en-US" sz="2800" dirty="0">
                <a:latin typeface="Calibri" charset="0"/>
                <a:sym typeface="Symbol" charset="0"/>
              </a:rPr>
              <a:t>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</a:t>
            </a:r>
            <a:r>
              <a:rPr lang="en-US" sz="2800" dirty="0" smtClean="0">
                <a:latin typeface="Calibri" charset="0"/>
                <a:sym typeface="Symbol" charset="0"/>
              </a:rPr>
              <a:t>.  So, no integer is both even and odd.                                           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04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 smtClean="0">
              <a:latin typeface="Calibri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If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x and y are rational then </a:t>
            </a:r>
            <a:r>
              <a:rPr lang="en-US" sz="2800" dirty="0" err="1" smtClean="0">
                <a:latin typeface="Franklin Gothic Medium" pitchFamily="34" charset="0"/>
                <a:sym typeface="Symbol" charset="0"/>
              </a:rPr>
              <a:t>xy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is rational</a:t>
            </a:r>
          </a:p>
        </p:txBody>
      </p:sp>
      <p:sp>
        <p:nvSpPr>
          <p:cNvPr id="11" name="TextBox 10"/>
          <p:cNvSpPr txBox="1"/>
          <p:nvPr>
            <p:custDataLst>
              <p:tags r:id="rId1"/>
            </p:custDataLst>
          </p:nvPr>
        </p:nvSpPr>
        <p:spPr>
          <a:xfrm>
            <a:off x="270933" y="5991578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976489" y="4018172"/>
            <a:ext cx="6920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x y ((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Rational(y))  Rational(</a:t>
            </a:r>
            <a:r>
              <a:rPr lang="en-US" sz="2400" dirty="0" err="1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xy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01575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Rationality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585" y="1728139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lvl="1" indent="0">
              <a:buNone/>
            </a:pP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ja-JP" alt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“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 is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rational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.</a:t>
            </a:r>
            <a:r>
              <a:rPr lang="ja-JP" alt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solidFill>
                <a:srgbClr val="C00000"/>
              </a:solidFill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sz="1200" dirty="0">
              <a:latin typeface="Calibri" charset="0"/>
              <a:sym typeface="Symbol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Calibri"/>
                <a:cs typeface="Calibri"/>
                <a:sym typeface="Symbol" charset="0"/>
              </a:rPr>
              <a:t>Proof:   </a:t>
            </a:r>
            <a:r>
              <a:rPr lang="en-US" sz="2800" dirty="0" smtClean="0">
                <a:latin typeface="Calibri"/>
                <a:cs typeface="Calibri"/>
                <a:sym typeface="Symbol" charset="0"/>
              </a:rPr>
              <a:t>Let x and y be rational numbers.  Then, x = a/b for some integers a, b, where 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b0, and y = c/d for some integers </a:t>
            </a:r>
            <a:r>
              <a:rPr lang="en-US" sz="2800" dirty="0" err="1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c,d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, where d</a:t>
            </a:r>
            <a:r>
              <a:rPr lang="en-US" sz="2800" dirty="0">
                <a:latin typeface="Calibri"/>
                <a:ea typeface="ＭＳ Ｐゴシック" pitchFamily="-111" charset="-128"/>
                <a:cs typeface="Calibri"/>
                <a:sym typeface="Symbol"/>
              </a:rPr>
              <a:t>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0. </a:t>
            </a:r>
          </a:p>
          <a:p>
            <a:pPr marL="0" lvl="0" indent="0">
              <a:buNone/>
            </a:pP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Then </a:t>
            </a:r>
            <a:r>
              <a:rPr lang="en-US" sz="2800" dirty="0" err="1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xy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 = (ac)/(</a:t>
            </a:r>
            <a:r>
              <a:rPr lang="en-US" sz="2800" dirty="0" err="1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bd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).  </a:t>
            </a:r>
          </a:p>
          <a:p>
            <a:pPr marL="0" lvl="0" indent="0">
              <a:buNone/>
            </a:pP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Since b and d are both non-zero, so is </a:t>
            </a:r>
            <a:r>
              <a:rPr lang="en-US" sz="2800" dirty="0" err="1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bd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; furthermore, ac and </a:t>
            </a:r>
            <a:r>
              <a:rPr lang="en-US" sz="2800" dirty="0" err="1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bd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 are integers.  It follows that </a:t>
            </a:r>
            <a:r>
              <a:rPr lang="en-US" sz="2800" dirty="0" err="1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xy</a:t>
            </a:r>
            <a:r>
              <a:rPr lang="en-US" sz="2800" dirty="0" smtClean="0">
                <a:latin typeface="Calibri"/>
                <a:ea typeface="ＭＳ Ｐゴシック" pitchFamily="-111" charset="-128"/>
                <a:cs typeface="Calibri"/>
                <a:sym typeface="Symbol"/>
              </a:rPr>
              <a:t> is rational, by definition of rational.</a:t>
            </a:r>
            <a:r>
              <a:rPr lang="en-US" sz="2600" b="1" dirty="0">
                <a:solidFill>
                  <a:prstClr val="black"/>
                </a:solidFill>
                <a:latin typeface="Calibri" charset="0"/>
                <a:sym typeface="Symbol" charset="0"/>
              </a:rPr>
              <a:t> </a:t>
            </a:r>
            <a:r>
              <a:rPr lang="en-US" sz="2600" b="1" dirty="0" smtClean="0">
                <a:solidFill>
                  <a:prstClr val="black"/>
                </a:solidFill>
                <a:latin typeface="Calibri" charset="0"/>
                <a:sym typeface="Symbol" charset="0"/>
              </a:rPr>
              <a:t> </a:t>
            </a:r>
            <a:r>
              <a:rPr lang="en-US" sz="2600" dirty="0" smtClean="0">
                <a:solidFill>
                  <a:prstClr val="black"/>
                </a:solidFill>
                <a:latin typeface="Calibri" charset="0"/>
                <a:sym typeface="Symbol" charset="0"/>
              </a:rPr>
              <a:t> </a:t>
            </a:r>
            <a:endParaRPr lang="en-US" sz="2800" dirty="0">
              <a:latin typeface="Calibri"/>
              <a:cs typeface="Calibri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895689" y="1023833"/>
            <a:ext cx="7480956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>
                <a:ea typeface="ＭＳ Ｐゴシック" pitchFamily="-111" charset="-128"/>
              </a:rPr>
              <a:t>Rational(x) </a:t>
            </a:r>
            <a:r>
              <a:rPr lang="en-US" sz="2200" dirty="0">
                <a:ea typeface="ＭＳ Ｐゴシック" pitchFamily="-111" charset="-128"/>
                <a:sym typeface="Symbol"/>
              </a:rPr>
              <a:t></a:t>
            </a:r>
            <a:r>
              <a:rPr lang="en-US" sz="2200" b="1" dirty="0">
                <a:ea typeface="ＭＳ Ｐゴシック" pitchFamily="-111" charset="-128"/>
                <a:sym typeface="Symbol"/>
              </a:rPr>
              <a:t> </a:t>
            </a:r>
            <a:r>
              <a:rPr lang="en-US" sz="2200" dirty="0">
                <a:ea typeface="ＭＳ Ｐゴシック" pitchFamily="-111" charset="-128"/>
                <a:sym typeface="Symbol"/>
              </a:rPr>
              <a:t>p </a:t>
            </a:r>
            <a:r>
              <a:rPr lang="en-US" sz="2200" b="1" dirty="0">
                <a:ea typeface="ＭＳ Ｐゴシック" pitchFamily="-111" charset="-128"/>
                <a:sym typeface="Symbol"/>
              </a:rPr>
              <a:t></a:t>
            </a:r>
            <a:r>
              <a:rPr lang="en-US" sz="2200" dirty="0">
                <a:ea typeface="ＭＳ Ｐゴシック" pitchFamily="-111" charset="-128"/>
                <a:sym typeface="Symbol"/>
              </a:rPr>
              <a:t>q  ((x=p/q)  Integer(p)  Integer(q)  q0)    </a:t>
            </a:r>
            <a:endParaRPr lang="en-US" sz="2200" dirty="0" smtClean="0">
              <a:latin typeface="+mj-lt"/>
              <a:ea typeface="ＭＳ Ｐゴシック" pitchFamily="-111" charset="-128"/>
            </a:endParaRPr>
          </a:p>
          <a:p>
            <a:pPr>
              <a:defRPr/>
            </a:pPr>
            <a:r>
              <a:rPr lang="en-US" sz="2200" dirty="0" smtClean="0">
                <a:latin typeface="+mj-lt"/>
                <a:ea typeface="ＭＳ Ｐゴシック" pitchFamily="-111" charset="-128"/>
              </a:rPr>
              <a:t>Domain</a:t>
            </a:r>
            <a:r>
              <a:rPr lang="en-US" sz="2200" dirty="0">
                <a:latin typeface="+mj-lt"/>
                <a:ea typeface="ＭＳ Ｐゴシック" pitchFamily="-111" charset="-128"/>
              </a:rPr>
              <a:t>: </a:t>
            </a:r>
            <a:r>
              <a:rPr lang="en-US" sz="2200" dirty="0" err="1" smtClean="0">
                <a:latin typeface="+mj-lt"/>
                <a:ea typeface="ＭＳ Ｐゴシック" pitchFamily="-111" charset="-128"/>
              </a:rPr>
              <a:t>Reals</a:t>
            </a:r>
            <a:endParaRPr lang="en-US" sz="2200" dirty="0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75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Rationality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585" y="1728139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lvl="1" indent="0">
              <a:buNone/>
            </a:pP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ja-JP" alt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“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x+y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is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rational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.</a:t>
            </a:r>
            <a:r>
              <a:rPr lang="ja-JP" alt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solidFill>
                <a:srgbClr val="C00000"/>
              </a:solidFill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sz="12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895689" y="1023833"/>
            <a:ext cx="7480956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>
                <a:ea typeface="ＭＳ Ｐゴシック" pitchFamily="-111" charset="-128"/>
              </a:rPr>
              <a:t>Rational(x) </a:t>
            </a:r>
            <a:r>
              <a:rPr lang="en-US" sz="2200" dirty="0">
                <a:ea typeface="ＭＳ Ｐゴシック" pitchFamily="-111" charset="-128"/>
                <a:sym typeface="Symbol"/>
              </a:rPr>
              <a:t></a:t>
            </a:r>
            <a:r>
              <a:rPr lang="en-US" sz="2200" b="1" dirty="0">
                <a:ea typeface="ＭＳ Ｐゴシック" pitchFamily="-111" charset="-128"/>
                <a:sym typeface="Symbol"/>
              </a:rPr>
              <a:t> </a:t>
            </a:r>
            <a:r>
              <a:rPr lang="en-US" sz="2200" dirty="0">
                <a:ea typeface="ＭＳ Ｐゴシック" pitchFamily="-111" charset="-128"/>
                <a:sym typeface="Symbol"/>
              </a:rPr>
              <a:t>p </a:t>
            </a:r>
            <a:r>
              <a:rPr lang="en-US" sz="2200" b="1" dirty="0">
                <a:ea typeface="ＭＳ Ｐゴシック" pitchFamily="-111" charset="-128"/>
                <a:sym typeface="Symbol"/>
              </a:rPr>
              <a:t></a:t>
            </a:r>
            <a:r>
              <a:rPr lang="en-US" sz="2200" dirty="0">
                <a:ea typeface="ＭＳ Ｐゴシック" pitchFamily="-111" charset="-128"/>
                <a:sym typeface="Symbol"/>
              </a:rPr>
              <a:t>q  ((x=p/q)  Integer(p)  Integer(q)  q0)    </a:t>
            </a:r>
            <a:endParaRPr lang="en-US" sz="2200" dirty="0" smtClean="0">
              <a:latin typeface="+mj-lt"/>
              <a:ea typeface="ＭＳ Ｐゴシック" pitchFamily="-111" charset="-128"/>
            </a:endParaRPr>
          </a:p>
          <a:p>
            <a:pPr>
              <a:defRPr/>
            </a:pPr>
            <a:r>
              <a:rPr lang="en-US" sz="2200" dirty="0" smtClean="0">
                <a:latin typeface="+mj-lt"/>
                <a:ea typeface="ＭＳ Ｐゴシック" pitchFamily="-111" charset="-128"/>
              </a:rPr>
              <a:t>Domain</a:t>
            </a:r>
            <a:r>
              <a:rPr lang="en-US" sz="2200" dirty="0">
                <a:latin typeface="+mj-lt"/>
                <a:ea typeface="ＭＳ Ｐゴシック" pitchFamily="-111" charset="-128"/>
              </a:rPr>
              <a:t>: </a:t>
            </a:r>
            <a:r>
              <a:rPr lang="en-US" sz="2200" dirty="0" err="1" smtClean="0">
                <a:latin typeface="+mj-lt"/>
                <a:ea typeface="ＭＳ Ｐゴシック" pitchFamily="-111" charset="-128"/>
              </a:rPr>
              <a:t>Reals</a:t>
            </a:r>
            <a:endParaRPr lang="en-US" sz="2200" dirty="0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0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004"/>
            <a:ext cx="8229600" cy="514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In the same way that code should be easy to execute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Easily checkable in principle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</p:spTree>
    <p:extLst>
      <p:ext uri="{BB962C8B-B14F-4D97-AF65-F5344CB8AC3E}">
        <p14:creationId xmlns:p14="http://schemas.microsoft.com/office/powerpoint/2010/main" val="5881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8046</TotalTime>
  <Words>1535</Words>
  <Application>Microsoft Office PowerPoint</Application>
  <PresentationFormat>On-screen Show (4:3)</PresentationFormat>
  <Paragraphs>250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ゴシック</vt:lpstr>
      <vt:lpstr>ＭＳ Ｐゴシック</vt:lpstr>
      <vt:lpstr>ＭＳ Ｐゴシック</vt:lpstr>
      <vt:lpstr>Arial</vt:lpstr>
      <vt:lpstr>Berlin Sans FB</vt:lpstr>
      <vt:lpstr>Calibri</vt:lpstr>
      <vt:lpstr>Cambria Math</vt:lpstr>
      <vt:lpstr>Courier New</vt:lpstr>
      <vt:lpstr>Franklin Gothic Medium</vt:lpstr>
      <vt:lpstr>Symbol</vt:lpstr>
      <vt:lpstr>Office Theme</vt:lpstr>
      <vt:lpstr>PowerPoint Presentation</vt:lpstr>
      <vt:lpstr>Inference rules for quantifiers</vt:lpstr>
      <vt:lpstr>Proof by Contrapositive:  Strategy for implications</vt:lpstr>
      <vt:lpstr>Proof by Contradiction:  One way to prove p</vt:lpstr>
      <vt:lpstr>Even and Odd</vt:lpstr>
      <vt:lpstr>Rational Numbers</vt:lpstr>
      <vt:lpstr>Rationality</vt:lpstr>
      <vt:lpstr>Rationality</vt:lpstr>
      <vt:lpstr>Proofs</vt:lpstr>
      <vt:lpstr>CSE 311: Foundations of Computing</vt:lpstr>
      <vt:lpstr>Set Theory</vt:lpstr>
      <vt:lpstr>Some Common Sets</vt:lpstr>
      <vt:lpstr>Definitions</vt:lpstr>
      <vt:lpstr>Definitions</vt:lpstr>
      <vt:lpstr>Building sets from predicates</vt:lpstr>
      <vt:lpstr>Set Operations</vt:lpstr>
      <vt:lpstr>More Set Operations</vt:lpstr>
      <vt:lpstr>It’s Boolean algebra again</vt:lpstr>
      <vt:lpstr>Empty Set and power set</vt:lpstr>
      <vt:lpstr>Cartesian Product</vt:lpstr>
      <vt:lpstr>De Morgan’s Laws</vt:lpstr>
      <vt:lpstr>Distributive Laws</vt:lpstr>
      <vt:lpstr>Russell’s Paradox</vt:lpstr>
      <vt:lpstr>Representing Sets Using Bits</vt:lpstr>
      <vt:lpstr>UNIX/Linux File Permissions</vt:lpstr>
      <vt:lpstr>Bitwise Operations</vt:lpstr>
      <vt:lpstr>A Useful Identity</vt:lpstr>
      <vt:lpstr>Private Key Cryptography</vt:lpstr>
      <vt:lpstr>One-Time Pad</vt:lpstr>
    </vt:vector>
  </TitlesOfParts>
  <Company>Chinese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379</cp:revision>
  <cp:lastPrinted>2014-10-13T18:47:06Z</cp:lastPrinted>
  <dcterms:created xsi:type="dcterms:W3CDTF">2013-01-07T07:20:47Z</dcterms:created>
  <dcterms:modified xsi:type="dcterms:W3CDTF">2014-10-13T19:05:21Z</dcterms:modified>
</cp:coreProperties>
</file>