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380" r:id="rId3"/>
    <p:sldId id="381" r:id="rId4"/>
    <p:sldId id="384" r:id="rId5"/>
    <p:sldId id="386" r:id="rId6"/>
    <p:sldId id="387" r:id="rId7"/>
    <p:sldId id="388" r:id="rId8"/>
    <p:sldId id="418" r:id="rId9"/>
    <p:sldId id="414" r:id="rId10"/>
    <p:sldId id="415" r:id="rId11"/>
    <p:sldId id="416" r:id="rId12"/>
    <p:sldId id="413" r:id="rId13"/>
    <p:sldId id="393" r:id="rId14"/>
    <p:sldId id="394" r:id="rId15"/>
    <p:sldId id="400" r:id="rId16"/>
    <p:sldId id="395" r:id="rId17"/>
    <p:sldId id="417" r:id="rId18"/>
    <p:sldId id="396" r:id="rId19"/>
    <p:sldId id="398" r:id="rId20"/>
    <p:sldId id="397" r:id="rId21"/>
    <p:sldId id="402" r:id="rId22"/>
    <p:sldId id="401" r:id="rId23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3" autoAdjust="0"/>
  </p:normalViewPr>
  <p:slideViewPr>
    <p:cSldViewPr snapToGrid="0" snapToObjects="1">
      <p:cViewPr varScale="1">
        <p:scale>
          <a:sx n="93" d="100"/>
          <a:sy n="93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 = Song</a:t>
            </a:r>
            <a:r>
              <a:rPr lang="en-US" baseline="0" dirty="0" smtClean="0"/>
              <a:t> paused</a:t>
            </a:r>
            <a:endParaRPr lang="en-US" dirty="0" smtClean="0"/>
          </a:p>
          <a:p>
            <a:r>
              <a:rPr lang="en-US" baseline="0" dirty="0" smtClean="0"/>
              <a:t>q = Premium user</a:t>
            </a:r>
          </a:p>
          <a:p>
            <a:r>
              <a:rPr lang="en-US" baseline="0" dirty="0" smtClean="0"/>
              <a:t>r = maintain buffer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7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8:  More Proofs</a:t>
            </a:r>
          </a:p>
        </p:txBody>
      </p:sp>
      <p:pic>
        <p:nvPicPr>
          <p:cNvPr id="3" name="Picture 2" descr="Set The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241" y="2528535"/>
            <a:ext cx="2835980" cy="393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P</a:t>
            </a:r>
            <a:r>
              <a:rPr lang="en-US" dirty="0" smtClean="0">
                <a:latin typeface="Franklin Gothic Medium" pitchFamily="34" charset="0"/>
              </a:rPr>
              <a:t>roofs </a:t>
            </a:r>
            <a:r>
              <a:rPr lang="en-US" dirty="0">
                <a:latin typeface="Franklin Gothic Medium" pitchFamily="34" charset="0"/>
              </a:rPr>
              <a:t>using Q</a:t>
            </a:r>
            <a:r>
              <a:rPr lang="en-US" dirty="0" smtClean="0">
                <a:latin typeface="Franklin Gothic Medium" pitchFamily="34" charset="0"/>
              </a:rPr>
              <a:t>uantifiers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3215713"/>
          </a:xfrm>
        </p:spPr>
        <p:txBody>
          <a:bodyPr/>
          <a:lstStyle/>
          <a:p>
            <a:pPr marL="457200" lvl="1" indent="0">
              <a:buFont typeface="Arial" charset="0"/>
              <a:buNone/>
              <a:defRPr/>
            </a:pPr>
            <a:r>
              <a:rPr lang="en-US" sz="2000" dirty="0">
                <a:sym typeface="Symbol"/>
              </a:rPr>
              <a:t>1.  </a:t>
            </a:r>
            <a:r>
              <a:rPr lang="en-US" sz="2000" dirty="0" smtClean="0">
                <a:sym typeface="Symbol"/>
              </a:rPr>
              <a:t>  </a:t>
            </a:r>
            <a:r>
              <a:rPr lang="en-US" sz="2000" dirty="0" smtClean="0">
                <a:latin typeface="Franklin Gothic Medium" panose="020B0603020102020204" pitchFamily="34" charset="0"/>
                <a:sym typeface="Symbol"/>
              </a:rPr>
              <a:t> Even</a:t>
            </a:r>
            <a:r>
              <a:rPr lang="en-US" sz="2000" dirty="0">
                <a:latin typeface="Franklin Gothic Medium" panose="020B0603020102020204" pitchFamily="34" charset="0"/>
                <a:sym typeface="Symbol"/>
              </a:rPr>
              <a:t>(2)		      	           </a:t>
            </a:r>
            <a:r>
              <a:rPr lang="en-US" sz="2000" dirty="0" smtClean="0">
                <a:latin typeface="Franklin Gothic Medium" panose="020B0603020102020204" pitchFamily="34" charset="0"/>
                <a:sym typeface="Symbol"/>
              </a:rPr>
              <a:t>    Fact</a:t>
            </a:r>
            <a:r>
              <a:rPr lang="en-US" sz="2000" dirty="0">
                <a:latin typeface="Franklin Gothic Medium" panose="020B0603020102020204" pitchFamily="34" charset="0"/>
                <a:sym typeface="Symbol"/>
              </a:rPr>
              <a:t>* (math)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000" dirty="0">
                <a:latin typeface="Franklin Gothic Medium" panose="020B0603020102020204" pitchFamily="34" charset="0"/>
                <a:sym typeface="Symbol"/>
              </a:rPr>
              <a:t>Prime(2)			</a:t>
            </a:r>
            <a:r>
              <a:rPr lang="en-US" sz="2000" dirty="0" smtClean="0">
                <a:latin typeface="Franklin Gothic Medium" panose="020B0603020102020204" pitchFamily="34" charset="0"/>
                <a:sym typeface="Symbol"/>
              </a:rPr>
              <a:t>        Fact</a:t>
            </a:r>
            <a:r>
              <a:rPr lang="en-US" sz="2000" dirty="0">
                <a:latin typeface="Franklin Gothic Medium" panose="020B0603020102020204" pitchFamily="34" charset="0"/>
                <a:sym typeface="Symbol"/>
              </a:rPr>
              <a:t>* (math)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000" dirty="0">
                <a:latin typeface="Franklin Gothic Medium" panose="020B0603020102020204" pitchFamily="34" charset="0"/>
                <a:sym typeface="Symbol"/>
              </a:rPr>
              <a:t>Even(2) </a:t>
            </a: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  <a:sym typeface="Symbol"/>
              </a:rPr>
              <a:t> </a:t>
            </a:r>
            <a:r>
              <a:rPr lang="en-US" sz="2000" dirty="0">
                <a:latin typeface="Franklin Gothic Medium" panose="020B0603020102020204" pitchFamily="34" charset="0"/>
                <a:sym typeface="Symbol"/>
              </a:rPr>
              <a:t>Prime(2)	     </a:t>
            </a:r>
            <a:r>
              <a:rPr lang="en-US" sz="2000" dirty="0" smtClean="0">
                <a:latin typeface="Franklin Gothic Medium" panose="020B0603020102020204" pitchFamily="34" charset="0"/>
                <a:sym typeface="Symbol"/>
              </a:rPr>
              <a:t>   Intro </a:t>
            </a: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  <a:sym typeface="Symbol"/>
              </a:rPr>
              <a:t>: 1, 2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 x </a:t>
            </a:r>
            <a:r>
              <a:rPr lang="en-US" sz="2000" dirty="0" smtClean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 (Even(x</a:t>
            </a: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) </a:t>
            </a: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  <a:sym typeface="Symbol"/>
              </a:rPr>
              <a:t> </a:t>
            </a: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Prime(x</a:t>
            </a:r>
            <a:r>
              <a:rPr lang="en-US" sz="2000" dirty="0" smtClean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))   Intro </a:t>
            </a: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: </a:t>
            </a:r>
            <a:r>
              <a:rPr lang="en-US" sz="2000" dirty="0" smtClean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3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sym typeface="Symbol"/>
              </a:rPr>
              <a:t>   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  <a:sym typeface="Symbol"/>
              </a:rPr>
              <a:t>Those first two lines are sort of cheating; we should prove those “facts”.</a:t>
            </a:r>
            <a:endParaRPr lang="en-US" sz="2000" dirty="0">
              <a:solidFill>
                <a:srgbClr val="C00000"/>
              </a:solidFill>
              <a:sym typeface="Symbol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0" y="5933410"/>
            <a:ext cx="688669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Prime(</a:t>
            </a:r>
            <a:r>
              <a:rPr lang="en-US" i="1" dirty="0">
                <a:ea typeface="ＭＳ Ｐゴシック" pitchFamily="-111" charset="-128"/>
                <a:cs typeface="+mn-cs"/>
              </a:rPr>
              <a:t>x</a:t>
            </a:r>
            <a:r>
              <a:rPr lang="en-US" dirty="0">
                <a:ea typeface="ＭＳ Ｐゴシック" pitchFamily="-111" charset="-128"/>
                <a:cs typeface="+mn-cs"/>
              </a:rPr>
              <a:t>): x is an integer &gt; 1 and x is not a multiple of any integer strictly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between 1 and x </a:t>
            </a:r>
            <a:endParaRPr lang="en-US" dirty="0" smtClean="0">
              <a:ea typeface="ＭＳ Ｐゴシック" pitchFamily="-111" charset="-128"/>
              <a:cs typeface="+mn-cs"/>
            </a:endParaRP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Even(x) </a:t>
            </a:r>
            <a:r>
              <a:rPr lang="en-US" dirty="0">
                <a:ea typeface="ＭＳ Ｐゴシック" pitchFamily="-111" charset="-128"/>
                <a:sym typeface="Symbol"/>
              </a:rPr>
              <a:t></a:t>
            </a:r>
            <a:r>
              <a:rPr lang="en-US" b="1" dirty="0">
                <a:ea typeface="ＭＳ Ｐゴシック" pitchFamily="-111" charset="-128"/>
                <a:sym typeface="Symbol"/>
              </a:rPr>
              <a:t> </a:t>
            </a:r>
            <a:r>
              <a:rPr lang="en-US" dirty="0">
                <a:ea typeface="ＭＳ Ｐゴシック" pitchFamily="-111" charset="-128"/>
                <a:sym typeface="Symbol"/>
              </a:rPr>
              <a:t>y </a:t>
            </a:r>
            <a:r>
              <a:rPr lang="en-US" dirty="0" smtClean="0">
                <a:ea typeface="ＭＳ Ｐゴシック" pitchFamily="-111" charset="-128"/>
                <a:sym typeface="Symbol"/>
              </a:rPr>
              <a:t>(</a:t>
            </a:r>
            <a:r>
              <a:rPr lang="en-US" dirty="0">
                <a:ea typeface="ＭＳ Ｐゴシック" pitchFamily="-111" charset="-128"/>
                <a:sym typeface="Symbol"/>
              </a:rPr>
              <a:t>x=2y)    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2908974"/>
            <a:ext cx="9329224" cy="31080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charset="0"/>
              <a:buNone/>
              <a:defRPr/>
            </a:pPr>
            <a:endParaRPr lang="en-US" dirty="0" smtClean="0">
              <a:sym typeface="Symbol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1117" y="3885381"/>
            <a:ext cx="8686800" cy="178157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Arial" charset="0"/>
              <a:buAutoNum type="arabicPeriod"/>
              <a:defRPr/>
            </a:pPr>
            <a:r>
              <a:rPr lang="en-US" sz="2000" dirty="0" smtClean="0">
                <a:sym typeface="Symbol"/>
              </a:rPr>
              <a:t>2 = 2*1			     						Definition of Multiplication</a:t>
            </a:r>
          </a:p>
          <a:p>
            <a:pPr marL="914400" lvl="1" indent="-457200">
              <a:buFont typeface="Arial" charset="0"/>
              <a:buAutoNum type="arabicPeriod"/>
              <a:defRPr/>
            </a:pPr>
            <a:r>
              <a:rPr lang="en-US" sz="2000" dirty="0" smtClean="0">
                <a:sym typeface="Symbol"/>
              </a:rPr>
              <a:t>Even(2)			     						</a:t>
            </a:r>
            <a:r>
              <a:rPr lang="en-US" sz="2000" b="1" dirty="0" smtClean="0">
                <a:solidFill>
                  <a:srgbClr val="000000"/>
                </a:solidFill>
                <a:latin typeface="Calibri" charset="0"/>
                <a:sym typeface="Symbol" charset="0"/>
              </a:rPr>
              <a:t>Intro </a:t>
            </a:r>
            <a:r>
              <a:rPr lang="en-US" sz="2000" dirty="0">
                <a:solidFill>
                  <a:srgbClr val="000000"/>
                </a:solidFill>
                <a:latin typeface="Symbol" charset="0"/>
                <a:sym typeface="Symbol" charset="0"/>
              </a:rPr>
              <a:t>: </a:t>
            </a: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1</a:t>
            </a:r>
          </a:p>
          <a:p>
            <a:pPr marL="914400" lvl="1" indent="-457200">
              <a:buFont typeface="Arial" charset="0"/>
              <a:buAutoNum type="arabicPeriod"/>
              <a:defRPr/>
            </a:pP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There are no integers between 1 and 2 	Definition of Integers</a:t>
            </a:r>
          </a:p>
          <a:p>
            <a:pPr marL="914400" lvl="1" indent="-457200">
              <a:buFont typeface="Arial" charset="0"/>
              <a:buAutoNum type="arabicPeriod"/>
              <a:defRPr/>
            </a:pP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2 is an integer							Definition of 2</a:t>
            </a:r>
          </a:p>
          <a:p>
            <a:pPr marL="914400" lvl="1" indent="-457200">
              <a:buFont typeface="Arial" charset="0"/>
              <a:buAutoNum type="arabicPeriod"/>
              <a:defRPr/>
            </a:pPr>
            <a:r>
              <a:rPr lang="en-US" sz="2000" dirty="0" smtClean="0">
                <a:solidFill>
                  <a:srgbClr val="000000"/>
                </a:solidFill>
                <a:sym typeface="Symbol" charset="0"/>
              </a:rPr>
              <a:t>Prime(2)								Intro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: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3, 4</a:t>
            </a:r>
            <a:endParaRPr lang="en-US" sz="2000" dirty="0">
              <a:solidFill>
                <a:srgbClr val="000000"/>
              </a:solidFill>
              <a:sym typeface="Symbol"/>
            </a:endParaRPr>
          </a:p>
          <a:p>
            <a:pPr marL="914400" lvl="1" indent="-457200">
              <a:buFont typeface="Arial" charset="0"/>
              <a:buAutoNum type="arabicPeriod"/>
              <a:defRPr/>
            </a:pPr>
            <a:endParaRPr lang="en-US" sz="2000" b="1" dirty="0">
              <a:solidFill>
                <a:srgbClr val="000000"/>
              </a:solidFill>
              <a:sym typeface="Symbol" charset="0"/>
            </a:endParaRPr>
          </a:p>
          <a:p>
            <a:pPr marL="914400" lvl="1" indent="-457200">
              <a:buFont typeface="Arial" charset="0"/>
              <a:buAutoNum type="arabicPeriod"/>
              <a:defRPr/>
            </a:pPr>
            <a:endParaRPr lang="en-US" sz="2000" b="1" dirty="0">
              <a:solidFill>
                <a:srgbClr val="000000"/>
              </a:solidFill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4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P</a:t>
            </a:r>
            <a:r>
              <a:rPr lang="en-US" dirty="0" smtClean="0">
                <a:latin typeface="Franklin Gothic Medium" pitchFamily="34" charset="0"/>
              </a:rPr>
              <a:t>roofs </a:t>
            </a:r>
            <a:r>
              <a:rPr lang="en-US" dirty="0">
                <a:latin typeface="Franklin Gothic Medium" pitchFamily="34" charset="0"/>
              </a:rPr>
              <a:t>using Q</a:t>
            </a:r>
            <a:r>
              <a:rPr lang="en-US" dirty="0" smtClean="0">
                <a:latin typeface="Franklin Gothic Medium" pitchFamily="34" charset="0"/>
              </a:rPr>
              <a:t>uantifiers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0" y="5933410"/>
            <a:ext cx="688669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Prime(</a:t>
            </a:r>
            <a:r>
              <a:rPr lang="en-US" i="1" dirty="0">
                <a:ea typeface="ＭＳ Ｐゴシック" pitchFamily="-111" charset="-128"/>
                <a:cs typeface="+mn-cs"/>
              </a:rPr>
              <a:t>x</a:t>
            </a:r>
            <a:r>
              <a:rPr lang="en-US" dirty="0">
                <a:ea typeface="ＭＳ Ｐゴシック" pitchFamily="-111" charset="-128"/>
                <a:cs typeface="+mn-cs"/>
              </a:rPr>
              <a:t>): x is an integer &gt; 1 and x is not a multiple of any integer strictly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between 1 and x </a:t>
            </a:r>
            <a:endParaRPr lang="en-US" dirty="0" smtClean="0">
              <a:ea typeface="ＭＳ Ｐゴシック" pitchFamily="-111" charset="-128"/>
              <a:cs typeface="+mn-cs"/>
            </a:endParaRPr>
          </a:p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Even(x) </a:t>
            </a:r>
            <a:r>
              <a:rPr lang="en-US" dirty="0">
                <a:ea typeface="ＭＳ Ｐゴシック" pitchFamily="-111" charset="-128"/>
                <a:sym typeface="Symbol"/>
              </a:rPr>
              <a:t></a:t>
            </a:r>
            <a:r>
              <a:rPr lang="en-US" b="1" dirty="0">
                <a:ea typeface="ＭＳ Ｐゴシック" pitchFamily="-111" charset="-128"/>
                <a:sym typeface="Symbol"/>
              </a:rPr>
              <a:t> </a:t>
            </a:r>
            <a:r>
              <a:rPr lang="en-US" dirty="0">
                <a:ea typeface="ＭＳ Ｐゴシック" pitchFamily="-111" charset="-128"/>
                <a:sym typeface="Symbol"/>
              </a:rPr>
              <a:t>y </a:t>
            </a:r>
            <a:r>
              <a:rPr lang="en-US" dirty="0" smtClean="0">
                <a:ea typeface="ＭＳ Ｐゴシック" pitchFamily="-111" charset="-128"/>
                <a:sym typeface="Symbol"/>
              </a:rPr>
              <a:t>(</a:t>
            </a:r>
            <a:r>
              <a:rPr lang="en-US" dirty="0">
                <a:ea typeface="ＭＳ Ｐゴシック" pitchFamily="-111" charset="-128"/>
                <a:sym typeface="Symbol"/>
              </a:rPr>
              <a:t>x=2y)    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2908974"/>
            <a:ext cx="9329224" cy="31080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charset="0"/>
              <a:buNone/>
              <a:defRPr/>
            </a:pPr>
            <a:endParaRPr lang="en-US" dirty="0" smtClean="0">
              <a:sym typeface="Symbol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1117" y="998992"/>
            <a:ext cx="8686800" cy="265961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Arial" charset="0"/>
              <a:buAutoNum type="arabicPeriod"/>
              <a:defRPr/>
            </a:pPr>
            <a:r>
              <a:rPr lang="en-US" sz="2000" dirty="0" smtClean="0">
                <a:sym typeface="Symbol"/>
              </a:rPr>
              <a:t> </a:t>
            </a:r>
            <a:r>
              <a:rPr lang="en-US" sz="2000" dirty="0" smtClean="0">
                <a:latin typeface="Franklin Gothic Medium" panose="020B0603020102020204" pitchFamily="34" charset="0"/>
                <a:sym typeface="Symbol"/>
              </a:rPr>
              <a:t>2 = 2*1		     						Definition of Multiplication</a:t>
            </a:r>
          </a:p>
          <a:p>
            <a:pPr marL="914400" lvl="1" indent="-457200">
              <a:buFont typeface="Arial" charset="0"/>
              <a:buAutoNum type="arabicPeriod"/>
              <a:defRPr/>
            </a:pPr>
            <a:r>
              <a:rPr lang="en-US" sz="2000" dirty="0" smtClean="0">
                <a:latin typeface="Franklin Gothic Medium" panose="020B0603020102020204" pitchFamily="34" charset="0"/>
                <a:sym typeface="Symbol"/>
              </a:rPr>
              <a:t> Even(2)			     						</a:t>
            </a:r>
            <a:r>
              <a:rPr lang="en-US" sz="2000" dirty="0" smtClean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Intro </a:t>
            </a: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: </a:t>
            </a:r>
            <a:r>
              <a:rPr lang="en-US" sz="2000" dirty="0" smtClean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1</a:t>
            </a:r>
          </a:p>
          <a:p>
            <a:pPr marL="914400" lvl="1" indent="-457200">
              <a:buFont typeface="Arial" charset="0"/>
              <a:buAutoNum type="arabicPeriod"/>
              <a:defRPr/>
            </a:pPr>
            <a:r>
              <a:rPr lang="en-US" sz="2000" dirty="0" smtClean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 There are no integers between 1 and 2 	Definition of Integers</a:t>
            </a:r>
          </a:p>
          <a:p>
            <a:pPr marL="914400" lvl="1" indent="-457200">
              <a:buFont typeface="Arial" charset="0"/>
              <a:buAutoNum type="arabicPeriod"/>
              <a:defRPr/>
            </a:pPr>
            <a:r>
              <a:rPr lang="en-US" sz="2000" dirty="0" smtClean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 2 is an integer							Definition of 2</a:t>
            </a:r>
          </a:p>
          <a:p>
            <a:pPr marL="914400" lvl="1" indent="-457200">
              <a:buFont typeface="Arial" charset="0"/>
              <a:buAutoNum type="arabicPeriod"/>
              <a:defRPr/>
            </a:pPr>
            <a:r>
              <a:rPr lang="en-US" sz="2000" dirty="0" smtClean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 Prime(2)								Intro </a:t>
            </a: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  <a:sym typeface="Symbol"/>
              </a:rPr>
              <a:t>: </a:t>
            </a:r>
            <a:r>
              <a:rPr lang="en-US" sz="2000" dirty="0" smtClean="0">
                <a:solidFill>
                  <a:srgbClr val="000000"/>
                </a:solidFill>
                <a:latin typeface="Franklin Gothic Medium" panose="020B0603020102020204" pitchFamily="34" charset="0"/>
                <a:sym typeface="Symbol"/>
              </a:rPr>
              <a:t>3, 4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latin typeface="Franklin Gothic Medium" panose="020B0603020102020204" pitchFamily="34" charset="0"/>
                <a:sym typeface="Symbol"/>
              </a:rPr>
              <a:t>6.	 Even</a:t>
            </a:r>
            <a:r>
              <a:rPr lang="en-US" sz="2000" dirty="0">
                <a:latin typeface="Franklin Gothic Medium" panose="020B0603020102020204" pitchFamily="34" charset="0"/>
                <a:sym typeface="Symbol"/>
              </a:rPr>
              <a:t>(2) </a:t>
            </a: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  <a:sym typeface="Symbol"/>
              </a:rPr>
              <a:t> </a:t>
            </a:r>
            <a:r>
              <a:rPr lang="en-US" sz="2000" dirty="0">
                <a:latin typeface="Franklin Gothic Medium" panose="020B0603020102020204" pitchFamily="34" charset="0"/>
                <a:sym typeface="Symbol"/>
              </a:rPr>
              <a:t>Prime(2)	      </a:t>
            </a:r>
            <a:r>
              <a:rPr lang="en-US" sz="2000" dirty="0" smtClean="0">
                <a:latin typeface="Franklin Gothic Medium" panose="020B0603020102020204" pitchFamily="34" charset="0"/>
                <a:sym typeface="Symbol"/>
              </a:rPr>
              <a:t>					Intro </a:t>
            </a: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  <a:sym typeface="Symbol"/>
              </a:rPr>
              <a:t>: </a:t>
            </a:r>
            <a:r>
              <a:rPr lang="en-US" sz="2000" dirty="0" smtClean="0">
                <a:solidFill>
                  <a:srgbClr val="000000"/>
                </a:solidFill>
                <a:latin typeface="Franklin Gothic Medium" panose="020B0603020102020204" pitchFamily="34" charset="0"/>
                <a:sym typeface="Symbol"/>
              </a:rPr>
              <a:t>2, 5</a:t>
            </a:r>
            <a:endParaRPr lang="en-US" sz="2000" dirty="0">
              <a:solidFill>
                <a:srgbClr val="000000"/>
              </a:solidFill>
              <a:latin typeface="Franklin Gothic Medium" panose="020B0603020102020204" pitchFamily="34" charset="0"/>
              <a:sym typeface="Symbol"/>
            </a:endParaRPr>
          </a:p>
          <a:p>
            <a:pPr marL="457200" lvl="1" indent="0"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7.	</a:t>
            </a: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x </a:t>
            </a:r>
            <a:r>
              <a:rPr lang="en-US" sz="2000" dirty="0" smtClean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(Even(x</a:t>
            </a: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) </a:t>
            </a: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  <a:sym typeface="Symbol"/>
              </a:rPr>
              <a:t> </a:t>
            </a: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Prime(x</a:t>
            </a:r>
            <a:r>
              <a:rPr lang="en-US" sz="2000" dirty="0" smtClean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))   					Intro </a:t>
            </a: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: </a:t>
            </a:r>
            <a:r>
              <a:rPr lang="en-US" sz="2000" dirty="0" smtClean="0">
                <a:solidFill>
                  <a:srgbClr val="000000"/>
                </a:solidFill>
                <a:latin typeface="Franklin Gothic Medium" panose="020B0603020102020204" pitchFamily="34" charset="0"/>
                <a:sym typeface="Symbol" charset="0"/>
              </a:rPr>
              <a:t>7</a:t>
            </a:r>
            <a:endParaRPr lang="en-US" sz="2000" dirty="0">
              <a:solidFill>
                <a:srgbClr val="000000"/>
              </a:solidFill>
              <a:latin typeface="Franklin Gothic Medium" panose="020B0603020102020204" pitchFamily="34" charset="0"/>
              <a:sym typeface="Symbol" charset="0"/>
            </a:endParaRPr>
          </a:p>
          <a:p>
            <a:pPr marL="914400" lvl="1" indent="-457200">
              <a:buFont typeface="Arial" charset="0"/>
              <a:buAutoNum type="arabicPeriod"/>
              <a:defRPr/>
            </a:pPr>
            <a:endParaRPr lang="en-US" sz="2000" dirty="0">
              <a:solidFill>
                <a:srgbClr val="000000"/>
              </a:solidFill>
              <a:sym typeface="Symbol"/>
            </a:endParaRPr>
          </a:p>
          <a:p>
            <a:pPr marL="914400" lvl="1" indent="-457200">
              <a:buFont typeface="Arial" charset="0"/>
              <a:buAutoNum type="arabicPeriod"/>
              <a:defRPr/>
            </a:pPr>
            <a:endParaRPr lang="en-US" sz="2000" b="1" dirty="0">
              <a:solidFill>
                <a:srgbClr val="000000"/>
              </a:solidFill>
              <a:sym typeface="Symbol" charset="0"/>
            </a:endParaRPr>
          </a:p>
          <a:p>
            <a:pPr marL="914400" lvl="1" indent="-457200">
              <a:buFont typeface="Arial" charset="0"/>
              <a:buAutoNum type="arabicPeriod"/>
              <a:defRPr/>
            </a:pPr>
            <a:endParaRPr lang="en-US" sz="2000" b="1" dirty="0">
              <a:solidFill>
                <a:srgbClr val="000000"/>
              </a:solidFill>
              <a:sym typeface="Symbo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63336"/>
            <a:ext cx="8229600" cy="240887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Note that 2 = 2*1 by definition of multiplication.  It follows that there is a y such that 2 = 2y;  so, 2 is even.  Furthermore, </a:t>
            </a:r>
            <a:r>
              <a:rPr lang="en-US" sz="2000" dirty="0"/>
              <a:t>2</a:t>
            </a:r>
            <a:r>
              <a:rPr lang="en-US" sz="2000" dirty="0" smtClean="0"/>
              <a:t> is an integer, and there are no integers between 1 and 2; so, by definition of a prime number, 2 is prime.    Since 2 is both even and prime,  </a:t>
            </a:r>
            <a:r>
              <a:rPr lang="en-US" sz="2000" dirty="0" smtClean="0">
                <a:solidFill>
                  <a:srgbClr val="000000"/>
                </a:solidFill>
                <a:latin typeface="Symbol" charset="0"/>
                <a:sym typeface="Symbol" charset="0"/>
              </a:rPr>
              <a:t>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sym typeface="Symbol" charset="0"/>
              </a:rPr>
              <a:t>x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sym typeface="Symbol" charset="0"/>
              </a:rPr>
              <a:t> (</a:t>
            </a:r>
            <a:r>
              <a:rPr lang="en-US" sz="2000" b="1" dirty="0" smtClean="0">
                <a:solidFill>
                  <a:srgbClr val="000000"/>
                </a:solidFill>
                <a:latin typeface="Calibri" charset="0"/>
                <a:sym typeface="Symbol" charset="0"/>
              </a:rPr>
              <a:t>Even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sym typeface="Symbol" charset="0"/>
              </a:rPr>
              <a:t>(x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sym typeface="Symbol" charset="0"/>
              </a:rPr>
              <a:t>)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 </a:t>
            </a:r>
            <a:r>
              <a:rPr lang="en-US" sz="2000" b="1" dirty="0">
                <a:solidFill>
                  <a:srgbClr val="000000"/>
                </a:solidFill>
                <a:latin typeface="Calibri" charset="0"/>
                <a:sym typeface="Symbol" charset="0"/>
              </a:rPr>
              <a:t>Prime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sym typeface="Symbol" charset="0"/>
              </a:rPr>
              <a:t>(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sym typeface="Symbol" charset="0"/>
              </a:rPr>
              <a:t>x)).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093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Franklin Gothic Medium" pitchFamily="34" charset="0"/>
              </a:rPr>
              <a:t>E</a:t>
            </a:r>
            <a:r>
              <a:rPr lang="en-US" dirty="0" smtClean="0">
                <a:latin typeface="Franklin Gothic Medium" pitchFamily="34" charset="0"/>
              </a:rPr>
              <a:t>ven and </a:t>
            </a:r>
            <a:r>
              <a:rPr lang="en-US" dirty="0">
                <a:latin typeface="Franklin Gothic Medium" pitchFamily="34" charset="0"/>
              </a:rPr>
              <a:t>O</a:t>
            </a:r>
            <a:r>
              <a:rPr lang="en-US" dirty="0" smtClean="0">
                <a:latin typeface="Franklin Gothic Medium" pitchFamily="34" charset="0"/>
              </a:rPr>
              <a:t>dd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Franklin Gothic Medium" pitchFamily="34" charset="0"/>
                <a:sym typeface="Symbol" charset="0"/>
              </a:rPr>
              <a:t>Prove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: </a:t>
            </a:r>
            <a:r>
              <a:rPr lang="ja-JP" altLang="en-US" sz="2800" dirty="0">
                <a:latin typeface="Franklin Gothic Medium" pitchFamily="34" charset="0"/>
                <a:sym typeface="Symbol" charset="0"/>
              </a:rPr>
              <a:t>“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The square of every even number is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even.</a:t>
            </a:r>
            <a:r>
              <a:rPr lang="ja-JP" altLang="en-US" sz="2800" dirty="0" smtClean="0">
                <a:latin typeface="Franklin Gothic Medium" pitchFamily="34" charset="0"/>
                <a:sym typeface="Symbol" charset="0"/>
              </a:rPr>
              <a:t>”</a:t>
            </a:r>
            <a:endParaRPr lang="en-US" sz="2800" dirty="0">
              <a:latin typeface="Franklin Gothic Medium" pitchFamily="34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Formal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proof of: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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x (Even(x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)  Even(x</a:t>
            </a:r>
            <a:r>
              <a:rPr lang="en-US" sz="2800" baseline="300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5034844" y="95071"/>
            <a:ext cx="2963632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4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4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4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4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</a:t>
            </a:r>
            <a:r>
              <a:rPr lang="en-US" sz="2400" dirty="0" smtClean="0">
                <a:latin typeface="+mj-lt"/>
                <a:ea typeface="ＭＳ Ｐゴシック" pitchFamily="-111" charset="-128"/>
                <a:cs typeface="+mn-cs"/>
                <a:sym typeface="Symbol"/>
              </a:rPr>
              <a:t>  </a:t>
            </a:r>
            <a:r>
              <a:rPr lang="en-US" sz="24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4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4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0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18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Franklin Gothic Medium" pitchFamily="34" charset="0"/>
              </a:rPr>
              <a:t>E</a:t>
            </a:r>
            <a:r>
              <a:rPr lang="en-US" dirty="0" smtClean="0">
                <a:latin typeface="Franklin Gothic Medium" pitchFamily="34" charset="0"/>
              </a:rPr>
              <a:t>ven and </a:t>
            </a:r>
            <a:r>
              <a:rPr lang="en-US" dirty="0">
                <a:latin typeface="Franklin Gothic Medium" pitchFamily="34" charset="0"/>
              </a:rPr>
              <a:t>O</a:t>
            </a:r>
            <a:r>
              <a:rPr lang="en-US" dirty="0" smtClean="0">
                <a:latin typeface="Franklin Gothic Medium" pitchFamily="34" charset="0"/>
              </a:rPr>
              <a:t>dd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Prove: </a:t>
            </a:r>
            <a:r>
              <a:rPr lang="ja-JP" altLang="en-US" sz="2800" dirty="0">
                <a:latin typeface="Franklin Gothic Medium" pitchFamily="34" charset="0"/>
                <a:sym typeface="Symbol" charset="0"/>
              </a:rPr>
              <a:t>“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The square of every even number is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even.</a:t>
            </a:r>
            <a:r>
              <a:rPr lang="ja-JP" altLang="en-US" sz="2800" dirty="0" smtClean="0">
                <a:latin typeface="Franklin Gothic Medium" pitchFamily="34" charset="0"/>
                <a:sym typeface="Symbol" charset="0"/>
              </a:rPr>
              <a:t>”</a:t>
            </a:r>
            <a:endParaRPr lang="en-US" sz="2800" dirty="0">
              <a:latin typeface="Franklin Gothic Medium" pitchFamily="34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Formal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proof of: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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x (Even(x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)  Even(x</a:t>
            </a:r>
            <a:r>
              <a:rPr lang="en-US" sz="2800" baseline="300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</a:t>
            </a:r>
            <a:r>
              <a:rPr lang="en-US" sz="2800" dirty="0" smtClean="0">
                <a:latin typeface="+mj-lt"/>
                <a:ea typeface="ＭＳ Ｐゴシック" pitchFamily="-111" charset="-128"/>
                <a:cs typeface="+mn-cs"/>
                <a:sym typeface="Symbol"/>
              </a:rPr>
              <a:t>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72444" y="2959346"/>
                <a:ext cx="7842956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257300" lvl="2" indent="-342900">
                  <a:buFont typeface="+mj-lt"/>
                  <a:buAutoNum type="arabicPeriod"/>
                </a:pPr>
                <a:r>
                  <a:rPr lang="en-US" sz="2400" dirty="0" smtClean="0"/>
                  <a:t>Even(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a</a:t>
                </a:r>
                <a:r>
                  <a:rPr lang="en-US" sz="2400" dirty="0"/>
                  <a:t>)	              </a:t>
                </a:r>
                <a:r>
                  <a:rPr lang="en-US" sz="2400" dirty="0" smtClean="0"/>
                  <a:t>   Assumption</a:t>
                </a:r>
                <a:r>
                  <a:rPr lang="en-US" sz="2400" dirty="0"/>
                  <a:t>: </a:t>
                </a:r>
                <a:r>
                  <a:rPr lang="en-US" sz="2400" dirty="0">
                    <a:solidFill>
                      <a:srgbClr val="C00000"/>
                    </a:solidFill>
                  </a:rPr>
                  <a:t>a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arbitrary integer</a:t>
                </a:r>
                <a:endParaRPr lang="en-US" sz="2400" dirty="0">
                  <a:sym typeface="Symbol" charset="0"/>
                </a:endParaRPr>
              </a:p>
              <a:p>
                <a:pPr marL="1257300" lvl="2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∃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ea typeface="Cambria Math"/>
                    <a:cs typeface="Arial" pitchFamily="34" charset="0"/>
                  </a:rPr>
                  <a:t>y (</a:t>
                </a:r>
                <a:r>
                  <a:rPr lang="en-US" sz="2400" dirty="0">
                    <a:ea typeface="Cambria Math"/>
                    <a:cs typeface="Arial" pitchFamily="34" charset="0"/>
                  </a:rPr>
                  <a:t>a</a:t>
                </a:r>
                <a:r>
                  <a:rPr lang="en-US" sz="2400" dirty="0">
                    <a:solidFill>
                      <a:schemeClr val="tx1"/>
                    </a:solidFill>
                    <a:ea typeface="Cambria Math"/>
                    <a:cs typeface="Arial" pitchFamily="34" charset="0"/>
                  </a:rPr>
                  <a:t> = 2y)	       </a:t>
                </a:r>
                <a:r>
                  <a:rPr lang="en-US" sz="2400" dirty="0" smtClean="0">
                    <a:solidFill>
                      <a:schemeClr val="tx1"/>
                    </a:solidFill>
                    <a:ea typeface="Cambria Math"/>
                    <a:cs typeface="Arial" pitchFamily="34" charset="0"/>
                  </a:rPr>
                  <a:t>   Definition </a:t>
                </a:r>
                <a:r>
                  <a:rPr lang="en-US" sz="2400" dirty="0">
                    <a:solidFill>
                      <a:schemeClr val="tx1"/>
                    </a:solidFill>
                    <a:ea typeface="Cambria Math"/>
                    <a:cs typeface="Arial" pitchFamily="34" charset="0"/>
                  </a:rPr>
                  <a:t>of Even</a:t>
                </a:r>
              </a:p>
              <a:p>
                <a:pPr marL="1257300" lvl="2" indent="-342900">
                  <a:buFont typeface="+mj-lt"/>
                  <a:buAutoNum type="arabicPeriod"/>
                </a:pPr>
                <a:r>
                  <a:rPr lang="en-US" sz="2400" dirty="0" smtClean="0"/>
                  <a:t>a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</a:rPr>
                  <a:t>= 2</a:t>
                </a:r>
                <a:r>
                  <a:rPr lang="en-US" sz="2400" dirty="0">
                    <a:solidFill>
                      <a:srgbClr val="C00000"/>
                    </a:solidFill>
                  </a:rPr>
                  <a:t>c</a:t>
                </a:r>
                <a:r>
                  <a:rPr lang="en-US" sz="2400" dirty="0">
                    <a:solidFill>
                      <a:schemeClr val="tx1"/>
                    </a:solidFill>
                  </a:rPr>
                  <a:t>		       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 By 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elim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 </a:t>
                </a:r>
                <a:r>
                  <a:rPr lang="en-US" sz="24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: </a:t>
                </a:r>
                <a:r>
                  <a:rPr lang="en-US" sz="2400" dirty="0">
                    <a:solidFill>
                      <a:srgbClr val="C00000"/>
                    </a:solidFill>
                    <a:ea typeface="ＭＳ Ｐゴシック" pitchFamily="-111" charset="-128"/>
                    <a:sym typeface="Symbol"/>
                  </a:rPr>
                  <a:t>c</a:t>
                </a:r>
                <a:r>
                  <a:rPr lang="en-US" sz="2400" dirty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special </a:t>
                </a:r>
                <a:r>
                  <a:rPr lang="en-US" sz="2400" dirty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depends on </a:t>
                </a:r>
                <a:r>
                  <a:rPr lang="en-US" sz="2400" dirty="0">
                    <a:ea typeface="ＭＳ Ｐゴシック" pitchFamily="-111" charset="-128"/>
                    <a:sym typeface="Symbol"/>
                  </a:rPr>
                  <a:t>a</a:t>
                </a:r>
              </a:p>
              <a:p>
                <a:pPr marL="1371600" lvl="2" indent="-457200">
                  <a:buFont typeface="+mj-lt"/>
                  <a:buAutoNum type="arabicPeriod"/>
                </a:pPr>
                <a:r>
                  <a:rPr lang="en-US" sz="24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a</a:t>
                </a:r>
                <a:r>
                  <a:rPr lang="en-US" sz="2400" baseline="300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2 </a:t>
                </a:r>
                <a:r>
                  <a:rPr lang="en-US" sz="2400" dirty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= 4c</a:t>
                </a:r>
                <a:r>
                  <a:rPr lang="en-US" sz="2400" baseline="30000" dirty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2</a:t>
                </a:r>
                <a:r>
                  <a:rPr lang="en-US" sz="2400" dirty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 = </a:t>
                </a:r>
                <a:r>
                  <a:rPr lang="en-US" sz="24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2(2c</a:t>
                </a:r>
                <a:r>
                  <a:rPr lang="en-US" sz="2400" baseline="300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2</a:t>
                </a:r>
                <a:r>
                  <a:rPr lang="en-US" sz="2400" dirty="0" smtClean="0">
                    <a:ea typeface="ＭＳ Ｐゴシック" pitchFamily="-111" charset="-128"/>
                    <a:sym typeface="Symbol"/>
                  </a:rPr>
                  <a:t>)  </a:t>
                </a:r>
                <a:r>
                  <a:rPr lang="en-US" sz="24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Algebra</a:t>
                </a:r>
                <a:endParaRPr lang="en-US" sz="2400" dirty="0">
                  <a:solidFill>
                    <a:schemeClr val="tx1"/>
                  </a:solidFill>
                  <a:ea typeface="ＭＳ Ｐゴシック" pitchFamily="-111" charset="-128"/>
                  <a:sym typeface="Symbol"/>
                </a:endParaRPr>
              </a:p>
              <a:p>
                <a:pPr marL="1257300" lvl="2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i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∃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ea typeface="Cambria Math"/>
                    <a:cs typeface="Arial" pitchFamily="34" charset="0"/>
                  </a:rPr>
                  <a:t>y (a</a:t>
                </a:r>
                <a:r>
                  <a:rPr lang="en-US" sz="2400" baseline="30000" dirty="0">
                    <a:solidFill>
                      <a:schemeClr val="tx1"/>
                    </a:solidFill>
                    <a:ea typeface="Cambria Math"/>
                    <a:cs typeface="Arial" pitchFamily="34" charset="0"/>
                  </a:rPr>
                  <a:t>2</a:t>
                </a:r>
                <a:r>
                  <a:rPr lang="en-US" sz="2400" dirty="0">
                    <a:solidFill>
                      <a:schemeClr val="tx1"/>
                    </a:solidFill>
                    <a:ea typeface="Cambria Math"/>
                    <a:cs typeface="Arial" pitchFamily="34" charset="0"/>
                  </a:rPr>
                  <a:t> = 2y)	        </a:t>
                </a:r>
                <a:r>
                  <a:rPr lang="en-US" sz="2400" dirty="0" smtClean="0">
                    <a:solidFill>
                      <a:schemeClr val="tx1"/>
                    </a:solidFill>
                    <a:ea typeface="Cambria Math"/>
                    <a:cs typeface="Arial" pitchFamily="34" charset="0"/>
                  </a:rPr>
                  <a:t> 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By  intro </a:t>
                </a:r>
                <a:r>
                  <a:rPr lang="en-US" sz="2400" b="1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 </a:t>
                </a:r>
                <a:r>
                  <a:rPr lang="en-US" sz="24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rule</a:t>
                </a:r>
                <a:endParaRPr lang="en-US" sz="2400" dirty="0">
                  <a:solidFill>
                    <a:schemeClr val="tx1"/>
                  </a:solidFill>
                  <a:ea typeface="ＭＳ Ｐゴシック" pitchFamily="-111" charset="-128"/>
                  <a:sym typeface="Symbol"/>
                </a:endParaRPr>
              </a:p>
              <a:p>
                <a:pPr marL="1257300" lvl="2" indent="-342900">
                  <a:buFont typeface="+mj-lt"/>
                  <a:buAutoNum type="arabicPeriod"/>
                </a:pPr>
                <a:r>
                  <a:rPr lang="en-US" sz="2400" dirty="0" smtClean="0">
                    <a:ea typeface="ＭＳ Ｐゴシック" pitchFamily="-111" charset="-128"/>
                    <a:sym typeface="Symbol"/>
                  </a:rPr>
                  <a:t>Even(a</a:t>
                </a:r>
                <a:r>
                  <a:rPr lang="en-US" sz="2400" baseline="30000" dirty="0" smtClean="0">
                    <a:ea typeface="ＭＳ Ｐゴシック" pitchFamily="-111" charset="-128"/>
                    <a:sym typeface="Symbol"/>
                  </a:rPr>
                  <a:t>2</a:t>
                </a:r>
                <a:r>
                  <a:rPr lang="en-US" sz="2400" dirty="0">
                    <a:ea typeface="ＭＳ Ｐゴシック" pitchFamily="-111" charset="-128"/>
                    <a:sym typeface="Symbol"/>
                  </a:rPr>
                  <a:t>)	</a:t>
                </a:r>
                <a:r>
                  <a:rPr lang="en-US" sz="2400" dirty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	        </a:t>
                </a:r>
                <a:r>
                  <a:rPr lang="en-US" sz="24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  Definition </a:t>
                </a:r>
                <a:r>
                  <a:rPr lang="en-US" sz="2400" dirty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of </a:t>
                </a:r>
                <a:r>
                  <a:rPr lang="en-US" sz="24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Even</a:t>
                </a:r>
              </a:p>
              <a:p>
                <a:r>
                  <a:rPr lang="en-US" sz="2400" dirty="0" smtClean="0">
                    <a:ea typeface="ＭＳ Ｐゴシック" pitchFamily="-111" charset="-128"/>
                    <a:sym typeface="Symbol"/>
                  </a:rPr>
                  <a:t>7.   </a:t>
                </a:r>
                <a:r>
                  <a:rPr lang="en-US" sz="2400" dirty="0" smtClean="0">
                    <a:cs typeface="Arial" pitchFamily="34" charset="0"/>
                    <a:sym typeface="Symbol" charset="0"/>
                  </a:rPr>
                  <a:t>Even(a</a:t>
                </a:r>
                <a:r>
                  <a:rPr lang="en-US" sz="2400" dirty="0">
                    <a:cs typeface="Arial" pitchFamily="34" charset="0"/>
                    <a:sym typeface="Symbol" charset="0"/>
                  </a:rPr>
                  <a:t>)Even(a</a:t>
                </a:r>
                <a:r>
                  <a:rPr lang="en-US" sz="2400" baseline="30000" dirty="0">
                    <a:cs typeface="Arial" pitchFamily="34" charset="0"/>
                    <a:sym typeface="Symbol" charset="0"/>
                  </a:rPr>
                  <a:t>2</a:t>
                </a:r>
                <a:r>
                  <a:rPr lang="en-US" sz="2400" dirty="0">
                    <a:cs typeface="Arial" pitchFamily="34" charset="0"/>
                    <a:sym typeface="Symbol" charset="0"/>
                  </a:rPr>
                  <a:t>)	   </a:t>
                </a:r>
                <a:r>
                  <a:rPr lang="en-US" sz="2400" dirty="0" smtClean="0">
                    <a:cs typeface="Arial" pitchFamily="34" charset="0"/>
                    <a:sym typeface="Symbol" charset="0"/>
                  </a:rPr>
                  <a:t>Direct proof </a:t>
                </a:r>
                <a:r>
                  <a:rPr lang="en-US" sz="2400" dirty="0">
                    <a:cs typeface="Arial" pitchFamily="34" charset="0"/>
                    <a:sym typeface="Symbol" charset="0"/>
                  </a:rPr>
                  <a:t>rule</a:t>
                </a:r>
              </a:p>
              <a:p>
                <a:r>
                  <a:rPr lang="en-US" sz="2400" dirty="0" smtClean="0">
                    <a:ea typeface="ＭＳ Ｐゴシック" pitchFamily="-111" charset="-128"/>
                    <a:sym typeface="Symbol"/>
                  </a:rPr>
                  <a:t>8.   </a:t>
                </a:r>
                <a:r>
                  <a:rPr lang="en-US" sz="2400" dirty="0" smtClean="0">
                    <a:cs typeface="Arial" pitchFamily="34" charset="0"/>
                    <a:sym typeface="Symbol" charset="0"/>
                  </a:rPr>
                  <a:t></a:t>
                </a:r>
                <a:r>
                  <a:rPr lang="en-US" sz="2400" dirty="0">
                    <a:cs typeface="Arial" pitchFamily="34" charset="0"/>
                    <a:sym typeface="Symbol" charset="0"/>
                  </a:rPr>
                  <a:t>x (Even(x)Even(x</a:t>
                </a:r>
                <a:r>
                  <a:rPr lang="en-US" sz="2400" baseline="30000" dirty="0">
                    <a:cs typeface="Arial" pitchFamily="34" charset="0"/>
                    <a:sym typeface="Symbol" charset="0"/>
                  </a:rPr>
                  <a:t>2</a:t>
                </a:r>
                <a:r>
                  <a:rPr lang="en-US" sz="2400" dirty="0">
                    <a:cs typeface="Arial" pitchFamily="34" charset="0"/>
                    <a:sym typeface="Symbol" charset="0"/>
                  </a:rPr>
                  <a:t>))     </a:t>
                </a:r>
                <a:r>
                  <a:rPr lang="en-US" sz="2400" dirty="0" smtClean="0">
                    <a:cs typeface="Arial" pitchFamily="34" charset="0"/>
                    <a:sym typeface="Symbol" charset="0"/>
                  </a:rPr>
                  <a:t>By intro </a:t>
                </a:r>
                <a:r>
                  <a:rPr lang="en-US" sz="2400" dirty="0" smtClean="0">
                    <a:sym typeface="Symbol" charset="0"/>
                  </a:rPr>
                  <a:t> rule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444" y="2959346"/>
                <a:ext cx="7842956" cy="3046988"/>
              </a:xfrm>
              <a:prstGeom prst="rect">
                <a:avLst/>
              </a:prstGeom>
              <a:blipFill rotWithShape="1">
                <a:blip r:embed="rId3"/>
                <a:stretch>
                  <a:fillRect l="-1243" t="-1800" b="-3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74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Franklin Gothic Medium" pitchFamily="34" charset="0"/>
              </a:rPr>
              <a:t>E</a:t>
            </a:r>
            <a:r>
              <a:rPr lang="en-US" dirty="0" smtClean="0">
                <a:latin typeface="Franklin Gothic Medium" pitchFamily="34" charset="0"/>
              </a:rPr>
              <a:t>ven </a:t>
            </a:r>
            <a:r>
              <a:rPr lang="en-US" dirty="0">
                <a:latin typeface="Franklin Gothic Medium" pitchFamily="34" charset="0"/>
              </a:rPr>
              <a:t>and O</a:t>
            </a:r>
            <a:r>
              <a:rPr lang="en-US" dirty="0" smtClean="0">
                <a:latin typeface="Franklin Gothic Medium" pitchFamily="34" charset="0"/>
              </a:rPr>
              <a:t>dd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4423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Prove: </a:t>
            </a:r>
            <a:r>
              <a:rPr lang="ja-JP" altLang="en-US" sz="2800" dirty="0">
                <a:latin typeface="Franklin Gothic Medium" pitchFamily="34" charset="0"/>
                <a:sym typeface="Symbol" charset="0"/>
              </a:rPr>
              <a:t>“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The square of every odd number is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odd.</a:t>
            </a:r>
            <a:r>
              <a:rPr lang="ja-JP" altLang="en-US" sz="2800" dirty="0" smtClean="0">
                <a:latin typeface="Franklin Gothic Medium" pitchFamily="34" charset="0"/>
                <a:sym typeface="Symbol" charset="0"/>
              </a:rPr>
              <a:t>”</a:t>
            </a:r>
            <a:endParaRPr lang="en-US" sz="2800" dirty="0">
              <a:latin typeface="Franklin Gothic Medium" pitchFamily="34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 English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proof of: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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x (Odd(x)Odd(x</a:t>
            </a:r>
            <a:r>
              <a:rPr lang="en-US" sz="2800" baseline="30000" dirty="0">
                <a:solidFill>
                  <a:srgbClr val="C00000"/>
                </a:solidFill>
                <a:latin typeface="Calibri" charset="0"/>
                <a:sym typeface="Symbol" charset="0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sz="14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Let x be an odd number.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Then x=2k+1 for some integer k (depending on x)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Therefore 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=(2k+1)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= 4k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+4k+1=2(2k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+2k)+1.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Since 2k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+2k is an integer, 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 is odd.  </a:t>
            </a:r>
            <a:r>
              <a:rPr lang="en-US" sz="2800" dirty="0" smtClean="0">
                <a:latin typeface="Calibri" charset="0"/>
                <a:sym typeface="Symbol" charset="0"/>
              </a:rPr>
              <a:t>                      </a:t>
            </a:r>
            <a:r>
              <a:rPr lang="en-US" sz="2800" b="1" dirty="0">
                <a:latin typeface="Calibri" charset="0"/>
                <a:sym typeface="Symbol" charset="0"/>
              </a:rPr>
              <a:t> 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</a:t>
            </a:r>
            <a:r>
              <a:rPr lang="en-US" sz="2800" dirty="0" smtClean="0">
                <a:latin typeface="+mj-lt"/>
                <a:ea typeface="ＭＳ Ｐゴシック" pitchFamily="-111" charset="-128"/>
                <a:cs typeface="+mn-cs"/>
                <a:sym typeface="Symbol"/>
              </a:rPr>
              <a:t>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73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C</a:t>
            </a:r>
            <a:r>
              <a:rPr lang="en-US" dirty="0" smtClean="0">
                <a:latin typeface="Franklin Gothic Medium" pitchFamily="34" charset="0"/>
              </a:rPr>
              <a:t>ounterexamples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34622" y="1317979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</a:rPr>
              <a:t>To </a:t>
            </a:r>
            <a:r>
              <a:rPr lang="en-US" sz="2800" i="1" dirty="0">
                <a:latin typeface="Franklin Gothic Medium" pitchFamily="34" charset="0"/>
              </a:rPr>
              <a:t>disprove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>
                <a:latin typeface="Calibri" charset="0"/>
                <a:sym typeface="Symbol" charset="0"/>
              </a:rPr>
              <a:t>x P(x)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find a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counterexample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:</a:t>
            </a:r>
            <a:endParaRPr lang="en-US" sz="2800" dirty="0">
              <a:latin typeface="Franklin Gothic Medium" pitchFamily="34" charset="0"/>
              <a:sym typeface="Symbol" charset="0"/>
            </a:endParaRPr>
          </a:p>
          <a:p>
            <a:pPr lvl="1"/>
            <a:r>
              <a:rPr lang="en-US" sz="2600" dirty="0">
                <a:latin typeface="Calibri" charset="0"/>
                <a:sym typeface="Symbol" charset="0"/>
              </a:rPr>
              <a:t>some c such that P(c)</a:t>
            </a:r>
          </a:p>
          <a:p>
            <a:pPr lvl="1"/>
            <a:r>
              <a:rPr lang="en-US" sz="2600" dirty="0">
                <a:latin typeface="Calibri" charset="0"/>
                <a:sym typeface="Symbol" charset="0"/>
              </a:rPr>
              <a:t>works because this implies x P(x) which is equivalent to x P(x)</a:t>
            </a:r>
          </a:p>
        </p:txBody>
      </p:sp>
    </p:spTree>
    <p:extLst>
      <p:ext uri="{BB962C8B-B14F-4D97-AF65-F5344CB8AC3E}">
        <p14:creationId xmlns:p14="http://schemas.microsoft.com/office/powerpoint/2010/main" val="29475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47753" cy="60664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Proof by Contrapositive:  </a:t>
            </a:r>
            <a:r>
              <a:rPr lang="en-US" sz="2000" dirty="0" smtClean="0">
                <a:latin typeface="Franklin Gothic Medium" pitchFamily="34" charset="0"/>
              </a:rPr>
              <a:t>another strategy for </a:t>
            </a:r>
            <a:r>
              <a:rPr lang="en-US" sz="2000" dirty="0" smtClean="0">
                <a:latin typeface="Franklin Gothic Medium" pitchFamily="34" charset="0"/>
                <a:sym typeface="Symbol" charset="0"/>
              </a:rPr>
              <a:t>implications</a:t>
            </a:r>
            <a:endParaRPr lang="en-US" sz="2000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210293"/>
            <a:ext cx="8229600" cy="421714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ea typeface="+mn-ea"/>
              </a:rPr>
              <a:t>If we assume </a:t>
            </a:r>
            <a:r>
              <a:rPr lang="en-US" sz="2800" dirty="0" smtClean="0">
                <a:sym typeface="Symbol"/>
              </a:rPr>
              <a:t>q</a:t>
            </a:r>
            <a:r>
              <a:rPr lang="en-US" sz="2800" dirty="0" smtClean="0">
                <a:ea typeface="+mn-ea"/>
              </a:rPr>
              <a:t> and derive </a:t>
            </a:r>
            <a:r>
              <a:rPr lang="en-US" sz="2800" dirty="0" smtClean="0">
                <a:sym typeface="Symbol"/>
              </a:rPr>
              <a:t>p, then we have proven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q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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</a:t>
            </a:r>
            <a:r>
              <a:rPr lang="en-US" sz="2800" dirty="0" smtClean="0">
                <a:solidFill>
                  <a:srgbClr val="000000"/>
                </a:solidFill>
                <a:sym typeface="Symbol"/>
              </a:rPr>
              <a:t>p, which is the same as p </a:t>
            </a:r>
            <a:r>
              <a:rPr lang="en-US" sz="2800" dirty="0" smtClean="0">
                <a:solidFill>
                  <a:srgbClr val="000000"/>
                </a:solidFill>
                <a:ea typeface="+mn-ea"/>
              </a:rPr>
              <a:t> q.</a:t>
            </a:r>
            <a:endParaRPr lang="en-US" sz="2800" dirty="0" smtClean="0">
              <a:ea typeface="+mn-ea"/>
              <a:sym typeface="Symbol"/>
            </a:endParaRPr>
          </a:p>
          <a:p>
            <a:pPr marL="0" indent="0">
              <a:buNone/>
              <a:defRPr/>
            </a:pPr>
            <a:endParaRPr lang="en-US" sz="2800" dirty="0">
              <a:ea typeface="+mn-ea"/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1.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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q         	</a:t>
            </a:r>
            <a:r>
              <a:rPr lang="en-US" sz="2800" dirty="0" smtClean="0">
                <a:solidFill>
                  <a:srgbClr val="002060"/>
                </a:solidFill>
                <a:sym typeface="Symbol"/>
              </a:rPr>
              <a:t>A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ssumption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 ...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3.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</a:t>
            </a:r>
            <a:r>
              <a:rPr lang="en-US" sz="2800" dirty="0">
                <a:solidFill>
                  <a:srgbClr val="002060"/>
                </a:solidFill>
                <a:sym typeface="Symbol"/>
              </a:rPr>
              <a:t>p</a:t>
            </a:r>
            <a:endParaRPr lang="en-US" sz="2800" b="1" dirty="0" smtClean="0">
              <a:solidFill>
                <a:srgbClr val="002060"/>
              </a:solidFill>
              <a:ea typeface="+mn-ea"/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4.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q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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p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     </a:t>
            </a:r>
            <a:r>
              <a:rPr lang="en-US" sz="2800" dirty="0" smtClean="0">
                <a:ea typeface="+mn-ea"/>
                <a:sym typeface="Symbol"/>
              </a:rPr>
              <a:t>		Direct Proof Rule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5.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p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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q</a:t>
            </a:r>
            <a:r>
              <a:rPr lang="en-US" sz="2800" b="1" dirty="0" smtClean="0">
                <a:ea typeface="+mn-ea"/>
                <a:sym typeface="Symbol"/>
              </a:rPr>
              <a:t>				</a:t>
            </a:r>
            <a:r>
              <a:rPr lang="en-US" sz="2800" dirty="0" smtClean="0">
                <a:sym typeface="Symbol"/>
              </a:rPr>
              <a:t>Contrapositive</a:t>
            </a:r>
            <a:r>
              <a:rPr lang="en-US" sz="2800" dirty="0" smtClean="0">
                <a:ea typeface="+mn-ea"/>
                <a:sym typeface="Symbol"/>
              </a:rPr>
              <a:t>                          </a:t>
            </a:r>
            <a:endParaRPr lang="en-US" sz="28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96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Proof by Contradiction:  one </a:t>
            </a:r>
            <a:r>
              <a:rPr lang="en-US" dirty="0">
                <a:latin typeface="Franklin Gothic Medium" pitchFamily="34" charset="0"/>
              </a:rPr>
              <a:t>way to prove </a:t>
            </a:r>
            <a:r>
              <a:rPr lang="en-US" dirty="0">
                <a:latin typeface="Franklin Gothic Medium" pitchFamily="34" charset="0"/>
                <a:sym typeface="Symbol" charset="0"/>
              </a:rPr>
              <a:t>p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210293"/>
            <a:ext cx="8229600" cy="5140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ea typeface="+mn-ea"/>
              </a:rPr>
              <a:t>If we assume p and derive F (a contradiction), then we have proven </a:t>
            </a:r>
            <a:r>
              <a:rPr lang="en-US" sz="2800" dirty="0" smtClean="0">
                <a:ea typeface="+mn-ea"/>
                <a:sym typeface="Symbol"/>
              </a:rPr>
              <a:t>p.</a:t>
            </a:r>
          </a:p>
          <a:p>
            <a:pPr marL="0" indent="0">
              <a:buNone/>
              <a:defRPr/>
            </a:pPr>
            <a:endParaRPr lang="en-US" sz="2800" dirty="0">
              <a:ea typeface="+mn-ea"/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1.  p         assumption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 ...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3.  </a:t>
            </a:r>
            <a:r>
              <a:rPr lang="en-US" sz="2800" b="1" dirty="0" smtClean="0">
                <a:solidFill>
                  <a:srgbClr val="002060"/>
                </a:solidFill>
                <a:ea typeface="+mn-ea"/>
                <a:sym typeface="Symbol"/>
              </a:rPr>
              <a:t>F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4.   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p  </a:t>
            </a:r>
            <a:r>
              <a:rPr lang="en-US" sz="2800" b="1" dirty="0" smtClean="0">
                <a:solidFill>
                  <a:srgbClr val="C00000"/>
                </a:solidFill>
                <a:ea typeface="+mn-ea"/>
                <a:sym typeface="Symbol"/>
              </a:rPr>
              <a:t>F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         </a:t>
            </a:r>
            <a:r>
              <a:rPr lang="en-US" sz="2800" dirty="0" smtClean="0">
                <a:ea typeface="+mn-ea"/>
                <a:sym typeface="Symbol"/>
              </a:rPr>
              <a:t>		direct Proof rule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5.   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p  </a:t>
            </a:r>
            <a:r>
              <a:rPr lang="en-US" sz="2800" b="1" dirty="0" smtClean="0">
                <a:solidFill>
                  <a:srgbClr val="C00000"/>
                </a:solidFill>
                <a:ea typeface="+mn-ea"/>
                <a:sym typeface="Symbol"/>
              </a:rPr>
              <a:t>F       </a:t>
            </a:r>
            <a:r>
              <a:rPr lang="en-US" sz="2800" b="1" dirty="0" smtClean="0">
                <a:ea typeface="+mn-ea"/>
                <a:sym typeface="Symbol"/>
              </a:rPr>
              <a:t>		</a:t>
            </a:r>
            <a:r>
              <a:rPr lang="en-US" sz="2800" dirty="0">
                <a:sym typeface="Symbol"/>
              </a:rPr>
              <a:t>e</a:t>
            </a:r>
            <a:r>
              <a:rPr lang="en-US" sz="2800" dirty="0" smtClean="0">
                <a:ea typeface="+mn-ea"/>
                <a:sym typeface="Symbol"/>
              </a:rPr>
              <a:t>quivalence from 4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6.   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p</a:t>
            </a:r>
            <a:r>
              <a:rPr lang="en-US" sz="2800" dirty="0" smtClean="0">
                <a:ea typeface="+mn-ea"/>
                <a:sym typeface="Symbol"/>
              </a:rPr>
              <a:t>              		equivalence from 5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                </a:t>
            </a:r>
            <a:endParaRPr lang="en-US" sz="28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97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Franklin Gothic Medium" pitchFamily="34" charset="0"/>
              </a:rPr>
              <a:t>E</a:t>
            </a:r>
            <a:r>
              <a:rPr lang="en-US" dirty="0" smtClean="0">
                <a:latin typeface="Franklin Gothic Medium" pitchFamily="34" charset="0"/>
              </a:rPr>
              <a:t>ven and Odd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374423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Prove: </a:t>
            </a:r>
            <a:r>
              <a:rPr lang="ja-JP" altLang="en-US" sz="2800" dirty="0">
                <a:latin typeface="Franklin Gothic Medium" pitchFamily="34" charset="0"/>
                <a:sym typeface="Symbol" charset="0"/>
              </a:rPr>
              <a:t>“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No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integer is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both even and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odd.</a:t>
            </a:r>
            <a:r>
              <a:rPr lang="ja-JP" altLang="en-US" sz="2800" dirty="0" smtClean="0">
                <a:latin typeface="Franklin Gothic Medium" pitchFamily="34" charset="0"/>
                <a:sym typeface="Symbol" charset="0"/>
              </a:rPr>
              <a:t>”</a:t>
            </a:r>
            <a:endParaRPr lang="en-US" sz="2800" dirty="0">
              <a:latin typeface="Franklin Gothic Medium" pitchFamily="34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 English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proof: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 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x (Even(x)Odd(x)) 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                          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            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x (Even(x)Odd(x))</a:t>
            </a:r>
          </a:p>
          <a:p>
            <a:pPr marL="0" indent="0">
              <a:buFont typeface="Arial" charset="0"/>
              <a:buNone/>
            </a:pPr>
            <a:endParaRPr lang="en-US" sz="14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 smtClean="0">
                <a:latin typeface="Calibri" charset="0"/>
                <a:sym typeface="Symbol" charset="0"/>
              </a:rPr>
              <a:t>We go by contradiction. Let </a:t>
            </a:r>
            <a:r>
              <a:rPr lang="en-US" sz="2800" dirty="0">
                <a:latin typeface="Calibri" charset="0"/>
                <a:sym typeface="Symbol" charset="0"/>
              </a:rPr>
              <a:t>x be any integer and suppose that it is both even and odd.   Then x=2k for some integer k and x=</a:t>
            </a:r>
            <a:r>
              <a:rPr lang="en-US" sz="2800" dirty="0" smtClean="0">
                <a:latin typeface="Calibri" charset="0"/>
                <a:sym typeface="Symbol" charset="0"/>
              </a:rPr>
              <a:t>2m+</a:t>
            </a:r>
            <a:r>
              <a:rPr lang="en-US" sz="2800" dirty="0">
                <a:latin typeface="Calibri" charset="0"/>
                <a:sym typeface="Symbol" charset="0"/>
              </a:rPr>
              <a:t>1 for some integer </a:t>
            </a:r>
            <a:r>
              <a:rPr lang="en-US" sz="2800" dirty="0" smtClean="0">
                <a:latin typeface="Calibri" charset="0"/>
                <a:sym typeface="Symbol" charset="0"/>
              </a:rPr>
              <a:t>m.   </a:t>
            </a:r>
            <a:r>
              <a:rPr lang="en-US" sz="2800" dirty="0">
                <a:latin typeface="Calibri" charset="0"/>
                <a:sym typeface="Symbol" charset="0"/>
              </a:rPr>
              <a:t>Therefore 2k=</a:t>
            </a:r>
            <a:r>
              <a:rPr lang="en-US" sz="2800" dirty="0" smtClean="0">
                <a:latin typeface="Calibri" charset="0"/>
                <a:sym typeface="Symbol" charset="0"/>
              </a:rPr>
              <a:t>2m+</a:t>
            </a:r>
            <a:r>
              <a:rPr lang="en-US" sz="2800" dirty="0">
                <a:latin typeface="Calibri" charset="0"/>
                <a:sym typeface="Symbol" charset="0"/>
              </a:rPr>
              <a:t>1 and hence k</a:t>
            </a:r>
            <a:r>
              <a:rPr lang="en-US" sz="2800" dirty="0" smtClean="0">
                <a:latin typeface="Calibri" charset="0"/>
                <a:sym typeface="Symbol" charset="0"/>
              </a:rPr>
              <a:t>=m+</a:t>
            </a:r>
            <a:r>
              <a:rPr lang="en-US" sz="2800" dirty="0">
                <a:latin typeface="Calibri" charset="0"/>
                <a:sym typeface="Symbol" charset="0"/>
              </a:rPr>
              <a:t>½.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But two integers cannot differ by ½ so this is a contradiction</a:t>
            </a:r>
            <a:r>
              <a:rPr lang="en-US" sz="2800" dirty="0" smtClean="0">
                <a:latin typeface="Calibri" charset="0"/>
                <a:sym typeface="Symbol" charset="0"/>
              </a:rPr>
              <a:t>.  So, no integer is both even an odd.                                                                 </a:t>
            </a:r>
            <a:r>
              <a:rPr lang="en-US" sz="2800" b="1" dirty="0">
                <a:latin typeface="Calibri" charset="0"/>
                <a:sym typeface="Symbol" charset="0"/>
              </a:rPr>
              <a:t></a:t>
            </a:r>
            <a:r>
              <a:rPr lang="en-US" sz="2800" dirty="0">
                <a:latin typeface="Calibri" charset="0"/>
                <a:sym typeface="Symbol" charset="0"/>
              </a:rPr>
              <a:t> 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5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R</a:t>
            </a:r>
            <a:r>
              <a:rPr lang="en-US" dirty="0" smtClean="0">
                <a:latin typeface="Franklin Gothic Medium" pitchFamily="34" charset="0"/>
              </a:rPr>
              <a:t>ational </a:t>
            </a:r>
            <a:r>
              <a:rPr lang="en-US" dirty="0">
                <a:latin typeface="Franklin Gothic Medium" pitchFamily="34" charset="0"/>
              </a:rPr>
              <a:t>N</a:t>
            </a:r>
            <a:r>
              <a:rPr lang="en-US" dirty="0" smtClean="0">
                <a:latin typeface="Franklin Gothic Medium" pitchFamily="34" charset="0"/>
              </a:rPr>
              <a:t>umbers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A real number x is </a:t>
            </a:r>
            <a:r>
              <a:rPr lang="en-US" sz="2800" i="1" dirty="0">
                <a:latin typeface="Franklin Gothic Medium" pitchFamily="34" charset="0"/>
              </a:rPr>
              <a:t>rational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iff</a:t>
            </a:r>
            <a:r>
              <a:rPr lang="en-US" sz="2800" dirty="0">
                <a:latin typeface="Franklin Gothic Medium" pitchFamily="34" charset="0"/>
              </a:rPr>
              <a:t>  there exist integers p and q with q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0  such that x=p/q.</a:t>
            </a:r>
          </a:p>
          <a:p>
            <a:endParaRPr lang="en-US" sz="2800" dirty="0">
              <a:latin typeface="Franklin Gothic Medium" pitchFamily="34" charset="0"/>
              <a:sym typeface="Symbol" charset="0"/>
            </a:endParaRPr>
          </a:p>
          <a:p>
            <a:endParaRPr lang="en-US" sz="2800" dirty="0" smtClean="0">
              <a:latin typeface="Franklin Gothic Medium" pitchFamily="34" charset="0"/>
              <a:sym typeface="Symbol" charset="0"/>
            </a:endParaRPr>
          </a:p>
          <a:p>
            <a:r>
              <a:rPr lang="en-US" sz="2800" dirty="0" smtClean="0">
                <a:latin typeface="Franklin Gothic Medium" pitchFamily="34" charset="0"/>
                <a:sym typeface="Symbol" charset="0"/>
              </a:rPr>
              <a:t>Prove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:  </a:t>
            </a:r>
          </a:p>
          <a:p>
            <a:pPr lvl="1"/>
            <a:r>
              <a:rPr lang="en-US" dirty="0">
                <a:latin typeface="Franklin Gothic Medium" pitchFamily="34" charset="0"/>
                <a:sym typeface="Symbol" charset="0"/>
              </a:rPr>
              <a:t>If x and y are rational then </a:t>
            </a:r>
            <a:r>
              <a:rPr lang="en-US" dirty="0" err="1">
                <a:latin typeface="Franklin Gothic Medium" pitchFamily="34" charset="0"/>
                <a:sym typeface="Symbol" charset="0"/>
              </a:rPr>
              <a:t>xy</a:t>
            </a:r>
            <a:r>
              <a:rPr lang="en-US" dirty="0">
                <a:latin typeface="Franklin Gothic Medium" pitchFamily="34" charset="0"/>
                <a:sym typeface="Symbol" charset="0"/>
              </a:rPr>
              <a:t> is rational</a:t>
            </a:r>
          </a:p>
          <a:p>
            <a:pPr lvl="1"/>
            <a:r>
              <a:rPr lang="en-US" dirty="0">
                <a:latin typeface="Franklin Gothic Medium" pitchFamily="34" charset="0"/>
                <a:sym typeface="Symbol" charset="0"/>
              </a:rPr>
              <a:t>If x and y are rational then </a:t>
            </a:r>
            <a:r>
              <a:rPr lang="en-US" dirty="0" err="1">
                <a:latin typeface="Franklin Gothic Medium" pitchFamily="34" charset="0"/>
                <a:sym typeface="Symbol" charset="0"/>
              </a:rPr>
              <a:t>x+y</a:t>
            </a:r>
            <a:r>
              <a:rPr lang="en-US" dirty="0">
                <a:latin typeface="Franklin Gothic Medium" pitchFamily="34" charset="0"/>
                <a:sym typeface="Symbol" charset="0"/>
              </a:rPr>
              <a:t> is rational</a:t>
            </a:r>
          </a:p>
          <a:p>
            <a:pPr lvl="1"/>
            <a:endParaRPr lang="en-US" dirty="0">
              <a:latin typeface="Calibri" charset="0"/>
              <a:sym typeface="Symbo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6496" y="2367214"/>
            <a:ext cx="8445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</a:rPr>
              <a:t>Rational(x) 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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 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p 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q  ((x=p/q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 Integer(p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Integer(q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0)    </a:t>
            </a:r>
          </a:p>
        </p:txBody>
      </p:sp>
    </p:spTree>
    <p:extLst>
      <p:ext uri="{BB962C8B-B14F-4D97-AF65-F5344CB8AC3E}">
        <p14:creationId xmlns:p14="http://schemas.microsoft.com/office/powerpoint/2010/main" val="347555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eview: proofs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13645" y="1232871"/>
            <a:ext cx="8229600" cy="5140800"/>
          </a:xfrm>
        </p:spPr>
        <p:txBody>
          <a:bodyPr/>
          <a:lstStyle/>
          <a:p>
            <a:r>
              <a:rPr lang="en-US" sz="2800" dirty="0" smtClean="0"/>
              <a:t>Start with hypotheses and facts</a:t>
            </a:r>
          </a:p>
          <a:p>
            <a:r>
              <a:rPr lang="en-US" sz="2800" dirty="0" smtClean="0"/>
              <a:t>Use rules of inference to extend set of facts</a:t>
            </a:r>
          </a:p>
          <a:p>
            <a:r>
              <a:rPr lang="en-US" sz="2800" dirty="0" smtClean="0"/>
              <a:t>Result is proved when it is included in the set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62069" y="3097071"/>
            <a:ext cx="7544291" cy="3124200"/>
            <a:chOff x="571815" y="3249471"/>
            <a:chExt cx="7544291" cy="3124200"/>
          </a:xfrm>
        </p:grpSpPr>
        <p:sp>
          <p:nvSpPr>
            <p:cNvPr id="4" name="Oval 3"/>
            <p:cNvSpPr/>
            <p:nvPr/>
          </p:nvSpPr>
          <p:spPr>
            <a:xfrm>
              <a:off x="1714815" y="3446035"/>
              <a:ext cx="2819400" cy="2667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91015" y="4524736"/>
              <a:ext cx="82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Fact 1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00615" y="3794539"/>
              <a:ext cx="82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Fact 2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55069" y="5230671"/>
              <a:ext cx="1518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Hypothesis 3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39651" y="4743838"/>
              <a:ext cx="1518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Hypothesis 2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13548" y="4180804"/>
              <a:ext cx="1518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Hypothesis 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97527" y="4676673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Statement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77318" y="3706671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Statement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77415" y="4754938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Result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940430" y="3414001"/>
              <a:ext cx="4812985" cy="2731069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24215" y="3401871"/>
              <a:ext cx="6553200" cy="2819400"/>
            </a:xfrm>
            <a:prstGeom prst="roundRect">
              <a:avLst>
                <a:gd name="adj" fmla="val 50000"/>
              </a:avLst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71815" y="3249471"/>
              <a:ext cx="7544291" cy="3124200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53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R</a:t>
            </a:r>
            <a:r>
              <a:rPr lang="en-US" dirty="0" smtClean="0">
                <a:latin typeface="Franklin Gothic Medium" pitchFamily="34" charset="0"/>
              </a:rPr>
              <a:t>ational Numbers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A real number x is </a:t>
            </a:r>
            <a:r>
              <a:rPr lang="en-US" sz="2800" i="1" dirty="0">
                <a:latin typeface="Franklin Gothic Medium" pitchFamily="34" charset="0"/>
              </a:rPr>
              <a:t>rational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iff</a:t>
            </a:r>
            <a:r>
              <a:rPr lang="en-US" sz="2800" dirty="0">
                <a:latin typeface="Franklin Gothic Medium" pitchFamily="34" charset="0"/>
              </a:rPr>
              <a:t>  there exist integers p and q with q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0  such that x=p/q.</a:t>
            </a: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 smtClean="0">
              <a:latin typeface="Calibri" charset="0"/>
              <a:sym typeface="Symbol" charset="0"/>
            </a:endParaRPr>
          </a:p>
          <a:p>
            <a:r>
              <a:rPr lang="en-US" sz="2800" dirty="0" smtClean="0">
                <a:latin typeface="Franklin Gothic Medium" pitchFamily="34" charset="0"/>
                <a:sym typeface="Symbol" charset="0"/>
              </a:rPr>
              <a:t>Prove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: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If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x and y are rational then </a:t>
            </a:r>
            <a:r>
              <a:rPr lang="en-US" sz="2800" dirty="0" err="1" smtClean="0">
                <a:latin typeface="Franklin Gothic Medium" pitchFamily="34" charset="0"/>
                <a:sym typeface="Symbol" charset="0"/>
              </a:rPr>
              <a:t>xy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is rational</a:t>
            </a:r>
          </a:p>
        </p:txBody>
      </p:sp>
      <p:sp>
        <p:nvSpPr>
          <p:cNvPr id="11" name="TextBox 10"/>
          <p:cNvSpPr txBox="1"/>
          <p:nvPr>
            <p:custDataLst>
              <p:tags r:id="rId1"/>
            </p:custDataLst>
          </p:nvPr>
        </p:nvSpPr>
        <p:spPr>
          <a:xfrm>
            <a:off x="270933" y="5991578"/>
            <a:ext cx="3497263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Real numbers</a:t>
            </a:r>
            <a:endParaRPr lang="en-US" sz="2800" dirty="0">
              <a:latin typeface="+mj-lt"/>
              <a:ea typeface="ＭＳ Ｐゴシック" pitchFamily="-111" charset="-128"/>
              <a:cs typeface="+mn-cs"/>
              <a:sym typeface="Symbo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6496" y="2367214"/>
            <a:ext cx="8445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</a:rPr>
              <a:t>Rational(x) 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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 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p 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q  ((x=p/q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 Integer(p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Integer(q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0)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976489" y="4018172"/>
            <a:ext cx="6920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x y ((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</a:rPr>
              <a:t>Rational(x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Rational(y))  Rational(</a:t>
            </a:r>
            <a:r>
              <a:rPr lang="en-US" sz="2400" dirty="0" err="1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xy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8161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R</a:t>
            </a:r>
            <a:r>
              <a:rPr lang="en-US" dirty="0" smtClean="0">
                <a:latin typeface="Franklin Gothic Medium" pitchFamily="34" charset="0"/>
              </a:rPr>
              <a:t>ational </a:t>
            </a:r>
            <a:r>
              <a:rPr lang="en-US" dirty="0">
                <a:latin typeface="Franklin Gothic Medium" pitchFamily="34" charset="0"/>
              </a:rPr>
              <a:t>N</a:t>
            </a:r>
            <a:r>
              <a:rPr lang="en-US" dirty="0" smtClean="0">
                <a:latin typeface="Franklin Gothic Medium" pitchFamily="34" charset="0"/>
              </a:rPr>
              <a:t>umbers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A real number x is </a:t>
            </a:r>
            <a:r>
              <a:rPr lang="en-US" sz="2800" i="1" dirty="0">
                <a:latin typeface="Franklin Gothic Medium" pitchFamily="34" charset="0"/>
              </a:rPr>
              <a:t>rational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iff</a:t>
            </a:r>
            <a:r>
              <a:rPr lang="en-US" sz="2800" dirty="0">
                <a:latin typeface="Franklin Gothic Medium" pitchFamily="34" charset="0"/>
              </a:rPr>
              <a:t>  there exist integers p and q with q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0  such that x=p/q.</a:t>
            </a:r>
          </a:p>
          <a:p>
            <a:endParaRPr lang="en-US" sz="2800" dirty="0">
              <a:latin typeface="Franklin Gothic Medium" pitchFamily="34" charset="0"/>
              <a:sym typeface="Symbol" charset="0"/>
            </a:endParaRPr>
          </a:p>
          <a:p>
            <a:endParaRPr lang="en-US" sz="2800" dirty="0" smtClean="0">
              <a:latin typeface="Franklin Gothic Medium" pitchFamily="34" charset="0"/>
              <a:sym typeface="Symbol" charset="0"/>
            </a:endParaRPr>
          </a:p>
          <a:p>
            <a:r>
              <a:rPr lang="en-US" sz="2800" dirty="0" smtClean="0">
                <a:latin typeface="Franklin Gothic Medium" pitchFamily="34" charset="0"/>
                <a:sym typeface="Symbol" charset="0"/>
              </a:rPr>
              <a:t>Prove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:  </a:t>
            </a:r>
          </a:p>
          <a:p>
            <a:pPr lvl="1"/>
            <a:r>
              <a:rPr lang="en-US" dirty="0">
                <a:latin typeface="Franklin Gothic Medium" pitchFamily="34" charset="0"/>
                <a:sym typeface="Symbol" charset="0"/>
              </a:rPr>
              <a:t>If x and y are rational then </a:t>
            </a:r>
            <a:r>
              <a:rPr lang="en-US" dirty="0" err="1">
                <a:latin typeface="Franklin Gothic Medium" pitchFamily="34" charset="0"/>
                <a:sym typeface="Symbol" charset="0"/>
              </a:rPr>
              <a:t>xy</a:t>
            </a:r>
            <a:r>
              <a:rPr lang="en-US" dirty="0">
                <a:latin typeface="Franklin Gothic Medium" pitchFamily="34" charset="0"/>
                <a:sym typeface="Symbol" charset="0"/>
              </a:rPr>
              <a:t> is rational</a:t>
            </a:r>
          </a:p>
          <a:p>
            <a:pPr lvl="1"/>
            <a:r>
              <a:rPr lang="en-US" dirty="0">
                <a:latin typeface="Franklin Gothic Medium" pitchFamily="34" charset="0"/>
                <a:sym typeface="Symbol" charset="0"/>
              </a:rPr>
              <a:t>If x and y are rational then </a:t>
            </a:r>
            <a:r>
              <a:rPr lang="en-US" dirty="0" err="1">
                <a:latin typeface="Franklin Gothic Medium" pitchFamily="34" charset="0"/>
                <a:sym typeface="Symbol" charset="0"/>
              </a:rPr>
              <a:t>x+y</a:t>
            </a:r>
            <a:r>
              <a:rPr lang="en-US" dirty="0">
                <a:latin typeface="Franklin Gothic Medium" pitchFamily="34" charset="0"/>
                <a:sym typeface="Symbol" charset="0"/>
              </a:rPr>
              <a:t> is </a:t>
            </a:r>
            <a:r>
              <a:rPr lang="en-US" dirty="0" smtClean="0">
                <a:latin typeface="Franklin Gothic Medium" pitchFamily="34" charset="0"/>
                <a:sym typeface="Symbol" charset="0"/>
              </a:rPr>
              <a:t>rational</a:t>
            </a:r>
          </a:p>
          <a:p>
            <a:pPr lvl="1"/>
            <a:r>
              <a:rPr lang="en-US" dirty="0">
                <a:latin typeface="Franklin Gothic Medium" pitchFamily="34" charset="0"/>
                <a:sym typeface="Symbol" charset="0"/>
              </a:rPr>
              <a:t>If x and y are rational then x/y is rational</a:t>
            </a:r>
          </a:p>
          <a:p>
            <a:pPr marL="457200" lvl="1" indent="0">
              <a:buNone/>
            </a:pPr>
            <a:endParaRPr lang="en-US" dirty="0">
              <a:latin typeface="Franklin Gothic Medium" pitchFamily="34" charset="0"/>
              <a:sym typeface="Symbol" charset="0"/>
            </a:endParaRPr>
          </a:p>
          <a:p>
            <a:pPr lvl="1"/>
            <a:endParaRPr lang="en-US" dirty="0">
              <a:latin typeface="Calibri" charset="0"/>
              <a:sym typeface="Symbo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6496" y="2367214"/>
            <a:ext cx="8445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</a:rPr>
              <a:t>Rational(x) 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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 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p 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q  ((x=p/q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 Integer(p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Integer(q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0)    </a:t>
            </a:r>
          </a:p>
        </p:txBody>
      </p:sp>
    </p:spTree>
    <p:extLst>
      <p:ext uri="{BB962C8B-B14F-4D97-AF65-F5344CB8AC3E}">
        <p14:creationId xmlns:p14="http://schemas.microsoft.com/office/powerpoint/2010/main" val="37857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P</a:t>
            </a:r>
            <a:r>
              <a:rPr lang="en-US" dirty="0" smtClean="0">
                <a:latin typeface="Franklin Gothic Medium" pitchFamily="34" charset="0"/>
              </a:rPr>
              <a:t>roofs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004"/>
            <a:ext cx="8229600" cy="5140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ea typeface="+mn-ea"/>
              </a:rPr>
              <a:t>Formal proofs follow simple well-defined rules and should be easy to check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In the same way that code should be easy to execute</a:t>
            </a:r>
          </a:p>
          <a:p>
            <a:pPr lvl="1">
              <a:defRPr/>
            </a:pPr>
            <a:endParaRPr lang="en-US" sz="2400" dirty="0" smtClean="0">
              <a:ea typeface="+mn-ea"/>
            </a:endParaRPr>
          </a:p>
          <a:p>
            <a:pPr>
              <a:defRPr/>
            </a:pPr>
            <a:r>
              <a:rPr lang="en-US" sz="2800" dirty="0" smtClean="0">
                <a:ea typeface="+mn-ea"/>
              </a:rPr>
              <a:t>English proofs correspond to those rules but are designed to be easier for humans to read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Easily checkable in principle</a:t>
            </a:r>
          </a:p>
          <a:p>
            <a:pPr lvl="1">
              <a:defRPr/>
            </a:pPr>
            <a:endParaRPr lang="en-US" sz="2400" dirty="0" smtClean="0">
              <a:ea typeface="+mn-ea"/>
            </a:endParaRPr>
          </a:p>
          <a:p>
            <a:pPr>
              <a:defRPr/>
            </a:pPr>
            <a:r>
              <a:rPr lang="en-US" sz="2800" dirty="0" smtClean="0">
                <a:ea typeface="+mn-ea"/>
              </a:rPr>
              <a:t>Simple proof strategies already do a lot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Later we will cover a specific strategy that applies to loops and recursion (mathematical induction)</a:t>
            </a:r>
          </a:p>
        </p:txBody>
      </p:sp>
    </p:spTree>
    <p:extLst>
      <p:ext uri="{BB962C8B-B14F-4D97-AF65-F5344CB8AC3E}">
        <p14:creationId xmlns:p14="http://schemas.microsoft.com/office/powerpoint/2010/main" val="352072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eview: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Modus Ponens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072" y="1196191"/>
            <a:ext cx="8610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If p and p </a:t>
            </a:r>
            <a:r>
              <a:rPr lang="en-US" sz="2800" dirty="0" smtClean="0">
                <a:sym typeface="Symbol"/>
              </a:rPr>
              <a:t> q are both true then q must be true</a:t>
            </a:r>
          </a:p>
          <a:p>
            <a:pPr>
              <a:defRPr/>
            </a:pPr>
            <a:endParaRPr lang="en-US" sz="2800" dirty="0" smtClean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Write this rule as</a:t>
            </a:r>
          </a:p>
          <a:p>
            <a:pPr lvl="4">
              <a:defRPr/>
            </a:pPr>
            <a:endParaRPr lang="en-US" sz="2800" dirty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Given: </a:t>
            </a:r>
          </a:p>
          <a:p>
            <a:pPr lvl="1">
              <a:defRPr/>
            </a:pPr>
            <a:r>
              <a:rPr lang="en-US" sz="2400" dirty="0" smtClean="0">
                <a:sym typeface="Symbol"/>
              </a:rPr>
              <a:t>If it is Wednesday then you have a 311 class today. </a:t>
            </a:r>
          </a:p>
          <a:p>
            <a:pPr lvl="1">
              <a:defRPr/>
            </a:pPr>
            <a:r>
              <a:rPr lang="en-US" sz="2400" dirty="0" smtClean="0">
                <a:sym typeface="Symbol"/>
              </a:rPr>
              <a:t>It is Wednesday.</a:t>
            </a:r>
          </a:p>
          <a:p>
            <a:pPr lvl="1">
              <a:defRPr/>
            </a:pPr>
            <a:endParaRPr lang="en-US" sz="2400" dirty="0" smtClean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Therefore,  by modus ponens:  </a:t>
            </a:r>
          </a:p>
          <a:p>
            <a:pPr lvl="1">
              <a:defRPr/>
            </a:pPr>
            <a:r>
              <a:rPr lang="en-US" sz="2400" dirty="0" smtClean="0">
                <a:sym typeface="Symbol"/>
              </a:rPr>
              <a:t>You have a 311 class today.</a:t>
            </a:r>
            <a:endParaRPr lang="en-US" sz="2400" dirty="0">
              <a:sym typeface="Symbol"/>
            </a:endParaRPr>
          </a:p>
        </p:txBody>
      </p:sp>
      <p:sp>
        <p:nvSpPr>
          <p:cNvPr id="12295" name="TextBox 8"/>
          <p:cNvSpPr txBox="1">
            <a:spLocks noChangeArrowheads="1"/>
          </p:cNvSpPr>
          <p:nvPr/>
        </p:nvSpPr>
        <p:spPr bwMode="auto">
          <a:xfrm>
            <a:off x="3995766" y="2088013"/>
            <a:ext cx="16209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rgbClr val="C00000"/>
                </a:solidFill>
                <a:latin typeface="Calibri" pitchFamily="34" charset="0"/>
              </a:rPr>
              <a:t>p, </a:t>
            </a:r>
            <a:r>
              <a:rPr lang="en-US" sz="3200" u="sng" dirty="0" smtClean="0">
                <a:solidFill>
                  <a:srgbClr val="C00000"/>
                </a:solidFill>
                <a:latin typeface="Calibri" pitchFamily="34" charset="0"/>
              </a:rPr>
              <a:t>p </a:t>
            </a:r>
            <a:r>
              <a:rPr lang="en-US" sz="3200" u="sng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 q</a:t>
            </a:r>
            <a:endParaRPr lang="en-US" sz="3200" u="sng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∴  q</a:t>
            </a:r>
          </a:p>
        </p:txBody>
      </p:sp>
    </p:spTree>
    <p:extLst>
      <p:ext uri="{BB962C8B-B14F-4D97-AF65-F5344CB8AC3E}">
        <p14:creationId xmlns:p14="http://schemas.microsoft.com/office/powerpoint/2010/main" val="12947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eview: Inference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4593"/>
            <a:ext cx="85344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600" dirty="0" smtClean="0"/>
              <a:t>Each </a:t>
            </a:r>
            <a:r>
              <a:rPr lang="en-US" sz="2600" dirty="0" smtClean="0">
                <a:solidFill>
                  <a:srgbClr val="C00000"/>
                </a:solidFill>
              </a:rPr>
              <a:t>inference rule </a:t>
            </a:r>
            <a:r>
              <a:rPr lang="en-US" sz="2600" dirty="0" smtClean="0"/>
              <a:t>is written as:</a:t>
            </a:r>
          </a:p>
          <a:p>
            <a:pPr marL="0" indent="0">
              <a:buNone/>
              <a:defRPr/>
            </a:pPr>
            <a:r>
              <a:rPr lang="en-US" sz="2600" dirty="0" smtClean="0"/>
              <a:t>    ...which means that if both A and B</a:t>
            </a:r>
          </a:p>
          <a:p>
            <a:pPr marL="0" indent="0"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 are true then you can infer C and</a:t>
            </a:r>
          </a:p>
          <a:p>
            <a:pPr marL="0" indent="0"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 you can infer D.</a:t>
            </a:r>
          </a:p>
          <a:p>
            <a:pPr lvl="1">
              <a:defRPr/>
            </a:pPr>
            <a:r>
              <a:rPr lang="en-US" sz="2400" dirty="0" smtClean="0"/>
              <a:t>For rule to be correct  (A </a:t>
            </a:r>
            <a:r>
              <a:rPr lang="en-US" sz="2400" dirty="0" smtClean="0">
                <a:sym typeface="Symbol"/>
              </a:rPr>
              <a:t> B)  C  and </a:t>
            </a:r>
            <a:endParaRPr lang="en-US" sz="2400" dirty="0">
              <a:sym typeface="Symbol"/>
            </a:endParaRPr>
          </a:p>
          <a:p>
            <a:pPr marL="457200" lvl="1" indent="0">
              <a:buNone/>
              <a:defRPr/>
            </a:pPr>
            <a:r>
              <a:rPr lang="en-US" sz="2400" dirty="0" smtClean="0">
                <a:sym typeface="Symbol"/>
              </a:rPr>
              <a:t>    </a:t>
            </a:r>
            <a:r>
              <a:rPr lang="en-US" sz="2400" dirty="0" smtClean="0"/>
              <a:t>(A </a:t>
            </a:r>
            <a:r>
              <a:rPr lang="en-US" sz="2400" dirty="0" smtClean="0">
                <a:sym typeface="Symbol"/>
              </a:rPr>
              <a:t> B)  D  must be a tautologies</a:t>
            </a:r>
          </a:p>
          <a:p>
            <a:pPr lvl="1"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800" dirty="0" smtClean="0"/>
              <a:t>Sometimes rules don’t need anything to start with.  These rules are called </a:t>
            </a:r>
            <a:r>
              <a:rPr lang="en-US" sz="2800" dirty="0" smtClean="0">
                <a:solidFill>
                  <a:srgbClr val="C00000"/>
                </a:solidFill>
              </a:rPr>
              <a:t>axioms</a:t>
            </a:r>
            <a:r>
              <a:rPr lang="en-US" sz="2800" dirty="0" smtClean="0"/>
              <a:t>:</a:t>
            </a:r>
          </a:p>
          <a:p>
            <a:pPr lvl="1">
              <a:defRPr/>
            </a:pPr>
            <a:r>
              <a:rPr lang="en-US" sz="2400" dirty="0" smtClean="0"/>
              <a:t>e.g. </a:t>
            </a:r>
            <a:r>
              <a:rPr lang="en-US" sz="2400" i="1" dirty="0" smtClean="0"/>
              <a:t>Excluded Middle Axiom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6316133" y="1301045"/>
            <a:ext cx="1308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rgbClr val="C00000"/>
                </a:solidFill>
                <a:latin typeface="Calibri" pitchFamily="34" charset="0"/>
              </a:rPr>
              <a:t>   A, B  </a:t>
            </a:r>
            <a:endParaRPr lang="en-US" sz="3200" u="sng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∴ C,D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5819422" y="4936154"/>
            <a:ext cx="1952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rgbClr val="C00000"/>
                </a:solidFill>
                <a:latin typeface="Calibri" pitchFamily="34" charset="0"/>
              </a:rPr>
              <a:t>                   </a:t>
            </a:r>
            <a:endParaRPr lang="en-US" sz="3200" u="sng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∴  p </a:t>
            </a:r>
            <a:r>
              <a:rPr lang="en-US" sz="3200" dirty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</a:t>
            </a:r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p </a:t>
            </a:r>
          </a:p>
        </p:txBody>
      </p:sp>
    </p:spTree>
    <p:extLst>
      <p:ext uri="{BB962C8B-B14F-4D97-AF65-F5344CB8AC3E}">
        <p14:creationId xmlns:p14="http://schemas.microsoft.com/office/powerpoint/2010/main" val="32554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eview: Propositional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nference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2844" y="1237632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Excluded middle plus two inference rules per binary connective, one to eliminate it and one to introduce it</a:t>
            </a: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1569458" y="2437882"/>
            <a:ext cx="123623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>
                <a:latin typeface="Calibri" pitchFamily="34" charset="0"/>
                <a:sym typeface="Symbol" pitchFamily="18" charset="2"/>
              </a:rPr>
              <a:t> q</a:t>
            </a:r>
            <a:r>
              <a:rPr lang="en-US" sz="3200" u="sng" dirty="0">
                <a:latin typeface="Calibri" pitchFamily="34" charset="0"/>
              </a:rPr>
              <a:t>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p, q</a:t>
            </a: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4036087" y="2437882"/>
            <a:ext cx="14718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 </a:t>
            </a:r>
            <a:r>
              <a:rPr lang="en-US" sz="3200" u="sng" dirty="0" smtClean="0">
                <a:latin typeface="Calibri" pitchFamily="34" charset="0"/>
              </a:rPr>
              <a:t>p</a:t>
            </a:r>
            <a:r>
              <a:rPr lang="en-US" sz="3200" u="sng" dirty="0">
                <a:latin typeface="Calibri" pitchFamily="34" charset="0"/>
              </a:rPr>
              <a:t>, q 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 dirty="0">
                <a:latin typeface="Calibri" pitchFamily="34" charset="0"/>
              </a:rPr>
              <a:t>p </a:t>
            </a:r>
            <a:r>
              <a:rPr lang="en-US" sz="3200" dirty="0">
                <a:latin typeface="Calibri" pitchFamily="34" charset="0"/>
                <a:sym typeface="Symbol" pitchFamily="18" charset="2"/>
              </a:rPr>
              <a:t> q </a:t>
            </a: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3987801" y="3657082"/>
            <a:ext cx="2540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         </a:t>
            </a:r>
            <a:r>
              <a:rPr lang="en-US" sz="3200" u="sng" dirty="0" smtClean="0">
                <a:latin typeface="Calibri" pitchFamily="34" charset="0"/>
              </a:rPr>
              <a:t>p         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p  q, q  p</a:t>
            </a: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1320801" y="3733282"/>
            <a:ext cx="19415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  <a:sym typeface="Symbol" pitchFamily="18" charset="2"/>
              </a:rPr>
              <a:t> p  q , p</a:t>
            </a: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q</a:t>
            </a:r>
          </a:p>
        </p:txBody>
      </p:sp>
      <p:sp>
        <p:nvSpPr>
          <p:cNvPr id="15371" name="TextBox 10"/>
          <p:cNvSpPr txBox="1">
            <a:spLocks noChangeArrowheads="1"/>
          </p:cNvSpPr>
          <p:nvPr/>
        </p:nvSpPr>
        <p:spPr bwMode="auto">
          <a:xfrm>
            <a:off x="1456473" y="4952482"/>
            <a:ext cx="16209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p,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 smtClean="0">
                <a:latin typeface="Calibri" pitchFamily="34" charset="0"/>
                <a:sym typeface="Symbol" pitchFamily="18" charset="2"/>
              </a:rPr>
              <a:t> q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 q</a:t>
            </a:r>
          </a:p>
        </p:txBody>
      </p:sp>
      <p:sp>
        <p:nvSpPr>
          <p:cNvPr id="15372" name="TextBox 11"/>
          <p:cNvSpPr txBox="1">
            <a:spLocks noChangeArrowheads="1"/>
          </p:cNvSpPr>
          <p:nvPr/>
        </p:nvSpPr>
        <p:spPr bwMode="auto">
          <a:xfrm>
            <a:off x="3985104" y="4935725"/>
            <a:ext cx="16738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 smtClean="0">
                <a:latin typeface="Calibri" pitchFamily="34" charset="0"/>
                <a:sym typeface="Symbol" pitchFamily="18" charset="2"/>
              </a:rPr>
              <a:t> q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 dirty="0" smtClean="0">
                <a:latin typeface="Calibri" pitchFamily="34" charset="0"/>
              </a:rPr>
              <a:t>p </a:t>
            </a:r>
            <a:r>
              <a:rPr lang="en-US" sz="3200" dirty="0" smtClean="0">
                <a:latin typeface="Calibri" pitchFamily="34" charset="0"/>
                <a:sym typeface="Symbol" pitchFamily="18" charset="2"/>
              </a:rPr>
              <a:t> q</a:t>
            </a:r>
            <a:endParaRPr lang="en-US" sz="32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987801" y="4911913"/>
            <a:ext cx="1882775" cy="1239837"/>
          </a:xfrm>
          <a:custGeom>
            <a:avLst/>
            <a:gdLst>
              <a:gd name="connsiteX0" fmla="*/ 36038 w 1882859"/>
              <a:gd name="connsiteY0" fmla="*/ 328329 h 1239128"/>
              <a:gd name="connsiteX1" fmla="*/ 144896 w 1882859"/>
              <a:gd name="connsiteY1" fmla="*/ 1014129 h 1239128"/>
              <a:gd name="connsiteX2" fmla="*/ 1059296 w 1882859"/>
              <a:gd name="connsiteY2" fmla="*/ 1231843 h 1239128"/>
              <a:gd name="connsiteX3" fmla="*/ 1864838 w 1882859"/>
              <a:gd name="connsiteY3" fmla="*/ 796415 h 1239128"/>
              <a:gd name="connsiteX4" fmla="*/ 1527381 w 1882859"/>
              <a:gd name="connsiteY4" fmla="*/ 241243 h 1239128"/>
              <a:gd name="connsiteX5" fmla="*/ 493238 w 1882859"/>
              <a:gd name="connsiteY5" fmla="*/ 1758 h 1239128"/>
              <a:gd name="connsiteX6" fmla="*/ 36038 w 1882859"/>
              <a:gd name="connsiteY6" fmla="*/ 328329 h 123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2859" h="1239128">
                <a:moveTo>
                  <a:pt x="36038" y="328329"/>
                </a:moveTo>
                <a:cubicBezTo>
                  <a:pt x="-22019" y="497057"/>
                  <a:pt x="-25647" y="863543"/>
                  <a:pt x="144896" y="1014129"/>
                </a:cubicBezTo>
                <a:cubicBezTo>
                  <a:pt x="315439" y="1164715"/>
                  <a:pt x="772639" y="1268129"/>
                  <a:pt x="1059296" y="1231843"/>
                </a:cubicBezTo>
                <a:cubicBezTo>
                  <a:pt x="1345953" y="1195557"/>
                  <a:pt x="1786824" y="961515"/>
                  <a:pt x="1864838" y="796415"/>
                </a:cubicBezTo>
                <a:cubicBezTo>
                  <a:pt x="1942852" y="631315"/>
                  <a:pt x="1755981" y="373686"/>
                  <a:pt x="1527381" y="241243"/>
                </a:cubicBezTo>
                <a:cubicBezTo>
                  <a:pt x="1298781" y="108800"/>
                  <a:pt x="739981" y="-16385"/>
                  <a:pt x="493238" y="1758"/>
                </a:cubicBezTo>
                <a:cubicBezTo>
                  <a:pt x="246495" y="19901"/>
                  <a:pt x="94095" y="159601"/>
                  <a:pt x="36038" y="3283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993871" y="5180729"/>
            <a:ext cx="2659062" cy="892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</a:rPr>
              <a:t>Direct Proof Rule</a:t>
            </a:r>
            <a:endParaRPr lang="en-US" sz="2800" dirty="0">
              <a:solidFill>
                <a:schemeClr val="accent5"/>
              </a:solidFill>
              <a:latin typeface="+mj-lt"/>
            </a:endParaRPr>
          </a:p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+mj-lt"/>
              </a:rPr>
              <a:t>Not like other rules</a:t>
            </a:r>
          </a:p>
        </p:txBody>
      </p:sp>
    </p:spTree>
    <p:extLst>
      <p:ext uri="{BB962C8B-B14F-4D97-AF65-F5344CB8AC3E}">
        <p14:creationId xmlns:p14="http://schemas.microsoft.com/office/powerpoint/2010/main" val="38491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4619" y="4751657"/>
            <a:ext cx="84497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Franklin Gothic Medium" pitchFamily="34" charset="0"/>
                <a:sym typeface="Symbol" pitchFamily="18" charset="2"/>
              </a:rPr>
              <a:t> Example:		</a:t>
            </a:r>
            <a:r>
              <a:rPr lang="en-US" sz="2800" dirty="0" smtClean="0">
                <a:latin typeface="Franklin Gothic Medium" pitchFamily="34" charset="0"/>
                <a:sym typeface="Symbol" pitchFamily="18" charset="2"/>
              </a:rPr>
              <a:t>	1</a:t>
            </a:r>
            <a:r>
              <a:rPr lang="en-US" sz="2800" dirty="0">
                <a:latin typeface="Franklin Gothic Medium" pitchFamily="34" charset="0"/>
                <a:sym typeface="Symbol" pitchFamily="18" charset="2"/>
              </a:rPr>
              <a:t>.   </a:t>
            </a:r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  <a:sym typeface="Symbol" pitchFamily="18" charset="2"/>
              </a:rPr>
              <a:t>p </a:t>
            </a:r>
            <a:r>
              <a:rPr lang="en-US" sz="2800" dirty="0">
                <a:latin typeface="Franklin Gothic Medium" pitchFamily="34" charset="0"/>
                <a:sym typeface="Symbol" pitchFamily="18" charset="2"/>
              </a:rPr>
              <a:t>           			assumption                               	            </a:t>
            </a:r>
            <a:r>
              <a:rPr lang="en-US" sz="2800" dirty="0" smtClean="0">
                <a:latin typeface="Franklin Gothic Medium" pitchFamily="34" charset="0"/>
                <a:sym typeface="Symbol" pitchFamily="18" charset="2"/>
              </a:rPr>
              <a:t>   </a:t>
            </a:r>
            <a:r>
              <a:rPr lang="en-US" sz="2800" dirty="0">
                <a:latin typeface="Franklin Gothic Medium" pitchFamily="34" charset="0"/>
                <a:sym typeface="Symbol" pitchFamily="18" charset="2"/>
              </a:rPr>
              <a:t>		</a:t>
            </a:r>
            <a:r>
              <a:rPr lang="en-US" sz="2800" dirty="0" smtClean="0">
                <a:latin typeface="Franklin Gothic Medium" pitchFamily="34" charset="0"/>
                <a:sym typeface="Symbol" pitchFamily="18" charset="2"/>
              </a:rPr>
              <a:t>	2</a:t>
            </a:r>
            <a:r>
              <a:rPr lang="en-US" sz="2800" dirty="0">
                <a:latin typeface="Franklin Gothic Medium" pitchFamily="34" charset="0"/>
                <a:sym typeface="Symbol" pitchFamily="18" charset="2"/>
              </a:rPr>
              <a:t>.   </a:t>
            </a:r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  <a:sym typeface="Symbol" pitchFamily="18" charset="2"/>
              </a:rPr>
              <a:t>p  q      </a:t>
            </a:r>
            <a:r>
              <a:rPr lang="en-US" sz="2800" dirty="0">
                <a:latin typeface="Franklin Gothic Medium" pitchFamily="34" charset="0"/>
                <a:sym typeface="Symbol" pitchFamily="18" charset="2"/>
              </a:rPr>
              <a:t>		intro for  from 1                             			</a:t>
            </a:r>
            <a:r>
              <a:rPr lang="en-US" sz="2800" dirty="0" smtClean="0">
                <a:latin typeface="Franklin Gothic Medium" pitchFamily="34" charset="0"/>
                <a:sym typeface="Symbol" pitchFamily="18" charset="2"/>
              </a:rPr>
              <a:t>   	3</a:t>
            </a:r>
            <a:r>
              <a:rPr lang="en-US" sz="2800" dirty="0">
                <a:latin typeface="Franklin Gothic Medium" pitchFamily="34" charset="0"/>
                <a:sym typeface="Symbol" pitchFamily="18" charset="2"/>
              </a:rPr>
              <a:t>.   </a:t>
            </a:r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  <a:sym typeface="Symbol" pitchFamily="18" charset="2"/>
              </a:rPr>
              <a:t>p  (p  q)    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 pitchFamily="18" charset="2"/>
              </a:rPr>
              <a:t>			</a:t>
            </a:r>
            <a:r>
              <a:rPr lang="en-US" sz="2800" dirty="0" smtClean="0">
                <a:latin typeface="Franklin Gothic Medium" pitchFamily="34" charset="0"/>
                <a:sym typeface="Symbol" pitchFamily="18" charset="2"/>
              </a:rPr>
              <a:t>direct </a:t>
            </a:r>
            <a:r>
              <a:rPr lang="en-US" sz="2800" dirty="0">
                <a:latin typeface="Franklin Gothic Medium" pitchFamily="34" charset="0"/>
                <a:sym typeface="Symbol" pitchFamily="18" charset="2"/>
              </a:rPr>
              <a:t>proof rule</a:t>
            </a:r>
            <a:endParaRPr lang="en-US" sz="2800" dirty="0">
              <a:latin typeface="Franklin Gothic Medium" pitchFamily="34" charset="0"/>
            </a:endParaRP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eview: Direct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roof of an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mplication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3335015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 q</a:t>
            </a:r>
            <a:r>
              <a:rPr lang="en-US" sz="2800" dirty="0" smtClean="0">
                <a:sym typeface="Symbol" pitchFamily="18" charset="2"/>
              </a:rPr>
              <a:t> denotes a proof of q given p as an assumption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The direct proof rule:</a:t>
            </a:r>
          </a:p>
          <a:p>
            <a:pPr marL="457200" lvl="1" indent="0">
              <a:buNone/>
            </a:pPr>
            <a:r>
              <a:rPr lang="en-US" dirty="0" smtClean="0"/>
              <a:t>  If you have such a proof then you can conclude      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that p </a:t>
            </a:r>
            <a:r>
              <a:rPr lang="en-US" dirty="0" smtClean="0">
                <a:sym typeface="Symbol" pitchFamily="18" charset="2"/>
              </a:rPr>
              <a:t> q is true</a:t>
            </a:r>
          </a:p>
          <a:p>
            <a:pPr marL="0" indent="0">
              <a:buNone/>
            </a:pPr>
            <a:endParaRPr lang="en-US" sz="2800" dirty="0" smtClean="0">
              <a:sym typeface="Symbol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95154" y="4379120"/>
            <a:ext cx="194457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4"/>
                </a:solidFill>
              </a:rPr>
              <a:t>p</a:t>
            </a:r>
            <a:r>
              <a:rPr lang="en-US" sz="2000" dirty="0" smtClean="0">
                <a:solidFill>
                  <a:schemeClr val="accent4"/>
                </a:solidFill>
              </a:rPr>
              <a:t>roof </a:t>
            </a:r>
            <a:r>
              <a:rPr lang="en-US" sz="2000" dirty="0">
                <a:solidFill>
                  <a:schemeClr val="accent4"/>
                </a:solidFill>
              </a:rPr>
              <a:t>subroutine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025425" y="4842933"/>
            <a:ext cx="5746045" cy="801512"/>
          </a:xfrm>
          <a:prstGeom prst="roundRect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eview: Proofs using the Direct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roof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686800" cy="5140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/>
              <a:t>Show that </a:t>
            </a:r>
            <a:r>
              <a:rPr lang="en-US" sz="2800" dirty="0" smtClean="0">
                <a:solidFill>
                  <a:srgbClr val="C00000"/>
                </a:solidFill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en-US" sz="2800" dirty="0" smtClean="0">
                <a:solidFill>
                  <a:srgbClr val="C00000"/>
                </a:solidFill>
              </a:rPr>
              <a:t>r </a:t>
            </a:r>
            <a:r>
              <a:rPr lang="en-US" sz="2800" dirty="0" smtClean="0"/>
              <a:t>follows from </a:t>
            </a:r>
            <a:r>
              <a:rPr lang="en-US" sz="2800" dirty="0" smtClean="0">
                <a:solidFill>
                  <a:srgbClr val="C00000"/>
                </a:solidFill>
              </a:rPr>
              <a:t>q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00000"/>
                </a:solidFill>
              </a:rPr>
              <a:t>(p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ea typeface="MS PGothic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ea typeface="MS PGothic" charset="0"/>
                <a:sym typeface="Symbol" charset="0"/>
              </a:rPr>
              <a:t> </a:t>
            </a:r>
            <a:r>
              <a:rPr lang="en-US" sz="2800" dirty="0" smtClean="0">
                <a:solidFill>
                  <a:srgbClr val="C00000"/>
                </a:solidFill>
              </a:rPr>
              <a:t>q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)  r</a:t>
            </a:r>
          </a:p>
          <a:p>
            <a:pPr>
              <a:defRPr/>
            </a:pPr>
            <a:endParaRPr lang="en-US" dirty="0"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1.  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q</a:t>
            </a:r>
            <a:r>
              <a:rPr lang="en-US" dirty="0" smtClean="0">
                <a:sym typeface="Symbol"/>
              </a:rPr>
              <a:t>                     	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(p</a:t>
            </a:r>
            <a:r>
              <a:rPr lang="en-US" dirty="0" smtClean="0">
                <a:solidFill>
                  <a:srgbClr val="C00000"/>
                </a:solidFill>
                <a:latin typeface="Calibri" charset="0"/>
                <a:ea typeface="MS PGothic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alibri" charset="0"/>
                <a:ea typeface="MS PGothic" charset="0"/>
                <a:sym typeface="Symbol" charset="0"/>
              </a:rPr>
              <a:t> </a:t>
            </a:r>
            <a:r>
              <a:rPr lang="en-US" dirty="0">
                <a:solidFill>
                  <a:srgbClr val="C00000"/>
                </a:solidFill>
              </a:rPr>
              <a:t>q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  r     </a:t>
            </a:r>
            <a:r>
              <a:rPr lang="en-US" dirty="0" smtClean="0">
                <a:sym typeface="Symbol"/>
              </a:rPr>
              <a:t>	given</a:t>
            </a:r>
          </a:p>
          <a:p>
            <a:pPr marL="457200" lvl="1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	3.   </a:t>
            </a:r>
            <a:r>
              <a:rPr lang="en-US" dirty="0" smtClean="0">
                <a:solidFill>
                  <a:srgbClr val="C00000"/>
                </a:solidFill>
              </a:rPr>
              <a:t>p </a:t>
            </a:r>
            <a:r>
              <a:rPr lang="en-US" dirty="0" smtClean="0">
                <a:sym typeface="Symbol"/>
              </a:rPr>
              <a:t>           		assumption</a:t>
            </a:r>
            <a:endParaRPr lang="en-US" dirty="0">
              <a:sym typeface="Symbol"/>
            </a:endParaRPr>
          </a:p>
          <a:p>
            <a:pPr marL="457200" lvl="1" indent="0">
              <a:buNone/>
              <a:defRPr/>
            </a:pPr>
            <a:r>
              <a:rPr lang="en-US" dirty="0" smtClean="0">
                <a:sym typeface="Symbol"/>
              </a:rPr>
              <a:t>        	4.   </a:t>
            </a:r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Calibri" charset="0"/>
                <a:ea typeface="MS PGothic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alibri" charset="0"/>
                <a:ea typeface="MS PGothic" charset="0"/>
                <a:sym typeface="Symbol" charset="0"/>
              </a:rPr>
              <a:t> </a:t>
            </a:r>
            <a:r>
              <a:rPr lang="en-US" dirty="0">
                <a:solidFill>
                  <a:srgbClr val="C00000"/>
                </a:solidFill>
              </a:rPr>
              <a:t>q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     </a:t>
            </a:r>
            <a:r>
              <a:rPr lang="en-US" dirty="0" smtClean="0">
                <a:sym typeface="Symbol"/>
              </a:rPr>
              <a:t>	from 1 and 3 via Intro </a:t>
            </a:r>
            <a:r>
              <a:rPr lang="en-US" dirty="0">
                <a:solidFill>
                  <a:prstClr val="black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 </a:t>
            </a:r>
            <a:r>
              <a:rPr lang="en-US" dirty="0" smtClean="0">
                <a:solidFill>
                  <a:prstClr val="black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rule    </a:t>
            </a:r>
            <a:r>
              <a:rPr lang="en-US" dirty="0" smtClean="0">
                <a:solidFill>
                  <a:prstClr val="black"/>
                </a:solidFill>
                <a:latin typeface="Calibri" charset="0"/>
                <a:ea typeface="MS PGothic" charset="0"/>
                <a:sym typeface="Symbol" charset="0"/>
              </a:rPr>
              <a:t>	    	</a:t>
            </a:r>
            <a:r>
              <a:rPr lang="en-US" dirty="0" smtClean="0">
                <a:solidFill>
                  <a:prstClr val="black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5.   </a:t>
            </a:r>
            <a:r>
              <a:rPr lang="en-US" dirty="0" smtClean="0">
                <a:solidFill>
                  <a:srgbClr val="C00000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r</a:t>
            </a:r>
            <a:r>
              <a:rPr lang="en-US" dirty="0" smtClean="0">
                <a:solidFill>
                  <a:prstClr val="black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             	</a:t>
            </a:r>
            <a:r>
              <a:rPr lang="en-US" dirty="0">
                <a:latin typeface="Franklin Gothic Medium" pitchFamily="34" charset="0"/>
                <a:sym typeface="Symbol"/>
              </a:rPr>
              <a:t>m</a:t>
            </a:r>
            <a:r>
              <a:rPr lang="en-US" dirty="0" smtClean="0">
                <a:latin typeface="Franklin Gothic Medium" pitchFamily="34" charset="0"/>
                <a:sym typeface="Symbol"/>
              </a:rPr>
              <a:t>odus p</a:t>
            </a:r>
            <a:r>
              <a:rPr lang="en-US" dirty="0" smtClean="0">
                <a:sym typeface="Symbol"/>
              </a:rPr>
              <a:t>onens from 2 and 4</a:t>
            </a:r>
          </a:p>
          <a:p>
            <a:pPr marL="457200" lvl="1" indent="0">
              <a:buNone/>
              <a:defRPr/>
            </a:pPr>
            <a:r>
              <a:rPr lang="en-US" dirty="0" smtClean="0">
                <a:sym typeface="Symbol"/>
              </a:rPr>
              <a:t>6.    </a:t>
            </a:r>
            <a:r>
              <a:rPr lang="en-US" dirty="0" smtClean="0">
                <a:solidFill>
                  <a:srgbClr val="C00000"/>
                </a:solidFill>
              </a:rPr>
              <a:t>p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en-US" dirty="0" smtClean="0">
                <a:solidFill>
                  <a:srgbClr val="C00000"/>
                </a:solidFill>
              </a:rPr>
              <a:t>r              </a:t>
            </a:r>
            <a:r>
              <a:rPr lang="en-US" dirty="0" smtClean="0"/>
              <a:t>	direct proof rule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2019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I</a:t>
            </a:r>
            <a:r>
              <a:rPr lang="en-US" dirty="0" smtClean="0">
                <a:latin typeface="Franklin Gothic Medium" pitchFamily="34" charset="0"/>
              </a:rPr>
              <a:t>nference </a:t>
            </a:r>
            <a:r>
              <a:rPr lang="en-US" dirty="0">
                <a:latin typeface="Franklin Gothic Medium" pitchFamily="34" charset="0"/>
              </a:rPr>
              <a:t>r</a:t>
            </a:r>
            <a:r>
              <a:rPr lang="en-US" dirty="0" smtClean="0">
                <a:latin typeface="Franklin Gothic Medium" pitchFamily="34" charset="0"/>
              </a:rPr>
              <a:t>ules </a:t>
            </a:r>
            <a:r>
              <a:rPr lang="en-US" dirty="0">
                <a:latin typeface="Franklin Gothic Medium" pitchFamily="34" charset="0"/>
              </a:rPr>
              <a:t>for </a:t>
            </a:r>
            <a:r>
              <a:rPr lang="en-US" dirty="0" smtClean="0">
                <a:latin typeface="Franklin Gothic Medium" pitchFamily="34" charset="0"/>
              </a:rPr>
              <a:t>quantifiers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1390628" y="2235775"/>
            <a:ext cx="164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Symbol" charset="0"/>
                <a:sym typeface="Symbol" charset="0"/>
              </a:rPr>
              <a:t></a:t>
            </a:r>
            <a:r>
              <a:rPr lang="en-US" sz="3200" dirty="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4944783" y="1526823"/>
            <a:ext cx="27831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charset="0"/>
              </a:rPr>
              <a:t>       </a:t>
            </a:r>
            <a:r>
              <a:rPr lang="en-US" sz="3200" dirty="0">
                <a:latin typeface="Symbol" charset="0"/>
                <a:sym typeface="Symbol" charset="0"/>
              </a:rPr>
              <a:t></a:t>
            </a:r>
            <a:r>
              <a:rPr lang="en-US" sz="3200" dirty="0">
                <a:latin typeface="Calibri" charset="0"/>
                <a:sym typeface="Symbol" charset="0"/>
              </a:rPr>
              <a:t>x P(x)        </a:t>
            </a: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1403614" y="4228174"/>
            <a:ext cx="1717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Symbol" charset="0"/>
                <a:sym typeface="Symbol" charset="0"/>
              </a:rPr>
              <a:t></a:t>
            </a:r>
            <a:r>
              <a:rPr lang="en-US" sz="3200" dirty="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5638210" y="3527778"/>
            <a:ext cx="215395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charset="0"/>
              </a:rPr>
              <a:t>      </a:t>
            </a:r>
            <a:r>
              <a:rPr lang="en-US" sz="3200" dirty="0" smtClean="0">
                <a:latin typeface="Calibri" charset="0"/>
              </a:rPr>
              <a:t>   </a:t>
            </a:r>
            <a:r>
              <a:rPr lang="en-US" sz="3200" dirty="0">
                <a:latin typeface="Symbol" charset="0"/>
                <a:sym typeface="Symbol" charset="0"/>
              </a:rPr>
              <a:t></a:t>
            </a:r>
            <a:r>
              <a:rPr lang="en-US" sz="3200" dirty="0">
                <a:latin typeface="Calibri" charset="0"/>
                <a:sym typeface="Symbol" charset="0"/>
              </a:rPr>
              <a:t>x P(x)               </a:t>
            </a:r>
          </a:p>
        </p:txBody>
      </p:sp>
      <p:sp>
        <p:nvSpPr>
          <p:cNvPr id="10" name="TextBox 9"/>
          <p:cNvSpPr txBox="1"/>
          <p:nvPr>
            <p:custDataLst>
              <p:tags r:id="rId1"/>
            </p:custDataLst>
          </p:nvPr>
        </p:nvSpPr>
        <p:spPr>
          <a:xfrm>
            <a:off x="340519" y="6158089"/>
            <a:ext cx="2270125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* in the domain of P 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990584" y="1526823"/>
            <a:ext cx="2712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charset="0"/>
              </a:rPr>
              <a:t>   P(c) </a:t>
            </a:r>
            <a:r>
              <a:rPr lang="en-US" sz="2600" dirty="0">
                <a:latin typeface="Franklin Gothic Medium" pitchFamily="34" charset="0"/>
              </a:rPr>
              <a:t>for some </a:t>
            </a:r>
            <a:r>
              <a:rPr lang="en-US" sz="3200" dirty="0" smtClean="0">
                <a:latin typeface="Calibri" charset="0"/>
              </a:rPr>
              <a:t>c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4996884" y="2190619"/>
            <a:ext cx="25208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Calibri" charset="0"/>
              </a:rPr>
              <a:t>P(a) </a:t>
            </a:r>
            <a:r>
              <a:rPr lang="en-US" sz="2600" dirty="0">
                <a:latin typeface="Franklin Gothic Medium" pitchFamily="34" charset="0"/>
              </a:rPr>
              <a:t>for </a:t>
            </a:r>
            <a:r>
              <a:rPr lang="en-US" sz="2600" dirty="0" smtClean="0">
                <a:latin typeface="Franklin Gothic Medium" pitchFamily="34" charset="0"/>
              </a:rPr>
              <a:t>any </a:t>
            </a:r>
            <a:r>
              <a:rPr lang="en-US" sz="3200" dirty="0">
                <a:latin typeface="Calibri" charset="0"/>
              </a:rPr>
              <a:t>a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217011" y="3495567"/>
            <a:ext cx="42935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ja-JP" altLang="en-US" sz="3200" dirty="0">
                <a:latin typeface="Calibri" charset="0"/>
              </a:rPr>
              <a:t>“</a:t>
            </a:r>
            <a:r>
              <a:rPr lang="en-US" sz="2600" dirty="0">
                <a:latin typeface="Franklin Gothic Medium" pitchFamily="34" charset="0"/>
              </a:rPr>
              <a:t>Let</a:t>
            </a:r>
            <a:r>
              <a:rPr lang="en-US" sz="3200" dirty="0">
                <a:latin typeface="Calibri" charset="0"/>
              </a:rPr>
              <a:t> a </a:t>
            </a:r>
            <a:r>
              <a:rPr lang="en-US" sz="2600" dirty="0">
                <a:latin typeface="Franklin Gothic Medium" pitchFamily="34" charset="0"/>
              </a:rPr>
              <a:t>be anything</a:t>
            </a:r>
            <a:r>
              <a:rPr lang="en-US" sz="2800" dirty="0">
                <a:cs typeface="Arial" charset="0"/>
              </a:rPr>
              <a:t>*</a:t>
            </a:r>
            <a:r>
              <a:rPr lang="ja-JP" altLang="en-US" sz="3200" dirty="0">
                <a:latin typeface="Calibri" charset="0"/>
              </a:rPr>
              <a:t>”</a:t>
            </a:r>
            <a:r>
              <a:rPr lang="en-US" sz="3200" dirty="0">
                <a:latin typeface="Calibri" charset="0"/>
              </a:rPr>
              <a:t>...P(a</a:t>
            </a:r>
            <a:r>
              <a:rPr lang="en-US" sz="3200" dirty="0" smtClean="0">
                <a:latin typeface="Calibri" charset="0"/>
              </a:rPr>
              <a:t>)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4864298" y="4196732"/>
            <a:ext cx="406910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2600" dirty="0" smtClean="0">
                <a:latin typeface="Franklin Gothic Medium"/>
                <a:cs typeface="Franklin Gothic Medium"/>
                <a:sym typeface="Symbol" charset="0"/>
              </a:rPr>
              <a:t>P(c)</a:t>
            </a:r>
            <a:r>
              <a:rPr lang="en-US" sz="2600" dirty="0">
                <a:latin typeface="Calibri" charset="0"/>
                <a:sym typeface="Symbol" charset="0"/>
              </a:rPr>
              <a:t> </a:t>
            </a:r>
            <a:r>
              <a:rPr lang="en-US" sz="2600" dirty="0" smtClean="0">
                <a:latin typeface="Calibri" charset="0"/>
                <a:sym typeface="Symbol" charset="0"/>
              </a:rPr>
              <a:t>for some </a:t>
            </a:r>
            <a:r>
              <a:rPr lang="en-US" sz="2600" i="1" dirty="0" smtClean="0">
                <a:latin typeface="Calibri" charset="0"/>
                <a:sym typeface="Symbol" charset="0"/>
              </a:rPr>
              <a:t>special**</a:t>
            </a:r>
            <a:r>
              <a:rPr lang="en-US" sz="2600" dirty="0" smtClean="0">
                <a:latin typeface="Calibri" charset="0"/>
                <a:sym typeface="Symbol" charset="0"/>
              </a:rPr>
              <a:t> c</a:t>
            </a:r>
            <a:endParaRPr lang="en-US" sz="2600" dirty="0">
              <a:latin typeface="Calibri" charset="0"/>
              <a:sym typeface="Symbo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35378" y="2190619"/>
            <a:ext cx="330764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89582" y="2190619"/>
            <a:ext cx="330764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0110" y="4177949"/>
            <a:ext cx="405044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821027" y="4166660"/>
            <a:ext cx="4002346" cy="242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>
            <p:custDataLst>
              <p:tags r:id="rId2"/>
            </p:custDataLst>
          </p:nvPr>
        </p:nvSpPr>
        <p:spPr>
          <a:xfrm>
            <a:off x="5102578" y="5557924"/>
            <a:ext cx="3830825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ea typeface="ＭＳ Ｐゴシック" pitchFamily="-111" charset="-128"/>
                <a:cs typeface="+mn-cs"/>
              </a:rPr>
              <a:t>** By special, we mean that c is a name for a value where P(c) is true. We can’t use anything else about</a:t>
            </a:r>
            <a:r>
              <a:rPr lang="en-US" dirty="0" smtClean="0">
                <a:ea typeface="ＭＳ Ｐゴシック" pitchFamily="-111" charset="-128"/>
              </a:rPr>
              <a:t> that value, so c has to be a NEW variable!</a:t>
            </a:r>
          </a:p>
        </p:txBody>
      </p:sp>
    </p:spTree>
    <p:extLst>
      <p:ext uri="{BB962C8B-B14F-4D97-AF65-F5344CB8AC3E}">
        <p14:creationId xmlns:p14="http://schemas.microsoft.com/office/powerpoint/2010/main" val="366924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P</a:t>
            </a:r>
            <a:r>
              <a:rPr lang="en-US" dirty="0" smtClean="0">
                <a:latin typeface="Franklin Gothic Medium" pitchFamily="34" charset="0"/>
              </a:rPr>
              <a:t>roofs </a:t>
            </a:r>
            <a:r>
              <a:rPr lang="en-US" dirty="0">
                <a:latin typeface="Franklin Gothic Medium" pitchFamily="34" charset="0"/>
              </a:rPr>
              <a:t>using Q</a:t>
            </a:r>
            <a:r>
              <a:rPr lang="en-US" dirty="0" smtClean="0">
                <a:latin typeface="Franklin Gothic Medium" pitchFamily="34" charset="0"/>
              </a:rPr>
              <a:t>uantifiers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4137924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800" dirty="0">
                <a:latin typeface="Franklin Gothic Medium" pitchFamily="34" charset="0"/>
              </a:rPr>
              <a:t>“</a:t>
            </a:r>
            <a:r>
              <a:rPr lang="en-US" sz="2800" dirty="0">
                <a:latin typeface="Franklin Gothic Medium" pitchFamily="34" charset="0"/>
              </a:rPr>
              <a:t>There exists an even prime number</a:t>
            </a:r>
            <a:r>
              <a:rPr lang="ja-JP" altLang="en-US" sz="2800" dirty="0" smtClean="0">
                <a:latin typeface="Franklin Gothic Medium" pitchFamily="34" charset="0"/>
              </a:rPr>
              <a:t>”</a:t>
            </a:r>
            <a:endParaRPr lang="en-US" altLang="ja-JP" sz="2800" dirty="0" smtClean="0">
              <a:latin typeface="Franklin Gothic Medium" pitchFamily="34" charset="0"/>
            </a:endParaRPr>
          </a:p>
          <a:p>
            <a:pPr marL="0" indent="0">
              <a:buNone/>
            </a:pPr>
            <a:endParaRPr lang="en-US" altLang="ja-JP" sz="2800" dirty="0" smtClean="0">
              <a:latin typeface="Franklin Gothic Medium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Franklin Gothic Medium" pitchFamily="34" charset="0"/>
              </a:rPr>
              <a:t>First, we translate into predicate logic:</a:t>
            </a:r>
          </a:p>
          <a:p>
            <a:pPr marL="0" indent="0" algn="ctr">
              <a:buNone/>
            </a:pPr>
            <a:r>
              <a:rPr lang="en-US" sz="2800" dirty="0">
                <a:latin typeface="Franklin Gothic Medium" pitchFamily="34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Symbol" charset="0"/>
                <a:sym typeface="Symbol" charset="0"/>
              </a:rPr>
              <a:t></a:t>
            </a:r>
            <a:r>
              <a:rPr lang="en-US">
                <a:solidFill>
                  <a:srgbClr val="000000"/>
                </a:solidFill>
                <a:latin typeface="Calibri" charset="0"/>
                <a:sym typeface="Symbol" charset="0"/>
              </a:rPr>
              <a:t>x </a:t>
            </a:r>
            <a:r>
              <a:rPr lang="en-US" smtClean="0">
                <a:solidFill>
                  <a:srgbClr val="000000"/>
                </a:solidFill>
                <a:latin typeface="Calibri" charset="0"/>
                <a:sym typeface="Symbol" charset="0"/>
              </a:rPr>
              <a:t>(Even(x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sym typeface="Symbol" charset="0"/>
              </a:rPr>
              <a:t>) 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 </a:t>
            </a:r>
            <a:r>
              <a:rPr lang="en-US" smtClean="0">
                <a:solidFill>
                  <a:srgbClr val="000000"/>
                </a:solidFill>
                <a:latin typeface="Calibri" charset="0"/>
                <a:sym typeface="Symbol" charset="0"/>
              </a:rPr>
              <a:t>Prime(</a:t>
            </a:r>
            <a:r>
              <a:rPr lang="en-US">
                <a:solidFill>
                  <a:srgbClr val="000000"/>
                </a:solidFill>
                <a:latin typeface="Calibri" charset="0"/>
                <a:sym typeface="Symbol" charset="0"/>
              </a:rPr>
              <a:t>x</a:t>
            </a:r>
            <a:r>
              <a:rPr lang="en-US" smtClean="0">
                <a:solidFill>
                  <a:srgbClr val="000000"/>
                </a:solidFill>
                <a:latin typeface="Calibri" charset="0"/>
                <a:sym typeface="Symbol" charset="0"/>
              </a:rPr>
              <a:t>))</a:t>
            </a:r>
            <a:endParaRPr lang="en-US" dirty="0">
              <a:solidFill>
                <a:srgbClr val="000000"/>
              </a:solidFill>
              <a:latin typeface="Calibri" charset="0"/>
              <a:sym typeface="Symbol" charset="0"/>
            </a:endParaRPr>
          </a:p>
          <a:p>
            <a:pPr marL="0" indent="0">
              <a:buNone/>
            </a:pPr>
            <a:endParaRPr lang="en-US" sz="2800" dirty="0">
              <a:latin typeface="Franklin Gothic Medium" pitchFamily="34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3831186"/>
            <a:ext cx="9329224" cy="233704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1.  Even(2)		      	           Fact (math)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sym typeface="Symbol"/>
              </a:rPr>
              <a:t>Prime(2)					 Fact (math)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sym typeface="Symbol"/>
              </a:rPr>
              <a:t>Even(2) 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 </a:t>
            </a:r>
            <a:r>
              <a:rPr lang="en-US" dirty="0">
                <a:sym typeface="Symbol"/>
              </a:rPr>
              <a:t>Prime(2</a:t>
            </a:r>
            <a:r>
              <a:rPr lang="en-US" dirty="0" smtClean="0">
                <a:sym typeface="Symbol"/>
              </a:rPr>
              <a:t>)	      Intro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: 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1, 2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b="1" dirty="0" smtClean="0">
                <a:solidFill>
                  <a:srgbClr val="000000"/>
                </a:solidFill>
                <a:sym typeface="Symbol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ymbol" charset="0"/>
                <a:sym typeface="Symbol" charset="0"/>
              </a:rPr>
              <a:t></a:t>
            </a:r>
            <a:r>
              <a:rPr lang="en-US" dirty="0">
                <a:solidFill>
                  <a:srgbClr val="000000"/>
                </a:solidFill>
                <a:latin typeface="Calibri" charset="0"/>
                <a:sym typeface="Symbol" charset="0"/>
              </a:rPr>
              <a:t>x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sym typeface="Symbol" charset="0"/>
              </a:rPr>
              <a:t>(</a:t>
            </a:r>
            <a:r>
              <a:rPr lang="en-US" b="1" dirty="0" smtClean="0">
                <a:solidFill>
                  <a:srgbClr val="000000"/>
                </a:solidFill>
                <a:latin typeface="Calibri" charset="0"/>
                <a:sym typeface="Symbol" charset="0"/>
              </a:rPr>
              <a:t>Even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sym typeface="Symbol" charset="0"/>
              </a:rPr>
              <a:t>(x</a:t>
            </a:r>
            <a:r>
              <a:rPr lang="en-US" dirty="0">
                <a:solidFill>
                  <a:srgbClr val="000000"/>
                </a:solidFill>
                <a:latin typeface="Calibri" charset="0"/>
                <a:sym typeface="Symbol" charset="0"/>
              </a:rPr>
              <a:t>)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 </a:t>
            </a:r>
            <a:r>
              <a:rPr lang="en-US" b="1" dirty="0">
                <a:solidFill>
                  <a:srgbClr val="000000"/>
                </a:solidFill>
                <a:latin typeface="Calibri" charset="0"/>
                <a:sym typeface="Symbol" charset="0"/>
              </a:rPr>
              <a:t>Prime</a:t>
            </a:r>
            <a:r>
              <a:rPr lang="en-US" dirty="0">
                <a:solidFill>
                  <a:srgbClr val="000000"/>
                </a:solidFill>
                <a:latin typeface="Calibri" charset="0"/>
                <a:sym typeface="Symbol" charset="0"/>
              </a:rPr>
              <a:t>(x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sym typeface="Symbol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alibri" charset="0"/>
                <a:sym typeface="Symbol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sym typeface="Symbol" charset="0"/>
              </a:rPr>
              <a:t>   </a:t>
            </a:r>
            <a:r>
              <a:rPr lang="en-US" b="1" dirty="0" smtClean="0">
                <a:solidFill>
                  <a:srgbClr val="000000"/>
                </a:solidFill>
                <a:latin typeface="Calibri" charset="0"/>
                <a:sym typeface="Symbol" charset="0"/>
              </a:rPr>
              <a:t>Intro </a:t>
            </a:r>
            <a:r>
              <a:rPr lang="en-US" dirty="0" smtClean="0">
                <a:solidFill>
                  <a:srgbClr val="000000"/>
                </a:solidFill>
                <a:latin typeface="Symbol" charset="0"/>
                <a:sym typeface="Symbol" charset="0"/>
              </a:rPr>
              <a:t>: </a:t>
            </a:r>
            <a:r>
              <a:rPr lang="en-US" b="1" dirty="0" smtClean="0">
                <a:solidFill>
                  <a:srgbClr val="000000"/>
                </a:solidFill>
                <a:sym typeface="Symbol" charset="0"/>
              </a:rPr>
              <a:t>3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55198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14453</TotalTime>
  <Words>1361</Words>
  <Application>Microsoft Office PowerPoint</Application>
  <PresentationFormat>On-screen Show (4:3)</PresentationFormat>
  <Paragraphs>229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ＭＳ Ｐゴシック</vt:lpstr>
      <vt:lpstr>Arial</vt:lpstr>
      <vt:lpstr>Calibri</vt:lpstr>
      <vt:lpstr>Cambria Math</vt:lpstr>
      <vt:lpstr>Franklin Gothic Medium</vt:lpstr>
      <vt:lpstr>Symbol</vt:lpstr>
      <vt:lpstr>Office Theme</vt:lpstr>
      <vt:lpstr>CSE 311: Foundations of Computing</vt:lpstr>
      <vt:lpstr>Review: proofs</vt:lpstr>
      <vt:lpstr>Review: Modus Ponens</vt:lpstr>
      <vt:lpstr>Review: Inference Rules</vt:lpstr>
      <vt:lpstr>Review: Propositional Inference Rules</vt:lpstr>
      <vt:lpstr>Review: Direct Proof of an Implication</vt:lpstr>
      <vt:lpstr>Review: Proofs using the Direct Proof Rule</vt:lpstr>
      <vt:lpstr>Inference rules for quantifiers</vt:lpstr>
      <vt:lpstr>Proofs using Quantifiers</vt:lpstr>
      <vt:lpstr>Proofs using Quantifiers</vt:lpstr>
      <vt:lpstr>Proofs using Quantifiers</vt:lpstr>
      <vt:lpstr>Even and Odd</vt:lpstr>
      <vt:lpstr>Even and Odd</vt:lpstr>
      <vt:lpstr>Even and Odd</vt:lpstr>
      <vt:lpstr>Counterexamples</vt:lpstr>
      <vt:lpstr>Proof by Contrapositive:  another strategy for implications</vt:lpstr>
      <vt:lpstr>Proof by Contradiction:  one way to prove p</vt:lpstr>
      <vt:lpstr>Even and Odd</vt:lpstr>
      <vt:lpstr>Rational Numbers</vt:lpstr>
      <vt:lpstr>Rational Numbers</vt:lpstr>
      <vt:lpstr>Rational Numbers</vt:lpstr>
      <vt:lpstr>Proofs</vt:lpstr>
    </vt:vector>
  </TitlesOfParts>
  <Company>Chinese University of Hong Kong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362</cp:revision>
  <cp:lastPrinted>2014-10-10T17:40:57Z</cp:lastPrinted>
  <dcterms:created xsi:type="dcterms:W3CDTF">2013-01-07T07:20:47Z</dcterms:created>
  <dcterms:modified xsi:type="dcterms:W3CDTF">2014-10-10T17:44:03Z</dcterms:modified>
</cp:coreProperties>
</file>