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03" r:id="rId2"/>
    <p:sldId id="359" r:id="rId3"/>
    <p:sldId id="406" r:id="rId4"/>
    <p:sldId id="407" r:id="rId5"/>
    <p:sldId id="408" r:id="rId6"/>
    <p:sldId id="258" r:id="rId7"/>
    <p:sldId id="404" r:id="rId8"/>
    <p:sldId id="409" r:id="rId9"/>
    <p:sldId id="388" r:id="rId10"/>
    <p:sldId id="389" r:id="rId11"/>
    <p:sldId id="405" r:id="rId12"/>
    <p:sldId id="390" r:id="rId13"/>
    <p:sldId id="391" r:id="rId14"/>
    <p:sldId id="392" r:id="rId15"/>
    <p:sldId id="393" r:id="rId16"/>
    <p:sldId id="394" r:id="rId17"/>
    <p:sldId id="395" r:id="rId18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18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47" autoAdjust="0"/>
  </p:normalViewPr>
  <p:slideViewPr>
    <p:cSldViewPr snapToGrid="0" snapToObjects="1">
      <p:cViewPr>
        <p:scale>
          <a:sx n="84" d="100"/>
          <a:sy n="84" d="100"/>
        </p:scale>
        <p:origin x="-9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422495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4.bp.blogspot.com/-d_bQB3tP8us/TZJy-7xERXI/AAAAAAAAAFU/lx1a6hUF340/s400/TautologyClubComic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24" y="105826"/>
            <a:ext cx="3409516" cy="223749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7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xample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5" y="1142560"/>
            <a:ext cx="82296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Prove:  </a:t>
            </a:r>
            <a:r>
              <a:rPr lang="en-US" dirty="0" smtClean="0">
                <a:solidFill>
                  <a:srgbClr val="C00000"/>
                </a:solidFill>
                <a:ea typeface="+mn-ea"/>
              </a:rPr>
              <a:t>(p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 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q)  (p </a:t>
            </a:r>
            <a:r>
              <a:rPr lang="en-US" dirty="0">
                <a:solidFill>
                  <a:srgbClr val="7F0018"/>
                </a:solidFill>
                <a:latin typeface="Calibri" pitchFamily="34" charset="0"/>
                <a:sym typeface="Symbol" pitchFamily="18" charset="2"/>
              </a:rPr>
              <a:t>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q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)</a:t>
            </a:r>
            <a:endParaRPr lang="en-US" dirty="0" smtClean="0">
              <a:solidFill>
                <a:srgbClr val="C00000"/>
              </a:solidFill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12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xample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5" y="1142560"/>
            <a:ext cx="82296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Prove:    </a:t>
            </a:r>
            <a:r>
              <a:rPr lang="en-US" dirty="0" smtClean="0">
                <a:solidFill>
                  <a:srgbClr val="C00000"/>
                </a:solidFill>
                <a:ea typeface="+mn-ea"/>
              </a:rPr>
              <a:t>((p 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 q)  (q  r))  (p  r)</a:t>
            </a:r>
            <a:endParaRPr lang="en-US" dirty="0" smtClean="0">
              <a:solidFill>
                <a:srgbClr val="C00000"/>
              </a:solidFill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10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P</a:t>
            </a:r>
            <a:r>
              <a:rPr lang="en-US" dirty="0" smtClean="0"/>
              <a:t>roof </a:t>
            </a:r>
            <a:r>
              <a:rPr lang="en-US" dirty="0"/>
              <a:t>S</a:t>
            </a:r>
            <a:r>
              <a:rPr lang="en-US" dirty="0" smtClean="0"/>
              <a:t>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Look at the rules for introducing connectives to see how you would build up the formula you want to prove from pieces of what is given</a:t>
            </a:r>
          </a:p>
          <a:p>
            <a:pPr marL="1771650" lvl="3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Use the rules for eliminating connectives to break down the given formulas so that you get the pieces you need to do 1.</a:t>
            </a:r>
          </a:p>
          <a:p>
            <a:pPr marL="1771650" lvl="3" indent="-514350">
              <a:buFont typeface="Calibri" pitchFamily="34" charset="0"/>
              <a:buAutoNum type="alphaU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Write the proof beginning with what you figured out for 2 followed by </a:t>
            </a:r>
            <a:r>
              <a:rPr lang="en-US" sz="2800" dirty="0"/>
              <a:t>1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3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I</a:t>
            </a:r>
            <a:r>
              <a:rPr lang="en-US" dirty="0" smtClean="0">
                <a:latin typeface="Franklin Gothic Medium" pitchFamily="34" charset="0"/>
              </a:rPr>
              <a:t>nference </a:t>
            </a:r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ules </a:t>
            </a:r>
            <a:r>
              <a:rPr lang="en-US" dirty="0">
                <a:latin typeface="Franklin Gothic Medium" pitchFamily="34" charset="0"/>
              </a:rPr>
              <a:t>for </a:t>
            </a:r>
            <a:r>
              <a:rPr lang="en-US" dirty="0" smtClean="0">
                <a:latin typeface="Franklin Gothic Medium" pitchFamily="34" charset="0"/>
              </a:rPr>
              <a:t>quantifiers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390628" y="2235775"/>
            <a:ext cx="164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944783" y="1526823"/>
            <a:ext cx="2783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        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403614" y="4228174"/>
            <a:ext cx="1717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5638210" y="3527778"/>
            <a:ext cx="21539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</a:t>
            </a:r>
            <a:r>
              <a:rPr lang="en-US" sz="3200" dirty="0" smtClean="0">
                <a:latin typeface="Calibri" charset="0"/>
              </a:rPr>
              <a:t>  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               </a:t>
            </a: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340519" y="6158089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90584" y="1526823"/>
            <a:ext cx="2712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P(c) </a:t>
            </a:r>
            <a:r>
              <a:rPr lang="en-US" sz="2600" dirty="0">
                <a:latin typeface="Franklin Gothic Medium" pitchFamily="34" charset="0"/>
              </a:rPr>
              <a:t>for some </a:t>
            </a:r>
            <a:r>
              <a:rPr lang="en-US" sz="3200" dirty="0" smtClean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996884" y="2190619"/>
            <a:ext cx="2520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P(a) </a:t>
            </a:r>
            <a:r>
              <a:rPr lang="en-US" sz="2600" dirty="0">
                <a:latin typeface="Franklin Gothic Medium" pitchFamily="34" charset="0"/>
              </a:rPr>
              <a:t>for </a:t>
            </a:r>
            <a:r>
              <a:rPr lang="en-US" sz="2600" dirty="0" smtClean="0">
                <a:latin typeface="Franklin Gothic Medium" pitchFamily="34" charset="0"/>
              </a:rPr>
              <a:t>any </a:t>
            </a:r>
            <a:r>
              <a:rPr lang="en-US" sz="3200" dirty="0">
                <a:latin typeface="Calibri" charset="0"/>
              </a:rPr>
              <a:t>a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17011" y="3495567"/>
            <a:ext cx="4293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ja-JP" altLang="en-US" sz="3200" dirty="0">
                <a:latin typeface="Calibri" charset="0"/>
              </a:rPr>
              <a:t>“</a:t>
            </a:r>
            <a:r>
              <a:rPr lang="en-US" sz="2600" dirty="0">
                <a:latin typeface="Franklin Gothic Medium" pitchFamily="34" charset="0"/>
              </a:rPr>
              <a:t>Let</a:t>
            </a:r>
            <a:r>
              <a:rPr lang="en-US" sz="3200" dirty="0">
                <a:latin typeface="Calibri" charset="0"/>
              </a:rPr>
              <a:t> a </a:t>
            </a:r>
            <a:r>
              <a:rPr lang="en-US" sz="2600" dirty="0">
                <a:latin typeface="Franklin Gothic Medium" pitchFamily="34" charset="0"/>
              </a:rPr>
              <a:t>be anything</a:t>
            </a:r>
            <a:r>
              <a:rPr lang="en-US" sz="2800" dirty="0">
                <a:cs typeface="Arial" charset="0"/>
              </a:rPr>
              <a:t>*</a:t>
            </a:r>
            <a:r>
              <a:rPr lang="ja-JP" altLang="en-US" sz="3200" dirty="0">
                <a:latin typeface="Calibri" charset="0"/>
              </a:rPr>
              <a:t>”</a:t>
            </a:r>
            <a:r>
              <a:rPr lang="en-US" sz="3200" dirty="0">
                <a:latin typeface="Calibri" charset="0"/>
              </a:rPr>
              <a:t>...P(a</a:t>
            </a:r>
            <a:r>
              <a:rPr lang="en-US" sz="3200" dirty="0" smtClean="0">
                <a:latin typeface="Calibri" charset="0"/>
              </a:rPr>
              <a:t>)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864298" y="4196732"/>
            <a:ext cx="40691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2600" dirty="0" smtClean="0">
                <a:latin typeface="Franklin Gothic Medium"/>
                <a:cs typeface="Franklin Gothic Medium"/>
                <a:sym typeface="Symbol" charset="0"/>
              </a:rPr>
              <a:t>P(c)</a:t>
            </a:r>
            <a:r>
              <a:rPr lang="en-US" sz="2600" dirty="0">
                <a:latin typeface="Calibri" charset="0"/>
                <a:sym typeface="Symbol" charset="0"/>
              </a:rPr>
              <a:t> </a:t>
            </a:r>
            <a:r>
              <a:rPr lang="en-US" sz="2600" dirty="0" smtClean="0">
                <a:latin typeface="Calibri" charset="0"/>
                <a:sym typeface="Symbol" charset="0"/>
              </a:rPr>
              <a:t>for some </a:t>
            </a:r>
            <a:r>
              <a:rPr lang="en-US" sz="2600" i="1" dirty="0" smtClean="0">
                <a:latin typeface="Calibri" charset="0"/>
                <a:sym typeface="Symbol" charset="0"/>
              </a:rPr>
              <a:t>special**</a:t>
            </a:r>
            <a:r>
              <a:rPr lang="en-US" sz="2600" dirty="0" smtClean="0">
                <a:latin typeface="Calibri" charset="0"/>
                <a:sym typeface="Symbol" charset="0"/>
              </a:rPr>
              <a:t> c</a:t>
            </a:r>
            <a:endParaRPr lang="en-US" sz="2600" dirty="0">
              <a:latin typeface="Calibri" charset="0"/>
              <a:sym typeface="Symbo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5378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9582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0110" y="4177949"/>
            <a:ext cx="405044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21027" y="4166660"/>
            <a:ext cx="4002346" cy="24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>
            <p:custDataLst>
              <p:tags r:id="rId2"/>
            </p:custDataLst>
          </p:nvPr>
        </p:nvSpPr>
        <p:spPr>
          <a:xfrm>
            <a:off x="5102578" y="5557924"/>
            <a:ext cx="383082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ea typeface="ＭＳ Ｐゴシック" pitchFamily="-111" charset="-128"/>
                <a:cs typeface="+mn-cs"/>
              </a:rPr>
              <a:t>** By special, we mean that c is a name for a value where P(c) is true. We can’t use anything else about</a:t>
            </a:r>
            <a:r>
              <a:rPr lang="en-US" dirty="0" smtClean="0">
                <a:ea typeface="ＭＳ Ｐゴシック" pitchFamily="-111" charset="-128"/>
              </a:rPr>
              <a:t> that value, so c has to be a NEW variable!</a:t>
            </a:r>
          </a:p>
        </p:txBody>
      </p:sp>
    </p:spTree>
    <p:extLst>
      <p:ext uri="{BB962C8B-B14F-4D97-AF65-F5344CB8AC3E}">
        <p14:creationId xmlns:p14="http://schemas.microsoft.com/office/powerpoint/2010/main" val="36692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 </a:t>
            </a:r>
            <a:r>
              <a:rPr lang="en-US" dirty="0">
                <a:latin typeface="Franklin Gothic Medium" pitchFamily="34" charset="0"/>
              </a:rPr>
              <a:t>using Q</a:t>
            </a:r>
            <a:r>
              <a:rPr lang="en-US" dirty="0" smtClean="0">
                <a:latin typeface="Franklin Gothic Medium" pitchFamily="34" charset="0"/>
              </a:rPr>
              <a:t>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800" dirty="0">
                <a:latin typeface="Franklin Gothic Medium" pitchFamily="34" charset="0"/>
              </a:rPr>
              <a:t>“</a:t>
            </a:r>
            <a:r>
              <a:rPr lang="en-US" sz="2800" dirty="0">
                <a:latin typeface="Franklin Gothic Medium" pitchFamily="34" charset="0"/>
              </a:rPr>
              <a:t>There exists an even prime number</a:t>
            </a:r>
            <a:r>
              <a:rPr lang="ja-JP" altLang="en-US" sz="2800" dirty="0">
                <a:latin typeface="Franklin Gothic Medium" pitchFamily="34" charset="0"/>
              </a:rPr>
              <a:t>”</a:t>
            </a:r>
            <a:endParaRPr lang="en-US" sz="2800" dirty="0">
              <a:latin typeface="Franklin Gothic Medium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203200" y="5984434"/>
            <a:ext cx="7680325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</a:p>
        </p:txBody>
      </p:sp>
    </p:spTree>
    <p:extLst>
      <p:ext uri="{BB962C8B-B14F-4D97-AF65-F5344CB8AC3E}">
        <p14:creationId xmlns:p14="http://schemas.microsoft.com/office/powerpoint/2010/main" val="19740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even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even.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Formal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(Even(x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)  Even(x</a:t>
            </a:r>
            <a:r>
              <a:rPr lang="en-US" sz="2800" baseline="300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4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</a:t>
            </a:r>
            <a:r>
              <a:rPr lang="en-US" dirty="0">
                <a:latin typeface="Franklin Gothic Medium" pitchFamily="34" charset="0"/>
              </a:rPr>
              <a:t>and O</a:t>
            </a:r>
            <a:r>
              <a:rPr lang="en-US" dirty="0" smtClean="0">
                <a:latin typeface="Franklin Gothic Medium" pitchFamily="34" charset="0"/>
              </a:rPr>
              <a:t>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odd number is odd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(Odd(x)Odd(x</a:t>
            </a:r>
            <a:r>
              <a:rPr lang="en-US" sz="2800" baseline="30000" dirty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</a:t>
            </a:r>
            <a:r>
              <a:rPr lang="en-US" sz="2800" dirty="0" smtClean="0">
                <a:latin typeface="Calibri" charset="0"/>
                <a:sym typeface="Symbol" charset="0"/>
              </a:rPr>
              <a:t>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3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 by Contradiction:  One </a:t>
            </a:r>
            <a:r>
              <a:rPr lang="en-US" dirty="0">
                <a:latin typeface="Franklin Gothic Medium" pitchFamily="34" charset="0"/>
              </a:rPr>
              <a:t>way to prove </a:t>
            </a:r>
            <a:r>
              <a:rPr lang="en-US" dirty="0">
                <a:latin typeface="Franklin Gothic Medium" pitchFamily="34" charset="0"/>
                <a:sym typeface="Symbol" charset="0"/>
              </a:rPr>
              <a:t>p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514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p and derive False (a contradiction), then we have proved </a:t>
            </a:r>
            <a:r>
              <a:rPr lang="en-US" sz="2800" dirty="0" smtClean="0">
                <a:ea typeface="+mn-ea"/>
                <a:sym typeface="Symbol"/>
              </a:rPr>
              <a:t>p.</a:t>
            </a: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 p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 </a:t>
            </a:r>
            <a:r>
              <a:rPr lang="en-US" sz="2800" b="1" dirty="0" smtClean="0">
                <a:solidFill>
                  <a:srgbClr val="002060"/>
                </a:solidFill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p 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 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       </a:t>
            </a:r>
            <a:r>
              <a:rPr lang="en-US" sz="2800" b="1" dirty="0" smtClean="0">
                <a:ea typeface="+mn-ea"/>
                <a:sym typeface="Symbol"/>
              </a:rPr>
              <a:t>		</a:t>
            </a:r>
            <a:r>
              <a:rPr lang="en-US" sz="2800" dirty="0">
                <a:sym typeface="Symbol"/>
              </a:rPr>
              <a:t>e</a:t>
            </a:r>
            <a:r>
              <a:rPr lang="en-US" sz="2800" dirty="0" smtClean="0">
                <a:ea typeface="+mn-ea"/>
                <a:sym typeface="Symbol"/>
              </a:rPr>
              <a:t>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6.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</a:t>
            </a:r>
            <a:r>
              <a:rPr lang="en-US" sz="2800" dirty="0" smtClean="0">
                <a:ea typeface="+mn-ea"/>
                <a:sym typeface="Symbol"/>
              </a:rPr>
              <a:t>              		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96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Homework #2 due today</a:t>
            </a:r>
            <a:endParaRPr lang="en-US" sz="2800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Solutions available (paper format) in front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HW #3 wil</a:t>
            </a:r>
            <a:r>
              <a:rPr lang="en-US" dirty="0" smtClean="0">
                <a:solidFill>
                  <a:srgbClr val="C00000"/>
                </a:solidFill>
              </a:rPr>
              <a:t>l be</a:t>
            </a:r>
            <a:r>
              <a:rPr lang="en-US" sz="2800" dirty="0" smtClean="0">
                <a:solidFill>
                  <a:srgbClr val="C00000"/>
                </a:solidFill>
              </a:rPr>
              <a:t> posted tonight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nference </a:t>
            </a:r>
            <a:r>
              <a:rPr lang="en-US" dirty="0"/>
              <a:t>R</a:t>
            </a:r>
            <a:r>
              <a:rPr lang="en-US" dirty="0" smtClean="0"/>
              <a:t>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593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C00000"/>
                </a:solidFill>
              </a:rPr>
              <a:t>inference rule </a:t>
            </a:r>
            <a:r>
              <a:rPr lang="en-US" sz="2600" dirty="0" smtClean="0"/>
              <a:t>is written as:</a:t>
            </a:r>
          </a:p>
          <a:p>
            <a:pPr marL="0" indent="0">
              <a:buNone/>
              <a:defRPr/>
            </a:pPr>
            <a:r>
              <a:rPr lang="en-US" sz="2600" dirty="0" smtClean="0"/>
              <a:t>    ...which means that if both A and B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are true then you can infer C and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you can infer D.</a:t>
            </a:r>
          </a:p>
          <a:p>
            <a:pPr lvl="1">
              <a:defRPr/>
            </a:pPr>
            <a:r>
              <a:rPr lang="en-US" sz="2400" dirty="0" smtClean="0"/>
              <a:t>For rule to be correct  (A </a:t>
            </a:r>
            <a:r>
              <a:rPr lang="en-US" sz="2400" dirty="0" smtClean="0">
                <a:sym typeface="Symbol"/>
              </a:rPr>
              <a:t> B)  C  and </a:t>
            </a:r>
            <a:endParaRPr lang="en-US" sz="2400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  D  must be a tautologies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Sometimes rules don’t need anything to start with.  These rules are called </a:t>
            </a:r>
            <a:r>
              <a:rPr lang="en-US" sz="2800" dirty="0" smtClean="0">
                <a:solidFill>
                  <a:srgbClr val="C00000"/>
                </a:solidFill>
              </a:rPr>
              <a:t>axioms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e.g. </a:t>
            </a:r>
            <a:r>
              <a:rPr lang="en-US" sz="2400" i="1" dirty="0" smtClean="0"/>
              <a:t>Excluded Middle Axiom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16133" y="1301045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A, B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819422" y="4936154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              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2554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P</a:t>
            </a:r>
            <a:r>
              <a:rPr lang="en-US" dirty="0" smtClean="0"/>
              <a:t>ropositional </a:t>
            </a:r>
            <a:r>
              <a:rPr lang="en-US" dirty="0"/>
              <a:t>I</a:t>
            </a:r>
            <a:r>
              <a:rPr lang="en-US" dirty="0" smtClean="0"/>
              <a:t>nference </a:t>
            </a:r>
            <a:r>
              <a:rPr lang="en-US" dirty="0"/>
              <a:t>R</a:t>
            </a:r>
            <a:r>
              <a:rPr lang="en-US" dirty="0" smtClean="0"/>
              <a:t>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2844" y="1237632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Excluded middle plus two inference rules per binary connective, one to eliminate it and one to introduce it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522971" y="2437882"/>
            <a:ext cx="13292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 dirty="0">
                <a:latin typeface="Calibri" pitchFamily="34" charset="0"/>
              </a:rPr>
              <a:t>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036087" y="2437882"/>
            <a:ext cx="1471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</a:t>
            </a:r>
            <a:r>
              <a:rPr lang="en-US" sz="3200" u="sng" dirty="0">
                <a:latin typeface="Calibri" pitchFamily="34" charset="0"/>
              </a:rPr>
              <a:t>, q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>
                <a:latin typeface="Calibri" pitchFamily="34" charset="0"/>
              </a:rPr>
              <a:t>p </a:t>
            </a:r>
            <a:r>
              <a:rPr lang="en-US" sz="3200" dirty="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87801" y="3657082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        </a:t>
            </a:r>
            <a:r>
              <a:rPr lang="en-US" sz="3200" u="sng" dirty="0" smtClean="0">
                <a:latin typeface="Calibri" pitchFamily="34" charset="0"/>
              </a:rPr>
              <a:t>p        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320801" y="3733282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456473" y="4952482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p,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3985104" y="4935725"/>
            <a:ext cx="1673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 q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 smtClean="0">
                <a:latin typeface="Calibri" pitchFamily="34" charset="0"/>
              </a:rPr>
              <a:t>p </a:t>
            </a:r>
            <a:r>
              <a:rPr lang="en-US" sz="3200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87801" y="4911913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3871" y="5180729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Not like other rules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0728" y="2138669"/>
            <a:ext cx="795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Intro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15632" y="2105590"/>
            <a:ext cx="768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Elim</a:t>
            </a:r>
            <a:endParaRPr lang="en-US" sz="2400" dirty="0" smtClean="0">
              <a:solidFill>
                <a:srgbClr val="C000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656195" y="2728744"/>
            <a:ext cx="43213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</a:t>
            </a:r>
            <a:endParaRPr lang="en-US" sz="3200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56195" y="3984774"/>
            <a:ext cx="43213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</a:t>
            </a:r>
          </a:p>
        </p:txBody>
      </p:sp>
    </p:spTree>
    <p:extLst>
      <p:ext uri="{BB962C8B-B14F-4D97-AF65-F5344CB8AC3E}">
        <p14:creationId xmlns:p14="http://schemas.microsoft.com/office/powerpoint/2010/main" val="3849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mportant: Application of Inference </a:t>
            </a:r>
            <a:r>
              <a:rPr lang="en-US" dirty="0"/>
              <a:t>R</a:t>
            </a:r>
            <a:r>
              <a:rPr lang="en-US" dirty="0" smtClean="0"/>
              <a:t>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can use equivalences to make substitutions</a:t>
            </a:r>
          </a:p>
          <a:p>
            <a:pPr marL="0" indent="0">
              <a:buNone/>
            </a:pPr>
            <a:r>
              <a:rPr lang="en-US" sz="2800" dirty="0" smtClean="0"/>
              <a:t>    of any sub-formula.</a:t>
            </a:r>
          </a:p>
          <a:p>
            <a:pPr lvl="5"/>
            <a:endParaRPr lang="en-US" dirty="0" smtClean="0"/>
          </a:p>
          <a:p>
            <a:r>
              <a:rPr lang="en-US" sz="2800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</a:t>
            </a:r>
            <a:r>
              <a:rPr lang="en-US" sz="2800" dirty="0" smtClean="0"/>
              <a:t>e.g.  1.  </a:t>
            </a:r>
            <a:r>
              <a:rPr lang="en-US" sz="2800" dirty="0" smtClean="0">
                <a:latin typeface="Calibri" charset="0"/>
              </a:rPr>
              <a:t>p </a:t>
            </a:r>
            <a:r>
              <a:rPr lang="en-US" sz="2800" dirty="0" smtClean="0">
                <a:latin typeface="Calibri" charset="0"/>
                <a:sym typeface="Symbol" charset="0"/>
              </a:rPr>
              <a:t> q</a:t>
            </a:r>
            <a:r>
              <a:rPr lang="en-US" sz="2800" dirty="0" smtClean="0">
                <a:sym typeface="Symbol"/>
              </a:rPr>
              <a:t>                 given</a:t>
            </a:r>
          </a:p>
          <a:p>
            <a:pPr marL="0" indent="0">
              <a:buNone/>
              <a:defRPr/>
            </a:pPr>
            <a:r>
              <a:rPr lang="en-US" sz="2800" dirty="0" smtClean="0">
                <a:sym typeface="Symbol"/>
              </a:rPr>
              <a:t>             2.  (</a:t>
            </a:r>
            <a:r>
              <a:rPr lang="en-US" sz="2800" dirty="0" smtClean="0">
                <a:latin typeface="Calibri" charset="0"/>
                <a:sym typeface="Symbol" charset="0"/>
              </a:rPr>
              <a:t>p </a:t>
            </a:r>
            <a:r>
              <a:rPr lang="en-US" sz="2800" dirty="0">
                <a:latin typeface="Calibri" charset="0"/>
                <a:sym typeface="Symbol" charset="0"/>
              </a:rPr>
              <a:t> r</a:t>
            </a:r>
            <a:r>
              <a:rPr lang="en-US" sz="2800" dirty="0" smtClean="0">
                <a:latin typeface="Calibri" charset="0"/>
                <a:sym typeface="Symbol" charset="0"/>
              </a:rPr>
              <a:t>)  q       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intro  from 1.</a:t>
            </a:r>
            <a:endParaRPr lang="en-US" sz="2800" dirty="0" smtClean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792110" y="4195228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92110" y="4224861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97295" y="5359974"/>
            <a:ext cx="5581593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Does not follow!  </a:t>
            </a:r>
            <a:r>
              <a:rPr lang="en-US" sz="2800" dirty="0" err="1" smtClean="0">
                <a:latin typeface="Franklin Gothic Medium" pitchFamily="34" charset="0"/>
              </a:rPr>
              <a:t>e.g</a:t>
            </a:r>
            <a:r>
              <a:rPr lang="en-US" sz="2800" dirty="0" smtClean="0">
                <a:latin typeface="Franklin Gothic Medium" pitchFamily="34" charset="0"/>
              </a:rPr>
              <a:t> . p=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q=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r=</a:t>
            </a:r>
            <a:r>
              <a:rPr lang="en-US" sz="2800" b="1" dirty="0" smtClean="0">
                <a:latin typeface="Franklin Gothic Medium" pitchFamily="34" charset="0"/>
              </a:rPr>
              <a:t>T</a:t>
            </a:r>
            <a:endParaRPr lang="en-US" sz="28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7:  Proofs</a:t>
            </a:r>
          </a:p>
        </p:txBody>
      </p:sp>
      <p:pic>
        <p:nvPicPr>
          <p:cNvPr id="1026" name="Picture 2" descr="http://4.bp.blogspot.com/-d_bQB3tP8us/TZJy-7xERXI/AAAAAAAAAFU/lx1a6hUF340/s400/TautologyClubComic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621" y="2810933"/>
            <a:ext cx="4818476" cy="316212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7" y="1221582"/>
            <a:ext cx="8229600" cy="7313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>
                <a:solidFill>
                  <a:srgbClr val="7F0018"/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7F0018"/>
                </a:solidFill>
              </a:rPr>
              <a:t>r</a:t>
            </a:r>
            <a:r>
              <a:rPr lang="en-US" sz="2800" dirty="0" smtClean="0"/>
              <a:t> follows from </a:t>
            </a:r>
            <a:r>
              <a:rPr lang="en-US" sz="2800" dirty="0" smtClean="0">
                <a:solidFill>
                  <a:srgbClr val="7F0018"/>
                </a:solidFill>
              </a:rPr>
              <a:t>p </a:t>
            </a:r>
            <a:r>
              <a:rPr lang="en-US" sz="2800" dirty="0" smtClean="0">
                <a:solidFill>
                  <a:srgbClr val="7F0018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sz="2800" dirty="0">
                <a:solidFill>
                  <a:srgbClr val="7F0018"/>
                </a:solidFill>
                <a:sym typeface="Symbol" charset="0"/>
              </a:rPr>
              <a:t>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7F0018"/>
                </a:solidFill>
              </a:rPr>
              <a:t>q </a:t>
            </a:r>
            <a:r>
              <a:rPr lang="en-US" sz="2800" dirty="0" smtClean="0">
                <a:solidFill>
                  <a:srgbClr val="7F0018"/>
                </a:solidFill>
                <a:sym typeface="Symbol"/>
              </a:rPr>
              <a:t> r, </a:t>
            </a:r>
            <a:r>
              <a:rPr lang="en-US" sz="2800" dirty="0">
                <a:sym typeface="Symbol"/>
              </a:rPr>
              <a:t>and </a:t>
            </a:r>
            <a:r>
              <a:rPr lang="en-US" sz="2800" dirty="0">
                <a:solidFill>
                  <a:srgbClr val="7F0018"/>
                </a:solidFill>
                <a:sym typeface="Symbol"/>
              </a:rPr>
              <a:t>s</a:t>
            </a:r>
            <a:r>
              <a:rPr lang="en-US" sz="2800" dirty="0" smtClean="0">
                <a:solidFill>
                  <a:srgbClr val="7F0018"/>
                </a:solidFill>
              </a:rPr>
              <a:t> </a:t>
            </a:r>
            <a:r>
              <a:rPr lang="en-US" sz="2800" dirty="0">
                <a:solidFill>
                  <a:srgbClr val="7F0018"/>
                </a:solidFill>
                <a:latin typeface="Calibri" pitchFamily="34" charset="0"/>
                <a:sym typeface="Symbol" pitchFamily="18" charset="2"/>
              </a:rPr>
              <a:t></a:t>
            </a:r>
            <a:r>
              <a:rPr lang="en-US" sz="2800" dirty="0">
                <a:solidFill>
                  <a:srgbClr val="7F0018"/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7F0018"/>
                </a:solidFill>
                <a:sym typeface="Symbol"/>
              </a:rPr>
              <a:t>q</a:t>
            </a:r>
            <a:r>
              <a:rPr lang="en-US" sz="2800" dirty="0">
                <a:sym typeface="Symbol"/>
              </a:rPr>
              <a:t>.</a:t>
            </a:r>
            <a:endParaRPr lang="en-US" sz="2800" dirty="0" smtClean="0">
              <a:solidFill>
                <a:srgbClr val="7F0018"/>
              </a:solidFill>
              <a:sym typeface="Symbol"/>
            </a:endParaRP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P</a:t>
            </a:r>
            <a:r>
              <a:rPr lang="en-US" dirty="0" smtClean="0"/>
              <a:t>roof of an Implication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 q</a:t>
            </a:r>
            <a:r>
              <a:rPr lang="en-US" sz="2800" dirty="0" smtClean="0">
                <a:sym typeface="Symbol" pitchFamily="18" charset="2"/>
              </a:rPr>
              <a:t> denotes a proof of q given p as an assumption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The direct proof rule:</a:t>
            </a:r>
          </a:p>
          <a:p>
            <a:pPr marL="457200" lvl="1" indent="0">
              <a:buNone/>
            </a:pPr>
            <a:r>
              <a:rPr lang="en-US" dirty="0" smtClean="0"/>
              <a:t>  If you have such a proof then you can conclude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that p </a:t>
            </a:r>
            <a:r>
              <a:rPr lang="en-US" dirty="0" smtClean="0">
                <a:sym typeface="Symbol" pitchFamily="18" charset="2"/>
              </a:rPr>
              <a:t> q is true</a:t>
            </a:r>
          </a:p>
          <a:p>
            <a:endParaRPr lang="en-US" sz="28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800" dirty="0" smtClean="0">
                <a:sym typeface="Symbol" pitchFamily="18" charset="2"/>
              </a:rPr>
              <a:t>    Example:		1.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</a:t>
            </a:r>
            <a:r>
              <a:rPr lang="en-US" sz="2800" dirty="0" smtClean="0">
                <a:sym typeface="Symbol" pitchFamily="18" charset="2"/>
              </a:rPr>
              <a:t>           			assumption                               	            		2.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 q      </a:t>
            </a:r>
            <a:r>
              <a:rPr lang="en-US" sz="2800" dirty="0" smtClean="0">
                <a:sym typeface="Symbol" pitchFamily="18" charset="2"/>
              </a:rPr>
              <a:t>		intro for  from 1                             		3.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 (p  q)     </a:t>
            </a:r>
            <a:r>
              <a:rPr lang="en-US" sz="2800" dirty="0" smtClean="0">
                <a:sym typeface="Symbol" pitchFamily="18" charset="2"/>
              </a:rPr>
              <a:t>direct proof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5154" y="4379120"/>
            <a:ext cx="194457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</a:t>
            </a:r>
            <a:r>
              <a:rPr lang="en-US" sz="2000" dirty="0" smtClean="0">
                <a:solidFill>
                  <a:schemeClr val="accent4"/>
                </a:solidFill>
              </a:rPr>
              <a:t>roof </a:t>
            </a:r>
            <a:r>
              <a:rPr lang="en-US" sz="2000" dirty="0">
                <a:solidFill>
                  <a:schemeClr val="accent4"/>
                </a:solidFill>
              </a:rPr>
              <a:t>subroutine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641599" y="4831644"/>
            <a:ext cx="5746045" cy="801512"/>
          </a:xfrm>
          <a:prstGeom prst="roundRect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 using the direct proof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</a:rPr>
              <a:t>r </a:t>
            </a:r>
            <a:r>
              <a:rPr lang="en-US" sz="2800" dirty="0" smtClean="0"/>
              <a:t>follows from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(p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) 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en-US" dirty="0" smtClean="0">
                <a:sym typeface="Symbol"/>
              </a:rPr>
              <a:t>                     	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 r     </a:t>
            </a:r>
            <a:r>
              <a:rPr lang="en-US" dirty="0" smtClean="0">
                <a:sym typeface="Symbol"/>
              </a:rPr>
              <a:t>	given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	3.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ym typeface="Symbol"/>
              </a:rPr>
              <a:t>           		assumption</a:t>
            </a:r>
            <a:endParaRPr lang="en-US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        	4.  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   </a:t>
            </a:r>
            <a:r>
              <a:rPr lang="en-US" dirty="0" smtClean="0">
                <a:sym typeface="Symbol"/>
              </a:rPr>
              <a:t>	from 1 and 3 via Intro </a:t>
            </a:r>
            <a:r>
              <a:rPr lang="en-US" dirty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 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rule    </a:t>
            </a:r>
            <a:r>
              <a:rPr lang="en-US" dirty="0" smtClean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	    	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5.  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             	</a:t>
            </a:r>
            <a:r>
              <a:rPr lang="en-US" dirty="0">
                <a:latin typeface="Franklin Gothic Medium" pitchFamily="34" charset="0"/>
                <a:sym typeface="Symbol"/>
              </a:rPr>
              <a:t>m</a:t>
            </a:r>
            <a:r>
              <a:rPr lang="en-US" dirty="0" smtClean="0">
                <a:latin typeface="Franklin Gothic Medium" pitchFamily="34" charset="0"/>
                <a:sym typeface="Symbol"/>
              </a:rPr>
              <a:t>odus p</a:t>
            </a:r>
            <a:r>
              <a:rPr lang="en-US" dirty="0" smtClean="0">
                <a:sym typeface="Symbol"/>
              </a:rPr>
              <a:t>onens from 2 and 4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6. 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C00000"/>
                </a:solidFill>
              </a:rPr>
              <a:t>r              </a:t>
            </a:r>
            <a:r>
              <a:rPr lang="en-US" dirty="0" smtClean="0"/>
              <a:t>	direct proof rule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019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10110</TotalTime>
  <Words>784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Announcements</vt:lpstr>
      <vt:lpstr>Inference Rules</vt:lpstr>
      <vt:lpstr>Simple Propositional Inference Rules</vt:lpstr>
      <vt:lpstr>Important: Application of Inference Rules</vt:lpstr>
      <vt:lpstr>CSE 311: Foundations of Computing</vt:lpstr>
      <vt:lpstr>Proofs</vt:lpstr>
      <vt:lpstr>Direct Proof of an Implication</vt:lpstr>
      <vt:lpstr>Proofs using the direct proof rule</vt:lpstr>
      <vt:lpstr>Example</vt:lpstr>
      <vt:lpstr>Example</vt:lpstr>
      <vt:lpstr>One General Proof Strategy</vt:lpstr>
      <vt:lpstr>Inference rules for quantifiers</vt:lpstr>
      <vt:lpstr>Proofs using Quantifiers</vt:lpstr>
      <vt:lpstr>Even and Odd</vt:lpstr>
      <vt:lpstr>Even and Odd</vt:lpstr>
      <vt:lpstr>Proof by Contradiction:  One way to prove p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338</cp:revision>
  <cp:lastPrinted>2013-10-03T23:44:12Z</cp:lastPrinted>
  <dcterms:created xsi:type="dcterms:W3CDTF">2013-01-07T07:20:47Z</dcterms:created>
  <dcterms:modified xsi:type="dcterms:W3CDTF">2014-10-07T15:57:50Z</dcterms:modified>
</cp:coreProperties>
</file>