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89" r:id="rId2"/>
    <p:sldId id="401" r:id="rId3"/>
    <p:sldId id="390" r:id="rId4"/>
    <p:sldId id="391" r:id="rId5"/>
    <p:sldId id="400" r:id="rId6"/>
    <p:sldId id="393" r:id="rId7"/>
    <p:sldId id="399" r:id="rId8"/>
    <p:sldId id="258" r:id="rId9"/>
    <p:sldId id="398" r:id="rId10"/>
    <p:sldId id="395" r:id="rId11"/>
    <p:sldId id="396" r:id="rId12"/>
    <p:sldId id="397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6" r:id="rId21"/>
    <p:sldId id="385" r:id="rId22"/>
    <p:sldId id="387" r:id="rId23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547" autoAdjust="0"/>
  </p:normalViewPr>
  <p:slideViewPr>
    <p:cSldViewPr snapToGrid="0" snapToObjects="1">
      <p:cViewPr>
        <p:scale>
          <a:sx n="84" d="100"/>
          <a:sy n="84" d="100"/>
        </p:scale>
        <p:origin x="-99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 userDrawn="1"/>
        </p:nvSpPr>
        <p:spPr>
          <a:xfrm>
            <a:off x="1558290" y="3429000"/>
            <a:ext cx="6027420" cy="27188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496224" y="662740"/>
            <a:ext cx="21515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CSE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32774" y="1394260"/>
            <a:ext cx="1454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311</a:t>
            </a:r>
            <a:endParaRPr lang="en-US" sz="9600" dirty="0">
              <a:solidFill>
                <a:schemeClr val="accent4">
                  <a:lumMod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</p:spTree>
    <p:extLst>
      <p:ext uri="{BB962C8B-B14F-4D97-AF65-F5344CB8AC3E}">
        <p14:creationId xmlns:p14="http://schemas.microsoft.com/office/powerpoint/2010/main" val="166461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uan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675" y="225643"/>
            <a:ext cx="3153521" cy="290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7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ested </a:t>
            </a:r>
            <a:r>
              <a:rPr lang="en-US" dirty="0"/>
              <a:t>Q</a:t>
            </a:r>
            <a:r>
              <a:rPr lang="en-US" dirty="0" smtClean="0"/>
              <a:t>uantifiers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58801" y="1244160"/>
            <a:ext cx="8229600" cy="514080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</a:rPr>
              <a:t>B</a:t>
            </a:r>
            <a:r>
              <a:rPr lang="en-US" sz="2800" dirty="0" smtClean="0">
                <a:solidFill>
                  <a:srgbClr val="C00000"/>
                </a:solidFill>
              </a:rPr>
              <a:t>ound variable names don’t matter</a:t>
            </a:r>
          </a:p>
          <a:p>
            <a:pPr marL="457200" lvl="1" indent="0">
              <a:buNone/>
            </a:pPr>
            <a:r>
              <a:rPr lang="en-US" dirty="0" smtClean="0"/>
              <a:t>     </a:t>
            </a:r>
            <a:r>
              <a:rPr lang="en-US" sz="3200" dirty="0" smtClean="0"/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x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y P(x, y)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b P(a, b)</a:t>
            </a:r>
          </a:p>
          <a:p>
            <a:pPr lvl="1"/>
            <a:endParaRPr lang="en-US" dirty="0" smtClean="0"/>
          </a:p>
          <a:p>
            <a:r>
              <a:rPr lang="en-US" sz="2800" dirty="0"/>
              <a:t>P</a:t>
            </a:r>
            <a:r>
              <a:rPr lang="en-US" sz="2800" dirty="0" smtClean="0"/>
              <a:t>ositions of quantifiers can sometimes change</a:t>
            </a:r>
          </a:p>
          <a:p>
            <a:pPr marL="457200" lvl="1" indent="0">
              <a:buNone/>
            </a:pPr>
            <a:r>
              <a:rPr lang="en-US" dirty="0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 smtClean="0">
                <a:latin typeface="+mn-lt"/>
                <a:sym typeface="Symbol" pitchFamily="18" charset="2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x (Q(x)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y P(x, y))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x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y (Q(x)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P(x, y))</a:t>
            </a:r>
          </a:p>
          <a:p>
            <a:pPr lvl="1"/>
            <a:endParaRPr lang="en-US" dirty="0" smtClean="0"/>
          </a:p>
          <a:p>
            <a:r>
              <a:rPr lang="en-US" sz="2800" dirty="0"/>
              <a:t>B</a:t>
            </a:r>
            <a:r>
              <a:rPr lang="en-US" sz="2800" dirty="0" smtClean="0"/>
              <a:t>ut:   </a:t>
            </a:r>
            <a:r>
              <a:rPr lang="en-US" sz="2800" dirty="0" smtClean="0">
                <a:solidFill>
                  <a:srgbClr val="C00000"/>
                </a:solidFill>
              </a:rPr>
              <a:t>order is important</a:t>
            </a:r>
            <a:r>
              <a:rPr lang="en-US" sz="2800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53908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with Two </a:t>
            </a:r>
            <a:r>
              <a:rPr lang="en-US" dirty="0"/>
              <a:t>V</a:t>
            </a:r>
            <a:r>
              <a:rPr lang="en-US" dirty="0" smtClean="0"/>
              <a:t>ariables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34968" y="1210270"/>
            <a:ext cx="0" cy="462844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1682045"/>
            <a:ext cx="52380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27094" y="3524492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  <a:cs typeface="Franklin Gothic Medium"/>
              </a:rPr>
              <a:t>P(</a:t>
            </a:r>
            <a:r>
              <a:rPr lang="en-US" sz="2400" dirty="0" err="1" smtClean="0">
                <a:latin typeface="+mj-lt"/>
                <a:cs typeface="Franklin Gothic Medium"/>
              </a:rPr>
              <a:t>x,y</a:t>
            </a:r>
            <a:r>
              <a:rPr lang="en-US" sz="2400" dirty="0" smtClean="0">
                <a:latin typeface="+mj-lt"/>
                <a:cs typeface="Franklin Gothic Medium"/>
              </a:rPr>
              <a:t>)</a:t>
            </a:r>
          </a:p>
        </p:txBody>
      </p:sp>
      <p:cxnSp>
        <p:nvCxnSpPr>
          <p:cNvPr id="24" name="Straight Connector 23"/>
          <p:cNvCxnSpPr>
            <a:stCxn id="21" idx="1"/>
          </p:cNvCxnSpPr>
          <p:nvPr/>
        </p:nvCxnSpPr>
        <p:spPr>
          <a:xfrm flipH="1" flipV="1">
            <a:off x="1734968" y="3755324"/>
            <a:ext cx="1992126" cy="1"/>
          </a:xfrm>
          <a:prstGeom prst="line">
            <a:avLst/>
          </a:prstGeom>
          <a:ln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0"/>
          </p:cNvCxnSpPr>
          <p:nvPr/>
        </p:nvCxnSpPr>
        <p:spPr>
          <a:xfrm flipH="1" flipV="1">
            <a:off x="4174492" y="1682045"/>
            <a:ext cx="1" cy="1842447"/>
          </a:xfrm>
          <a:prstGeom prst="line">
            <a:avLst/>
          </a:prstGeom>
          <a:ln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23216" y="3520617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Franklin Gothic Medium"/>
              </a:rPr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12429" y="121027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Franklin Gothic Medium"/>
              </a:rPr>
              <a:t>y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6457244" y="1671935"/>
            <a:ext cx="2229556" cy="1011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34968" y="5838714"/>
            <a:ext cx="0" cy="101928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14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uantification with Two </a:t>
            </a:r>
            <a:r>
              <a:rPr lang="en-US" dirty="0"/>
              <a:t>V</a:t>
            </a:r>
            <a:r>
              <a:rPr lang="en-US" dirty="0" smtClean="0"/>
              <a:t>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86532877"/>
              </p:ext>
            </p:extLst>
          </p:nvPr>
        </p:nvGraphicFramePr>
        <p:xfrm>
          <a:off x="575733" y="1171221"/>
          <a:ext cx="81534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/>
                <a:gridCol w="2819400"/>
                <a:gridCol w="2895600"/>
              </a:tblGrid>
              <a:tr h="10820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Franklin Gothic Medium" panose="020B0603020102020204" pitchFamily="34" charset="0"/>
                        </a:rPr>
                        <a:t>expression</a:t>
                      </a:r>
                      <a:endParaRPr lang="en-US" sz="2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when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true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when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false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baseline="0" dirty="0" smtClean="0"/>
                        <a:t>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 </a:t>
                      </a:r>
                      <a:r>
                        <a:rPr lang="en-US" sz="2800" baseline="0" dirty="0" smtClean="0"/>
                        <a:t>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29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ogical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45" y="125588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So far we’ve considered:</a:t>
            </a:r>
          </a:p>
          <a:p>
            <a:pPr lvl="1">
              <a:defRPr/>
            </a:pPr>
            <a:r>
              <a:rPr lang="en-US" sz="2600" dirty="0" smtClean="0"/>
              <a:t>How to understand and </a:t>
            </a:r>
            <a:r>
              <a:rPr lang="en-US" sz="2600" i="1" dirty="0" smtClean="0"/>
              <a:t>express</a:t>
            </a:r>
            <a:r>
              <a:rPr lang="en-US" sz="2600" dirty="0" smtClean="0"/>
              <a:t> things using propositional and predicate logic</a:t>
            </a:r>
          </a:p>
          <a:p>
            <a:pPr lvl="1">
              <a:defRPr/>
            </a:pPr>
            <a:r>
              <a:rPr lang="en-US" sz="2600" dirty="0" smtClean="0"/>
              <a:t>How to </a:t>
            </a:r>
            <a:r>
              <a:rPr lang="en-US" sz="2600" i="1" dirty="0" smtClean="0"/>
              <a:t>compute</a:t>
            </a:r>
            <a:r>
              <a:rPr lang="en-US" sz="2600" dirty="0" smtClean="0"/>
              <a:t> using Boolean (propositional) logic</a:t>
            </a:r>
          </a:p>
          <a:p>
            <a:pPr lvl="1">
              <a:defRPr/>
            </a:pPr>
            <a:r>
              <a:rPr lang="en-US" sz="2600" dirty="0" smtClean="0"/>
              <a:t>How to show that different ways of expressing or computing them are </a:t>
            </a:r>
            <a:r>
              <a:rPr lang="en-US" sz="2600" i="1" dirty="0" smtClean="0"/>
              <a:t>equivalent</a:t>
            </a:r>
            <a:r>
              <a:rPr lang="en-US" sz="2600" dirty="0" smtClean="0"/>
              <a:t> to each other</a:t>
            </a:r>
          </a:p>
          <a:p>
            <a:pPr marL="457200" lvl="1" indent="0">
              <a:buNone/>
              <a:defRPr/>
            </a:pPr>
            <a:endParaRPr lang="en-US" sz="2600" dirty="0" smtClean="0"/>
          </a:p>
          <a:p>
            <a:pPr>
              <a:defRPr/>
            </a:pPr>
            <a:r>
              <a:rPr lang="en-US" sz="2800" dirty="0" smtClean="0"/>
              <a:t>Logic also has methods that let us </a:t>
            </a:r>
            <a:r>
              <a:rPr lang="en-US" sz="2800" i="1" dirty="0" smtClean="0"/>
              <a:t>infer</a:t>
            </a:r>
            <a:r>
              <a:rPr lang="en-US" sz="2800" dirty="0" smtClean="0"/>
              <a:t> implied properties from ones that we know</a:t>
            </a:r>
          </a:p>
          <a:p>
            <a:pPr lvl="1">
              <a:defRPr/>
            </a:pPr>
            <a:r>
              <a:rPr lang="en-US" sz="2600" dirty="0" smtClean="0"/>
              <a:t>Equivalence is a small part of this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pplications of Logical </a:t>
            </a:r>
            <a:r>
              <a:rPr lang="en-US" dirty="0"/>
              <a:t>I</a:t>
            </a:r>
            <a:r>
              <a:rPr lang="en-US" dirty="0" smtClean="0"/>
              <a:t>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Software Engineering</a:t>
            </a:r>
          </a:p>
          <a:p>
            <a:pPr lvl="1">
              <a:defRPr/>
            </a:pPr>
            <a:r>
              <a:rPr lang="en-US" dirty="0" smtClean="0"/>
              <a:t>Express desired properties of program as set of logical constraints</a:t>
            </a:r>
          </a:p>
          <a:p>
            <a:pPr lvl="1">
              <a:defRPr/>
            </a:pPr>
            <a:r>
              <a:rPr lang="en-US" dirty="0" smtClean="0"/>
              <a:t>Use inference rules to show that program implies that those constraints are satisfied</a:t>
            </a: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Artificial Intelligence</a:t>
            </a:r>
          </a:p>
          <a:p>
            <a:pPr lvl="1">
              <a:defRPr/>
            </a:pPr>
            <a:r>
              <a:rPr lang="en-US" dirty="0" smtClean="0"/>
              <a:t>Automated reasoning </a:t>
            </a: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Algorithm design and analysis</a:t>
            </a:r>
          </a:p>
          <a:p>
            <a:pPr lvl="1">
              <a:defRPr/>
            </a:pPr>
            <a:r>
              <a:rPr lang="en-US" dirty="0" smtClean="0"/>
              <a:t>e.g.,  Correctness, Loop invariants.</a:t>
            </a: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Logic Programming, e.g. Prolog</a:t>
            </a:r>
          </a:p>
          <a:p>
            <a:pPr lvl="1">
              <a:defRPr/>
            </a:pPr>
            <a:r>
              <a:rPr lang="en-US" dirty="0" smtClean="0"/>
              <a:t>Express desired outcome as set of constraints</a:t>
            </a:r>
          </a:p>
          <a:p>
            <a:pPr lvl="1">
              <a:defRPr/>
            </a:pPr>
            <a:r>
              <a:rPr lang="en-US" dirty="0" smtClean="0"/>
              <a:t>Automatically apply logic inference to derive solution</a:t>
            </a:r>
          </a:p>
        </p:txBody>
      </p:sp>
    </p:spTree>
    <p:extLst>
      <p:ext uri="{BB962C8B-B14F-4D97-AF65-F5344CB8AC3E}">
        <p14:creationId xmlns:p14="http://schemas.microsoft.com/office/powerpoint/2010/main" val="25576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3645" y="1232871"/>
            <a:ext cx="8229600" cy="5140800"/>
          </a:xfrm>
        </p:spPr>
        <p:txBody>
          <a:bodyPr/>
          <a:lstStyle/>
          <a:p>
            <a:r>
              <a:rPr lang="en-US" sz="2800" dirty="0" smtClean="0"/>
              <a:t>Start with hypotheses and facts</a:t>
            </a:r>
          </a:p>
          <a:p>
            <a:r>
              <a:rPr lang="en-US" sz="2800" dirty="0" smtClean="0"/>
              <a:t>Use rules of inference to extend set of facts</a:t>
            </a:r>
          </a:p>
          <a:p>
            <a:r>
              <a:rPr lang="en-US" sz="2800" dirty="0" smtClean="0"/>
              <a:t>Result is proved when it is included in the set</a:t>
            </a:r>
          </a:p>
        </p:txBody>
      </p:sp>
    </p:spTree>
    <p:extLst>
      <p:ext uri="{BB962C8B-B14F-4D97-AF65-F5344CB8AC3E}">
        <p14:creationId xmlns:p14="http://schemas.microsoft.com/office/powerpoint/2010/main" val="19953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inference rule:  </a:t>
            </a:r>
            <a:r>
              <a:rPr lang="en-US" i="1" dirty="0" smtClean="0"/>
              <a:t>Modus Ponens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33"/>
            <a:ext cx="8610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If p and p </a:t>
            </a:r>
            <a:r>
              <a:rPr lang="en-US" sz="2800" dirty="0" smtClean="0">
                <a:sym typeface="Symbol"/>
              </a:rPr>
              <a:t> q are both true then q must be true</a:t>
            </a:r>
          </a:p>
          <a:p>
            <a:pPr>
              <a:defRPr/>
            </a:pPr>
            <a:endParaRPr lang="en-US" sz="2800" dirty="0" smtClean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Write this rule as</a:t>
            </a:r>
          </a:p>
          <a:p>
            <a:pPr lvl="4">
              <a:defRPr/>
            </a:pPr>
            <a:endParaRPr lang="en-US" sz="2800" dirty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Given: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If it is Monday then you have a 311 class today.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It is Monday.</a:t>
            </a:r>
          </a:p>
          <a:p>
            <a:pPr lvl="1">
              <a:defRPr/>
            </a:pPr>
            <a:endParaRPr lang="en-US" sz="2400" dirty="0" smtClean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Therefore,  by modus ponens: 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You have a 311 class today.</a:t>
            </a:r>
            <a:endParaRPr lang="en-US" sz="2400" dirty="0">
              <a:sym typeface="Symbol"/>
            </a:endParaRPr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3973894" y="2280355"/>
            <a:ext cx="1620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p, </a:t>
            </a:r>
            <a:r>
              <a:rPr lang="en-US" sz="3200" u="sng" dirty="0" smtClean="0">
                <a:solidFill>
                  <a:srgbClr val="C00000"/>
                </a:solidFill>
                <a:latin typeface="Calibri" pitchFamily="34" charset="0"/>
              </a:rPr>
              <a:t>p </a:t>
            </a:r>
            <a:r>
              <a:rPr lang="en-US" sz="3200" u="sng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 q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 q</a:t>
            </a:r>
          </a:p>
        </p:txBody>
      </p:sp>
    </p:spTree>
    <p:extLst>
      <p:ext uri="{BB962C8B-B14F-4D97-AF65-F5344CB8AC3E}">
        <p14:creationId xmlns:p14="http://schemas.microsoft.com/office/powerpoint/2010/main" val="12947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57" y="1221582"/>
            <a:ext cx="8229600" cy="7313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Show that 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/>
              <a:t> follows from </a:t>
            </a:r>
            <a:r>
              <a:rPr lang="en-US" sz="2800" dirty="0" smtClean="0">
                <a:solidFill>
                  <a:srgbClr val="C00000"/>
                </a:solidFill>
              </a:rPr>
              <a:t>p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 q</a:t>
            </a:r>
            <a:r>
              <a:rPr lang="en-US" sz="2800" dirty="0" smtClean="0">
                <a:sym typeface="Symbol"/>
              </a:rPr>
              <a:t>, and </a:t>
            </a:r>
            <a:r>
              <a:rPr lang="en-US" sz="2800" dirty="0" smtClean="0">
                <a:solidFill>
                  <a:srgbClr val="C00000"/>
                </a:solidFill>
              </a:rPr>
              <a:t>q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 r</a:t>
            </a:r>
          </a:p>
          <a:p>
            <a:pPr>
              <a:defRPr/>
            </a:pPr>
            <a:endParaRPr lang="en-US" dirty="0">
              <a:sym typeface="Symbol"/>
            </a:endParaRPr>
          </a:p>
          <a:p>
            <a:pPr marL="457200" lvl="1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	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73285" y="1925433"/>
            <a:ext cx="76087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800" dirty="0">
                <a:latin typeface="Franklin Gothic Medium" pitchFamily="34" charset="0"/>
                <a:sym typeface="Symbol"/>
              </a:rPr>
              <a:t>1.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p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             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 q    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q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  r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q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         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modus ponens </a:t>
            </a:r>
            <a:r>
              <a:rPr lang="en-US" sz="2800" dirty="0">
                <a:latin typeface="Franklin Gothic Medium" pitchFamily="34" charset="0"/>
                <a:sym typeface="Symbol"/>
              </a:rPr>
              <a:t>from 1 and 2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r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            </a:t>
            </a:r>
            <a:r>
              <a:rPr lang="en-US" sz="2800" dirty="0">
                <a:latin typeface="Franklin Gothic Medium" pitchFamily="34" charset="0"/>
                <a:sym typeface="Symbol"/>
              </a:rPr>
              <a:t>	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modus ponens </a:t>
            </a:r>
            <a:r>
              <a:rPr lang="en-US" sz="2800" dirty="0">
                <a:latin typeface="Franklin Gothic Medium" pitchFamily="34" charset="0"/>
                <a:sym typeface="Symbol"/>
              </a:rPr>
              <a:t>from 3 and 4</a:t>
            </a:r>
            <a:endParaRPr lang="en-US" sz="2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roofs can use equivalences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21" y="1221583"/>
            <a:ext cx="8229600" cy="753974"/>
          </a:xfrm>
        </p:spPr>
        <p:txBody>
          <a:bodyPr/>
          <a:lstStyle/>
          <a:p>
            <a:pPr marL="457200" lvl="1" indent="0">
              <a:buFont typeface="Arial" charset="0"/>
              <a:buNone/>
              <a:defRPr/>
            </a:pPr>
            <a:r>
              <a:rPr lang="en-US" dirty="0" smtClean="0"/>
              <a:t>Show that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p</a:t>
            </a:r>
            <a:r>
              <a:rPr lang="en-US" dirty="0" smtClean="0">
                <a:sym typeface="Symbol"/>
              </a:rPr>
              <a:t> follows from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 q </a:t>
            </a:r>
            <a:r>
              <a:rPr lang="en-US" dirty="0" smtClean="0">
                <a:sym typeface="Symbol"/>
              </a:rPr>
              <a:t>and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q</a:t>
            </a:r>
          </a:p>
        </p:txBody>
      </p:sp>
      <p:sp>
        <p:nvSpPr>
          <p:cNvPr id="2" name="Rectangle 1"/>
          <p:cNvSpPr/>
          <p:nvPr/>
        </p:nvSpPr>
        <p:spPr>
          <a:xfrm>
            <a:off x="468486" y="1629954"/>
            <a:ext cx="835942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endParaRPr lang="en-US" sz="2800" dirty="0">
              <a:latin typeface="Franklin Gothic Medium" pitchFamily="34" charset="0"/>
              <a:sym typeface="Symbol"/>
            </a:endParaRPr>
          </a:p>
          <a:p>
            <a:pPr lvl="1"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1. 	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 q         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q            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given</a:t>
            </a:r>
            <a:endParaRPr lang="en-US" sz="2800" dirty="0">
              <a:latin typeface="Franklin Gothic Medium" pitchFamily="34" charset="0"/>
              <a:sym typeface="Symbol"/>
            </a:endParaRP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q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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p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contrapositive </a:t>
            </a:r>
            <a:r>
              <a:rPr lang="en-US" sz="2800" dirty="0">
                <a:latin typeface="Franklin Gothic Medium" pitchFamily="34" charset="0"/>
                <a:sym typeface="Symbol"/>
              </a:rPr>
              <a:t>of 1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sz="2800" dirty="0" smtClean="0">
                <a:latin typeface="Franklin Gothic Medium" pitchFamily="34" charset="0"/>
                <a:sym typeface="Symbol"/>
              </a:rPr>
              <a:t> 	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/>
              </a:rPr>
              <a:t> p                 </a:t>
            </a:r>
            <a:r>
              <a:rPr lang="en-US" sz="2800" dirty="0" smtClean="0">
                <a:latin typeface="Franklin Gothic Medium" pitchFamily="34" charset="0"/>
                <a:sym typeface="Symbol"/>
              </a:rPr>
              <a:t>	modus ponens </a:t>
            </a:r>
            <a:r>
              <a:rPr lang="en-US" sz="2800" dirty="0">
                <a:latin typeface="Franklin Gothic Medium" pitchFamily="34" charset="0"/>
                <a:sym typeface="Symbol"/>
              </a:rPr>
              <a:t>from 2 and 3</a:t>
            </a:r>
          </a:p>
          <a:p>
            <a:pPr>
              <a:defRPr/>
            </a:pPr>
            <a:endParaRPr lang="en-US" sz="2800" dirty="0">
              <a:latin typeface="Franklin Gothic Medium" pitchFamily="34" charset="0"/>
              <a:sym typeface="Symbol"/>
            </a:endParaRPr>
          </a:p>
          <a:p>
            <a:pPr>
              <a:defRPr/>
            </a:pPr>
            <a:endParaRPr lang="en-US" sz="2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5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nference </a:t>
            </a:r>
            <a:r>
              <a:rPr lang="en-US" dirty="0"/>
              <a:t>R</a:t>
            </a:r>
            <a:r>
              <a:rPr lang="en-US" dirty="0" smtClean="0"/>
              <a:t>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593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 smtClean="0"/>
              <a:t>Each </a:t>
            </a:r>
            <a:r>
              <a:rPr lang="en-US" sz="2600" dirty="0" smtClean="0">
                <a:solidFill>
                  <a:srgbClr val="C00000"/>
                </a:solidFill>
              </a:rPr>
              <a:t>inference rule </a:t>
            </a:r>
            <a:r>
              <a:rPr lang="en-US" sz="2600" dirty="0" smtClean="0"/>
              <a:t>is written as:</a:t>
            </a:r>
          </a:p>
          <a:p>
            <a:pPr marL="0" indent="0">
              <a:buNone/>
              <a:defRPr/>
            </a:pPr>
            <a:r>
              <a:rPr lang="en-US" sz="2600" dirty="0" smtClean="0"/>
              <a:t>    ...which means that if both A and B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are true then you can infer C and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you can infer D.</a:t>
            </a:r>
          </a:p>
          <a:p>
            <a:pPr lvl="1">
              <a:defRPr/>
            </a:pPr>
            <a:r>
              <a:rPr lang="en-US" sz="2400" dirty="0" smtClean="0"/>
              <a:t>For rule to be correct  (A </a:t>
            </a:r>
            <a:r>
              <a:rPr lang="en-US" sz="2400" dirty="0" smtClean="0">
                <a:sym typeface="Symbol"/>
              </a:rPr>
              <a:t> B)  C  and </a:t>
            </a:r>
            <a:endParaRPr lang="en-US" sz="2400" dirty="0"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sz="2400" dirty="0" smtClean="0">
                <a:sym typeface="Symbol"/>
              </a:rPr>
              <a:t>    </a:t>
            </a: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 B)  D  must be a tautologies</a:t>
            </a:r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Sometimes rules don’t need anything to start with.  These rules are called </a:t>
            </a:r>
            <a:r>
              <a:rPr lang="en-US" sz="2800" dirty="0" smtClean="0">
                <a:solidFill>
                  <a:srgbClr val="C00000"/>
                </a:solidFill>
              </a:rPr>
              <a:t>axioms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400" dirty="0" smtClean="0"/>
              <a:t>e.g. </a:t>
            </a:r>
            <a:r>
              <a:rPr lang="en-US" sz="2400" i="1" dirty="0" smtClean="0"/>
              <a:t>Excluded Middle Axiom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316133" y="1301045"/>
            <a:ext cx="1308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A, B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C,D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819422" y="4936154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              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 p </a:t>
            </a:r>
            <a:r>
              <a:rPr lang="en-US" sz="3200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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p </a:t>
            </a:r>
          </a:p>
        </p:txBody>
      </p:sp>
    </p:spTree>
    <p:extLst>
      <p:ext uri="{BB962C8B-B14F-4D97-AF65-F5344CB8AC3E}">
        <p14:creationId xmlns:p14="http://schemas.microsoft.com/office/powerpoint/2010/main" val="32554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Negations </a:t>
            </a:r>
            <a:r>
              <a:rPr lang="en-US" dirty="0" smtClean="0"/>
              <a:t>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46" y="1244160"/>
            <a:ext cx="8229600" cy="51408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not every positive integer is prime</a:t>
            </a:r>
          </a:p>
          <a:p>
            <a:pPr>
              <a:buFont typeface="Arial" charset="0"/>
              <a:buChar char="•"/>
              <a:defRPr/>
            </a:pPr>
            <a:endParaRPr lang="en-US" sz="2800" dirty="0"/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some positive integer is not prime</a:t>
            </a:r>
            <a:endParaRPr lang="en-US" sz="2800" dirty="0"/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Char char="•"/>
              <a:defRPr/>
            </a:pPr>
            <a:r>
              <a:rPr lang="en-US" sz="2800" dirty="0"/>
              <a:t>p</a:t>
            </a:r>
            <a:r>
              <a:rPr lang="en-US" sz="2800" dirty="0" smtClean="0"/>
              <a:t>rime numbers do not exist</a:t>
            </a:r>
          </a:p>
          <a:p>
            <a:pPr>
              <a:buFont typeface="Arial" charset="0"/>
              <a:buChar char="•"/>
              <a:defRPr/>
            </a:pPr>
            <a:endParaRPr lang="en-US" sz="2800" dirty="0"/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every positive integer is not prime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78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imple </a:t>
            </a:r>
            <a:r>
              <a:rPr lang="en-US" dirty="0"/>
              <a:t>P</a:t>
            </a:r>
            <a:r>
              <a:rPr lang="en-US" dirty="0" smtClean="0"/>
              <a:t>ropositional </a:t>
            </a:r>
            <a:r>
              <a:rPr lang="en-US" dirty="0"/>
              <a:t>I</a:t>
            </a:r>
            <a:r>
              <a:rPr lang="en-US" dirty="0" smtClean="0"/>
              <a:t>nference </a:t>
            </a:r>
            <a:r>
              <a:rPr lang="en-US" dirty="0"/>
              <a:t>R</a:t>
            </a:r>
            <a:r>
              <a:rPr lang="en-US" dirty="0" smtClean="0"/>
              <a:t>ules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2844" y="1237632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Excluded middle plus two inference rules per binary connective, one to eliminate it and one to introduce it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1522971" y="2437882"/>
            <a:ext cx="132921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>
                <a:latin typeface="Calibri" pitchFamily="34" charset="0"/>
                <a:sym typeface="Symbol" pitchFamily="18" charset="2"/>
              </a:rPr>
              <a:t> q</a:t>
            </a:r>
            <a:r>
              <a:rPr lang="en-US" sz="3200" u="sng" dirty="0">
                <a:latin typeface="Calibri" pitchFamily="34" charset="0"/>
              </a:rPr>
              <a:t>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p, q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4036087" y="2437882"/>
            <a:ext cx="14718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</a:t>
            </a:r>
            <a:r>
              <a:rPr lang="en-US" sz="3200" u="sng" dirty="0">
                <a:latin typeface="Calibri" pitchFamily="34" charset="0"/>
              </a:rPr>
              <a:t>, q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>
                <a:latin typeface="Calibri" pitchFamily="34" charset="0"/>
              </a:rPr>
              <a:t>p </a:t>
            </a:r>
            <a:r>
              <a:rPr lang="en-US" sz="3200" dirty="0">
                <a:latin typeface="Calibri" pitchFamily="34" charset="0"/>
                <a:sym typeface="Symbol" pitchFamily="18" charset="2"/>
              </a:rPr>
              <a:t> q </a:t>
            </a: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3952095" y="3657082"/>
            <a:ext cx="298812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</a:t>
            </a:r>
            <a:r>
              <a:rPr lang="en-US" sz="3200" u="sng" dirty="0" smtClean="0">
                <a:latin typeface="Calibri" pitchFamily="34" charset="0"/>
              </a:rPr>
              <a:t>           p              </a:t>
            </a:r>
            <a:r>
              <a:rPr lang="en-US" sz="3200" u="sng" dirty="0" smtClean="0">
                <a:solidFill>
                  <a:schemeClr val="bg1"/>
                </a:solidFill>
                <a:latin typeface="Calibri" pitchFamily="34" charset="0"/>
              </a:rPr>
              <a:t>x</a:t>
            </a:r>
            <a:r>
              <a:rPr lang="en-US" sz="3200" u="sng" dirty="0" smtClean="0">
                <a:latin typeface="Calibri" pitchFamily="34" charset="0"/>
              </a:rPr>
              <a:t>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  q, q  p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1320801" y="3733282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  <a:sym typeface="Symbol" pitchFamily="18" charset="2"/>
              </a:rPr>
              <a:t> p  q , p</a:t>
            </a: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q</a:t>
            </a:r>
          </a:p>
        </p:txBody>
      </p:sp>
      <p:sp>
        <p:nvSpPr>
          <p:cNvPr id="15371" name="TextBox 10"/>
          <p:cNvSpPr txBox="1">
            <a:spLocks noChangeArrowheads="1"/>
          </p:cNvSpPr>
          <p:nvPr/>
        </p:nvSpPr>
        <p:spPr bwMode="auto">
          <a:xfrm>
            <a:off x="1456473" y="4952482"/>
            <a:ext cx="1620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p,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 q</a:t>
            </a:r>
          </a:p>
        </p:txBody>
      </p:sp>
      <p:sp>
        <p:nvSpPr>
          <p:cNvPr id="15372" name="TextBox 11"/>
          <p:cNvSpPr txBox="1">
            <a:spLocks noChangeArrowheads="1"/>
          </p:cNvSpPr>
          <p:nvPr/>
        </p:nvSpPr>
        <p:spPr bwMode="auto">
          <a:xfrm>
            <a:off x="3985104" y="4935725"/>
            <a:ext cx="16738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 q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 smtClean="0">
                <a:latin typeface="Calibri" pitchFamily="34" charset="0"/>
              </a:rPr>
              <a:t>p </a:t>
            </a:r>
            <a:r>
              <a:rPr lang="en-US" sz="3200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987801" y="4911913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93871" y="5180729"/>
            <a:ext cx="2659062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</a:endParaRP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Not like other rules</a:t>
            </a:r>
          </a:p>
        </p:txBody>
      </p:sp>
    </p:spTree>
    <p:extLst>
      <p:ext uri="{BB962C8B-B14F-4D97-AF65-F5344CB8AC3E}">
        <p14:creationId xmlns:p14="http://schemas.microsoft.com/office/powerpoint/2010/main" val="38491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mportant: Applications of 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can use equivalences to make substitutions</a:t>
            </a:r>
          </a:p>
          <a:p>
            <a:pPr marL="0" indent="0">
              <a:buNone/>
            </a:pPr>
            <a:r>
              <a:rPr lang="en-US" sz="2800" dirty="0" smtClean="0"/>
              <a:t>    of any sub-formula.</a:t>
            </a:r>
          </a:p>
          <a:p>
            <a:pPr lvl="5"/>
            <a:endParaRPr lang="en-US" dirty="0" smtClean="0"/>
          </a:p>
          <a:p>
            <a:r>
              <a:rPr lang="en-US" sz="2800" dirty="0" smtClean="0"/>
              <a:t>Inference rules only can be applied to whole formulas (not correct otherwise).</a:t>
            </a:r>
          </a:p>
          <a:p>
            <a:pPr marL="0" indent="0">
              <a:buNone/>
              <a:defRPr/>
            </a:pPr>
            <a:r>
              <a:rPr lang="en-US" dirty="0" smtClean="0"/>
              <a:t>     </a:t>
            </a:r>
            <a:r>
              <a:rPr lang="en-US" sz="2800" dirty="0" smtClean="0"/>
              <a:t>e.g.  1.  </a:t>
            </a:r>
            <a:r>
              <a:rPr lang="en-US" sz="2800" dirty="0" smtClean="0">
                <a:latin typeface="Calibri" charset="0"/>
              </a:rPr>
              <a:t>p </a:t>
            </a:r>
            <a:r>
              <a:rPr lang="en-US" sz="2800" dirty="0" smtClean="0">
                <a:latin typeface="Calibri" charset="0"/>
                <a:sym typeface="Symbol" charset="0"/>
              </a:rPr>
              <a:t> q</a:t>
            </a:r>
            <a:r>
              <a:rPr lang="en-US" sz="2800" dirty="0" smtClean="0">
                <a:sym typeface="Symbol"/>
              </a:rPr>
              <a:t>                 given</a:t>
            </a:r>
          </a:p>
          <a:p>
            <a:pPr marL="0" indent="0">
              <a:buNone/>
              <a:defRPr/>
            </a:pPr>
            <a:r>
              <a:rPr lang="en-US" sz="2800" dirty="0" smtClean="0">
                <a:sym typeface="Symbol"/>
              </a:rPr>
              <a:t>             2.  (</a:t>
            </a:r>
            <a:r>
              <a:rPr lang="en-US" sz="2800" dirty="0" smtClean="0">
                <a:latin typeface="Calibri" charset="0"/>
                <a:sym typeface="Symbol" charset="0"/>
              </a:rPr>
              <a:t>p </a:t>
            </a:r>
            <a:r>
              <a:rPr lang="en-US" sz="2800" dirty="0">
                <a:latin typeface="Calibri" charset="0"/>
                <a:sym typeface="Symbol" charset="0"/>
              </a:rPr>
              <a:t> r</a:t>
            </a:r>
            <a:r>
              <a:rPr lang="en-US" sz="2800" dirty="0" smtClean="0">
                <a:latin typeface="Calibri" charset="0"/>
                <a:sym typeface="Symbol" charset="0"/>
              </a:rPr>
              <a:t>)  q       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intro  from 1.</a:t>
            </a:r>
            <a:endParaRPr lang="en-US" sz="2800" dirty="0" smtClean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792110" y="4195228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92110" y="4224861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97295" y="5359974"/>
            <a:ext cx="5581593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Does not follow!  </a:t>
            </a:r>
            <a:r>
              <a:rPr lang="en-US" sz="2800" dirty="0" err="1" smtClean="0">
                <a:latin typeface="Franklin Gothic Medium" pitchFamily="34" charset="0"/>
              </a:rPr>
              <a:t>e.g</a:t>
            </a:r>
            <a:r>
              <a:rPr lang="en-US" sz="2800" dirty="0" smtClean="0">
                <a:latin typeface="Franklin Gothic Medium" pitchFamily="34" charset="0"/>
              </a:rPr>
              <a:t> . p=</a:t>
            </a:r>
            <a:r>
              <a:rPr lang="en-US" sz="2800" b="1" dirty="0" smtClean="0">
                <a:latin typeface="Franklin Gothic Medium" pitchFamily="34" charset="0"/>
              </a:rPr>
              <a:t>F</a:t>
            </a:r>
            <a:r>
              <a:rPr lang="en-US" sz="2800" dirty="0" smtClean="0">
                <a:latin typeface="Franklin Gothic Medium" pitchFamily="34" charset="0"/>
              </a:rPr>
              <a:t>, q=</a:t>
            </a:r>
            <a:r>
              <a:rPr lang="en-US" sz="2800" b="1" dirty="0" smtClean="0">
                <a:latin typeface="Franklin Gothic Medium" pitchFamily="34" charset="0"/>
              </a:rPr>
              <a:t>F</a:t>
            </a:r>
            <a:r>
              <a:rPr lang="en-US" sz="2800" dirty="0" smtClean="0">
                <a:latin typeface="Franklin Gothic Medium" pitchFamily="34" charset="0"/>
              </a:rPr>
              <a:t>, r=</a:t>
            </a:r>
            <a:r>
              <a:rPr lang="en-US" sz="2800" b="1" dirty="0" smtClean="0">
                <a:latin typeface="Franklin Gothic Medium" pitchFamily="34" charset="0"/>
              </a:rPr>
              <a:t>T</a:t>
            </a:r>
            <a:endParaRPr lang="en-US" sz="28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0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 </a:t>
            </a:r>
            <a:r>
              <a:rPr lang="en-US" dirty="0"/>
              <a:t>P</a:t>
            </a:r>
            <a:r>
              <a:rPr lang="en-US" dirty="0" smtClean="0"/>
              <a:t>roof of an Implication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 q</a:t>
            </a:r>
            <a:r>
              <a:rPr lang="en-US" sz="2800" dirty="0" smtClean="0">
                <a:sym typeface="Symbol" pitchFamily="18" charset="2"/>
              </a:rPr>
              <a:t> denotes a proof of q given p as an assumption</a:t>
            </a:r>
          </a:p>
          <a:p>
            <a:pPr lvl="2"/>
            <a:r>
              <a:rPr lang="en-US" sz="2000" dirty="0" smtClean="0"/>
              <a:t>		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The direct proof rule:</a:t>
            </a:r>
          </a:p>
          <a:p>
            <a:pPr marL="457200" lvl="1" indent="0">
              <a:buNone/>
            </a:pPr>
            <a:r>
              <a:rPr lang="en-US" dirty="0" smtClean="0"/>
              <a:t>  If you have such a proof then you can conclude     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that p </a:t>
            </a:r>
            <a:r>
              <a:rPr lang="en-US" dirty="0" smtClean="0">
                <a:sym typeface="Symbol" pitchFamily="18" charset="2"/>
              </a:rPr>
              <a:t> q is true</a:t>
            </a:r>
          </a:p>
          <a:p>
            <a:pPr lvl="2"/>
            <a:r>
              <a:rPr lang="en-US" sz="2000" dirty="0" smtClean="0">
                <a:sym typeface="Symbol" pitchFamily="18" charset="2"/>
              </a:rPr>
              <a:t>		</a:t>
            </a:r>
          </a:p>
          <a:p>
            <a:pPr marL="0" indent="0">
              <a:buNone/>
            </a:pPr>
            <a:r>
              <a:rPr lang="en-US" sz="2800" dirty="0" smtClean="0">
                <a:sym typeface="Symbol" pitchFamily="18" charset="2"/>
              </a:rPr>
              <a:t>    Example:		</a:t>
            </a:r>
          </a:p>
          <a:p>
            <a:pPr marL="0" indent="0">
              <a:buNone/>
            </a:pPr>
            <a:r>
              <a:rPr lang="en-US" sz="2800" dirty="0">
                <a:sym typeface="Symbol" pitchFamily="18" charset="2"/>
              </a:rPr>
              <a:t>	</a:t>
            </a:r>
            <a:r>
              <a:rPr lang="en-US" sz="2800" dirty="0" smtClean="0">
                <a:sym typeface="Symbol" pitchFamily="18" charset="2"/>
              </a:rPr>
              <a:t>				1.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</a:t>
            </a:r>
            <a:r>
              <a:rPr lang="en-US" sz="2800" dirty="0" smtClean="0">
                <a:sym typeface="Symbol" pitchFamily="18" charset="2"/>
              </a:rPr>
              <a:t>           			assumption                               	            		2.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 q      </a:t>
            </a:r>
            <a:r>
              <a:rPr lang="en-US" sz="2800" dirty="0" smtClean="0">
                <a:sym typeface="Symbol" pitchFamily="18" charset="2"/>
              </a:rPr>
              <a:t>		intro for  from 1                             		3.  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p  (p  q)     </a:t>
            </a:r>
            <a:r>
              <a:rPr lang="en-US" sz="2800" dirty="0" smtClean="0">
                <a:sym typeface="Symbol" pitchFamily="18" charset="2"/>
              </a:rPr>
              <a:t>direct proof rule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5154" y="4379120"/>
            <a:ext cx="194457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p</a:t>
            </a:r>
            <a:r>
              <a:rPr lang="en-US" sz="2000" dirty="0" smtClean="0">
                <a:solidFill>
                  <a:schemeClr val="accent4"/>
                </a:solidFill>
              </a:rPr>
              <a:t>roof </a:t>
            </a:r>
            <a:r>
              <a:rPr lang="en-US" sz="2000" dirty="0">
                <a:solidFill>
                  <a:schemeClr val="accent4"/>
                </a:solidFill>
              </a:rPr>
              <a:t>subroutine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641599" y="5068711"/>
            <a:ext cx="5746045" cy="801512"/>
          </a:xfrm>
          <a:prstGeom prst="roundRect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egations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46" y="1244160"/>
            <a:ext cx="8229600" cy="51408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x </a:t>
            </a:r>
            <a:r>
              <a:rPr lang="en-US" sz="2800" dirty="0" err="1" smtClean="0">
                <a:latin typeface="+mn-lt"/>
              </a:rPr>
              <a:t>PurpleFruit</a:t>
            </a:r>
            <a:r>
              <a:rPr lang="en-US" sz="2800" dirty="0" smtClean="0">
                <a:latin typeface="+mn-lt"/>
              </a:rPr>
              <a:t>(x)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“All fruits are purple”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sym typeface="Symbol" pitchFamily="18" charset="2"/>
              </a:rPr>
              <a:t>What is </a:t>
            </a:r>
            <a:r>
              <a:rPr lang="en-US" sz="2800" dirty="0" smtClean="0">
                <a:latin typeface="+mn-lt"/>
                <a:sym typeface="Symbol"/>
              </a:rPr>
              <a:t></a:t>
            </a:r>
            <a:r>
              <a:rPr lang="en-US" sz="2800" dirty="0" smtClean="0">
                <a:latin typeface="+mn-lt"/>
              </a:rPr>
              <a:t>x </a:t>
            </a:r>
            <a:r>
              <a:rPr lang="en-US" sz="2800" dirty="0" err="1">
                <a:latin typeface="+mn-lt"/>
              </a:rPr>
              <a:t>PurpleFruit</a:t>
            </a:r>
            <a:r>
              <a:rPr lang="en-US" sz="2800" dirty="0">
                <a:latin typeface="+mn-lt"/>
              </a:rPr>
              <a:t>(x</a:t>
            </a:r>
            <a:r>
              <a:rPr lang="en-US" sz="2800" dirty="0" smtClean="0">
                <a:latin typeface="+mn-lt"/>
              </a:rPr>
              <a:t>)?</a:t>
            </a:r>
            <a:endParaRPr lang="en-US" sz="2800" dirty="0">
              <a:latin typeface="+mn-lt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>
                <a:sym typeface="Symbol"/>
              </a:rPr>
              <a:t>“Not all fruits are purple”</a:t>
            </a:r>
          </a:p>
          <a:p>
            <a:pPr lvl="1">
              <a:buFont typeface="Arial" charset="0"/>
              <a:buChar char="•"/>
              <a:defRPr/>
            </a:pPr>
            <a:endParaRPr lang="en-US" sz="2300" dirty="0" smtClean="0">
              <a:sym typeface="Symbol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Calibri"/>
                <a:cs typeface="Calibri"/>
                <a:sym typeface="Symbol"/>
              </a:rPr>
              <a:t>How about </a:t>
            </a:r>
            <a:r>
              <a:rPr lang="en-US" sz="2800" dirty="0" smtClean="0">
                <a:latin typeface="+mn-lt"/>
                <a:sym typeface="Symbol"/>
              </a:rPr>
              <a:t>x </a:t>
            </a:r>
            <a:r>
              <a:rPr lang="en-US" sz="2800" dirty="0" err="1">
                <a:latin typeface="+mn-lt"/>
              </a:rPr>
              <a:t>PurpleFruit</a:t>
            </a:r>
            <a:r>
              <a:rPr lang="en-US" sz="2800" dirty="0">
                <a:latin typeface="+mn-lt"/>
              </a:rPr>
              <a:t>(x</a:t>
            </a:r>
            <a:r>
              <a:rPr lang="en-US" sz="2800" dirty="0" smtClean="0">
                <a:latin typeface="+mn-lt"/>
              </a:rPr>
              <a:t>)</a:t>
            </a:r>
            <a:r>
              <a:rPr lang="en-US" sz="2800" dirty="0" smtClean="0"/>
              <a:t>?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“There is a purple fruit”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If it’s the negation, all situations should be covered by a statement and its negation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Consider the domain </a:t>
            </a:r>
            <a:r>
              <a:rPr lang="en-US" sz="2300" dirty="0" smtClean="0">
                <a:latin typeface="+mn-lt"/>
              </a:rPr>
              <a:t>{Orange}</a:t>
            </a:r>
            <a:r>
              <a:rPr lang="en-US" sz="2300" dirty="0" smtClean="0"/>
              <a:t>: Neither statement is true!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No!</a:t>
            </a:r>
          </a:p>
          <a:p>
            <a:pPr>
              <a:buFont typeface="Arial" charset="0"/>
              <a:buChar char="•"/>
              <a:defRPr/>
            </a:pPr>
            <a:endParaRPr lang="en-US" sz="2300" dirty="0" smtClean="0"/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latin typeface="Calibri"/>
                <a:cs typeface="Calibri"/>
                <a:sym typeface="Symbol"/>
              </a:rPr>
              <a:t>How </a:t>
            </a:r>
            <a:r>
              <a:rPr lang="en-US" sz="2800" dirty="0" smtClean="0">
                <a:latin typeface="Calibri"/>
                <a:cs typeface="Calibri"/>
                <a:sym typeface="Symbol"/>
              </a:rPr>
              <a:t>about </a:t>
            </a:r>
            <a:r>
              <a:rPr lang="en-US" sz="2800" dirty="0" smtClean="0">
                <a:latin typeface="+mn-lt"/>
                <a:sym typeface="Symbol"/>
              </a:rPr>
              <a:t>x </a:t>
            </a:r>
            <a:r>
              <a:rPr lang="en-US" sz="2800" dirty="0" smtClean="0">
                <a:latin typeface="+mn-lt"/>
                <a:sym typeface="Symbol" pitchFamily="18" charset="2"/>
              </a:rPr>
              <a:t></a:t>
            </a:r>
            <a:r>
              <a:rPr lang="en-US" sz="2800" dirty="0" err="1">
                <a:latin typeface="+mn-lt"/>
              </a:rPr>
              <a:t>PurpleFruit</a:t>
            </a:r>
            <a:r>
              <a:rPr lang="en-US" sz="2800" dirty="0">
                <a:latin typeface="+mn-lt"/>
              </a:rPr>
              <a:t>(x</a:t>
            </a:r>
            <a:r>
              <a:rPr lang="en-US" sz="2800" dirty="0" smtClean="0">
                <a:latin typeface="+mn-lt"/>
              </a:rPr>
              <a:t>)</a:t>
            </a:r>
            <a:r>
              <a:rPr lang="en-US" sz="2800" dirty="0" smtClean="0"/>
              <a:t>?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“There is a fruit that isn’t purple”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Yes!</a:t>
            </a:r>
            <a:endParaRPr lang="en-US" sz="2300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6959231" y="1238784"/>
            <a:ext cx="172756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Domain</a:t>
            </a:r>
            <a:r>
              <a:rPr lang="en-US" dirty="0" smtClean="0">
                <a:ea typeface="ＭＳ Ｐゴシック" pitchFamily="-111" charset="-128"/>
              </a:rPr>
              <a:t>:</a:t>
            </a:r>
          </a:p>
          <a:p>
            <a:pPr>
              <a:defRPr/>
            </a:pPr>
            <a:r>
              <a:rPr lang="en-US" dirty="0" smtClean="0">
                <a:ea typeface="ＭＳ Ｐゴシック" pitchFamily="-111" charset="-128"/>
              </a:rPr>
              <a:t>Fruit</a:t>
            </a:r>
            <a:endParaRPr lang="en-US" dirty="0"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6959231" y="2062214"/>
            <a:ext cx="172756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ea typeface="ＭＳ Ｐゴシック" pitchFamily="-111" charset="-128"/>
              </a:rPr>
              <a:t>PurpleFruit</a:t>
            </a:r>
            <a:r>
              <a:rPr lang="en-US" dirty="0" smtClean="0">
                <a:ea typeface="ＭＳ Ｐゴシック" pitchFamily="-111" charset="-128"/>
              </a:rPr>
              <a:t>(x)</a:t>
            </a:r>
            <a:endParaRPr lang="en-US" dirty="0"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49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 </a:t>
            </a:r>
            <a:r>
              <a:rPr lang="en-US" dirty="0"/>
              <a:t>M</a:t>
            </a:r>
            <a:r>
              <a:rPr lang="en-US" dirty="0" smtClean="0"/>
              <a:t>organ’s </a:t>
            </a:r>
            <a:r>
              <a:rPr lang="en-US" dirty="0"/>
              <a:t>L</a:t>
            </a:r>
            <a:r>
              <a:rPr lang="en-US" dirty="0" smtClean="0"/>
              <a:t>aws for Quantifiers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085624" y="1320798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</a:t>
            </a:r>
            <a:r>
              <a:rPr lang="en-US" sz="3600" dirty="0">
                <a:latin typeface="Calibri"/>
                <a:cs typeface="Calibri"/>
                <a:sym typeface="Symbol" pitchFamily="18" charset="2"/>
              </a:rPr>
              <a:t></a:t>
            </a:r>
            <a:r>
              <a:rPr lang="en-US" sz="3600" dirty="0">
                <a:latin typeface="Calibri"/>
                <a:cs typeface="Calibri"/>
              </a:rPr>
              <a:t>x  P(x)</a:t>
            </a:r>
            <a:r>
              <a:rPr lang="en-US" sz="3600" dirty="0">
                <a:latin typeface="Calibri"/>
                <a:cs typeface="Calibri"/>
                <a:sym typeface="Symbol" pitchFamily="18" charset="2"/>
              </a:rPr>
              <a:t> 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en-US" sz="3600" dirty="0">
                <a:latin typeface="Calibri"/>
                <a:cs typeface="Calibri"/>
                <a:sym typeface="Symbol" pitchFamily="18" charset="2"/>
              </a:rPr>
              <a:t></a:t>
            </a:r>
            <a:r>
              <a:rPr lang="en-US" sz="3600" dirty="0">
                <a:latin typeface="Calibri"/>
                <a:cs typeface="Calibri"/>
              </a:rPr>
              <a:t>x </a:t>
            </a:r>
            <a:r>
              <a:rPr lang="en-US" sz="3600" dirty="0">
                <a:latin typeface="Calibri"/>
                <a:cs typeface="Calibri"/>
                <a:sym typeface="Symbol" pitchFamily="18" charset="2"/>
              </a:rPr>
              <a:t></a:t>
            </a:r>
            <a:r>
              <a:rPr lang="en-US" sz="3600" dirty="0">
                <a:latin typeface="Calibri"/>
                <a:cs typeface="Calibri"/>
              </a:rPr>
              <a:t>P(x)</a:t>
            </a:r>
          </a:p>
          <a:p>
            <a:pPr algn="ctr" eaLnBrk="1" hangingPunct="1"/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 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</a:rPr>
              <a:t>x P(x) 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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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</a:rPr>
              <a:t>x 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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</a:rPr>
              <a:t>P(x)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  <a:sym typeface="Symbol" pitchFamily="18" charset="2"/>
              </a:rPr>
              <a:t> 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33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Morgan’s </a:t>
            </a:r>
            <a:r>
              <a:rPr lang="en-US" dirty="0" smtClean="0"/>
              <a:t>laws for </a:t>
            </a:r>
            <a:r>
              <a:rPr lang="en-US" dirty="0" smtClean="0"/>
              <a:t>Quantifiers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2280354" y="3330222"/>
            <a:ext cx="328166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    </a:t>
            </a:r>
            <a:r>
              <a:rPr lang="en-US" sz="3200" dirty="0" smtClean="0">
                <a:solidFill>
                  <a:srgbClr val="000000"/>
                </a:solidFill>
                <a:sym typeface="Symbol" pitchFamily="18" charset="2"/>
              </a:rPr>
              <a:t>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x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</a:t>
            </a:r>
            <a:r>
              <a:rPr lang="en-US" sz="3200" dirty="0"/>
              <a:t> 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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sz="3200" dirty="0"/>
              <a:t>x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 </a:t>
            </a:r>
            <a:r>
              <a:rPr lang="en-US" sz="3200" dirty="0"/>
              <a:t>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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sz="3200" dirty="0"/>
              <a:t>x 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y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 ( </a:t>
            </a:r>
            <a:r>
              <a:rPr lang="en-US" sz="3200" dirty="0"/>
              <a:t>x ≥ y)</a:t>
            </a:r>
          </a:p>
          <a:p>
            <a:pPr>
              <a:buFont typeface="Symbol" pitchFamily="18" charset="2"/>
              <a:buChar char="º"/>
            </a:pP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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sz="3200" dirty="0"/>
              <a:t>x  </a:t>
            </a:r>
            <a:r>
              <a:rPr lang="en-US" sz="3200" dirty="0">
                <a:sym typeface="Symbol" pitchFamily="18" charset="2"/>
              </a:rPr>
              <a:t> </a:t>
            </a:r>
            <a:r>
              <a:rPr lang="en-US" sz="3200" dirty="0"/>
              <a:t>y    (y &gt; x)</a:t>
            </a:r>
          </a:p>
        </p:txBody>
      </p:sp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925686" y="2805288"/>
            <a:ext cx="44051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C00000"/>
                </a:solidFill>
              </a:rPr>
              <a:t>“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There is no largest integer</a:t>
            </a:r>
            <a:r>
              <a:rPr lang="en-US" sz="2800" dirty="0">
                <a:solidFill>
                  <a:srgbClr val="C00000"/>
                </a:solidFill>
              </a:rPr>
              <a:t>”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942618" y="5565423"/>
            <a:ext cx="6636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C00000"/>
                </a:solidFill>
              </a:rPr>
              <a:t>“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For every integer there is a larger integer</a:t>
            </a:r>
            <a:r>
              <a:rPr lang="en-US" sz="2800" dirty="0">
                <a:solidFill>
                  <a:srgbClr val="C00000"/>
                </a:solidFill>
              </a:rPr>
              <a:t>”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85624" y="1320798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 dirty="0">
                <a:latin typeface="+mn-lt"/>
                <a:sym typeface="Symbol" pitchFamily="18" charset="2"/>
              </a:rPr>
              <a:t></a:t>
            </a:r>
            <a:r>
              <a:rPr lang="en-US" sz="3600" dirty="0">
                <a:latin typeface="+mn-lt"/>
              </a:rPr>
              <a:t>x  P(x)</a:t>
            </a:r>
            <a:r>
              <a:rPr lang="en-US" sz="3600" dirty="0"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>
                <a:latin typeface="+mn-lt"/>
                <a:sym typeface="Symbol" pitchFamily="18" charset="2"/>
              </a:rPr>
              <a:t></a:t>
            </a:r>
            <a:r>
              <a:rPr lang="en-US" sz="3600" dirty="0">
                <a:latin typeface="+mn-lt"/>
              </a:rPr>
              <a:t>x </a:t>
            </a:r>
            <a:r>
              <a:rPr lang="en-US" sz="3600" dirty="0">
                <a:latin typeface="+mn-lt"/>
                <a:sym typeface="Symbol" pitchFamily="18" charset="2"/>
              </a:rPr>
              <a:t></a:t>
            </a:r>
            <a:r>
              <a:rPr lang="en-US" sz="3600" dirty="0">
                <a:latin typeface="+mn-lt"/>
              </a:rPr>
              <a:t>P(x)</a:t>
            </a:r>
          </a:p>
          <a:p>
            <a:pPr algn="ctr" eaLnBrk="1" hangingPunct="1"/>
            <a:r>
              <a:rPr lang="en-US" dirty="0">
                <a:latin typeface="+mn-lt"/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 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P(x)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 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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x </a:t>
            </a:r>
            <a:r>
              <a:rPr lang="en-US" sz="3600" dirty="0">
                <a:solidFill>
                  <a:srgbClr val="000000"/>
                </a:solidFill>
                <a:latin typeface="+mn-lt"/>
                <a:sym typeface="Symbol" pitchFamily="18" charset="2"/>
              </a:rPr>
              <a:t>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P(x)</a:t>
            </a:r>
            <a:r>
              <a:rPr lang="en-US" dirty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cope of Quantifiers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1067" y="1187715"/>
            <a:ext cx="8229600" cy="5140800"/>
          </a:xfrm>
        </p:spPr>
        <p:txBody>
          <a:bodyPr/>
          <a:lstStyle/>
          <a:p>
            <a:pPr marL="0" lvl="2"/>
            <a:r>
              <a:rPr lang="en-US" sz="3200" dirty="0"/>
              <a:t> 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E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xample:</a:t>
            </a:r>
            <a:r>
              <a:rPr lang="en-US" sz="2800" dirty="0" smtClean="0">
                <a:latin typeface="Franklin Gothic Medium" panose="020B0603020102020204" pitchFamily="34" charset="0"/>
              </a:rPr>
              <a:t>   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NotLargest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(x) 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y Greater (y, x)                            	                                          </a:t>
            </a:r>
            <a:r>
              <a:rPr lang="en-US" sz="14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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sz="2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z Greater (z, x)</a:t>
            </a:r>
          </a:p>
          <a:p>
            <a:pPr marL="342900" lvl="2" indent="-342900"/>
            <a:endParaRPr lang="en-US" sz="105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2" indent="-342900"/>
            <a:r>
              <a:rPr lang="en-US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</a:t>
            </a:r>
            <a:r>
              <a:rPr lang="en-US" sz="2800" dirty="0" smtClean="0">
                <a:latin typeface="Franklin Gothic Medium" panose="020B0603020102020204" pitchFamily="34" charset="0"/>
              </a:rPr>
              <a:t>truth value:</a:t>
            </a:r>
            <a:endParaRPr lang="en-US" sz="3200" dirty="0" smtClean="0">
              <a:latin typeface="Franklin Gothic Medium" panose="020B0603020102020204" pitchFamily="34" charset="0"/>
            </a:endParaRPr>
          </a:p>
          <a:p>
            <a:pPr marL="342900" lvl="2" indent="-342900"/>
            <a:r>
              <a:rPr lang="en-US" sz="32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  doesn’t depend on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or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“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bound </a:t>
            </a:r>
            <a:r>
              <a:rPr lang="en-US" sz="2800" dirty="0" smtClean="0">
                <a:latin typeface="Franklin Gothic Medium" panose="020B0603020102020204" pitchFamily="34" charset="0"/>
              </a:rPr>
              <a:t>variables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”</a:t>
            </a:r>
          </a:p>
          <a:p>
            <a:pPr marL="342900" lvl="2" indent="-342900"/>
            <a:r>
              <a:rPr lang="en-US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       does depend on </a:t>
            </a:r>
            <a:r>
              <a:rPr lang="en-US" sz="2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 “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free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variable”</a:t>
            </a:r>
          </a:p>
          <a:p>
            <a:pPr marL="800100" lvl="3" indent="-342900"/>
            <a:endParaRPr lang="en-US" sz="2800" dirty="0" smtClean="0">
              <a:solidFill>
                <a:srgbClr val="000000"/>
              </a:solidFill>
            </a:endParaRPr>
          </a:p>
          <a:p>
            <a:pPr marL="342900" lvl="2" indent="-342900"/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quantifiers only act on free variables</a:t>
            </a:r>
            <a:r>
              <a:rPr lang="en-US" sz="2800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 of the formula they quantify</a:t>
            </a:r>
          </a:p>
          <a:p>
            <a:pPr marL="457200" lvl="1" indent="0">
              <a:buNone/>
            </a:pPr>
            <a:r>
              <a:rPr lang="en-US" dirty="0" smtClean="0">
                <a:latin typeface="Symbol" pitchFamily="18" charset="2"/>
                <a:sym typeface="Symbol" pitchFamily="18" charset="2"/>
              </a:rPr>
              <a:t>         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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(P(</a:t>
            </a:r>
            <a:r>
              <a:rPr lang="en-US" dirty="0" err="1" smtClean="0">
                <a:solidFill>
                  <a:srgbClr val="00206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dirty="0" err="1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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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Q(</a:t>
            </a:r>
            <a:r>
              <a:rPr lang="en-US" dirty="0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)))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51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182" y="1199004"/>
            <a:ext cx="7738531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(P(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Q(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))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      </a:t>
            </a: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vs.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P(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b="1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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  <a:sym typeface="Symbol"/>
              </a:rPr>
              <a:t></a:t>
            </a:r>
            <a:r>
              <a:rPr lang="en-US" dirty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Q(</a:t>
            </a:r>
            <a:r>
              <a:rPr lang="en-US" dirty="0" smtClean="0">
                <a:solidFill>
                  <a:srgbClr val="00B05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buFont typeface="Arial" charset="0"/>
              <a:buChar char="•"/>
              <a:defRPr/>
            </a:pP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25775" y="2509623"/>
            <a:ext cx="3084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This one asserts P and Q of the </a:t>
            </a:r>
            <a:r>
              <a:rPr lang="en-US" sz="2400" i="1" dirty="0" smtClean="0">
                <a:latin typeface="Franklin Gothic Medium"/>
                <a:cs typeface="Franklin Gothic Medium"/>
              </a:rPr>
              <a:t>same</a:t>
            </a:r>
            <a:r>
              <a:rPr lang="en-US" sz="2400" dirty="0" smtClean="0">
                <a:latin typeface="Franklin Gothic Medium"/>
                <a:cs typeface="Franklin Gothic Medium"/>
              </a:rPr>
              <a:t> x.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89366" y="2509623"/>
            <a:ext cx="3597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This one asserts P and Q of potentially different x’s.</a:t>
            </a:r>
          </a:p>
        </p:txBody>
      </p:sp>
    </p:spTree>
    <p:extLst>
      <p:ext uri="{BB962C8B-B14F-4D97-AF65-F5344CB8AC3E}">
        <p14:creationId xmlns:p14="http://schemas.microsoft.com/office/powerpoint/2010/main" val="15271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6:  Predicate Logic, Logical </a:t>
            </a:r>
            <a:r>
              <a:rPr lang="en-US" sz="28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I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nference</a:t>
            </a:r>
          </a:p>
        </p:txBody>
      </p:sp>
      <p:pic>
        <p:nvPicPr>
          <p:cNvPr id="1026" name="Picture 2" descr="http://imgs.xkcd.com/comics/applied_ma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278" y="3304645"/>
            <a:ext cx="7048500" cy="25812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0" y="6211888"/>
            <a:ext cx="226847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 smtClean="0">
                <a:ea typeface="ＭＳ Ｐゴシック" pitchFamily="-111" charset="-128"/>
              </a:rPr>
              <a:t>Non-negative Integers</a:t>
            </a:r>
            <a:endParaRPr lang="en-US" dirty="0">
              <a:ea typeface="ＭＳ Ｐゴシック" pitchFamily="-111" charset="-128"/>
            </a:endParaRPr>
          </a:p>
        </p:txBody>
      </p:sp>
      <p:sp>
        <p:nvSpPr>
          <p:cNvPr id="1945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Turtles All The Way Down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70090" y="1221582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 smtClean="0"/>
              <a:t>If </a:t>
            </a:r>
            <a:r>
              <a:rPr lang="en-US" sz="2500" dirty="0"/>
              <a:t>the tortoise walks at a rate of one node per step, and the hare walks at a rate of two nodes per step, then the distance between them increases by one node per step</a:t>
            </a:r>
            <a:r>
              <a:rPr lang="en-US" sz="2500" dirty="0" smtClean="0"/>
              <a:t>.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r>
              <a:rPr lang="en-US" sz="2500" dirty="0" smtClean="0"/>
              <a:t>If </a:t>
            </a:r>
            <a:r>
              <a:rPr lang="en-US" sz="2500" dirty="0"/>
              <a:t>the tortoise is on node x, and the hare is on node 2x, </a:t>
            </a:r>
            <a:r>
              <a:rPr lang="en-US" sz="2500" dirty="0" smtClean="0"/>
              <a:t>then </a:t>
            </a:r>
            <a:r>
              <a:rPr lang="en-US" sz="2500" dirty="0"/>
              <a:t>the distance between them increases by one node per step</a:t>
            </a: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0" y="5065931"/>
            <a:ext cx="1205603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 smtClean="0">
                <a:ea typeface="ＭＳ Ｐゴシック" pitchFamily="-111" charset="-128"/>
              </a:rPr>
              <a:t>OnNode</a:t>
            </a:r>
            <a:r>
              <a:rPr lang="en-US" dirty="0" smtClean="0">
                <a:ea typeface="ＭＳ Ｐゴシック" pitchFamily="-111" charset="-128"/>
              </a:rPr>
              <a:t>(x)</a:t>
            </a:r>
          </a:p>
          <a:p>
            <a:pPr>
              <a:defRPr/>
            </a:pPr>
            <a:endParaRPr lang="en-US" dirty="0">
              <a:ea typeface="ＭＳ Ｐゴシック" pitchFamily="-111" charset="-128"/>
            </a:endParaRPr>
          </a:p>
        </p:txBody>
      </p:sp>
      <p:sp>
        <p:nvSpPr>
          <p:cNvPr id="19462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6096000"/>
            <a:ext cx="5562600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Symbol" pitchFamily="18" charset="2"/>
              <a:buChar char="&quot;"/>
            </a:pPr>
            <a:r>
              <a:rPr lang="en-US">
                <a:cs typeface="Arial" pitchFamily="34" charset="0"/>
              </a:rPr>
              <a:t>x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y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z ((Greater(x, 2)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Even(x))                                 	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</a:t>
            </a:r>
            <a:r>
              <a:rPr lang="en-US">
                <a:cs typeface="Arial" pitchFamily="34" charset="0"/>
              </a:rPr>
              <a:t> (Equal(x, y+z)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Prime(y)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Prime(z))</a:t>
            </a:r>
          </a:p>
        </p:txBody>
      </p:sp>
    </p:spTree>
    <p:extLst>
      <p:ext uri="{BB962C8B-B14F-4D97-AF65-F5344CB8AC3E}">
        <p14:creationId xmlns:p14="http://schemas.microsoft.com/office/powerpoint/2010/main" val="403512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4547</TotalTime>
  <Words>1017</Words>
  <Application>Microsoft Office PowerPoint</Application>
  <PresentationFormat>On-screen Show (4:3)</PresentationFormat>
  <Paragraphs>184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Negations of quantifiers</vt:lpstr>
      <vt:lpstr>Negations of Quantifiers</vt:lpstr>
      <vt:lpstr>De Morgan’s Laws for Quantifiers</vt:lpstr>
      <vt:lpstr>De Morgan’s laws for Quantifiers</vt:lpstr>
      <vt:lpstr>Scope of Quantifiers</vt:lpstr>
      <vt:lpstr>scope of quantifiers</vt:lpstr>
      <vt:lpstr>CSE 311: Foundations of Computing</vt:lpstr>
      <vt:lpstr>Turtles All The Way Down</vt:lpstr>
      <vt:lpstr>Nested Quantifiers</vt:lpstr>
      <vt:lpstr>Predicate with Two Variables</vt:lpstr>
      <vt:lpstr>Quantification with Two Variables</vt:lpstr>
      <vt:lpstr>Logical Inference</vt:lpstr>
      <vt:lpstr>Applications of Logical Inference</vt:lpstr>
      <vt:lpstr>Proofs</vt:lpstr>
      <vt:lpstr>An inference rule:  Modus Ponens</vt:lpstr>
      <vt:lpstr>Proofs</vt:lpstr>
      <vt:lpstr>Proofs can use equivalences too</vt:lpstr>
      <vt:lpstr>Inference Rules</vt:lpstr>
      <vt:lpstr>Simple Propositional Inference Rules</vt:lpstr>
      <vt:lpstr>Important: Applications of inference rules</vt:lpstr>
      <vt:lpstr>Direct Proof of an Implication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301</cp:revision>
  <cp:lastPrinted>2013-10-03T23:44:12Z</cp:lastPrinted>
  <dcterms:created xsi:type="dcterms:W3CDTF">2013-01-07T07:20:47Z</dcterms:created>
  <dcterms:modified xsi:type="dcterms:W3CDTF">2014-10-04T15:36:49Z</dcterms:modified>
</cp:coreProperties>
</file>