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78" r:id="rId2"/>
    <p:sldId id="379" r:id="rId3"/>
    <p:sldId id="380" r:id="rId4"/>
    <p:sldId id="381" r:id="rId5"/>
    <p:sldId id="382" r:id="rId6"/>
    <p:sldId id="383" r:id="rId7"/>
    <p:sldId id="384" r:id="rId8"/>
    <p:sldId id="258" r:id="rId9"/>
    <p:sldId id="385" r:id="rId10"/>
    <p:sldId id="386" r:id="rId11"/>
    <p:sldId id="387" r:id="rId12"/>
    <p:sldId id="388" r:id="rId13"/>
    <p:sldId id="389" r:id="rId14"/>
    <p:sldId id="390" r:id="rId15"/>
    <p:sldId id="363" r:id="rId16"/>
    <p:sldId id="391" r:id="rId17"/>
    <p:sldId id="377" r:id="rId18"/>
    <p:sldId id="364" r:id="rId19"/>
    <p:sldId id="392" r:id="rId20"/>
    <p:sldId id="365" r:id="rId21"/>
    <p:sldId id="366" r:id="rId22"/>
    <p:sldId id="368" r:id="rId23"/>
    <p:sldId id="393" r:id="rId24"/>
    <p:sldId id="396" r:id="rId25"/>
    <p:sldId id="394" r:id="rId26"/>
    <p:sldId id="398" r:id="rId27"/>
    <p:sldId id="399" r:id="rId28"/>
    <p:sldId id="371" r:id="rId29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Blan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421" autoAdjust="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328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A’B’C’ + A’BC’ + AB’C’</a:t>
            </a:r>
          </a:p>
          <a:p>
            <a:endParaRPr lang="en-US" dirty="0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(A + B + C’) (A + B’ + C’) (A’ + B + C’) (A’ + B’ + C) (A’ + B’ + C’)</a:t>
            </a:r>
          </a:p>
          <a:p>
            <a:endParaRPr lang="en-US" dirty="0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403920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tags" Target="../tags/tag26.xml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a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75" y="225643"/>
            <a:ext cx="3153521" cy="290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6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</a:t>
            </a:r>
            <a:r>
              <a:rPr lang="en-US" dirty="0" smtClean="0"/>
              <a:t>um-of-</a:t>
            </a:r>
            <a:r>
              <a:rPr lang="en-US" dirty="0"/>
              <a:t>P</a:t>
            </a:r>
            <a:r>
              <a:rPr lang="en-US" dirty="0" smtClean="0"/>
              <a:t>roducts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579555" y="1149435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smtClean="0">
                <a:solidFill>
                  <a:srgbClr val="C00000"/>
                </a:solidFill>
              </a:rPr>
              <a:t>Disjunctive Normal Form (DNF)</a:t>
            </a:r>
          </a:p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minterm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1037019" y="3551704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199319" y="2926229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4124707" y="2549992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621344" y="2910354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621344" y="2910354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621344" y="2910354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621344" y="2926229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621344" y="2937342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96556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</a:t>
            </a:r>
            <a:r>
              <a:rPr lang="en-US" dirty="0" smtClean="0"/>
              <a:t>um-of-Products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149435"/>
            <a:ext cx="84867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Product term (or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ANDed</a:t>
            </a:r>
            <a:r>
              <a:rPr lang="en-US" sz="2000" dirty="0" smtClean="0"/>
              <a:t> product of literals – input combination for which output is true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255042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minterms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A’B’C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	0	1	A’B’C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0	A’BC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 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A’BC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AB’C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AB’C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ABC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ABC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270123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</a:t>
            </a:r>
            <a:r>
              <a:rPr lang="en-US" sz="1600" dirty="0" smtClean="0">
                <a:solidFill>
                  <a:srgbClr val="000000"/>
                </a:solidFill>
                <a:latin typeface="Tahoma" pitchFamily="-111" charset="0"/>
              </a:rPr>
              <a:t>= A’B’C 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br>
              <a:rPr lang="en-US" sz="1600" dirty="0">
                <a:solidFill>
                  <a:srgbClr val="C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</p:spTree>
    <p:extLst>
      <p:ext uri="{BB962C8B-B14F-4D97-AF65-F5344CB8AC3E}">
        <p14:creationId xmlns:p14="http://schemas.microsoft.com/office/powerpoint/2010/main" val="35046099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roduct-of-Sums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575063" y="1070662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smtClean="0">
                <a:solidFill>
                  <a:srgbClr val="C00000"/>
                </a:solidFill>
              </a:rPr>
              <a:t>Conjunctive Normal Form (CNF)</a:t>
            </a:r>
          </a:p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maxterm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1037019" y="3225909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4037394" y="2373421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624519" y="2630596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594357" y="2630596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608644" y="2624246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07861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s-o-p, p-o-s, and de Morgan’s theorem</a:t>
            </a:r>
          </a:p>
        </p:txBody>
      </p:sp>
      <p:sp>
        <p:nvSpPr>
          <p:cNvPr id="35846" name="Rectangle 10"/>
          <p:cNvSpPr>
            <a:spLocks noGrp="1" noChangeArrowheads="1"/>
          </p:cNvSpPr>
          <p:nvPr>
            <p:ph idx="1"/>
          </p:nvPr>
        </p:nvSpPr>
        <p:spPr>
          <a:xfrm>
            <a:off x="513645" y="1306686"/>
            <a:ext cx="8410575" cy="44577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of function in sum-of-products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F’ = A’B’C’ + A’BC’ + AB’C’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again and apply de Morgan’s and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get the product-of-sums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(F’)’ = (A’B’C’ + A’BC’ + AB’C’)’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= (A + B + C) (A + B’ + C) (A’ + B + C)</a:t>
            </a:r>
            <a:b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651807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roduct-of-Sums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70079" y="1149435"/>
            <a:ext cx="84105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Sum term (or </a:t>
            </a:r>
            <a:r>
              <a:rPr lang="en-US" sz="2000" dirty="0" err="1" smtClean="0"/>
              <a:t>maxterm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ORed</a:t>
            </a:r>
            <a:r>
              <a:rPr lang="en-US" sz="2000" dirty="0" smtClean="0"/>
              <a:t> sum of literals – input combination for which output is false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630261" y="2576956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maxterms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A+B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+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1	A+B+C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0	A+B’+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1	A+B’+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A’+B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+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A’+B+C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A’+B’+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A’+B’+C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905274" y="2640456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</a:t>
            </a:r>
            <a:r>
              <a:rPr lang="en-US" sz="1600" dirty="0" smtClean="0">
                <a:solidFill>
                  <a:srgbClr val="000000"/>
                </a:solidFill>
                <a:latin typeface="Tahoma" pitchFamily="-111" charset="0"/>
              </a:rPr>
              <a:t>= (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</p:spTree>
    <p:extLst>
      <p:ext uri="{BB962C8B-B14F-4D97-AF65-F5344CB8AC3E}">
        <p14:creationId xmlns:p14="http://schemas.microsoft.com/office/powerpoint/2010/main" val="21262825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redicate </a:t>
            </a:r>
            <a:r>
              <a:rPr lang="en-US" dirty="0"/>
              <a:t>L</a:t>
            </a:r>
            <a:r>
              <a:rPr lang="en-US" dirty="0" smtClean="0"/>
              <a:t>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ropositional 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ogic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If the tortoise walks at a rate of one node per step, and the hare walks at a rate of </a:t>
            </a:r>
            <a:r>
              <a:rPr lang="en-US" dirty="0" smtClean="0"/>
              <a:t>two nodes </a:t>
            </a:r>
            <a:r>
              <a:rPr lang="en-US" dirty="0"/>
              <a:t>per step, </a:t>
            </a:r>
            <a:r>
              <a:rPr lang="en-US" dirty="0" smtClean="0"/>
              <a:t>...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redicate 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ogic </a:t>
            </a:r>
          </a:p>
          <a:p>
            <a:pPr lvl="1"/>
            <a:r>
              <a:rPr lang="en-US" dirty="0" smtClean="0"/>
              <a:t>If the tortoise is on node x, and the hare is on node 2x, then …</a:t>
            </a:r>
            <a:endParaRPr lang="en-US" dirty="0"/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80180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redicate </a:t>
            </a:r>
            <a:r>
              <a:rPr lang="en-US" dirty="0"/>
              <a:t>L</a:t>
            </a:r>
            <a:r>
              <a:rPr lang="en-US" dirty="0" smtClean="0"/>
              <a:t>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ropositional 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ogic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us to analyze complex propositions in terms of their simpler constituent parts joined by connectives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redicate 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ogic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ets us analyze them at a deeper level…</a:t>
            </a:r>
            <a:endParaRPr lang="en-US" dirty="0"/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66891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377" y="1121271"/>
            <a:ext cx="8229600" cy="514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redicate </a:t>
            </a:r>
            <a:r>
              <a:rPr lang="en-US" dirty="0" smtClean="0"/>
              <a:t>or 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ropositional </a:t>
            </a:r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unction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function that returns a truth value, e.g.,</a:t>
            </a:r>
          </a:p>
          <a:p>
            <a:pPr lvl="2"/>
            <a:r>
              <a:rPr lang="en-US" sz="600" dirty="0"/>
              <a:t>	</a:t>
            </a:r>
            <a:r>
              <a:rPr lang="en-US" sz="600" dirty="0" smtClean="0"/>
              <a:t>	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is a cat”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is prime”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“student 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has taken course 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 &gt; y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 + y = z</a:t>
            </a:r>
            <a:r>
              <a:rPr lang="en-US" sz="2800" dirty="0" smtClean="0">
                <a:latin typeface="Franklin Gothic Medium" panose="020B0603020102020204" pitchFamily="34" charset="0"/>
              </a:rPr>
              <a:t>” or </a:t>
            </a:r>
            <a:r>
              <a:rPr lang="en-US" sz="2800" dirty="0" smtClean="0"/>
              <a:t>Sum(x, y, z)</a:t>
            </a:r>
          </a:p>
          <a:p>
            <a:pPr lvl="2"/>
            <a:r>
              <a:rPr lang="en-US" sz="2800" dirty="0" smtClean="0"/>
              <a:t>“5 &lt; x”</a:t>
            </a:r>
          </a:p>
          <a:p>
            <a:pPr marL="0" indent="0">
              <a:buNone/>
            </a:pPr>
            <a:r>
              <a:rPr lang="en-US" sz="2800" dirty="0" smtClean="0"/>
              <a:t>Predicates will have </a:t>
            </a:r>
            <a:r>
              <a:rPr lang="en-US" sz="2800" dirty="0" smtClean="0">
                <a:solidFill>
                  <a:srgbClr val="C00000"/>
                </a:solidFill>
              </a:rPr>
              <a:t>variables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C00000"/>
                </a:solidFill>
              </a:rPr>
              <a:t>constants</a:t>
            </a:r>
            <a:r>
              <a:rPr lang="en-US" sz="2800" dirty="0" smtClean="0"/>
              <a:t> as arguments.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redicate </a:t>
            </a:r>
            <a:r>
              <a:rPr lang="en-US" dirty="0"/>
              <a:t>L</a:t>
            </a:r>
            <a:r>
              <a:rPr lang="en-US" dirty="0" smtClean="0"/>
              <a:t>ogic</a:t>
            </a:r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5877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Domain of Discourse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3957" y="1210293"/>
            <a:ext cx="8229600" cy="514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latin typeface="Franklin Gothic Medium" panose="020B0603020102020204" pitchFamily="34" charset="0"/>
              </a:rPr>
              <a:t>We must specify a “</a:t>
            </a: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domain of discourse</a:t>
            </a:r>
            <a:r>
              <a:rPr lang="en-US" sz="2600" dirty="0" smtClean="0">
                <a:latin typeface="Franklin Gothic Medium" panose="020B0603020102020204" pitchFamily="34" charset="0"/>
              </a:rPr>
              <a:t>”, which is the possible things we’re talking about.</a:t>
            </a:r>
          </a:p>
          <a:p>
            <a:pPr marL="0" indent="0">
              <a:buNone/>
            </a:pPr>
            <a:endParaRPr lang="en-US" sz="2600" dirty="0" smtClean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>
                <a:latin typeface="+mn-lt"/>
                <a:cs typeface="Aharoni" panose="02010803020104030203" pitchFamily="2" charset="-79"/>
              </a:rPr>
              <a:t>x</a:t>
            </a:r>
            <a:r>
              <a:rPr lang="en-US" sz="2800" dirty="0">
                <a:latin typeface="Franklin Gothic Medium" panose="020B0603020102020204" pitchFamily="34" charset="0"/>
              </a:rPr>
              <a:t> is a cat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latin typeface="Franklin Gothic Medium" panose="020B0603020102020204" pitchFamily="34" charset="0"/>
              </a:rPr>
              <a:t>(e.g.,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mammals</a:t>
            </a:r>
            <a:r>
              <a:rPr lang="en-US" sz="2800" dirty="0" smtClean="0"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>
                <a:latin typeface="+mn-lt"/>
              </a:rPr>
              <a:t>x</a:t>
            </a:r>
            <a:r>
              <a:rPr lang="en-US" sz="2800" dirty="0">
                <a:latin typeface="Franklin Gothic Medium" panose="020B0603020102020204" pitchFamily="34" charset="0"/>
              </a:rPr>
              <a:t> is prime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latin typeface="Franklin Gothic Medium" panose="020B0603020102020204" pitchFamily="34" charset="0"/>
              </a:rPr>
              <a:t>(e.g.,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numbers</a:t>
            </a:r>
            <a:r>
              <a:rPr lang="en-US" sz="2800" dirty="0" smtClean="0"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buNone/>
            </a:pPr>
            <a:endParaRPr lang="en-US" sz="28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student </a:t>
            </a:r>
            <a:r>
              <a:rPr lang="en-US" sz="2800" dirty="0">
                <a:latin typeface="+mn-lt"/>
              </a:rPr>
              <a:t>x</a:t>
            </a:r>
            <a:r>
              <a:rPr lang="en-US" sz="2800" dirty="0">
                <a:latin typeface="Franklin Gothic Medium" panose="020B0603020102020204" pitchFamily="34" charset="0"/>
              </a:rPr>
              <a:t> has taken course </a:t>
            </a:r>
            <a:r>
              <a:rPr lang="en-US" sz="2800" dirty="0">
                <a:latin typeface="+mn-lt"/>
              </a:rPr>
              <a:t>y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latin typeface="Franklin Gothic Medium" panose="020B0603020102020204" pitchFamily="34" charset="0"/>
              </a:rPr>
              <a:t>(e.g.,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students and courses</a:t>
            </a:r>
            <a:r>
              <a:rPr lang="en-US" sz="2800" dirty="0" smtClean="0">
                <a:latin typeface="Franklin Gothic Medium" panose="020B0603020102020204" pitchFamily="34" charset="0"/>
              </a:rPr>
              <a:t>)</a:t>
            </a:r>
            <a:endParaRPr lang="en-US" sz="2600" dirty="0" smtClean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1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3957" y="1210293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ranklin Gothic Medium" panose="020B060302010202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</a:rPr>
              <a:t>x P(x)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endParaRPr lang="en-US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P(x) </a:t>
            </a:r>
            <a:r>
              <a:rPr lang="en-US" dirty="0" smtClean="0">
                <a:latin typeface="Franklin Gothic Medium" panose="020B0603020102020204" pitchFamily="34" charset="0"/>
              </a:rPr>
              <a:t>is true for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every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Franklin Gothic Medium" panose="020B0603020102020204" pitchFamily="34" charset="0"/>
              </a:rPr>
              <a:t> in the domain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Franklin Gothic Medium" panose="020B0603020102020204" pitchFamily="34" charset="0"/>
              </a:rPr>
              <a:t>   read as “</a:t>
            </a: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for all x, P of x</a:t>
            </a:r>
            <a:r>
              <a:rPr lang="en-US" sz="26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>
                <a:sym typeface="Symbol"/>
              </a:rPr>
              <a:t></a:t>
            </a:r>
            <a:r>
              <a:rPr lang="en-US" dirty="0" smtClean="0"/>
              <a:t>x </a:t>
            </a:r>
            <a:r>
              <a:rPr lang="en-US" dirty="0">
                <a:latin typeface="Calibri"/>
                <a:cs typeface="Calibri"/>
              </a:rPr>
              <a:t>P(x) 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C00000"/>
                </a:solidFill>
              </a:rPr>
              <a:t>There is</a:t>
            </a:r>
            <a:r>
              <a:rPr lang="en-US" sz="2800" dirty="0" smtClean="0"/>
              <a:t> an </a:t>
            </a:r>
            <a:r>
              <a:rPr lang="en-US" sz="2800" dirty="0" smtClean="0">
                <a:latin typeface="+mn-lt"/>
              </a:rPr>
              <a:t>x</a:t>
            </a:r>
            <a:r>
              <a:rPr lang="en-US" sz="2800" dirty="0" smtClean="0"/>
              <a:t> in the domain for which </a:t>
            </a:r>
            <a:r>
              <a:rPr lang="en-US" sz="2800" dirty="0" smtClean="0">
                <a:latin typeface="+mn-lt"/>
              </a:rPr>
              <a:t>P(x)</a:t>
            </a:r>
            <a:r>
              <a:rPr lang="en-US" sz="2800" dirty="0" smtClean="0"/>
              <a:t> is true</a:t>
            </a:r>
          </a:p>
          <a:p>
            <a:pPr marL="457200" lvl="1" indent="0">
              <a:buNone/>
            </a:pPr>
            <a:r>
              <a:rPr lang="en-US" sz="2600" dirty="0" smtClean="0"/>
              <a:t>    read as “</a:t>
            </a:r>
            <a:r>
              <a:rPr lang="en-US" sz="2600" dirty="0" smtClean="0">
                <a:solidFill>
                  <a:srgbClr val="C00000"/>
                </a:solidFill>
              </a:rPr>
              <a:t>there exists x, P of x</a:t>
            </a:r>
            <a:r>
              <a:rPr lang="en-US" sz="2600" dirty="0" smtClean="0"/>
              <a:t>”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8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1-bit Binary </a:t>
            </a:r>
            <a:r>
              <a:rPr lang="en-US" dirty="0"/>
              <a:t>A</a:t>
            </a:r>
            <a:r>
              <a:rPr lang="en-US" dirty="0" smtClean="0"/>
              <a:t>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Inputs: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B, Carry-in</a:t>
            </a:r>
          </a:p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Outputs: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Sum, Carry-out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0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1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23566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7394" y="2746008"/>
            <a:ext cx="4649406" cy="2159000"/>
            <a:chOff x="827088" y="3660417"/>
            <a:chExt cx="4649406" cy="2159000"/>
          </a:xfrm>
        </p:grpSpPr>
        <p:sp>
          <p:nvSpPr>
            <p:cNvPr id="3" name="Rectangle 2"/>
            <p:cNvSpPr/>
            <p:nvPr/>
          </p:nvSpPr>
          <p:spPr>
            <a:xfrm>
              <a:off x="904494" y="3930801"/>
              <a:ext cx="4572000" cy="17338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1		  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27088" y="3660417"/>
              <a:ext cx="2632254" cy="2159000"/>
              <a:chOff x="827088" y="3660417"/>
              <a:chExt cx="2632254" cy="2159000"/>
            </a:xfrm>
          </p:grpSpPr>
          <p:sp>
            <p:nvSpPr>
              <p:cNvPr id="23571" name="Line 16"/>
              <p:cNvSpPr>
                <a:spLocks noChangeShapeType="1"/>
              </p:cNvSpPr>
              <p:nvPr/>
            </p:nvSpPr>
            <p:spPr bwMode="auto">
              <a:xfrm>
                <a:off x="2179638" y="3705225"/>
                <a:ext cx="0" cy="19145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827088" y="3660417"/>
                <a:ext cx="2632254" cy="2159000"/>
                <a:chOff x="827088" y="3660417"/>
                <a:chExt cx="2632254" cy="2159000"/>
              </a:xfrm>
            </p:grpSpPr>
            <p:sp>
              <p:nvSpPr>
                <p:cNvPr id="2357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7088" y="3889375"/>
                  <a:ext cx="25542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215" tIns="45107" rIns="90215" bIns="45107" anchor="ctr"/>
                <a:lstStyle/>
                <a:p>
                  <a:endParaRPr lang="en-US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919342" y="3660417"/>
                  <a:ext cx="2540000" cy="2159000"/>
                  <a:chOff x="919342" y="3660417"/>
                  <a:chExt cx="2540000" cy="2159000"/>
                </a:xfrm>
              </p:grpSpPr>
              <p:sp>
                <p:nvSpPr>
                  <p:cNvPr id="2357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342" y="3660417"/>
                    <a:ext cx="2540000" cy="2159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920875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A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B    </a:t>
                    </a:r>
                    <a:r>
                      <a:rPr lang="en-US" dirty="0" err="1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Cin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 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 </a:t>
                    </a:r>
                    <a:r>
                      <a:rPr lang="en-US" dirty="0" err="1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Cout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S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</p:txBody>
              </p:sp>
              <p:sp>
                <p:nvSpPr>
                  <p:cNvPr id="2357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802988" y="3944066"/>
                    <a:ext cx="150813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  <p:sp>
                <p:nvSpPr>
                  <p:cNvPr id="2357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82301" y="3940891"/>
                    <a:ext cx="150812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1825263" y="5766524"/>
            <a:ext cx="5521795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1940678" y="5166679"/>
            <a:ext cx="5290963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A’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83357" y="123438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99004"/>
            <a:ext cx="8229600" cy="51408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x Even(x)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x Odd(x)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x (Even(x) </a:t>
            </a:r>
            <a:r>
              <a:rPr lang="en-US" sz="2400" dirty="0" smtClean="0">
                <a:latin typeface="+mn-lt"/>
                <a:sym typeface="Symbol"/>
              </a:rPr>
              <a:t>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x Greater(x+1, 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Prime(x))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74058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 smtClean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    (or  “x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r>
              <a:rPr lang="en-US" dirty="0" smtClean="0">
                <a:ea typeface="ＭＳ Ｐゴシック" pitchFamily="-111" charset="-128"/>
              </a:rPr>
              <a:t>y”)</a:t>
            </a:r>
            <a:endParaRPr lang="en-US" dirty="0">
              <a:ea typeface="ＭＳ Ｐゴシック" pitchFamily="-111" charset="-128"/>
            </a:endParaRP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 smtClean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    (or  “x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dirty="0" smtClean="0">
                <a:ea typeface="ＭＳ Ｐゴシック" pitchFamily="-111" charset="-128"/>
              </a:rPr>
              <a:t>y”)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Sum(</a:t>
            </a:r>
            <a:r>
              <a:rPr lang="en-US" dirty="0" err="1" smtClean="0">
                <a:ea typeface="ＭＳ Ｐゴシック" pitchFamily="-111" charset="-128"/>
              </a:rPr>
              <a:t>x,y,z</a:t>
            </a:r>
            <a:r>
              <a:rPr lang="en-US" dirty="0" smtClean="0">
                <a:ea typeface="ＭＳ Ｐゴシック" pitchFamily="-111" charset="-128"/>
              </a:rPr>
              <a:t>)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21444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356" y="1244160"/>
            <a:ext cx="8229600" cy="5140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y Greater (y, x)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y Greater (x, y)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y (Greater(y, 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(Prime(x) </a:t>
            </a:r>
            <a:r>
              <a:rPr lang="en-US" sz="2800" dirty="0" smtClean="0">
                <a:latin typeface="+mn-lt"/>
                <a:sym typeface="Symbol"/>
              </a:rPr>
              <a:t></a:t>
            </a:r>
            <a:r>
              <a:rPr lang="en-US" sz="2800" dirty="0" smtClean="0">
                <a:latin typeface="+mn-lt"/>
              </a:rPr>
              <a:t> (Equal(x, 2) </a:t>
            </a:r>
            <a:r>
              <a:rPr lang="en-US" sz="2800" dirty="0" smtClean="0">
                <a:latin typeface="+mn-lt"/>
                <a:sym typeface="Symbol"/>
              </a:rPr>
              <a:t></a:t>
            </a:r>
            <a:r>
              <a:rPr lang="en-US" sz="28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y (Sum(x, 2, y)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74058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 smtClean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    (or  “x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r>
              <a:rPr lang="en-US" dirty="0" smtClean="0">
                <a:ea typeface="ＭＳ Ｐゴシック" pitchFamily="-111" charset="-128"/>
              </a:rPr>
              <a:t>y”)</a:t>
            </a:r>
            <a:endParaRPr lang="en-US" dirty="0">
              <a:ea typeface="ＭＳ Ｐゴシック" pitchFamily="-111" charset="-128"/>
            </a:endParaRP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 smtClean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    (or  “x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dirty="0" smtClean="0">
                <a:ea typeface="ＭＳ Ｐゴシック" pitchFamily="-111" charset="-128"/>
              </a:rPr>
              <a:t>y”)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Sum(</a:t>
            </a:r>
            <a:r>
              <a:rPr lang="en-US" dirty="0" err="1" smtClean="0">
                <a:ea typeface="ＭＳ Ｐゴシック" pitchFamily="-111" charset="-128"/>
              </a:rPr>
              <a:t>x,y,z</a:t>
            </a:r>
            <a:r>
              <a:rPr lang="en-US" dirty="0" smtClean="0">
                <a:ea typeface="ＭＳ Ｐゴシック" pitchFamily="-111" charset="-128"/>
              </a:rPr>
              <a:t>)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178414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7086600" y="1138289"/>
            <a:ext cx="16002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Cat(x)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Red(x)</a:t>
            </a:r>
          </a:p>
          <a:p>
            <a:pPr>
              <a:defRPr/>
            </a:pPr>
            <a:r>
              <a:rPr lang="en-US" dirty="0" err="1">
                <a:ea typeface="ＭＳ Ｐゴシック" pitchFamily="-111" charset="-128"/>
              </a:rPr>
              <a:t>LikesTofu</a:t>
            </a:r>
            <a:r>
              <a:rPr lang="en-US" dirty="0">
                <a:ea typeface="ＭＳ Ｐゴシック" pitchFamily="-111" charset="-128"/>
              </a:rPr>
              <a:t>(x)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nglish to Predicate Logic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“Red cats like tofu” 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“Some red </a:t>
            </a:r>
            <a:r>
              <a:rPr lang="en-US" sz="2800" dirty="0"/>
              <a:t>cats </a:t>
            </a:r>
            <a:r>
              <a:rPr lang="en-US" sz="2800" dirty="0" smtClean="0"/>
              <a:t>don’t like </a:t>
            </a:r>
            <a:r>
              <a:rPr lang="en-US" sz="2800" dirty="0"/>
              <a:t>tofu” 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endParaRPr lang="en-US" sz="2800" dirty="0" smtClean="0"/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54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some positive integer is not prime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every positive integer is not prime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008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err="1" smtClean="0">
                <a:latin typeface="+mn-lt"/>
              </a:rPr>
              <a:t>PurpleFruit</a:t>
            </a:r>
            <a:r>
              <a:rPr lang="en-US" sz="2800" dirty="0" smtClean="0">
                <a:latin typeface="+mn-lt"/>
              </a:rPr>
              <a:t>(x)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“All fruits are purple”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latin typeface="+mn-lt"/>
                <a:sym typeface="Symbol" pitchFamily="18" charset="2"/>
              </a:rPr>
              <a:t></a:t>
            </a: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>
                <a:sym typeface="Symbol"/>
              </a:rPr>
              <a:t>“Not all fruits are purple”</a:t>
            </a:r>
          </a:p>
          <a:p>
            <a:pPr lvl="1">
              <a:buFont typeface="Arial" charset="0"/>
              <a:buChar char="•"/>
              <a:defRPr/>
            </a:pPr>
            <a:endParaRPr lang="en-US" sz="2300" dirty="0" smtClean="0">
              <a:sym typeface="Symbol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sym typeface="Symbol"/>
              </a:rPr>
              <a:t>How about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latin typeface="+mn-lt"/>
                <a:sym typeface="Symbol"/>
              </a:rPr>
              <a:t>x 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</a:t>
            </a:r>
            <a:r>
              <a:rPr lang="en-US" sz="2800" dirty="0" smtClean="0">
                <a:latin typeface="+mn-lt"/>
              </a:rPr>
              <a:t>)</a:t>
            </a:r>
            <a:r>
              <a:rPr lang="en-US" sz="2800" dirty="0" smtClean="0"/>
              <a:t>?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“There is a purple fruit”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If it’s the negation, all situations should be covered by a statement and its negation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Consider the domain </a:t>
            </a:r>
            <a:r>
              <a:rPr lang="en-US" sz="2300" dirty="0" smtClean="0">
                <a:latin typeface="+mn-lt"/>
              </a:rPr>
              <a:t>{Orange}</a:t>
            </a:r>
            <a:r>
              <a:rPr lang="en-US" sz="2300" dirty="0" smtClean="0"/>
              <a:t>: Neither statement is true!</a:t>
            </a:r>
          </a:p>
          <a:p>
            <a:pPr>
              <a:buFont typeface="Arial" charset="0"/>
              <a:buChar char="•"/>
              <a:defRPr/>
            </a:pPr>
            <a:endParaRPr lang="en-US" sz="2300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How about</a:t>
            </a:r>
            <a:r>
              <a:rPr lang="en-US" sz="2800" dirty="0" smtClean="0"/>
              <a:t> </a:t>
            </a:r>
            <a:r>
              <a:rPr lang="en-US" sz="2800" dirty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  <a:sym typeface="Symbol"/>
              </a:rPr>
              <a:t>x </a:t>
            </a:r>
            <a:r>
              <a:rPr lang="en-US" sz="2800" dirty="0" smtClean="0">
                <a:latin typeface="+mn-lt"/>
                <a:sym typeface="Symbol" pitchFamily="18" charset="2"/>
              </a:rPr>
              <a:t>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</a:t>
            </a:r>
            <a:r>
              <a:rPr lang="en-US" sz="2800" dirty="0" smtClean="0">
                <a:latin typeface="+mn-lt"/>
              </a:rPr>
              <a:t>)</a:t>
            </a:r>
            <a:r>
              <a:rPr lang="en-US" sz="2800" dirty="0" smtClean="0"/>
              <a:t>?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“There is a fruit that isn’t purple”</a:t>
            </a:r>
            <a:endParaRPr lang="en-US" sz="230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6959231" y="1238784"/>
            <a:ext cx="17275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</a:t>
            </a:r>
            <a:r>
              <a:rPr lang="en-US" dirty="0" smtClean="0">
                <a:ea typeface="ＭＳ Ｐゴシック" pitchFamily="-111" charset="-128"/>
              </a:rPr>
              <a:t>: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Fruit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959231" y="2062214"/>
            <a:ext cx="172756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ea typeface="ＭＳ Ｐゴシック" pitchFamily="-111" charset="-128"/>
              </a:rPr>
              <a:t>PurpleFruit</a:t>
            </a:r>
            <a:r>
              <a:rPr lang="en-US" dirty="0" smtClean="0">
                <a:ea typeface="ＭＳ Ｐゴシック" pitchFamily="-111" charset="-128"/>
              </a:rPr>
              <a:t>(x)</a:t>
            </a:r>
            <a:endParaRPr lang="en-US" dirty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374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/>
              <a:t>M</a:t>
            </a:r>
            <a:r>
              <a:rPr lang="en-US" dirty="0" smtClean="0"/>
              <a:t>organ’s </a:t>
            </a:r>
            <a:r>
              <a:rPr lang="en-US" dirty="0"/>
              <a:t>L</a:t>
            </a:r>
            <a:r>
              <a:rPr lang="en-US" dirty="0" smtClean="0"/>
              <a:t>aws for Quantifiers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</a:t>
            </a:r>
            <a:r>
              <a:rPr lang="en-US" sz="3600" dirty="0">
                <a:latin typeface="Calibri"/>
                <a:cs typeface="Calibri"/>
              </a:rPr>
              <a:t>x  P(x)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 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</a:t>
            </a:r>
            <a:r>
              <a:rPr lang="en-US" sz="3600" dirty="0">
                <a:latin typeface="Calibri"/>
                <a:cs typeface="Calibri"/>
              </a:rPr>
              <a:t>x 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latin typeface="Calibri"/>
                <a:cs typeface="Calibri"/>
              </a:rPr>
              <a:t>P(x)</a:t>
            </a:r>
          </a:p>
          <a:p>
            <a:pPr algn="ctr" eaLnBrk="1" hangingPunct="1"/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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x P(x)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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x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P(x)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57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morgan’s</a:t>
            </a:r>
            <a:r>
              <a:rPr lang="en-US" dirty="0" smtClean="0"/>
              <a:t> laws for quantifiers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0354" y="3330222"/>
            <a:ext cx="340349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      </a:t>
            </a: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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</a:t>
            </a:r>
            <a:r>
              <a:rPr lang="en-US" sz="3200" dirty="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( </a:t>
            </a:r>
            <a:r>
              <a:rPr lang="en-US" sz="3200" dirty="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914397" y="2793999"/>
            <a:ext cx="4405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There is no largest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920040" y="5565423"/>
            <a:ext cx="6636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 every integer there is a larger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 smtClean="0"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latin typeface="+mn-lt"/>
              </a:rPr>
              <a:t>P(x</a:t>
            </a:r>
            <a:r>
              <a:rPr lang="en-US" sz="3600" dirty="0">
                <a:latin typeface="+mn-lt"/>
              </a:rPr>
              <a:t>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P(x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1067" y="1187715"/>
            <a:ext cx="8229600" cy="5140800"/>
          </a:xfrm>
        </p:spPr>
        <p:txBody>
          <a:bodyPr/>
          <a:lstStyle/>
          <a:p>
            <a:pPr marL="0" lvl="2"/>
            <a:r>
              <a:rPr lang="en-US" sz="3200" dirty="0"/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sz="2800" dirty="0" smtClean="0">
                <a:latin typeface="Franklin Gothic Medium" panose="020B0603020102020204" pitchFamily="34" charset="0"/>
              </a:rPr>
              <a:t>   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Notlargest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(x)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y Greater (y, x)                            	                                        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 Greater (z, x)</a:t>
            </a:r>
          </a:p>
          <a:p>
            <a:pPr marL="342900" lvl="2" indent="-342900"/>
            <a:endParaRPr lang="en-US" sz="105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</a:t>
            </a:r>
            <a:r>
              <a:rPr lang="en-US" sz="2800" dirty="0" smtClean="0">
                <a:latin typeface="Franklin Gothic Medium" panose="020B0603020102020204" pitchFamily="34" charset="0"/>
              </a:rPr>
              <a:t>truth value:</a:t>
            </a:r>
            <a:endParaRPr lang="en-US" sz="3200" dirty="0" smtClean="0">
              <a:latin typeface="Franklin Gothic Medium" panose="020B0603020102020204" pitchFamily="34" charset="0"/>
            </a:endParaRPr>
          </a:p>
          <a:p>
            <a:pPr marL="342900" lvl="2" indent="-342900"/>
            <a:r>
              <a:rPr lang="en-US" sz="32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doesn’t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or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bound </a:t>
            </a:r>
            <a:r>
              <a:rPr lang="en-US" sz="2800" dirty="0" smtClean="0">
                <a:latin typeface="Franklin Gothic Medium" panose="020B0603020102020204" pitchFamily="34" charset="0"/>
              </a:rPr>
              <a:t>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”</a:t>
            </a: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  does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free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variable”</a:t>
            </a:r>
          </a:p>
          <a:p>
            <a:pPr marL="800100" lvl="3" indent="-342900"/>
            <a:endParaRPr lang="en-US" sz="2800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quantifiers only act on free 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of the formula they quantify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        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(P(</a:t>
            </a:r>
            <a:r>
              <a:rPr lang="en-US" dirty="0" err="1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err="1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38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182" y="1199004"/>
            <a:ext cx="7738531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 (P(x) </a:t>
            </a:r>
            <a:r>
              <a:rPr lang="en-US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Q(x))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  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vs.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P(x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Q(x)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182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pply </a:t>
            </a:r>
            <a:r>
              <a:rPr lang="en-US" dirty="0"/>
              <a:t>T</a:t>
            </a:r>
            <a:r>
              <a:rPr lang="en-US" dirty="0" smtClean="0"/>
              <a:t>heorems to Simplify </a:t>
            </a:r>
            <a:r>
              <a:rPr lang="en-US" dirty="0"/>
              <a:t>E</a:t>
            </a:r>
            <a:r>
              <a:rPr lang="en-US" dirty="0" smtClean="0"/>
              <a:t>xpressions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2314"/>
            <a:ext cx="8531225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dirty="0" smtClean="0"/>
              <a:t>e.g., full adder’s carry-out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686088" y="2427552"/>
            <a:ext cx="7440478" cy="341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215" tIns="45107" rIns="90215" bIns="45107">
            <a:spAutoFit/>
          </a:bodyPr>
          <a:lstStyle/>
          <a:p>
            <a:pPr eaLnBrk="0" hangingPunct="0"/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Cout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(A’ + A)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(1)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(B’ + B)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(1)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(1)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5292954" y="2749814"/>
            <a:ext cx="3298596" cy="3525838"/>
            <a:chOff x="3380" y="1859"/>
            <a:chExt cx="2107" cy="2250"/>
          </a:xfrm>
        </p:grpSpPr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586" y="1859"/>
              <a:ext cx="1463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3380" y="2550"/>
              <a:ext cx="1450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8" name="AutoShape 9"/>
            <p:cNvCxnSpPr>
              <a:cxnSpLocks noChangeShapeType="1"/>
              <a:stCxn id="24585" idx="0"/>
              <a:endCxn id="24587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88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0"/>
            <p:cNvCxnSpPr>
              <a:cxnSpLocks noChangeShapeType="1"/>
              <a:stCxn id="24585" idx="0"/>
              <a:endCxn id="24586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0"/>
                <a:gd name="adj2" fmla="val 14282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7521383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3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Gates Again!</a:t>
            </a:r>
          </a:p>
        </p:txBody>
      </p:sp>
      <p:grpSp>
        <p:nvGrpSpPr>
          <p:cNvPr id="25610" name="Group 11"/>
          <p:cNvGrpSpPr>
            <a:grpSpLocks/>
          </p:cNvGrpSpPr>
          <p:nvPr/>
        </p:nvGrpSpPr>
        <p:grpSpPr bwMode="auto">
          <a:xfrm>
            <a:off x="6913563" y="3033713"/>
            <a:ext cx="1258887" cy="1128712"/>
            <a:chOff x="4076" y="1160"/>
            <a:chExt cx="804" cy="720"/>
          </a:xfrm>
        </p:grpSpPr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4076" y="1304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48" y="1188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4120" y="1160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7085658" y="1576722"/>
            <a:ext cx="857250" cy="727075"/>
            <a:chOff x="4180" y="632"/>
            <a:chExt cx="548" cy="464"/>
          </a:xfrm>
        </p:grpSpPr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4180" y="768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3"/>
            <p:cNvSpPr>
              <a:spLocks noChangeShapeType="1"/>
            </p:cNvSpPr>
            <p:nvPr/>
          </p:nvSpPr>
          <p:spPr bwMode="auto">
            <a:xfrm>
              <a:off x="4424" y="636"/>
              <a:ext cx="0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4"/>
            <p:cNvSpPr>
              <a:spLocks noChangeArrowheads="1"/>
            </p:cNvSpPr>
            <p:nvPr/>
          </p:nvSpPr>
          <p:spPr bwMode="auto">
            <a:xfrm>
              <a:off x="4224" y="632"/>
              <a:ext cx="50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</a:t>
              </a:r>
            </a:p>
          </p:txBody>
        </p:sp>
      </p:grpSp>
      <p:grpSp>
        <p:nvGrpSpPr>
          <p:cNvPr id="25612" name="Group 19"/>
          <p:cNvGrpSpPr>
            <a:grpSpLocks/>
          </p:cNvGrpSpPr>
          <p:nvPr/>
        </p:nvGrpSpPr>
        <p:grpSpPr bwMode="auto">
          <a:xfrm>
            <a:off x="6998804" y="4829991"/>
            <a:ext cx="1258888" cy="1128713"/>
            <a:chOff x="4068" y="1936"/>
            <a:chExt cx="804" cy="720"/>
          </a:xfrm>
        </p:grpSpPr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4068" y="208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4640" y="196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112" y="193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73782" y="1461370"/>
            <a:ext cx="1872266" cy="885979"/>
            <a:chOff x="4197350" y="1879983"/>
            <a:chExt cx="1872266" cy="885979"/>
          </a:xfrm>
        </p:grpSpPr>
        <p:pic>
          <p:nvPicPr>
            <p:cNvPr id="25609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6" t="24905" r="53287" b="68294"/>
            <a:stretch>
              <a:fillRect/>
            </a:stretch>
          </p:blipFill>
          <p:spPr bwMode="auto">
            <a:xfrm>
              <a:off x="4433327" y="1879983"/>
              <a:ext cx="1250951" cy="838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3" name="Rectangle 23"/>
            <p:cNvSpPr>
              <a:spLocks noChangeArrowheads="1"/>
            </p:cNvSpPr>
            <p:nvPr/>
          </p:nvSpPr>
          <p:spPr bwMode="auto">
            <a:xfrm>
              <a:off x="4197350" y="2175412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25614" name="Rectangle 24"/>
            <p:cNvSpPr>
              <a:spLocks noChangeArrowheads="1"/>
            </p:cNvSpPr>
            <p:nvPr/>
          </p:nvSpPr>
          <p:spPr bwMode="auto">
            <a:xfrm>
              <a:off x="5793391" y="2175412"/>
              <a:ext cx="27622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817621" y="3164193"/>
            <a:ext cx="1871428" cy="1049338"/>
            <a:chOff x="4364272" y="3440113"/>
            <a:chExt cx="1871428" cy="1049338"/>
          </a:xfrm>
        </p:grpSpPr>
        <p:pic>
          <p:nvPicPr>
            <p:cNvPr id="25608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34576" r="60571" b="55852"/>
            <a:stretch>
              <a:fillRect/>
            </a:stretch>
          </p:blipFill>
          <p:spPr bwMode="auto">
            <a:xfrm>
              <a:off x="4364272" y="3440113"/>
              <a:ext cx="138906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Rectangle 25"/>
            <p:cNvSpPr>
              <a:spLocks noChangeArrowheads="1"/>
            </p:cNvSpPr>
            <p:nvPr/>
          </p:nvSpPr>
          <p:spPr bwMode="auto">
            <a:xfrm>
              <a:off x="4364272" y="3618685"/>
              <a:ext cx="338137" cy="735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19" name="Rectangle 29"/>
            <p:cNvSpPr>
              <a:spLocks noChangeArrowheads="1"/>
            </p:cNvSpPr>
            <p:nvPr/>
          </p:nvSpPr>
          <p:spPr bwMode="auto">
            <a:xfrm>
              <a:off x="5710238" y="3823673"/>
              <a:ext cx="525462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65365" y="4855628"/>
            <a:ext cx="2076249" cy="1039813"/>
            <a:chOff x="3352800" y="5263111"/>
            <a:chExt cx="2076249" cy="1039813"/>
          </a:xfrm>
        </p:grpSpPr>
        <p:pic>
          <p:nvPicPr>
            <p:cNvPr id="25607" name="Picture 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46919" r="60571" b="43608"/>
            <a:stretch>
              <a:fillRect/>
            </a:stretch>
          </p:blipFill>
          <p:spPr bwMode="auto">
            <a:xfrm>
              <a:off x="3502025" y="5263111"/>
              <a:ext cx="1390650" cy="103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26"/>
            <p:cNvSpPr>
              <a:spLocks noChangeArrowheads="1"/>
            </p:cNvSpPr>
            <p:nvPr/>
          </p:nvSpPr>
          <p:spPr bwMode="auto">
            <a:xfrm>
              <a:off x="3352800" y="5487743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20" name="Rectangle 30"/>
            <p:cNvSpPr>
              <a:spLocks noChangeArrowheads="1"/>
            </p:cNvSpPr>
            <p:nvPr/>
          </p:nvSpPr>
          <p:spPr bwMode="auto">
            <a:xfrm>
              <a:off x="4903586" y="5619194"/>
              <a:ext cx="5254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pic>
        <p:nvPicPr>
          <p:cNvPr id="5" name="Picture 4" descr="2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34" y="1230403"/>
            <a:ext cx="8351520" cy="519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656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Gates!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022337" y="1278989"/>
            <a:ext cx="3670300" cy="5202237"/>
            <a:chOff x="2166938" y="1392238"/>
            <a:chExt cx="3670300" cy="5202237"/>
          </a:xfrm>
        </p:grpSpPr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66" name="Picture 4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5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4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166938" y="3284538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47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54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52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4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 descr="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11700"/>
            <a:ext cx="8345424" cy="470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4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2-bit Ripple-Carry </a:t>
            </a:r>
            <a:r>
              <a:rPr lang="en-US" dirty="0"/>
              <a:t>A</a:t>
            </a:r>
            <a:r>
              <a:rPr lang="en-US" dirty="0" smtClean="0"/>
              <a:t>dder</a:t>
            </a:r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6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616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6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7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083050" y="1484313"/>
            <a:ext cx="5009397" cy="2686411"/>
            <a:chOff x="4263231" y="1920875"/>
            <a:chExt cx="5009397" cy="2686411"/>
          </a:xfrm>
        </p:grpSpPr>
        <p:grpSp>
          <p:nvGrpSpPr>
            <p:cNvPr id="4" name="Group 3"/>
            <p:cNvGrpSpPr/>
            <p:nvPr/>
          </p:nvGrpSpPr>
          <p:grpSpPr>
            <a:xfrm>
              <a:off x="4263231" y="1941221"/>
              <a:ext cx="2185987" cy="2662819"/>
              <a:chOff x="4522788" y="1897063"/>
              <a:chExt cx="2185987" cy="2662819"/>
            </a:xfrm>
          </p:grpSpPr>
          <p:sp>
            <p:nvSpPr>
              <p:cNvPr id="6150" name="Rectangle 20"/>
              <p:cNvSpPr>
                <a:spLocks noChangeArrowheads="1"/>
              </p:cNvSpPr>
              <p:nvPr/>
            </p:nvSpPr>
            <p:spPr bwMode="auto">
              <a:xfrm>
                <a:off x="51625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1" name="Line 21"/>
              <p:cNvSpPr>
                <a:spLocks noChangeShapeType="1"/>
              </p:cNvSpPr>
              <p:nvPr/>
            </p:nvSpPr>
            <p:spPr bwMode="auto">
              <a:xfrm>
                <a:off x="53943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2" name="Line 22"/>
              <p:cNvSpPr>
                <a:spLocks noChangeShapeType="1"/>
              </p:cNvSpPr>
              <p:nvPr/>
            </p:nvSpPr>
            <p:spPr bwMode="auto">
              <a:xfrm>
                <a:off x="59007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3" name="Text Box 23"/>
              <p:cNvSpPr txBox="1">
                <a:spLocks noChangeArrowheads="1"/>
              </p:cNvSpPr>
              <p:nvPr/>
            </p:nvSpPr>
            <p:spPr bwMode="auto">
              <a:xfrm>
                <a:off x="52625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4" name="Text Box 24"/>
              <p:cNvSpPr txBox="1">
                <a:spLocks noChangeArrowheads="1"/>
              </p:cNvSpPr>
              <p:nvPr/>
            </p:nvSpPr>
            <p:spPr bwMode="auto">
              <a:xfrm>
                <a:off x="57816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5" name="Line 25"/>
              <p:cNvSpPr>
                <a:spLocks noChangeShapeType="1"/>
              </p:cNvSpPr>
              <p:nvPr/>
            </p:nvSpPr>
            <p:spPr bwMode="auto">
              <a:xfrm rot="-5400000">
                <a:off x="6449219" y="2924969"/>
                <a:ext cx="0" cy="519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6" name="Text Box 26"/>
              <p:cNvSpPr txBox="1">
                <a:spLocks noChangeArrowheads="1"/>
              </p:cNvSpPr>
              <p:nvPr/>
            </p:nvSpPr>
            <p:spPr bwMode="auto">
              <a:xfrm>
                <a:off x="5668963" y="3033713"/>
                <a:ext cx="4191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57" name="Line 27"/>
              <p:cNvSpPr>
                <a:spLocks noChangeShapeType="1"/>
              </p:cNvSpPr>
              <p:nvPr/>
            </p:nvSpPr>
            <p:spPr bwMode="auto">
              <a:xfrm rot="-5400000">
                <a:off x="4952207" y="2990056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8" name="Text Box 28"/>
              <p:cNvSpPr txBox="1">
                <a:spLocks noChangeArrowheads="1"/>
              </p:cNvSpPr>
              <p:nvPr/>
            </p:nvSpPr>
            <p:spPr bwMode="auto">
              <a:xfrm>
                <a:off x="5195888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59" name="Line 29"/>
              <p:cNvSpPr>
                <a:spLocks noChangeShapeType="1"/>
              </p:cNvSpPr>
              <p:nvPr/>
            </p:nvSpPr>
            <p:spPr bwMode="auto">
              <a:xfrm>
                <a:off x="56705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60" name="Text Box 30"/>
              <p:cNvSpPr txBox="1">
                <a:spLocks noChangeArrowheads="1"/>
              </p:cNvSpPr>
              <p:nvPr/>
            </p:nvSpPr>
            <p:spPr bwMode="auto">
              <a:xfrm>
                <a:off x="5405438" y="4256088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0</a:t>
                </a:r>
                <a:endParaRPr lang="en-US" dirty="0"/>
              </a:p>
            </p:txBody>
          </p:sp>
          <p:sp>
            <p:nvSpPr>
              <p:cNvPr id="6182" name="Text Box 59"/>
              <p:cNvSpPr txBox="1">
                <a:spLocks noChangeArrowheads="1"/>
              </p:cNvSpPr>
              <p:nvPr/>
            </p:nvSpPr>
            <p:spPr bwMode="auto">
              <a:xfrm>
                <a:off x="4522788" y="3049588"/>
                <a:ext cx="166687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449218" y="1920875"/>
              <a:ext cx="1478797" cy="2662819"/>
              <a:chOff x="6449218" y="1920875"/>
              <a:chExt cx="1478797" cy="2662819"/>
            </a:xfrm>
          </p:grpSpPr>
          <p:sp>
            <p:nvSpPr>
              <p:cNvPr id="6173" name="Rectangle 44"/>
              <p:cNvSpPr>
                <a:spLocks noChangeArrowheads="1"/>
              </p:cNvSpPr>
              <p:nvPr/>
            </p:nvSpPr>
            <p:spPr bwMode="auto">
              <a:xfrm>
                <a:off x="6449218" y="2613025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4" name="Line 45"/>
              <p:cNvSpPr>
                <a:spLocks noChangeShapeType="1"/>
              </p:cNvSpPr>
              <p:nvPr/>
            </p:nvSpPr>
            <p:spPr bwMode="auto">
              <a:xfrm>
                <a:off x="6680993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5" name="Line 46"/>
              <p:cNvSpPr>
                <a:spLocks noChangeShapeType="1"/>
              </p:cNvSpPr>
              <p:nvPr/>
            </p:nvSpPr>
            <p:spPr bwMode="auto">
              <a:xfrm>
                <a:off x="7187406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6" name="Text Box 47"/>
              <p:cNvSpPr txBox="1">
                <a:spLocks noChangeArrowheads="1"/>
              </p:cNvSpPr>
              <p:nvPr/>
            </p:nvSpPr>
            <p:spPr bwMode="auto">
              <a:xfrm>
                <a:off x="6549231" y="1920875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7" name="Text Box 48"/>
              <p:cNvSpPr txBox="1">
                <a:spLocks noChangeArrowheads="1"/>
              </p:cNvSpPr>
              <p:nvPr/>
            </p:nvSpPr>
            <p:spPr bwMode="auto">
              <a:xfrm>
                <a:off x="7068343" y="1920875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8" name="Line 53"/>
              <p:cNvSpPr>
                <a:spLocks noChangeShapeType="1"/>
              </p:cNvSpPr>
              <p:nvPr/>
            </p:nvSpPr>
            <p:spPr bwMode="auto">
              <a:xfrm>
                <a:off x="6957218" y="3894137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9" name="Text Box 54"/>
              <p:cNvSpPr txBox="1">
                <a:spLocks noChangeArrowheads="1"/>
              </p:cNvSpPr>
              <p:nvPr/>
            </p:nvSpPr>
            <p:spPr bwMode="auto">
              <a:xfrm>
                <a:off x="6692106" y="4279900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1</a:t>
                </a:r>
                <a:endParaRPr lang="en-US" dirty="0"/>
              </a:p>
            </p:txBody>
          </p:sp>
          <p:sp>
            <p:nvSpPr>
              <p:cNvPr id="6180" name="Text Box 57"/>
              <p:cNvSpPr txBox="1">
                <a:spLocks noChangeArrowheads="1"/>
              </p:cNvSpPr>
              <p:nvPr/>
            </p:nvSpPr>
            <p:spPr bwMode="auto">
              <a:xfrm>
                <a:off x="6969918" y="3057525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81" name="Text Box 58"/>
              <p:cNvSpPr txBox="1">
                <a:spLocks noChangeArrowheads="1"/>
              </p:cNvSpPr>
              <p:nvPr/>
            </p:nvSpPr>
            <p:spPr bwMode="auto">
              <a:xfrm>
                <a:off x="6496843" y="3057525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83" name="Line 109"/>
              <p:cNvSpPr>
                <a:spLocks noChangeShapeType="1"/>
              </p:cNvSpPr>
              <p:nvPr/>
            </p:nvSpPr>
            <p:spPr bwMode="auto">
              <a:xfrm>
                <a:off x="7465218" y="3225799"/>
                <a:ext cx="462797" cy="28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928015" y="1943461"/>
              <a:ext cx="1344613" cy="2663825"/>
              <a:chOff x="6699250" y="1897063"/>
              <a:chExt cx="1344613" cy="2663825"/>
            </a:xfrm>
          </p:grpSpPr>
          <p:sp>
            <p:nvSpPr>
              <p:cNvPr id="42" name="Rectangle 44"/>
              <p:cNvSpPr>
                <a:spLocks noChangeArrowheads="1"/>
              </p:cNvSpPr>
              <p:nvPr/>
            </p:nvSpPr>
            <p:spPr bwMode="auto">
              <a:xfrm>
                <a:off x="66992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69310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74374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5" name="Text Box 47"/>
              <p:cNvSpPr txBox="1">
                <a:spLocks noChangeArrowheads="1"/>
              </p:cNvSpPr>
              <p:nvPr/>
            </p:nvSpPr>
            <p:spPr bwMode="auto">
              <a:xfrm>
                <a:off x="67992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A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6" name="Text Box 48"/>
              <p:cNvSpPr txBox="1">
                <a:spLocks noChangeArrowheads="1"/>
              </p:cNvSpPr>
              <p:nvPr/>
            </p:nvSpPr>
            <p:spPr bwMode="auto">
              <a:xfrm>
                <a:off x="73183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B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>
                <a:off x="72072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8" name="Text Box 54"/>
              <p:cNvSpPr txBox="1">
                <a:spLocks noChangeArrowheads="1"/>
              </p:cNvSpPr>
              <p:nvPr/>
            </p:nvSpPr>
            <p:spPr bwMode="auto">
              <a:xfrm>
                <a:off x="6942138" y="4256088"/>
                <a:ext cx="59848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Sum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7219950" y="3033713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50" name="Text Box 58"/>
              <p:cNvSpPr txBox="1">
                <a:spLocks noChangeArrowheads="1"/>
              </p:cNvSpPr>
              <p:nvPr/>
            </p:nvSpPr>
            <p:spPr bwMode="auto">
              <a:xfrm>
                <a:off x="6746875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51" name="Line 109"/>
              <p:cNvSpPr>
                <a:spLocks noChangeShapeType="1"/>
              </p:cNvSpPr>
              <p:nvPr/>
            </p:nvSpPr>
            <p:spPr bwMode="auto">
              <a:xfrm>
                <a:off x="7715250" y="3201988"/>
                <a:ext cx="32861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4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apping </a:t>
            </a:r>
            <a:r>
              <a:rPr lang="en-US" dirty="0"/>
              <a:t>T</a:t>
            </a:r>
            <a:r>
              <a:rPr lang="en-US" dirty="0" smtClean="0"/>
              <a:t>ruth </a:t>
            </a:r>
            <a:r>
              <a:rPr lang="en-US" dirty="0"/>
              <a:t>T</a:t>
            </a:r>
            <a:r>
              <a:rPr lang="en-US" dirty="0" smtClean="0"/>
              <a:t>ables to </a:t>
            </a:r>
            <a:r>
              <a:rPr lang="en-US" dirty="0"/>
              <a:t>L</a:t>
            </a:r>
            <a:r>
              <a:rPr lang="en-US" dirty="0" smtClean="0"/>
              <a:t>ogic </a:t>
            </a:r>
            <a:r>
              <a:rPr lang="en-US" dirty="0"/>
              <a:t>G</a:t>
            </a:r>
            <a:r>
              <a:rPr lang="en-US" dirty="0" smtClean="0"/>
              <a:t>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3322" y="1300497"/>
            <a:ext cx="8345979" cy="181046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577884" y="1129047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70283" y="369073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dirty="0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53" y="5001676"/>
            <a:ext cx="2775129" cy="16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28" y="4925476"/>
            <a:ext cx="2747217" cy="164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702587" y="2308536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20251" y="4702331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223848" y="5561347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56805" y="4186214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096747" y="3110963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148151" y="405586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278093" y="4885609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690931" y="5223902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5926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5: Canonical Forms, Predicate Logic</a:t>
            </a:r>
          </a:p>
        </p:txBody>
      </p:sp>
      <p:pic>
        <p:nvPicPr>
          <p:cNvPr id="12" name="Picture 11" descr="qua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95" y="2659675"/>
            <a:ext cx="3777412" cy="34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229600" cy="11255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Truth table is the unique signature of a Boolean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438" y="1954962"/>
            <a:ext cx="92921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The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same truth table can have many gate realizations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we’ve seen this already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depends on how good we are at Boolean </a:t>
            </a:r>
            <a:r>
              <a:rPr lang="en-US" sz="2400" dirty="0" smtClean="0">
                <a:latin typeface="Franklin Gothic Medium" panose="020B0603020102020204" pitchFamily="34" charset="0"/>
              </a:rPr>
              <a:t>simplification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75" y="3345107"/>
            <a:ext cx="84195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–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Canonical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forms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standard </a:t>
            </a:r>
            <a:r>
              <a:rPr lang="en-US" sz="2400" dirty="0">
                <a:latin typeface="Franklin Gothic Medium" panose="020B0603020102020204" pitchFamily="34" charset="0"/>
              </a:rPr>
              <a:t>forms for a Boolean expression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we </a:t>
            </a:r>
            <a:r>
              <a:rPr lang="en-US" sz="2400" dirty="0">
                <a:latin typeface="Franklin Gothic Medium" panose="020B0603020102020204" pitchFamily="34" charset="0"/>
              </a:rPr>
              <a:t>all come up with the same expression</a:t>
            </a:r>
          </a:p>
        </p:txBody>
      </p:sp>
    </p:spTree>
    <p:extLst>
      <p:ext uri="{BB962C8B-B14F-4D97-AF65-F5344CB8AC3E}">
        <p14:creationId xmlns:p14="http://schemas.microsoft.com/office/powerpoint/2010/main" val="15619755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7709</TotalTime>
  <Words>1429</Words>
  <Application>Microsoft Macintosh PowerPoint</Application>
  <PresentationFormat>On-screen Show (4:3)</PresentationFormat>
  <Paragraphs>372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1-bit Binary Adder</vt:lpstr>
      <vt:lpstr>Apply Theorems to Simplify Expressions</vt:lpstr>
      <vt:lpstr>Gates Again!</vt:lpstr>
      <vt:lpstr>More Gates!</vt:lpstr>
      <vt:lpstr>A 2-bit Ripple-Carry Adder</vt:lpstr>
      <vt:lpstr>Mapping Truth Tables to Logic Gates</vt:lpstr>
      <vt:lpstr>CSE 311: Foundations of Computing</vt:lpstr>
      <vt:lpstr>Canonical Forms</vt:lpstr>
      <vt:lpstr>Sum-of-Products Canonical Form</vt:lpstr>
      <vt:lpstr>Sum-of-Products Canonical Form</vt:lpstr>
      <vt:lpstr>Product-of-Sums Canonical Form</vt:lpstr>
      <vt:lpstr>s-o-p, p-o-s, and de Morgan’s theorem</vt:lpstr>
      <vt:lpstr>Product-of-Sums Canonical Form</vt:lpstr>
      <vt:lpstr>Predicate Logic</vt:lpstr>
      <vt:lpstr>Predicate Logic</vt:lpstr>
      <vt:lpstr>Predicate Logic</vt:lpstr>
      <vt:lpstr>Domain of Discourse</vt:lpstr>
      <vt:lpstr>Quantifiers</vt:lpstr>
      <vt:lpstr>Statements with Quantifiers</vt:lpstr>
      <vt:lpstr>Statements with Quantifiers</vt:lpstr>
      <vt:lpstr>English to Predicate Logic</vt:lpstr>
      <vt:lpstr>Negations of Quantifiers</vt:lpstr>
      <vt:lpstr>Negations of Quantifiers</vt:lpstr>
      <vt:lpstr>De Morgan’s Laws for Quantifiers</vt:lpstr>
      <vt:lpstr>de morgan’s laws for quantifiers</vt:lpstr>
      <vt:lpstr>scope of quantifiers</vt:lpstr>
      <vt:lpstr>Scope of Quantifiers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Adam Blank</cp:lastModifiedBy>
  <cp:revision>275</cp:revision>
  <cp:lastPrinted>2013-10-03T23:44:12Z</cp:lastPrinted>
  <dcterms:created xsi:type="dcterms:W3CDTF">2013-01-07T07:20:47Z</dcterms:created>
  <dcterms:modified xsi:type="dcterms:W3CDTF">2014-10-03T01:31:20Z</dcterms:modified>
</cp:coreProperties>
</file>