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58" r:id="rId2"/>
    <p:sldId id="357" r:id="rId3"/>
    <p:sldId id="359" r:id="rId4"/>
    <p:sldId id="360" r:id="rId5"/>
    <p:sldId id="361" r:id="rId6"/>
    <p:sldId id="362" r:id="rId7"/>
    <p:sldId id="363" r:id="rId8"/>
    <p:sldId id="364" r:id="rId9"/>
    <p:sldId id="365" r:id="rId10"/>
    <p:sldId id="366" r:id="rId11"/>
    <p:sldId id="367" r:id="rId12"/>
    <p:sldId id="258" r:id="rId13"/>
    <p:sldId id="333" r:id="rId14"/>
    <p:sldId id="334" r:id="rId15"/>
    <p:sldId id="335" r:id="rId16"/>
    <p:sldId id="336" r:id="rId17"/>
    <p:sldId id="337" r:id="rId18"/>
    <p:sldId id="369" r:id="rId19"/>
    <p:sldId id="352" r:id="rId20"/>
    <p:sldId id="340" r:id="rId21"/>
    <p:sldId id="343" r:id="rId22"/>
    <p:sldId id="368" r:id="rId23"/>
    <p:sldId id="345" r:id="rId24"/>
    <p:sldId id="346" r:id="rId25"/>
    <p:sldId id="347" r:id="rId26"/>
    <p:sldId id="348" r:id="rId27"/>
    <p:sldId id="349" r:id="rId28"/>
    <p:sldId id="350" r:id="rId29"/>
    <p:sldId id="370" r:id="rId30"/>
    <p:sldId id="351" r:id="rId31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am Blank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547" autoAdjust="0"/>
  </p:normalViewPr>
  <p:slideViewPr>
    <p:cSldViewPr snapToGrid="0" snapToObjects="1">
      <p:cViewPr varScale="1">
        <p:scale>
          <a:sx n="112" d="100"/>
          <a:sy n="112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9-27T17:46:11.874" idx="1">
    <p:pos x="10" y="10"/>
    <p:text>can we omit this slide?  we mentioned it on the hw and this feels like info overload?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37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15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25813" y="249238"/>
            <a:ext cx="3182937" cy="2386012"/>
          </a:xfrm>
          <a:ln cap="flat"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60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71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81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91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83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35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ahoma" pitchFamily="-111" charset="0"/>
              </a:rPr>
              <a:t>F’ = A’B’C’ + A’BC’ + AB’C’</a:t>
            </a:r>
          </a:p>
          <a:p>
            <a:endParaRPr lang="en-US" dirty="0" smtClean="0"/>
          </a:p>
        </p:txBody>
      </p:sp>
      <p:sp>
        <p:nvSpPr>
          <p:cNvPr id="245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48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ahoma" pitchFamily="-111" charset="0"/>
              </a:rPr>
              <a:t>F’ = (A + B + C’) (A + B’ + C’) (A’ + B + C’) (A’ + B’ + C) (A’ + B’ + C’)</a:t>
            </a:r>
          </a:p>
          <a:p>
            <a:endParaRPr lang="en-US" dirty="0" smtClean="0"/>
          </a:p>
        </p:txBody>
      </p:sp>
      <p:sp>
        <p:nvSpPr>
          <p:cNvPr id="266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75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58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32163" y="249238"/>
            <a:ext cx="3182937" cy="23876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58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32163" y="249238"/>
            <a:ext cx="3182937" cy="2387600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58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32163" y="249238"/>
            <a:ext cx="3182937" cy="2387600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68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68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68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68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85800" y="682560"/>
            <a:ext cx="6432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ENGG</a:t>
            </a:r>
            <a:r>
              <a:rPr lang="en-US" sz="2400" b="1" baseline="0" dirty="0" smtClean="0"/>
              <a:t> 2040C: </a:t>
            </a:r>
            <a:r>
              <a:rPr lang="en-US" sz="2400" baseline="0" dirty="0" smtClean="0"/>
              <a:t>Probability Models and Applications</a:t>
            </a:r>
            <a:endParaRPr lang="en-US" sz="24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119098" y="5887585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Andrej Bogdanov</a:t>
            </a:r>
            <a:endParaRPr lang="en-US" sz="2400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685800" y="1094160"/>
            <a:ext cx="1665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aseline="0" dirty="0" smtClean="0"/>
              <a:t>Spring 2013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/>
          </p:cNvSpPr>
          <p:nvPr userDrawn="1"/>
        </p:nvSpPr>
        <p:spPr>
          <a:xfrm>
            <a:off x="1558290" y="3429000"/>
            <a:ext cx="6027420" cy="271886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smtClean="0">
                <a:latin typeface="Berlin Sans FB" pitchFamily="34" charset="0"/>
              </a:rPr>
              <a:t>Foundations of Computing I</a:t>
            </a:r>
            <a:endParaRPr lang="en-US" sz="6600" dirty="0">
              <a:latin typeface="Berlin Sans FB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3496224" y="662740"/>
            <a:ext cx="215155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>
                <a:solidFill>
                  <a:schemeClr val="accent4">
                    <a:lumMod val="25000"/>
                  </a:schemeClr>
                </a:solidFill>
                <a:latin typeface="Berlin Sans FB" pitchFamily="34" charset="0"/>
              </a:rPr>
              <a:t>CSE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3832774" y="1394260"/>
            <a:ext cx="145424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solidFill>
                  <a:schemeClr val="accent4">
                    <a:lumMod val="25000"/>
                  </a:schemeClr>
                </a:solidFill>
                <a:latin typeface="Berlin Sans FB" pitchFamily="34" charset="0"/>
              </a:rPr>
              <a:t>311</a:t>
            </a:r>
            <a:endParaRPr lang="en-US" sz="9600" dirty="0">
              <a:solidFill>
                <a:schemeClr val="accent4">
                  <a:lumMod val="25000"/>
                </a:schemeClr>
              </a:solidFill>
              <a:latin typeface="Berlin Sans FB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3626787" y="5889813"/>
            <a:ext cx="18662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Berlin Sans FB" pitchFamily="34" charset="0"/>
                <a:cs typeface="Franklin Gothic Medium"/>
              </a:rPr>
              <a:t>Fall 2014</a:t>
            </a:r>
          </a:p>
        </p:txBody>
      </p:sp>
    </p:spTree>
    <p:extLst>
      <p:ext uri="{BB962C8B-B14F-4D97-AF65-F5344CB8AC3E}">
        <p14:creationId xmlns:p14="http://schemas.microsoft.com/office/powerpoint/2010/main" val="254753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ircuit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5496" y="191332"/>
            <a:ext cx="2349849" cy="302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8590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Truth Table to Logic (Part </a:t>
            </a:r>
            <a:r>
              <a:rPr lang="en-US" dirty="0" smtClean="0"/>
              <a:t>3)</a:t>
            </a:r>
          </a:p>
        </p:txBody>
      </p:sp>
      <p:sp>
        <p:nvSpPr>
          <p:cNvPr id="8195" name="Rectangle 22"/>
          <p:cNvSpPr>
            <a:spLocks noGrp="1" noChangeArrowheads="1"/>
          </p:cNvSpPr>
          <p:nvPr>
            <p:ph idx="1"/>
          </p:nvPr>
        </p:nvSpPr>
        <p:spPr>
          <a:xfrm>
            <a:off x="522928" y="2502306"/>
            <a:ext cx="5005025" cy="2302089"/>
          </a:xfrm>
        </p:spPr>
        <p:txBody>
          <a:bodyPr/>
          <a:lstStyle/>
          <a:p>
            <a:pPr marL="0" lvl="0" indent="0">
              <a:buNone/>
            </a:pPr>
            <a:r>
              <a:rPr lang="fr-FR" sz="1800" dirty="0">
                <a:solidFill>
                  <a:srgbClr val="C00000"/>
                </a:solidFill>
              </a:rPr>
              <a:t>c3 = d2</a:t>
            </a:r>
            <a:r>
              <a:rPr lang="fr-FR" sz="1800" b="1" kern="0" dirty="0">
                <a:solidFill>
                  <a:srgbClr val="C00000"/>
                </a:solidFill>
              </a:rPr>
              <a:t>’</a:t>
            </a:r>
            <a:r>
              <a:rPr lang="fr-FR" sz="1800" kern="0" dirty="0">
                <a:solidFill>
                  <a:srgbClr val="C00000"/>
                </a:solidFill>
              </a:rPr>
              <a:t>•</a:t>
            </a:r>
            <a:r>
              <a:rPr lang="fr-FR" sz="1800" dirty="0">
                <a:solidFill>
                  <a:srgbClr val="C00000"/>
                </a:solidFill>
              </a:rPr>
              <a:t>d1</a:t>
            </a:r>
            <a:r>
              <a:rPr lang="fr-FR" sz="1800" b="1" dirty="0">
                <a:solidFill>
                  <a:srgbClr val="C00000"/>
                </a:solidFill>
              </a:rPr>
              <a:t>’</a:t>
            </a:r>
            <a:r>
              <a:rPr lang="fr-FR" sz="1800" dirty="0">
                <a:solidFill>
                  <a:srgbClr val="C00000"/>
                </a:solidFill>
              </a:rPr>
              <a:t>•d0</a:t>
            </a:r>
            <a:r>
              <a:rPr lang="fr-FR" sz="1800" b="1" dirty="0">
                <a:solidFill>
                  <a:srgbClr val="C00000"/>
                </a:solidFill>
              </a:rPr>
              <a:t>’</a:t>
            </a:r>
            <a:r>
              <a:rPr lang="fr-FR" sz="1800" dirty="0">
                <a:solidFill>
                  <a:srgbClr val="C00000"/>
                </a:solidFill>
              </a:rPr>
              <a:t>•L  +  d2</a:t>
            </a:r>
            <a:r>
              <a:rPr lang="fr-FR" sz="1800" b="1" dirty="0">
                <a:solidFill>
                  <a:srgbClr val="C00000"/>
                </a:solidFill>
              </a:rPr>
              <a:t>’</a:t>
            </a:r>
            <a:r>
              <a:rPr lang="fr-FR" sz="1800" dirty="0">
                <a:solidFill>
                  <a:srgbClr val="C00000"/>
                </a:solidFill>
              </a:rPr>
              <a:t>•d1</a:t>
            </a:r>
            <a:r>
              <a:rPr lang="fr-FR" sz="1800" b="1" dirty="0">
                <a:solidFill>
                  <a:srgbClr val="C00000"/>
                </a:solidFill>
              </a:rPr>
              <a:t>’</a:t>
            </a:r>
            <a:r>
              <a:rPr lang="fr-FR" sz="1800" dirty="0">
                <a:solidFill>
                  <a:srgbClr val="C00000"/>
                </a:solidFill>
              </a:rPr>
              <a:t>•d0•L</a:t>
            </a:r>
            <a:endParaRPr lang="en-US" sz="1800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fr-FR" sz="1800" dirty="0">
                <a:solidFill>
                  <a:srgbClr val="C00000"/>
                </a:solidFill>
              </a:rPr>
              <a:t>c</a:t>
            </a:r>
            <a:r>
              <a:rPr lang="en-US" sz="1800" dirty="0">
                <a:solidFill>
                  <a:srgbClr val="C00000"/>
                </a:solidFill>
              </a:rPr>
              <a:t>2 = </a:t>
            </a:r>
            <a:r>
              <a:rPr lang="fr-FR" sz="1800" dirty="0">
                <a:solidFill>
                  <a:srgbClr val="C00000"/>
                </a:solidFill>
              </a:rPr>
              <a:t>d2</a:t>
            </a:r>
            <a:r>
              <a:rPr lang="fr-FR" sz="1800" b="1" kern="0" dirty="0">
                <a:solidFill>
                  <a:srgbClr val="C00000"/>
                </a:solidFill>
              </a:rPr>
              <a:t>’•</a:t>
            </a:r>
            <a:r>
              <a:rPr lang="fr-FR" sz="1800" dirty="0">
                <a:solidFill>
                  <a:srgbClr val="C00000"/>
                </a:solidFill>
              </a:rPr>
              <a:t>d1 •d0</a:t>
            </a:r>
            <a:r>
              <a:rPr lang="fr-FR" sz="1800" b="1" dirty="0">
                <a:solidFill>
                  <a:srgbClr val="C00000"/>
                </a:solidFill>
              </a:rPr>
              <a:t>’•</a:t>
            </a:r>
            <a:r>
              <a:rPr lang="fr-FR" sz="1800" dirty="0">
                <a:solidFill>
                  <a:srgbClr val="C00000"/>
                </a:solidFill>
              </a:rPr>
              <a:t>L  +  d2</a:t>
            </a:r>
            <a:r>
              <a:rPr lang="fr-FR" sz="1800" b="1" dirty="0">
                <a:solidFill>
                  <a:srgbClr val="C00000"/>
                </a:solidFill>
              </a:rPr>
              <a:t>’•</a:t>
            </a:r>
            <a:r>
              <a:rPr lang="fr-FR" sz="1800" dirty="0">
                <a:solidFill>
                  <a:srgbClr val="C00000"/>
                </a:solidFill>
              </a:rPr>
              <a:t>d1 •d0•L</a:t>
            </a:r>
          </a:p>
          <a:p>
            <a:pPr marL="0" lvl="0" indent="0">
              <a:buNone/>
            </a:pPr>
            <a:endParaRPr lang="fr-FR" sz="1800" b="1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fr-FR" sz="1800" dirty="0">
                <a:solidFill>
                  <a:prstClr val="black"/>
                </a:solidFill>
              </a:rPr>
              <a:t>c</a:t>
            </a:r>
            <a:r>
              <a:rPr lang="en-US" sz="1800" dirty="0">
                <a:solidFill>
                  <a:prstClr val="black"/>
                </a:solidFill>
              </a:rPr>
              <a:t>1 = On your homework for next week!</a:t>
            </a:r>
          </a:p>
          <a:p>
            <a:pPr marL="0" lvl="0" indent="0">
              <a:buNone/>
            </a:pPr>
            <a:endParaRPr lang="en-US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fr-FR" sz="1800" dirty="0">
                <a:solidFill>
                  <a:srgbClr val="C00000"/>
                </a:solidFill>
              </a:rPr>
              <a:t>c</a:t>
            </a:r>
            <a:r>
              <a:rPr lang="en-US" sz="1800" dirty="0">
                <a:solidFill>
                  <a:srgbClr val="C00000"/>
                </a:solidFill>
              </a:rPr>
              <a:t>0 = </a:t>
            </a:r>
            <a:r>
              <a:rPr lang="fr-FR" sz="1800" dirty="0">
                <a:solidFill>
                  <a:srgbClr val="C00000"/>
                </a:solidFill>
              </a:rPr>
              <a:t>d2</a:t>
            </a:r>
            <a:r>
              <a:rPr lang="fr-FR" sz="1800" kern="0" dirty="0">
                <a:solidFill>
                  <a:srgbClr val="C00000"/>
                </a:solidFill>
              </a:rPr>
              <a:t>•</a:t>
            </a:r>
            <a:r>
              <a:rPr lang="fr-FR" sz="1800" dirty="0">
                <a:solidFill>
                  <a:srgbClr val="C00000"/>
                </a:solidFill>
              </a:rPr>
              <a:t>d1</a:t>
            </a:r>
            <a:r>
              <a:rPr lang="fr-FR" sz="1800" b="1" dirty="0">
                <a:solidFill>
                  <a:srgbClr val="C00000"/>
                </a:solidFill>
              </a:rPr>
              <a:t>’</a:t>
            </a:r>
            <a:r>
              <a:rPr lang="fr-FR" sz="1800" dirty="0">
                <a:solidFill>
                  <a:srgbClr val="C00000"/>
                </a:solidFill>
              </a:rPr>
              <a:t>• d0 •</a:t>
            </a:r>
            <a:r>
              <a:rPr lang="fr-FR" sz="1800" dirty="0" smtClean="0">
                <a:solidFill>
                  <a:srgbClr val="C00000"/>
                </a:solidFill>
              </a:rPr>
              <a:t>L</a:t>
            </a:r>
            <a:r>
              <a:rPr lang="fr-FR" sz="1800" b="1" dirty="0" smtClean="0">
                <a:solidFill>
                  <a:srgbClr val="C00000"/>
                </a:solidFill>
              </a:rPr>
              <a:t>’</a:t>
            </a:r>
            <a:r>
              <a:rPr lang="fr-FR" sz="1800" dirty="0" smtClean="0">
                <a:solidFill>
                  <a:srgbClr val="C00000"/>
                </a:solidFill>
              </a:rPr>
              <a:t>   </a:t>
            </a:r>
            <a:r>
              <a:rPr lang="fr-FR" sz="1800" dirty="0">
                <a:solidFill>
                  <a:srgbClr val="C00000"/>
                </a:solidFill>
              </a:rPr>
              <a:t>+  d2•d1 •d0</a:t>
            </a:r>
            <a:r>
              <a:rPr lang="fr-FR" sz="1800" b="1" dirty="0" smtClean="0">
                <a:solidFill>
                  <a:srgbClr val="C00000"/>
                </a:solidFill>
              </a:rPr>
              <a:t>’</a:t>
            </a:r>
            <a:endParaRPr lang="fr-FR" sz="1800" b="1" dirty="0">
              <a:solidFill>
                <a:srgbClr val="C00000"/>
              </a:solidFill>
            </a:endParaRPr>
          </a:p>
        </p:txBody>
      </p:sp>
      <p:sp>
        <p:nvSpPr>
          <p:cNvPr id="8199" name="Rectangle 18"/>
          <p:cNvSpPr>
            <a:spLocks noChangeArrowheads="1"/>
          </p:cNvSpPr>
          <p:nvPr/>
        </p:nvSpPr>
        <p:spPr bwMode="auto">
          <a:xfrm>
            <a:off x="6472238" y="2057400"/>
            <a:ext cx="774700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algn="ctr" eaLnBrk="0" hangingPunct="0">
              <a:lnSpc>
                <a:spcPts val="1700"/>
              </a:lnSpc>
              <a:spcBef>
                <a:spcPts val="200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>
                <a:solidFill>
                  <a:srgbClr val="000000"/>
                </a:solidFill>
                <a:latin typeface="Tahoma" pitchFamily="-111" charset="0"/>
              </a:rPr>
              <a:t>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058965"/>
              </p:ext>
            </p:extLst>
          </p:nvPr>
        </p:nvGraphicFramePr>
        <p:xfrm>
          <a:off x="5556604" y="1034313"/>
          <a:ext cx="3500046" cy="519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2462"/>
                <a:gridCol w="982980"/>
                <a:gridCol w="304820"/>
                <a:gridCol w="398780"/>
                <a:gridCol w="398780"/>
                <a:gridCol w="386112"/>
                <a:gridCol w="386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onsolas"/>
                          <a:cs typeface="Consolas"/>
                        </a:rPr>
                        <a:t>DAY</a:t>
                      </a:r>
                      <a:endParaRPr lang="en-US" sz="1300" b="1" baseline="-25000" dirty="0">
                        <a:latin typeface="Andale Mono"/>
                        <a:cs typeface="Andale Mono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Andale Mono"/>
                          <a:cs typeface="Andale Mono"/>
                        </a:rPr>
                        <a:t>d2 d1 d0</a:t>
                      </a:r>
                      <a:endParaRPr lang="en-US" sz="1300" b="1" baseline="-25000" dirty="0">
                        <a:latin typeface="Andale Mono"/>
                        <a:cs typeface="Andale Mono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Andale Mono"/>
                          <a:cs typeface="Andale Mono"/>
                        </a:rPr>
                        <a:t>L</a:t>
                      </a:r>
                      <a:endParaRPr lang="en-US" sz="1300" b="1" dirty="0">
                        <a:latin typeface="Andale Mono"/>
                        <a:cs typeface="Andale Mono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Andale Mono"/>
                          <a:cs typeface="Andale Mono"/>
                        </a:rPr>
                        <a:t>c0</a:t>
                      </a:r>
                      <a:endParaRPr lang="en-US" sz="1300" b="1" baseline="-25000" dirty="0">
                        <a:latin typeface="Andale Mono"/>
                        <a:cs typeface="Andale Mono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Andale Mono"/>
                          <a:cs typeface="Andale Mono"/>
                        </a:rPr>
                        <a:t>c1</a:t>
                      </a:r>
                      <a:endParaRPr lang="en-US" sz="1300" b="1" baseline="-25000" dirty="0">
                        <a:latin typeface="Andale Mono"/>
                        <a:cs typeface="Andale Mono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Andale Mono"/>
                          <a:cs typeface="Andale Mono"/>
                        </a:rPr>
                        <a:t>c2</a:t>
                      </a:r>
                      <a:endParaRPr lang="en-US" sz="1300" b="1" baseline="-25000" dirty="0">
                        <a:latin typeface="Andale Mono"/>
                        <a:cs typeface="Andale Mono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Andale Mono"/>
                          <a:cs typeface="Andale Mono"/>
                        </a:rPr>
                        <a:t>c3</a:t>
                      </a:r>
                      <a:endParaRPr lang="en-US" sz="1300" b="1" baseline="-25000" dirty="0">
                        <a:latin typeface="Andale Mono"/>
                        <a:cs typeface="Andale Mono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SunS</a:t>
                      </a:r>
                      <a:endParaRPr lang="en-US" sz="1600" dirty="0" smtClean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000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SunL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000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MonS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001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MonL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001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TueS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010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TueL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010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WedS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011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WedL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011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Thu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FriS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101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FriL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101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Sat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110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111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91276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Logic to Gates</a:t>
            </a:r>
          </a:p>
        </p:txBody>
      </p:sp>
      <p:sp>
        <p:nvSpPr>
          <p:cNvPr id="8195" name="Rectangle 22"/>
          <p:cNvSpPr>
            <a:spLocks noGrp="1" noChangeArrowheads="1"/>
          </p:cNvSpPr>
          <p:nvPr>
            <p:ph idx="1"/>
          </p:nvPr>
        </p:nvSpPr>
        <p:spPr>
          <a:xfrm>
            <a:off x="375138" y="1212172"/>
            <a:ext cx="4720528" cy="563486"/>
          </a:xfrm>
        </p:spPr>
        <p:txBody>
          <a:bodyPr/>
          <a:lstStyle/>
          <a:p>
            <a:pPr marL="0" lvl="0" indent="0">
              <a:buNone/>
            </a:pPr>
            <a:r>
              <a:rPr lang="fr-FR" sz="2000" dirty="0">
                <a:solidFill>
                  <a:srgbClr val="C00000"/>
                </a:solidFill>
              </a:rPr>
              <a:t>c3 = d2</a:t>
            </a:r>
            <a:r>
              <a:rPr lang="fr-FR" sz="2000" b="1" kern="0" dirty="0">
                <a:solidFill>
                  <a:srgbClr val="C00000"/>
                </a:solidFill>
              </a:rPr>
              <a:t>’</a:t>
            </a:r>
            <a:r>
              <a:rPr lang="fr-FR" sz="2000" kern="0" dirty="0">
                <a:solidFill>
                  <a:srgbClr val="C00000"/>
                </a:solidFill>
              </a:rPr>
              <a:t>•</a:t>
            </a:r>
            <a:r>
              <a:rPr lang="fr-FR" sz="2000" dirty="0">
                <a:solidFill>
                  <a:srgbClr val="C00000"/>
                </a:solidFill>
              </a:rPr>
              <a:t>d1</a:t>
            </a:r>
            <a:r>
              <a:rPr lang="fr-FR" sz="2000" b="1" dirty="0">
                <a:solidFill>
                  <a:srgbClr val="C00000"/>
                </a:solidFill>
              </a:rPr>
              <a:t>’</a:t>
            </a:r>
            <a:r>
              <a:rPr lang="fr-FR" sz="2000" dirty="0">
                <a:solidFill>
                  <a:srgbClr val="C00000"/>
                </a:solidFill>
              </a:rPr>
              <a:t>•d0</a:t>
            </a:r>
            <a:r>
              <a:rPr lang="fr-FR" sz="2000" b="1" dirty="0">
                <a:solidFill>
                  <a:srgbClr val="C00000"/>
                </a:solidFill>
              </a:rPr>
              <a:t>’</a:t>
            </a:r>
            <a:r>
              <a:rPr lang="fr-FR" sz="2000" dirty="0">
                <a:solidFill>
                  <a:srgbClr val="C00000"/>
                </a:solidFill>
              </a:rPr>
              <a:t>•L  +  d2</a:t>
            </a:r>
            <a:r>
              <a:rPr lang="fr-FR" sz="2000" b="1" dirty="0">
                <a:solidFill>
                  <a:srgbClr val="C00000"/>
                </a:solidFill>
              </a:rPr>
              <a:t>’</a:t>
            </a:r>
            <a:r>
              <a:rPr lang="fr-FR" sz="2000" dirty="0">
                <a:solidFill>
                  <a:srgbClr val="C00000"/>
                </a:solidFill>
              </a:rPr>
              <a:t>•d1</a:t>
            </a:r>
            <a:r>
              <a:rPr lang="fr-FR" sz="2000" b="1" dirty="0">
                <a:solidFill>
                  <a:srgbClr val="C00000"/>
                </a:solidFill>
              </a:rPr>
              <a:t>’</a:t>
            </a:r>
            <a:r>
              <a:rPr lang="fr-FR" sz="2000" dirty="0">
                <a:solidFill>
                  <a:srgbClr val="C00000"/>
                </a:solidFill>
              </a:rPr>
              <a:t>•d0•L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8199" name="Rectangle 18"/>
          <p:cNvSpPr>
            <a:spLocks noChangeArrowheads="1"/>
          </p:cNvSpPr>
          <p:nvPr/>
        </p:nvSpPr>
        <p:spPr bwMode="auto">
          <a:xfrm>
            <a:off x="6472238" y="2057400"/>
            <a:ext cx="774700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algn="ctr" eaLnBrk="0" hangingPunct="0">
              <a:lnSpc>
                <a:spcPts val="1700"/>
              </a:lnSpc>
              <a:spcBef>
                <a:spcPts val="200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>
                <a:solidFill>
                  <a:srgbClr val="000000"/>
                </a:solidFill>
                <a:latin typeface="Tahoma" pitchFamily="-111" charset="0"/>
              </a:rPr>
              <a:t> 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375138" y="2288845"/>
            <a:ext cx="5456331" cy="3892162"/>
            <a:chOff x="344394" y="1956444"/>
            <a:chExt cx="5456331" cy="3892162"/>
          </a:xfrm>
        </p:grpSpPr>
        <p:sp>
          <p:nvSpPr>
            <p:cNvPr id="77" name="TextBox 76"/>
            <p:cNvSpPr txBox="1"/>
            <p:nvPr/>
          </p:nvSpPr>
          <p:spPr>
            <a:xfrm>
              <a:off x="344394" y="2057400"/>
              <a:ext cx="6692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Franklin Gothic Medium" panose="020B0603020102020204" pitchFamily="34" charset="0"/>
                  <a:ea typeface="Cambria Math" pitchFamily="18" charset="0"/>
                  <a:cs typeface="Franklin Gothic Medium"/>
                </a:rPr>
                <a:t>d</a:t>
              </a:r>
              <a:r>
                <a:rPr lang="en-US" sz="2400" dirty="0">
                  <a:latin typeface="Franklin Gothic Medium" panose="020B0603020102020204" pitchFamily="34" charset="0"/>
                  <a:ea typeface="Cambria Math" pitchFamily="18" charset="0"/>
                  <a:cs typeface="Franklin Gothic Medium"/>
                </a:rPr>
                <a:t>2</a:t>
              </a:r>
              <a:endParaRPr lang="en-US" sz="2400" dirty="0" smtClean="0">
                <a:latin typeface="Franklin Gothic Medium" panose="020B0603020102020204" pitchFamily="34" charset="0"/>
                <a:ea typeface="Cambria Math" pitchFamily="18" charset="0"/>
                <a:cs typeface="Franklin Gothic Medium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897481" y="2057400"/>
              <a:ext cx="259884" cy="461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555297" y="4759095"/>
              <a:ext cx="387152" cy="1089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44394" y="2970710"/>
              <a:ext cx="6692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Franklin Gothic Medium" panose="020B0603020102020204" pitchFamily="34" charset="0"/>
                  <a:ea typeface="Cambria Math" pitchFamily="18" charset="0"/>
                  <a:cs typeface="Franklin Gothic Medium"/>
                </a:rPr>
                <a:t>d</a:t>
              </a:r>
              <a:r>
                <a:rPr lang="en-US" sz="2400" dirty="0">
                  <a:latin typeface="Franklin Gothic Medium" panose="020B0603020102020204" pitchFamily="34" charset="0"/>
                  <a:ea typeface="Cambria Math" pitchFamily="18" charset="0"/>
                  <a:cs typeface="Franklin Gothic Medium"/>
                </a:rPr>
                <a:t>1</a:t>
              </a:r>
              <a:endParaRPr lang="en-US" sz="2400" dirty="0" smtClean="0">
                <a:latin typeface="Franklin Gothic Medium" panose="020B0603020102020204" pitchFamily="34" charset="0"/>
                <a:ea typeface="Cambria Math" pitchFamily="18" charset="0"/>
                <a:cs typeface="Franklin Gothic Medium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44394" y="3884020"/>
              <a:ext cx="5772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Franklin Gothic Medium" panose="020B0603020102020204" pitchFamily="34" charset="0"/>
                  <a:ea typeface="Cambria Math" pitchFamily="18" charset="0"/>
                  <a:cs typeface="Franklin Gothic Medium"/>
                </a:rPr>
                <a:t>d0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44394" y="4797330"/>
              <a:ext cx="5557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Franklin Gothic Medium" panose="020B0603020102020204" pitchFamily="34" charset="0"/>
                  <a:ea typeface="Cambria Math" pitchFamily="18" charset="0"/>
                  <a:cs typeface="Franklin Gothic Medium"/>
                </a:rPr>
                <a:t>L</a:t>
              </a:r>
            </a:p>
          </p:txBody>
        </p:sp>
        <p:sp>
          <p:nvSpPr>
            <p:cNvPr id="83" name="Oval 82"/>
            <p:cNvSpPr/>
            <p:nvPr/>
          </p:nvSpPr>
          <p:spPr>
            <a:xfrm>
              <a:off x="1042851" y="419682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4" name="Elbow Connector 83"/>
            <p:cNvCxnSpPr>
              <a:stCxn id="127" idx="3"/>
              <a:endCxn id="131" idx="2"/>
            </p:cNvCxnSpPr>
            <p:nvPr/>
          </p:nvCxnSpPr>
          <p:spPr>
            <a:xfrm>
              <a:off x="4228206" y="2779776"/>
              <a:ext cx="107619" cy="529754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5" name="Group 84"/>
            <p:cNvGrpSpPr/>
            <p:nvPr/>
          </p:nvGrpSpPr>
          <p:grpSpPr>
            <a:xfrm>
              <a:off x="917127" y="1956444"/>
              <a:ext cx="4811095" cy="2617891"/>
              <a:chOff x="917127" y="1956444"/>
              <a:chExt cx="4811095" cy="2617891"/>
            </a:xfrm>
          </p:grpSpPr>
          <p:grpSp>
            <p:nvGrpSpPr>
              <p:cNvPr id="103" name="Group 102"/>
              <p:cNvGrpSpPr/>
              <p:nvPr/>
            </p:nvGrpSpPr>
            <p:grpSpPr>
              <a:xfrm>
                <a:off x="921688" y="2869754"/>
                <a:ext cx="1219802" cy="663575"/>
                <a:chOff x="921688" y="2869754"/>
                <a:chExt cx="1219802" cy="663575"/>
              </a:xfrm>
            </p:grpSpPr>
            <p:pic>
              <p:nvPicPr>
                <p:cNvPr id="138" name="Picture 51" descr="not"/>
                <p:cNvPicPr>
                  <a:picLocks noChangeAspect="1" noChangeArrowheads="1"/>
                </p:cNvPicPr>
                <p:nvPr/>
              </p:nvPicPr>
              <p:blipFill>
                <a:blip r:embed="rId3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21688" y="2869754"/>
                  <a:ext cx="1219802" cy="6635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9" name="TextBox 6"/>
                <p:cNvSpPr txBox="1">
                  <a:spLocks noChangeArrowheads="1"/>
                </p:cNvSpPr>
                <p:nvPr/>
              </p:nvSpPr>
              <p:spPr bwMode="auto">
                <a:xfrm>
                  <a:off x="1181572" y="3040032"/>
                  <a:ext cx="562975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sz="1400" b="1" dirty="0" smtClean="0"/>
                    <a:t>NOT</a:t>
                  </a:r>
                  <a:endParaRPr lang="en-US" sz="1400" b="1" dirty="0"/>
                </a:p>
              </p:txBody>
            </p:sp>
          </p:grpSp>
          <p:grpSp>
            <p:nvGrpSpPr>
              <p:cNvPr id="104" name="Group 103"/>
              <p:cNvGrpSpPr/>
              <p:nvPr/>
            </p:nvGrpSpPr>
            <p:grpSpPr>
              <a:xfrm>
                <a:off x="917127" y="3910760"/>
                <a:ext cx="1219802" cy="663575"/>
                <a:chOff x="917127" y="3910760"/>
                <a:chExt cx="1219802" cy="663575"/>
              </a:xfrm>
            </p:grpSpPr>
            <p:pic>
              <p:nvPicPr>
                <p:cNvPr id="136" name="Picture 51" descr="not"/>
                <p:cNvPicPr>
                  <a:picLocks noChangeAspect="1" noChangeArrowheads="1"/>
                </p:cNvPicPr>
                <p:nvPr/>
              </p:nvPicPr>
              <p:blipFill>
                <a:blip r:embed="rId3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17127" y="3910760"/>
                  <a:ext cx="1219802" cy="6635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7" name="TextBox 6"/>
                <p:cNvSpPr txBox="1">
                  <a:spLocks noChangeArrowheads="1"/>
                </p:cNvSpPr>
                <p:nvPr/>
              </p:nvSpPr>
              <p:spPr bwMode="auto">
                <a:xfrm>
                  <a:off x="1177011" y="4081038"/>
                  <a:ext cx="562975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sz="1400" b="1" dirty="0" smtClean="0"/>
                    <a:t>NOT</a:t>
                  </a:r>
                  <a:endParaRPr lang="en-US" sz="1400" b="1" dirty="0"/>
                </a:p>
              </p:txBody>
            </p:sp>
          </p:grpSp>
          <p:grpSp>
            <p:nvGrpSpPr>
              <p:cNvPr id="105" name="Group 104"/>
              <p:cNvGrpSpPr/>
              <p:nvPr/>
            </p:nvGrpSpPr>
            <p:grpSpPr>
              <a:xfrm>
                <a:off x="921688" y="1956444"/>
                <a:ext cx="1219802" cy="663575"/>
                <a:chOff x="921688" y="1956444"/>
                <a:chExt cx="1219802" cy="663575"/>
              </a:xfrm>
            </p:grpSpPr>
            <p:pic>
              <p:nvPicPr>
                <p:cNvPr id="134" name="Picture 51" descr="not"/>
                <p:cNvPicPr>
                  <a:picLocks noChangeAspect="1" noChangeArrowheads="1"/>
                </p:cNvPicPr>
                <p:nvPr/>
              </p:nvPicPr>
              <p:blipFill>
                <a:blip r:embed="rId3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21688" y="1956444"/>
                  <a:ext cx="1219802" cy="6635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5" name="TextBox 6"/>
                <p:cNvSpPr txBox="1">
                  <a:spLocks noChangeArrowheads="1"/>
                </p:cNvSpPr>
                <p:nvPr/>
              </p:nvSpPr>
              <p:spPr bwMode="auto">
                <a:xfrm>
                  <a:off x="1181572" y="2126722"/>
                  <a:ext cx="562975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sz="1400" b="1" dirty="0" smtClean="0"/>
                    <a:t>NOT</a:t>
                  </a:r>
                  <a:endParaRPr lang="en-US" sz="1400" b="1" dirty="0"/>
                </a:p>
              </p:txBody>
            </p:sp>
          </p:grpSp>
          <p:grpSp>
            <p:nvGrpSpPr>
              <p:cNvPr id="106" name="Group 105"/>
              <p:cNvGrpSpPr/>
              <p:nvPr/>
            </p:nvGrpSpPr>
            <p:grpSpPr>
              <a:xfrm>
                <a:off x="4324736" y="3150339"/>
                <a:ext cx="1403486" cy="632725"/>
                <a:chOff x="4324736" y="3150339"/>
                <a:chExt cx="1403486" cy="632725"/>
              </a:xfrm>
            </p:grpSpPr>
            <p:grpSp>
              <p:nvGrpSpPr>
                <p:cNvPr id="129" name="Group 128"/>
                <p:cNvGrpSpPr/>
                <p:nvPr/>
              </p:nvGrpSpPr>
              <p:grpSpPr>
                <a:xfrm>
                  <a:off x="4327888" y="3150339"/>
                  <a:ext cx="1400334" cy="632725"/>
                  <a:chOff x="2449764" y="5554436"/>
                  <a:chExt cx="1400334" cy="663575"/>
                </a:xfrm>
              </p:grpSpPr>
              <p:pic>
                <p:nvPicPr>
                  <p:cNvPr id="132" name="Picture 50" descr="or"/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449764" y="5554436"/>
                    <a:ext cx="1400334" cy="6635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33" name="Text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51401" y="5725890"/>
                    <a:ext cx="453971" cy="3077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1400" b="1" dirty="0"/>
                      <a:t>OR</a:t>
                    </a:r>
                  </a:p>
                </p:txBody>
              </p:sp>
            </p:grpSp>
            <p:sp>
              <p:nvSpPr>
                <p:cNvPr id="130" name="Oval 129"/>
                <p:cNvSpPr/>
                <p:nvPr/>
              </p:nvSpPr>
              <p:spPr>
                <a:xfrm>
                  <a:off x="4324736" y="3615854"/>
                  <a:ext cx="9144" cy="91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Oval 130"/>
                <p:cNvSpPr/>
                <p:nvPr/>
              </p:nvSpPr>
              <p:spPr>
                <a:xfrm>
                  <a:off x="4335825" y="3304958"/>
                  <a:ext cx="9144" cy="91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7" name="Group 106"/>
              <p:cNvGrpSpPr/>
              <p:nvPr/>
            </p:nvGrpSpPr>
            <p:grpSpPr>
              <a:xfrm>
                <a:off x="2808704" y="2305599"/>
                <a:ext cx="1422343" cy="948353"/>
                <a:chOff x="2808704" y="2305599"/>
                <a:chExt cx="1422343" cy="948353"/>
              </a:xfrm>
            </p:grpSpPr>
            <p:grpSp>
              <p:nvGrpSpPr>
                <p:cNvPr id="119" name="Group 118"/>
                <p:cNvGrpSpPr/>
                <p:nvPr/>
              </p:nvGrpSpPr>
              <p:grpSpPr>
                <a:xfrm>
                  <a:off x="2808704" y="2305599"/>
                  <a:ext cx="1419502" cy="948353"/>
                  <a:chOff x="2584748" y="4511189"/>
                  <a:chExt cx="1419502" cy="585802"/>
                </a:xfrm>
              </p:grpSpPr>
              <p:pic>
                <p:nvPicPr>
                  <p:cNvPr id="127" name="Picture 49" descr="and"/>
                  <p:cNvPicPr>
                    <a:picLocks noChangeAspect="1" noChangeArrowheads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584748" y="4511189"/>
                    <a:ext cx="1419502" cy="58580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28" name="Text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61681" y="4709031"/>
                    <a:ext cx="574196" cy="19011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1400" b="1" dirty="0" smtClean="0"/>
                      <a:t>AND</a:t>
                    </a:r>
                    <a:endParaRPr lang="en-US" sz="1400" b="1" dirty="0"/>
                  </a:p>
                </p:txBody>
              </p:sp>
            </p:grpSp>
            <p:sp>
              <p:nvSpPr>
                <p:cNvPr id="120" name="Oval 119"/>
                <p:cNvSpPr>
                  <a:spLocks noChangeAspect="1"/>
                </p:cNvSpPr>
                <p:nvPr/>
              </p:nvSpPr>
              <p:spPr>
                <a:xfrm>
                  <a:off x="2813727" y="2538057"/>
                  <a:ext cx="9144" cy="91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Oval 120"/>
                <p:cNvSpPr>
                  <a:spLocks noChangeAspect="1"/>
                </p:cNvSpPr>
                <p:nvPr/>
              </p:nvSpPr>
              <p:spPr>
                <a:xfrm>
                  <a:off x="2813727" y="3004401"/>
                  <a:ext cx="9144" cy="91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Oval 121"/>
                <p:cNvSpPr>
                  <a:spLocks noChangeAspect="1"/>
                </p:cNvSpPr>
                <p:nvPr/>
              </p:nvSpPr>
              <p:spPr>
                <a:xfrm>
                  <a:off x="4221903" y="2784942"/>
                  <a:ext cx="9144" cy="91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3" name="Straight Connector 122"/>
                <p:cNvCxnSpPr/>
                <p:nvPr/>
              </p:nvCxnSpPr>
              <p:spPr>
                <a:xfrm>
                  <a:off x="2808704" y="2779771"/>
                  <a:ext cx="36602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>
                  <a:off x="2816286" y="3172865"/>
                  <a:ext cx="36602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Oval 124"/>
                <p:cNvSpPr>
                  <a:spLocks noChangeAspect="1"/>
                </p:cNvSpPr>
                <p:nvPr/>
              </p:nvSpPr>
              <p:spPr>
                <a:xfrm>
                  <a:off x="2813727" y="3159849"/>
                  <a:ext cx="9144" cy="91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Oval 125"/>
                <p:cNvSpPr>
                  <a:spLocks noChangeAspect="1"/>
                </p:cNvSpPr>
                <p:nvPr/>
              </p:nvSpPr>
              <p:spPr>
                <a:xfrm>
                  <a:off x="2813727" y="2784945"/>
                  <a:ext cx="9144" cy="91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8" name="Group 107"/>
              <p:cNvGrpSpPr/>
              <p:nvPr/>
            </p:nvGrpSpPr>
            <p:grpSpPr>
              <a:xfrm>
                <a:off x="2840974" y="3546895"/>
                <a:ext cx="1422343" cy="948353"/>
                <a:chOff x="2840974" y="3546895"/>
                <a:chExt cx="1422343" cy="948353"/>
              </a:xfrm>
            </p:grpSpPr>
            <p:grpSp>
              <p:nvGrpSpPr>
                <p:cNvPr id="109" name="Group 108"/>
                <p:cNvGrpSpPr/>
                <p:nvPr/>
              </p:nvGrpSpPr>
              <p:grpSpPr>
                <a:xfrm>
                  <a:off x="2840974" y="3546895"/>
                  <a:ext cx="1419502" cy="948353"/>
                  <a:chOff x="2584748" y="4511187"/>
                  <a:chExt cx="1419502" cy="585802"/>
                </a:xfrm>
              </p:grpSpPr>
              <p:pic>
                <p:nvPicPr>
                  <p:cNvPr id="117" name="Picture 49" descr="and"/>
                  <p:cNvPicPr>
                    <a:picLocks noChangeAspect="1" noChangeArrowheads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584748" y="4511187"/>
                    <a:ext cx="1419502" cy="58580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18" name="Text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61681" y="4709031"/>
                    <a:ext cx="574196" cy="19011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1400" b="1" dirty="0" smtClean="0"/>
                      <a:t>AND</a:t>
                    </a:r>
                    <a:endParaRPr lang="en-US" sz="1400" b="1" dirty="0"/>
                  </a:p>
                </p:txBody>
              </p:sp>
            </p:grpSp>
            <p:sp>
              <p:nvSpPr>
                <p:cNvPr id="110" name="Oval 109"/>
                <p:cNvSpPr>
                  <a:spLocks noChangeAspect="1"/>
                </p:cNvSpPr>
                <p:nvPr/>
              </p:nvSpPr>
              <p:spPr>
                <a:xfrm>
                  <a:off x="2842846" y="3776204"/>
                  <a:ext cx="9144" cy="91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Oval 110"/>
                <p:cNvSpPr>
                  <a:spLocks noChangeAspect="1"/>
                </p:cNvSpPr>
                <p:nvPr/>
              </p:nvSpPr>
              <p:spPr>
                <a:xfrm>
                  <a:off x="2851990" y="4242548"/>
                  <a:ext cx="9144" cy="91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Oval 111"/>
                <p:cNvSpPr>
                  <a:spLocks noChangeAspect="1"/>
                </p:cNvSpPr>
                <p:nvPr/>
              </p:nvSpPr>
              <p:spPr>
                <a:xfrm>
                  <a:off x="4254173" y="4026241"/>
                  <a:ext cx="9144" cy="91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2840974" y="4021070"/>
                  <a:ext cx="36602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2848556" y="4414164"/>
                  <a:ext cx="36602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5" name="Oval 114"/>
                <p:cNvSpPr>
                  <a:spLocks noChangeAspect="1"/>
                </p:cNvSpPr>
                <p:nvPr/>
              </p:nvSpPr>
              <p:spPr>
                <a:xfrm>
                  <a:off x="2851990" y="4407140"/>
                  <a:ext cx="9144" cy="91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Oval 115"/>
                <p:cNvSpPr>
                  <a:spLocks noChangeAspect="1"/>
                </p:cNvSpPr>
                <p:nvPr/>
              </p:nvSpPr>
              <p:spPr>
                <a:xfrm>
                  <a:off x="2842846" y="4023092"/>
                  <a:ext cx="9144" cy="91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86" name="Elbow Connector 85"/>
            <p:cNvCxnSpPr>
              <a:stCxn id="82" idx="3"/>
            </p:cNvCxnSpPr>
            <p:nvPr/>
          </p:nvCxnSpPr>
          <p:spPr>
            <a:xfrm flipV="1">
              <a:off x="900113" y="4414164"/>
              <a:ext cx="1961021" cy="613999"/>
            </a:xfrm>
            <a:prstGeom prst="bentConnector3">
              <a:avLst>
                <a:gd name="adj1" fmla="val 86672"/>
              </a:avLst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Elbow Connector 86"/>
            <p:cNvCxnSpPr>
              <a:stCxn id="88" idx="0"/>
              <a:endCxn id="125" idx="2"/>
            </p:cNvCxnSpPr>
            <p:nvPr/>
          </p:nvCxnSpPr>
          <p:spPr>
            <a:xfrm rot="5400000" flipH="1" flipV="1">
              <a:off x="1716677" y="3885393"/>
              <a:ext cx="1818021" cy="376079"/>
            </a:xfrm>
            <a:prstGeom prst="bentConnector2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Oval 87"/>
            <p:cNvSpPr/>
            <p:nvPr/>
          </p:nvSpPr>
          <p:spPr>
            <a:xfrm>
              <a:off x="2391928" y="498244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9" name="Straight Connector 88"/>
            <p:cNvCxnSpPr>
              <a:stCxn id="136" idx="3"/>
              <a:endCxn id="111" idx="2"/>
            </p:cNvCxnSpPr>
            <p:nvPr/>
          </p:nvCxnSpPr>
          <p:spPr>
            <a:xfrm>
              <a:off x="2136929" y="4242548"/>
              <a:ext cx="715061" cy="457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Oval 89"/>
            <p:cNvSpPr/>
            <p:nvPr/>
          </p:nvSpPr>
          <p:spPr>
            <a:xfrm>
              <a:off x="2065925" y="315582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1" name="Elbow Connector 90"/>
            <p:cNvCxnSpPr>
              <a:stCxn id="90" idx="4"/>
              <a:endCxn id="116" idx="2"/>
            </p:cNvCxnSpPr>
            <p:nvPr/>
          </p:nvCxnSpPr>
          <p:spPr>
            <a:xfrm rot="16200000" flipH="1">
              <a:off x="2087044" y="3271861"/>
              <a:ext cx="780403" cy="731201"/>
            </a:xfrm>
            <a:prstGeom prst="bentConnector2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Oval 91"/>
            <p:cNvSpPr/>
            <p:nvPr/>
          </p:nvSpPr>
          <p:spPr>
            <a:xfrm>
              <a:off x="2527479" y="225847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3" name="Elbow Connector 92"/>
            <p:cNvCxnSpPr>
              <a:stCxn id="92" idx="6"/>
              <a:endCxn id="120" idx="2"/>
            </p:cNvCxnSpPr>
            <p:nvPr/>
          </p:nvCxnSpPr>
          <p:spPr>
            <a:xfrm>
              <a:off x="2618919" y="2304192"/>
              <a:ext cx="194808" cy="238437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Elbow Connector 93"/>
            <p:cNvCxnSpPr>
              <a:stCxn id="92" idx="6"/>
              <a:endCxn id="110" idx="2"/>
            </p:cNvCxnSpPr>
            <p:nvPr/>
          </p:nvCxnSpPr>
          <p:spPr>
            <a:xfrm>
              <a:off x="2618919" y="2304192"/>
              <a:ext cx="223927" cy="1476584"/>
            </a:xfrm>
            <a:prstGeom prst="bentConnector3">
              <a:avLst>
                <a:gd name="adj1" fmla="val -18058"/>
              </a:avLst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134" idx="3"/>
              <a:endCxn id="92" idx="6"/>
            </p:cNvCxnSpPr>
            <p:nvPr/>
          </p:nvCxnSpPr>
          <p:spPr>
            <a:xfrm>
              <a:off x="2141490" y="2288232"/>
              <a:ext cx="477429" cy="1596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Elbow Connector 95"/>
            <p:cNvCxnSpPr>
              <a:stCxn id="90" idx="0"/>
              <a:endCxn id="127" idx="1"/>
            </p:cNvCxnSpPr>
            <p:nvPr/>
          </p:nvCxnSpPr>
          <p:spPr>
            <a:xfrm rot="5400000" flipH="1" flipV="1">
              <a:off x="2272152" y="2619270"/>
              <a:ext cx="376045" cy="697059"/>
            </a:xfrm>
            <a:prstGeom prst="bentConnector2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Elbow Connector 96"/>
            <p:cNvCxnSpPr>
              <a:stCxn id="98" idx="6"/>
              <a:endCxn id="121" idx="2"/>
            </p:cNvCxnSpPr>
            <p:nvPr/>
          </p:nvCxnSpPr>
          <p:spPr>
            <a:xfrm flipV="1">
              <a:off x="1383484" y="3008973"/>
              <a:ext cx="1430243" cy="707447"/>
            </a:xfrm>
            <a:prstGeom prst="bentConnector3">
              <a:avLst>
                <a:gd name="adj1" fmla="val 62653"/>
              </a:avLst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/>
            <p:cNvSpPr/>
            <p:nvPr/>
          </p:nvSpPr>
          <p:spPr>
            <a:xfrm>
              <a:off x="1374340" y="3711848"/>
              <a:ext cx="9144" cy="91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9" name="Elbow Connector 98"/>
            <p:cNvCxnSpPr>
              <a:stCxn id="83" idx="0"/>
              <a:endCxn id="98" idx="2"/>
            </p:cNvCxnSpPr>
            <p:nvPr/>
          </p:nvCxnSpPr>
          <p:spPr>
            <a:xfrm rot="5400000" flipH="1" flipV="1">
              <a:off x="991252" y="3813740"/>
              <a:ext cx="480407" cy="285769"/>
            </a:xfrm>
            <a:prstGeom prst="bentConnector2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Oval 99"/>
            <p:cNvSpPr/>
            <p:nvPr/>
          </p:nvSpPr>
          <p:spPr>
            <a:xfrm>
              <a:off x="4023360" y="4005072"/>
              <a:ext cx="9144" cy="91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1" name="Elbow Connector 100"/>
            <p:cNvCxnSpPr>
              <a:stCxn id="117" idx="3"/>
              <a:endCxn id="130" idx="2"/>
            </p:cNvCxnSpPr>
            <p:nvPr/>
          </p:nvCxnSpPr>
          <p:spPr>
            <a:xfrm flipV="1">
              <a:off x="4260476" y="3620426"/>
              <a:ext cx="64260" cy="400646"/>
            </a:xfrm>
            <a:prstGeom prst="bentConnector3">
              <a:avLst>
                <a:gd name="adj1" fmla="val 94468"/>
              </a:avLst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Rectangle 101"/>
            <p:cNvSpPr/>
            <p:nvPr/>
          </p:nvSpPr>
          <p:spPr>
            <a:xfrm>
              <a:off x="5485281" y="3309530"/>
              <a:ext cx="315444" cy="3279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0" name="TextBox 139"/>
          <p:cNvSpPr txBox="1"/>
          <p:nvPr/>
        </p:nvSpPr>
        <p:spPr>
          <a:xfrm>
            <a:off x="1165035" y="5764408"/>
            <a:ext cx="305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Multi-input AND gates</a:t>
            </a:r>
          </a:p>
        </p:txBody>
      </p:sp>
      <p:graphicFrame>
        <p:nvGraphicFramePr>
          <p:cNvPr id="141" name="Table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693360"/>
              </p:ext>
            </p:extLst>
          </p:nvPr>
        </p:nvGraphicFramePr>
        <p:xfrm>
          <a:off x="5556604" y="1034313"/>
          <a:ext cx="3500046" cy="519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2462"/>
                <a:gridCol w="982980"/>
                <a:gridCol w="304820"/>
                <a:gridCol w="398780"/>
                <a:gridCol w="398780"/>
                <a:gridCol w="386112"/>
                <a:gridCol w="386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onsolas"/>
                          <a:cs typeface="Consolas"/>
                        </a:rPr>
                        <a:t>DAY</a:t>
                      </a:r>
                      <a:endParaRPr lang="en-US" sz="1300" b="1" baseline="-25000" dirty="0">
                        <a:latin typeface="Andale Mono"/>
                        <a:cs typeface="Andale Mono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Andale Mono"/>
                          <a:cs typeface="Andale Mono"/>
                        </a:rPr>
                        <a:t>d2 d1 d0</a:t>
                      </a:r>
                      <a:endParaRPr lang="en-US" sz="1300" b="1" baseline="-25000" dirty="0">
                        <a:latin typeface="Andale Mono"/>
                        <a:cs typeface="Andale Mono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Andale Mono"/>
                          <a:cs typeface="Andale Mono"/>
                        </a:rPr>
                        <a:t>L</a:t>
                      </a:r>
                      <a:endParaRPr lang="en-US" sz="1300" b="1" dirty="0">
                        <a:latin typeface="Andale Mono"/>
                        <a:cs typeface="Andale Mono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Andale Mono"/>
                          <a:cs typeface="Andale Mono"/>
                        </a:rPr>
                        <a:t>c0</a:t>
                      </a:r>
                      <a:endParaRPr lang="en-US" sz="1300" b="1" baseline="-25000" dirty="0">
                        <a:latin typeface="Andale Mono"/>
                        <a:cs typeface="Andale Mono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Andale Mono"/>
                          <a:cs typeface="Andale Mono"/>
                        </a:rPr>
                        <a:t>c1</a:t>
                      </a:r>
                      <a:endParaRPr lang="en-US" sz="1300" b="1" baseline="-25000" dirty="0">
                        <a:latin typeface="Andale Mono"/>
                        <a:cs typeface="Andale Mono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Andale Mono"/>
                          <a:cs typeface="Andale Mono"/>
                        </a:rPr>
                        <a:t>c2</a:t>
                      </a:r>
                      <a:endParaRPr lang="en-US" sz="1300" b="1" baseline="-25000" dirty="0">
                        <a:latin typeface="Andale Mono"/>
                        <a:cs typeface="Andale Mono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Andale Mono"/>
                          <a:cs typeface="Andale Mono"/>
                        </a:rPr>
                        <a:t>c3</a:t>
                      </a:r>
                      <a:endParaRPr lang="en-US" sz="1300" b="1" baseline="-25000" dirty="0">
                        <a:latin typeface="Andale Mono"/>
                        <a:cs typeface="Andale Mono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SunS</a:t>
                      </a:r>
                      <a:endParaRPr lang="en-US" sz="1600" dirty="0" smtClean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000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SunL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000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MonS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001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MonL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001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TueS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010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TueL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010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WedS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011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WedL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011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Thu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FriS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101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FriL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101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Sat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110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111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3935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4995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2014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4: Boolean Algebra and Circuits</a:t>
            </a:r>
          </a:p>
        </p:txBody>
      </p:sp>
      <p:pic>
        <p:nvPicPr>
          <p:cNvPr id="1026" name="Picture 2" descr="Circuit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440" y="2292440"/>
            <a:ext cx="3333027" cy="4287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Boolean Algebra</a:t>
            </a:r>
          </a:p>
        </p:txBody>
      </p:sp>
      <p:sp>
        <p:nvSpPr>
          <p:cNvPr id="34822" name="Rectangle 10"/>
          <p:cNvSpPr>
            <a:spLocks noGrp="1" noChangeArrowheads="1"/>
          </p:cNvSpPr>
          <p:nvPr>
            <p:ph idx="1"/>
          </p:nvPr>
        </p:nvSpPr>
        <p:spPr>
          <a:xfrm>
            <a:off x="405683" y="1291104"/>
            <a:ext cx="8699679" cy="5065246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tabLst>
                <a:tab pos="2481263" algn="l"/>
                <a:tab pos="5416550" algn="l"/>
              </a:tabLst>
              <a:defRPr/>
            </a:pPr>
            <a:r>
              <a:rPr lang="en-US" sz="3700" dirty="0" smtClean="0">
                <a:solidFill>
                  <a:srgbClr val="C00000"/>
                </a:solidFill>
              </a:rPr>
              <a:t>Boolean algebra to circuit design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tabLst>
                <a:tab pos="2481263" algn="l"/>
                <a:tab pos="5416550" algn="l"/>
              </a:tabLs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tabLst>
                <a:tab pos="2481263" algn="l"/>
                <a:tab pos="5416550" algn="l"/>
              </a:tabLst>
              <a:defRPr/>
            </a:pPr>
            <a:r>
              <a:rPr lang="en-US" sz="3700" dirty="0" smtClean="0">
                <a:solidFill>
                  <a:srgbClr val="C00000"/>
                </a:solidFill>
              </a:rPr>
              <a:t>Boolean algebra 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tabLst>
                <a:tab pos="2481263" algn="l"/>
                <a:tab pos="5416550" algn="l"/>
              </a:tabLst>
              <a:defRPr/>
            </a:pPr>
            <a:r>
              <a:rPr lang="en-US" sz="3400" dirty="0" smtClean="0"/>
              <a:t>a set of elements B containing {0, 1}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tabLst>
                <a:tab pos="2481263" algn="l"/>
                <a:tab pos="5416550" algn="l"/>
              </a:tabLst>
              <a:defRPr/>
            </a:pPr>
            <a:r>
              <a:rPr lang="en-US" sz="3400" dirty="0" smtClean="0"/>
              <a:t>binary operations { + , • }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tabLst>
                <a:tab pos="2481263" algn="l"/>
                <a:tab pos="5416550" algn="l"/>
              </a:tabLst>
              <a:defRPr/>
            </a:pPr>
            <a:r>
              <a:rPr lang="en-US" sz="3400" dirty="0" smtClean="0"/>
              <a:t>and a unary operation { ’ }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tabLst>
                <a:tab pos="2481263" algn="l"/>
                <a:tab pos="5416550" algn="l"/>
              </a:tabLst>
              <a:defRPr/>
            </a:pPr>
            <a:r>
              <a:rPr lang="en-US" sz="3400" dirty="0" smtClean="0"/>
              <a:t>such that the following axioms hold:</a:t>
            </a:r>
            <a:br>
              <a:rPr lang="en-US" sz="3400" dirty="0" smtClean="0"/>
            </a:br>
            <a:endParaRPr lang="en-US" sz="3400" dirty="0" smtClean="0"/>
          </a:p>
          <a:p>
            <a:pPr eaLnBrk="1" fontAlgn="auto" hangingPunct="1">
              <a:spcAft>
                <a:spcPts val="0"/>
              </a:spcAft>
              <a:buFont typeface="Wingdings" pitchFamily="-111" charset="2"/>
              <a:buNone/>
              <a:tabLst>
                <a:tab pos="2481263" algn="l"/>
                <a:tab pos="5416550" algn="l"/>
              </a:tabLst>
              <a:defRPr/>
            </a:pPr>
            <a:r>
              <a:rPr lang="en-US" sz="2600" dirty="0" smtClean="0"/>
              <a:t>	1. the set B contains at least two elements: 0, 1  </a:t>
            </a:r>
          </a:p>
          <a:p>
            <a:pPr eaLnBrk="1" fontAlgn="auto" hangingPunct="1">
              <a:spcAft>
                <a:spcPts val="0"/>
              </a:spcAft>
              <a:buFont typeface="Wingdings" pitchFamily="-111" charset="2"/>
              <a:buNone/>
              <a:tabLst>
                <a:tab pos="2481263" algn="l"/>
                <a:tab pos="5416550" algn="l"/>
              </a:tabLst>
              <a:defRPr/>
            </a:pPr>
            <a:r>
              <a:rPr lang="en-US" sz="2600" dirty="0"/>
              <a:t> </a:t>
            </a:r>
            <a:r>
              <a:rPr lang="en-US" sz="2600" dirty="0" smtClean="0"/>
              <a:t>     For any a, b, c in B:</a:t>
            </a:r>
            <a:br>
              <a:rPr lang="en-US" sz="2600" dirty="0" smtClean="0"/>
            </a:br>
            <a:r>
              <a:rPr lang="en-US" sz="2600" dirty="0" smtClean="0"/>
              <a:t>2. closure:	a + b  is in B	a • b  is in B</a:t>
            </a:r>
            <a:br>
              <a:rPr lang="en-US" sz="2600" dirty="0" smtClean="0"/>
            </a:br>
            <a:r>
              <a:rPr lang="en-US" sz="2600" dirty="0" smtClean="0"/>
              <a:t>3. </a:t>
            </a:r>
            <a:r>
              <a:rPr lang="en-US" sz="2600" dirty="0" err="1" smtClean="0"/>
              <a:t>commutativity</a:t>
            </a:r>
            <a:r>
              <a:rPr lang="en-US" sz="2600" dirty="0" smtClean="0"/>
              <a:t>:	a + b = b + a	</a:t>
            </a:r>
            <a:r>
              <a:rPr lang="en-US" sz="2600" dirty="0" err="1" smtClean="0"/>
              <a:t>a</a:t>
            </a:r>
            <a:r>
              <a:rPr lang="en-US" sz="2600" dirty="0" smtClean="0"/>
              <a:t> • b = b • a</a:t>
            </a:r>
            <a:br>
              <a:rPr lang="en-US" sz="2600" dirty="0" smtClean="0"/>
            </a:br>
            <a:r>
              <a:rPr lang="en-US" sz="2600" dirty="0" smtClean="0"/>
              <a:t>4. </a:t>
            </a:r>
            <a:r>
              <a:rPr lang="en-US" sz="2600" dirty="0" err="1" smtClean="0"/>
              <a:t>associativity</a:t>
            </a:r>
            <a:r>
              <a:rPr lang="en-US" sz="2600" dirty="0" smtClean="0"/>
              <a:t>:	a + (b + c) = (a + b) + c	a • (b • c) = (a • b) • c</a:t>
            </a:r>
            <a:br>
              <a:rPr lang="en-US" sz="2600" dirty="0" smtClean="0"/>
            </a:br>
            <a:r>
              <a:rPr lang="en-US" sz="2600" dirty="0" smtClean="0"/>
              <a:t>5. identity:	a + 0 = a	</a:t>
            </a:r>
            <a:r>
              <a:rPr lang="en-US" sz="2600" dirty="0" err="1" smtClean="0"/>
              <a:t>a</a:t>
            </a:r>
            <a:r>
              <a:rPr lang="en-US" sz="2600" dirty="0" smtClean="0"/>
              <a:t> • 1 = a</a:t>
            </a:r>
            <a:br>
              <a:rPr lang="en-US" sz="2600" dirty="0" smtClean="0"/>
            </a:br>
            <a:r>
              <a:rPr lang="en-US" sz="2600" dirty="0" smtClean="0"/>
              <a:t>6. </a:t>
            </a:r>
            <a:r>
              <a:rPr lang="en-US" sz="2600" dirty="0" err="1" smtClean="0"/>
              <a:t>distributivity</a:t>
            </a:r>
            <a:r>
              <a:rPr lang="en-US" sz="2600" dirty="0" smtClean="0"/>
              <a:t>:	a + (b • c) = (a + b) • (a + c)	a • (b + c) = (a • b) + (a • c)</a:t>
            </a:r>
            <a:br>
              <a:rPr lang="en-US" sz="2600" dirty="0" smtClean="0"/>
            </a:br>
            <a:r>
              <a:rPr lang="en-US" sz="2600" dirty="0" smtClean="0"/>
              <a:t>7. </a:t>
            </a:r>
            <a:r>
              <a:rPr lang="en-US" sz="2600" dirty="0" err="1" smtClean="0"/>
              <a:t>complementarity</a:t>
            </a:r>
            <a:r>
              <a:rPr lang="en-US" sz="2600" dirty="0" smtClean="0"/>
              <a:t>:	a + a’ = 1	a • a’ = 0</a:t>
            </a:r>
          </a:p>
        </p:txBody>
      </p:sp>
      <p:pic>
        <p:nvPicPr>
          <p:cNvPr id="4103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94955" y="1313646"/>
            <a:ext cx="2180024" cy="2653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26895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10"/>
          <p:cNvSpPr>
            <a:spLocks noGrp="1" noChangeArrowheads="1"/>
          </p:cNvSpPr>
          <p:nvPr>
            <p:ph idx="1"/>
          </p:nvPr>
        </p:nvSpPr>
        <p:spPr>
          <a:xfrm>
            <a:off x="547352" y="1176267"/>
            <a:ext cx="8905741" cy="519747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tabLst>
                <a:tab pos="668338" algn="l"/>
                <a:tab pos="4346575" algn="l"/>
              </a:tabLst>
            </a:pPr>
            <a:r>
              <a:rPr lang="en-US" sz="1800" dirty="0" smtClean="0">
                <a:solidFill>
                  <a:srgbClr val="C00000"/>
                </a:solidFill>
              </a:rPr>
              <a:t>identity: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1.   X + 0 = X	1D.   X • 1 = X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46575" algn="l"/>
              </a:tabLst>
            </a:pPr>
            <a:r>
              <a:rPr lang="en-US" sz="1800" dirty="0" smtClean="0">
                <a:solidFill>
                  <a:srgbClr val="C00000"/>
                </a:solidFill>
              </a:rPr>
              <a:t>null: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2.   X + 1 = 1	2D.   X • 0 = 0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46575" algn="l"/>
              </a:tabLst>
            </a:pPr>
            <a:r>
              <a:rPr lang="en-US" sz="1800" dirty="0" err="1" smtClean="0">
                <a:solidFill>
                  <a:srgbClr val="C00000"/>
                </a:solidFill>
              </a:rPr>
              <a:t>idempotency</a:t>
            </a:r>
            <a:r>
              <a:rPr lang="en-US" sz="1800" dirty="0" smtClean="0">
                <a:solidFill>
                  <a:srgbClr val="C00000"/>
                </a:solidFill>
              </a:rPr>
              <a:t>:</a:t>
            </a:r>
            <a:br>
              <a:rPr lang="en-US" sz="1800" dirty="0" smtClean="0">
                <a:solidFill>
                  <a:srgbClr val="C00000"/>
                </a:solidFill>
              </a:rPr>
            </a:br>
            <a:r>
              <a:rPr lang="en-US" sz="1800" dirty="0" smtClean="0"/>
              <a:t>	3.   X + X = X	3D.   X • X = X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46575" algn="l"/>
              </a:tabLst>
            </a:pPr>
            <a:r>
              <a:rPr lang="en-US" sz="1800" dirty="0" smtClean="0">
                <a:solidFill>
                  <a:srgbClr val="C00000"/>
                </a:solidFill>
              </a:rPr>
              <a:t>involution: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4.   (X’)’ = X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46575" algn="l"/>
              </a:tabLst>
            </a:pPr>
            <a:r>
              <a:rPr lang="en-US" sz="1800" dirty="0" smtClean="0">
                <a:solidFill>
                  <a:srgbClr val="C00000"/>
                </a:solidFill>
              </a:rPr>
              <a:t>complementarity: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5.   X + X’ = 1	5D.   X • X’ = 0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46575" algn="l"/>
              </a:tabLst>
            </a:pPr>
            <a:r>
              <a:rPr lang="en-US" sz="1800" dirty="0" smtClean="0">
                <a:solidFill>
                  <a:srgbClr val="C00000"/>
                </a:solidFill>
              </a:rPr>
              <a:t>commutatively: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6.   X + Y = Y + X	6D.   X • Y = Y • X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46575" algn="l"/>
              </a:tabLst>
            </a:pPr>
            <a:r>
              <a:rPr lang="en-US" sz="1800" dirty="0" smtClean="0">
                <a:solidFill>
                  <a:srgbClr val="C00000"/>
                </a:solidFill>
              </a:rPr>
              <a:t>associativity: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7.   (X + Y) + Z = X + (Y + Z)	7D.   (X • Y) • Z = X • (Y • Z)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46575" algn="l"/>
              </a:tabLst>
            </a:pPr>
            <a:r>
              <a:rPr lang="en-US" sz="1800" dirty="0" err="1" smtClean="0">
                <a:solidFill>
                  <a:srgbClr val="C00000"/>
                </a:solidFill>
              </a:rPr>
              <a:t>distributivity</a:t>
            </a:r>
            <a:r>
              <a:rPr lang="en-US" sz="1800" dirty="0" smtClean="0">
                <a:solidFill>
                  <a:srgbClr val="C00000"/>
                </a:solidFill>
              </a:rPr>
              <a:t>: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8.   X • (Y + Z) = (X • Y) + (X • Z)	8D.   X + (Y • Z) = (X + Y) • (X + Z)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46575" algn="l"/>
              </a:tabLst>
            </a:pPr>
            <a:endParaRPr lang="en-US" sz="1800" dirty="0" smtClean="0"/>
          </a:p>
        </p:txBody>
      </p:sp>
      <p:sp>
        <p:nvSpPr>
          <p:cNvPr id="38917" name="Rectangle 9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</a:t>
            </a:r>
            <a:r>
              <a:rPr lang="en-US" dirty="0" smtClean="0"/>
              <a:t>xioms and Theorems of Boolean Algebra</a:t>
            </a:r>
          </a:p>
        </p:txBody>
      </p:sp>
    </p:spTree>
    <p:extLst>
      <p:ext uri="{BB962C8B-B14F-4D97-AF65-F5344CB8AC3E}">
        <p14:creationId xmlns:p14="http://schemas.microsoft.com/office/powerpoint/2010/main" val="12528527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9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737600" cy="838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</a:t>
            </a:r>
            <a:r>
              <a:rPr lang="en-US" dirty="0" smtClean="0"/>
              <a:t>xioms and Theorems of Boolean Algebra</a:t>
            </a:r>
          </a:p>
        </p:txBody>
      </p:sp>
      <p:sp>
        <p:nvSpPr>
          <p:cNvPr id="19459" name="Rectangle 10"/>
          <p:cNvSpPr>
            <a:spLocks noGrp="1" noChangeArrowheads="1"/>
          </p:cNvSpPr>
          <p:nvPr>
            <p:ph idx="1"/>
          </p:nvPr>
        </p:nvSpPr>
        <p:spPr>
          <a:xfrm>
            <a:off x="457200" y="1523999"/>
            <a:ext cx="8686800" cy="4632101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tabLst>
                <a:tab pos="668338" algn="l"/>
                <a:tab pos="4395788" algn="l"/>
              </a:tabLst>
            </a:pPr>
            <a:r>
              <a:rPr lang="en-US" sz="1800" dirty="0" smtClean="0">
                <a:solidFill>
                  <a:srgbClr val="C00000"/>
                </a:solidFill>
              </a:rPr>
              <a:t>uniting: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9.   X • Y + X • Y’ = X	9D.   (X + Y) • (X + Y’) = X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95788" algn="l"/>
              </a:tabLst>
            </a:pPr>
            <a:r>
              <a:rPr lang="en-US" sz="1800" dirty="0" smtClean="0">
                <a:solidFill>
                  <a:srgbClr val="C00000"/>
                </a:solidFill>
              </a:rPr>
              <a:t>absorption: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10. X + X • Y = X	10D.  X • (X + Y) = X</a:t>
            </a:r>
            <a:br>
              <a:rPr lang="en-US" sz="1800" dirty="0" smtClean="0"/>
            </a:br>
            <a:r>
              <a:rPr lang="en-US" sz="1800" dirty="0" smtClean="0"/>
              <a:t>	11. (X + Y’) • Y = X • Y	11D. (X • Y’) + Y = X + Y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95788" algn="l"/>
              </a:tabLst>
            </a:pPr>
            <a:r>
              <a:rPr lang="en-US" sz="1800" dirty="0" smtClean="0">
                <a:solidFill>
                  <a:srgbClr val="C00000"/>
                </a:solidFill>
              </a:rPr>
              <a:t>factoring: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12. (X + Y) • (X’ + Z) =	12D. X • Y + X’ • Z = </a:t>
            </a:r>
            <a:br>
              <a:rPr lang="en-US" sz="1800" dirty="0" smtClean="0"/>
            </a:br>
            <a:r>
              <a:rPr lang="en-US" sz="1800" dirty="0" smtClean="0"/>
              <a:t>                               X • Z + X’ • Y	                    (X + Z) • (X’ + Y)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95788" algn="l"/>
              </a:tabLst>
            </a:pPr>
            <a:r>
              <a:rPr lang="en-US" sz="1800" dirty="0" smtClean="0">
                <a:solidFill>
                  <a:srgbClr val="C00000"/>
                </a:solidFill>
              </a:rPr>
              <a:t>consensus: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13. (X • Y) + (Y • Z) + (X’ • Z) =	13D. (X + Y) • (Y + Z) • (X’ + Z) =</a:t>
            </a:r>
            <a:br>
              <a:rPr lang="en-US" sz="1800" dirty="0" smtClean="0"/>
            </a:br>
            <a:r>
              <a:rPr lang="en-US" sz="1800" dirty="0" smtClean="0"/>
              <a:t>	             X • Y + X’ • Z	               (X + Y) • (X’ + Z)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95788" algn="l"/>
              </a:tabLst>
            </a:pPr>
            <a:r>
              <a:rPr lang="en-US" sz="1800" dirty="0" smtClean="0">
                <a:solidFill>
                  <a:srgbClr val="C00000"/>
                </a:solidFill>
              </a:rPr>
              <a:t>de Morgan’s: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14. (X + Y + ...)’ = X’ • Y’ • ...	14D. (X • Y • ...)’ = X’ + Y’ + ...</a:t>
            </a:r>
          </a:p>
        </p:txBody>
      </p:sp>
    </p:spTree>
    <p:extLst>
      <p:ext uri="{BB962C8B-B14F-4D97-AF65-F5344CB8AC3E}">
        <p14:creationId xmlns:p14="http://schemas.microsoft.com/office/powerpoint/2010/main" val="12793826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</a:t>
            </a:r>
            <a:r>
              <a:rPr lang="en-US" dirty="0" smtClean="0"/>
              <a:t>roving </a:t>
            </a:r>
            <a:r>
              <a:rPr lang="en-US" dirty="0"/>
              <a:t>T</a:t>
            </a:r>
            <a:r>
              <a:rPr lang="en-US" dirty="0" smtClean="0"/>
              <a:t>heorems (Rewriting)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95837" y="1102491"/>
            <a:ext cx="8229600" cy="5140800"/>
          </a:xfrm>
        </p:spPr>
        <p:txBody>
          <a:bodyPr/>
          <a:lstStyle/>
          <a:p>
            <a:pPr marL="0" indent="0" eaLnBrk="1" hangingPunct="1">
              <a:buNone/>
              <a:tabLst>
                <a:tab pos="1798638" algn="l"/>
                <a:tab pos="4060825" algn="l"/>
                <a:tab pos="5702300" algn="l"/>
              </a:tabLst>
            </a:pP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  <a:cs typeface="Tahoma" pitchFamily="-111" charset="0"/>
              </a:rPr>
              <a:t>Using the laws of Boolean Algebra:</a:t>
            </a:r>
            <a:endParaRPr lang="en-US" sz="2800" dirty="0" smtClean="0">
              <a:latin typeface="Franklin Gothic Medium" panose="020B0603020102020204" pitchFamily="34" charset="0"/>
              <a:cs typeface="Tahoma" pitchFamily="-111" charset="0"/>
              <a:sym typeface="ZapfDingbats" pitchFamily="82" charset="2"/>
            </a:endParaRPr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980934" y="2487768"/>
            <a:ext cx="291465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215" tIns="45107" rIns="90215" bIns="45107">
            <a:spAutoFit/>
          </a:bodyPr>
          <a:lstStyle/>
          <a:p>
            <a:pPr eaLnBrk="0" hangingPunct="0">
              <a:tabLst>
                <a:tab pos="2706688" algn="l"/>
              </a:tabLst>
            </a:pPr>
            <a:r>
              <a:rPr lang="en-US" sz="2000" dirty="0" err="1">
                <a:latin typeface="Tahoma" pitchFamily="-111" charset="0"/>
              </a:rPr>
              <a:t>distributivity</a:t>
            </a:r>
            <a:r>
              <a:rPr lang="en-US" sz="2000" dirty="0">
                <a:latin typeface="Tahoma" pitchFamily="-111" charset="0"/>
              </a:rPr>
              <a:t> (8)	</a:t>
            </a:r>
          </a:p>
          <a:p>
            <a:pPr eaLnBrk="0" hangingPunct="0">
              <a:tabLst>
                <a:tab pos="2706688" algn="l"/>
              </a:tabLst>
            </a:pPr>
            <a:r>
              <a:rPr lang="en-US" sz="2000" dirty="0">
                <a:latin typeface="Tahoma" pitchFamily="-111" charset="0"/>
              </a:rPr>
              <a:t>complementarity (5)	</a:t>
            </a:r>
          </a:p>
          <a:p>
            <a:pPr eaLnBrk="0" hangingPunct="0">
              <a:tabLst>
                <a:tab pos="2706688" algn="l"/>
              </a:tabLst>
            </a:pPr>
            <a:r>
              <a:rPr lang="en-US" sz="2000" dirty="0">
                <a:latin typeface="Tahoma" pitchFamily="-111" charset="0"/>
              </a:rPr>
              <a:t>identity (1D)	</a:t>
            </a:r>
            <a:br>
              <a:rPr lang="en-US" sz="2000" dirty="0">
                <a:latin typeface="Tahoma" pitchFamily="-111" charset="0"/>
              </a:rPr>
            </a:br>
            <a:endParaRPr lang="en-US" sz="2000" dirty="0">
              <a:latin typeface="Tahoma" pitchFamily="-111" charset="0"/>
            </a:endParaRPr>
          </a:p>
        </p:txBody>
      </p:sp>
      <p:sp>
        <p:nvSpPr>
          <p:cNvPr id="20488" name="Rectangle 5"/>
          <p:cNvSpPr>
            <a:spLocks noChangeArrowheads="1"/>
          </p:cNvSpPr>
          <p:nvPr/>
        </p:nvSpPr>
        <p:spPr bwMode="auto">
          <a:xfrm>
            <a:off x="1507923" y="4625438"/>
            <a:ext cx="291465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215" tIns="45107" rIns="90215" bIns="45107">
            <a:spAutoFit/>
          </a:bodyPr>
          <a:lstStyle/>
          <a:p>
            <a:pPr eaLnBrk="0" hangingPunct="0">
              <a:tabLst>
                <a:tab pos="2706688" algn="l"/>
              </a:tabLst>
            </a:pPr>
            <a:r>
              <a:rPr lang="en-US" sz="2000" dirty="0">
                <a:latin typeface="Tahoma" pitchFamily="-111" charset="0"/>
              </a:rPr>
              <a:t>identity (1D)	</a:t>
            </a:r>
          </a:p>
          <a:p>
            <a:pPr eaLnBrk="0" hangingPunct="0">
              <a:tabLst>
                <a:tab pos="2706688" algn="l"/>
              </a:tabLst>
            </a:pPr>
            <a:r>
              <a:rPr lang="en-US" sz="2000" dirty="0" err="1">
                <a:latin typeface="Tahoma" pitchFamily="-111" charset="0"/>
              </a:rPr>
              <a:t>distributivity</a:t>
            </a:r>
            <a:r>
              <a:rPr lang="en-US" sz="2000" dirty="0">
                <a:latin typeface="Tahoma" pitchFamily="-111" charset="0"/>
              </a:rPr>
              <a:t> (8)	</a:t>
            </a:r>
          </a:p>
          <a:p>
            <a:pPr eaLnBrk="0" hangingPunct="0">
              <a:tabLst>
                <a:tab pos="2706688" algn="l"/>
              </a:tabLst>
            </a:pPr>
            <a:r>
              <a:rPr lang="en-US" sz="2000" dirty="0" smtClean="0">
                <a:latin typeface="Tahoma" pitchFamily="-111" charset="0"/>
              </a:rPr>
              <a:t>uniting </a:t>
            </a:r>
            <a:r>
              <a:rPr lang="en-US" sz="2000" dirty="0">
                <a:latin typeface="Tahoma" pitchFamily="-111" charset="0"/>
              </a:rPr>
              <a:t>(2)	</a:t>
            </a:r>
          </a:p>
          <a:p>
            <a:pPr eaLnBrk="0" hangingPunct="0">
              <a:tabLst>
                <a:tab pos="2706688" algn="l"/>
              </a:tabLst>
            </a:pPr>
            <a:r>
              <a:rPr lang="en-US" sz="2000" dirty="0">
                <a:latin typeface="Tahoma" pitchFamily="-111" charset="0"/>
              </a:rPr>
              <a:t>identity (1D)	</a:t>
            </a:r>
            <a:endParaRPr lang="en-US" sz="2000" dirty="0">
              <a:latin typeface="Tahoma" pitchFamily="-111" charset="0"/>
              <a:sym typeface="ZapfDingbats" pitchFamily="82" charset="2"/>
            </a:endParaRPr>
          </a:p>
        </p:txBody>
      </p:sp>
      <p:sp>
        <p:nvSpPr>
          <p:cNvPr id="20489" name="Rectangle 4"/>
          <p:cNvSpPr>
            <a:spLocks noChangeArrowheads="1"/>
          </p:cNvSpPr>
          <p:nvPr/>
        </p:nvSpPr>
        <p:spPr bwMode="auto">
          <a:xfrm>
            <a:off x="4460376" y="2449131"/>
            <a:ext cx="36576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15" tIns="45107" rIns="90215" bIns="45107">
            <a:spAutoFit/>
          </a:bodyPr>
          <a:lstStyle/>
          <a:p>
            <a:pPr eaLnBrk="0" hangingPunct="0">
              <a:tabLst>
                <a:tab pos="2706688" algn="l"/>
              </a:tabLst>
            </a:pPr>
            <a:r>
              <a:rPr lang="en-US" sz="2000" dirty="0">
                <a:latin typeface="Tahoma" pitchFamily="-111" charset="0"/>
              </a:rPr>
              <a:t>X • Y + X • Y’ =   X • (Y + Y’)</a:t>
            </a:r>
          </a:p>
          <a:p>
            <a:pPr eaLnBrk="0" hangingPunct="0">
              <a:tabLst>
                <a:tab pos="2706688" algn="l"/>
              </a:tabLst>
            </a:pPr>
            <a:r>
              <a:rPr lang="en-US" sz="2000" dirty="0">
                <a:latin typeface="Tahoma" pitchFamily="-111" charset="0"/>
              </a:rPr>
              <a:t>                    =   X • (1)</a:t>
            </a:r>
          </a:p>
          <a:p>
            <a:pPr eaLnBrk="0" hangingPunct="0">
              <a:tabLst>
                <a:tab pos="2706688" algn="l"/>
              </a:tabLst>
            </a:pPr>
            <a:r>
              <a:rPr lang="en-US" sz="2000" dirty="0">
                <a:latin typeface="Tahoma" pitchFamily="-111" charset="0"/>
              </a:rPr>
              <a:t>                    =   X </a:t>
            </a:r>
            <a:br>
              <a:rPr lang="en-US" sz="2000" dirty="0">
                <a:latin typeface="Tahoma" pitchFamily="-111" charset="0"/>
              </a:rPr>
            </a:br>
            <a:endParaRPr lang="en-US" sz="2000" dirty="0">
              <a:latin typeface="Tahoma" pitchFamily="-111" charset="0"/>
            </a:endParaRPr>
          </a:p>
        </p:txBody>
      </p:sp>
      <p:sp>
        <p:nvSpPr>
          <p:cNvPr id="20490" name="Rectangle 5"/>
          <p:cNvSpPr>
            <a:spLocks noChangeArrowheads="1"/>
          </p:cNvSpPr>
          <p:nvPr/>
        </p:nvSpPr>
        <p:spPr bwMode="auto">
          <a:xfrm>
            <a:off x="4314957" y="4660005"/>
            <a:ext cx="4208935" cy="1322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215" tIns="45107" rIns="90215" bIns="45107">
            <a:spAutoFit/>
          </a:bodyPr>
          <a:lstStyle/>
          <a:p>
            <a:pPr eaLnBrk="0" hangingPunct="0">
              <a:tabLst>
                <a:tab pos="2706688" algn="l"/>
              </a:tabLst>
            </a:pPr>
            <a:r>
              <a:rPr lang="en-US" sz="2000" dirty="0" smtClean="0">
                <a:latin typeface="Tahoma" pitchFamily="-111" charset="0"/>
              </a:rPr>
              <a:t>     X  </a:t>
            </a:r>
            <a:r>
              <a:rPr lang="en-US" sz="2000" dirty="0">
                <a:latin typeface="Tahoma" pitchFamily="-111" charset="0"/>
              </a:rPr>
              <a:t>+  X • </a:t>
            </a:r>
            <a:r>
              <a:rPr lang="en-US" sz="2000" dirty="0" smtClean="0">
                <a:latin typeface="Tahoma" pitchFamily="-111" charset="0"/>
              </a:rPr>
              <a:t>Y </a:t>
            </a:r>
            <a:r>
              <a:rPr lang="en-US" sz="1200" dirty="0" smtClean="0">
                <a:latin typeface="Tahoma" pitchFamily="-111" charset="0"/>
              </a:rPr>
              <a:t> </a:t>
            </a:r>
            <a:r>
              <a:rPr lang="en-US" sz="2000" dirty="0" smtClean="0">
                <a:latin typeface="Tahoma" pitchFamily="-111" charset="0"/>
              </a:rPr>
              <a:t> =   </a:t>
            </a:r>
            <a:r>
              <a:rPr lang="en-US" sz="2000" dirty="0">
                <a:latin typeface="Tahoma" pitchFamily="-111" charset="0"/>
              </a:rPr>
              <a:t>X • 1   +  X • Y</a:t>
            </a:r>
          </a:p>
          <a:p>
            <a:pPr eaLnBrk="0" hangingPunct="0">
              <a:tabLst>
                <a:tab pos="2706688" algn="l"/>
              </a:tabLst>
            </a:pPr>
            <a:r>
              <a:rPr lang="en-US" sz="2000" dirty="0">
                <a:latin typeface="Tahoma" pitchFamily="-111" charset="0"/>
              </a:rPr>
              <a:t>                       =   X • (1 + Y)</a:t>
            </a:r>
          </a:p>
          <a:p>
            <a:pPr eaLnBrk="0" hangingPunct="0">
              <a:tabLst>
                <a:tab pos="2706688" algn="l"/>
              </a:tabLst>
            </a:pPr>
            <a:r>
              <a:rPr lang="en-US" sz="2000" dirty="0">
                <a:latin typeface="Tahoma" pitchFamily="-111" charset="0"/>
              </a:rPr>
              <a:t>                       =   X • (1)</a:t>
            </a:r>
          </a:p>
          <a:p>
            <a:pPr eaLnBrk="0" hangingPunct="0">
              <a:tabLst>
                <a:tab pos="2706688" algn="l"/>
              </a:tabLst>
            </a:pPr>
            <a:r>
              <a:rPr lang="en-US" sz="2000" dirty="0">
                <a:latin typeface="Tahoma" pitchFamily="-111" charset="0"/>
              </a:rPr>
              <a:t>                       </a:t>
            </a:r>
            <a:r>
              <a:rPr lang="en-US" sz="2000" dirty="0" smtClean="0">
                <a:latin typeface="Tahoma" pitchFamily="-111" charset="0"/>
              </a:rPr>
              <a:t>=   </a:t>
            </a:r>
            <a:r>
              <a:rPr lang="en-US" sz="2000" dirty="0">
                <a:latin typeface="Tahoma" pitchFamily="-111" charset="0"/>
              </a:rPr>
              <a:t>X </a:t>
            </a:r>
            <a:endParaRPr lang="en-US" sz="2000" dirty="0">
              <a:latin typeface="Tahoma" pitchFamily="-111" charset="0"/>
              <a:sym typeface="ZapfDingbats" pitchFamily="82" charset="2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52020" y="1576866"/>
            <a:ext cx="8229600" cy="51408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  <a:tabLst>
                <a:tab pos="1798638" algn="l"/>
                <a:tab pos="4060825" algn="l"/>
                <a:tab pos="5702300" algn="l"/>
              </a:tabLst>
            </a:pPr>
            <a:endParaRPr lang="en-US" sz="2000" dirty="0" smtClean="0">
              <a:solidFill>
                <a:srgbClr val="C00000"/>
              </a:solidFill>
              <a:latin typeface="Tahoma" pitchFamily="-111" charset="0"/>
              <a:cs typeface="Tahoma" pitchFamily="-111" charset="0"/>
            </a:endParaRPr>
          </a:p>
          <a:p>
            <a:pPr marL="457200" lvl="1" indent="0">
              <a:buFont typeface="Arial"/>
              <a:buNone/>
              <a:tabLst>
                <a:tab pos="1798638" algn="l"/>
                <a:tab pos="4060825" algn="l"/>
                <a:tab pos="5702300" algn="l"/>
              </a:tabLst>
            </a:pPr>
            <a:r>
              <a:rPr lang="en-US" sz="2000" b="1" dirty="0" smtClean="0">
                <a:latin typeface="Tahoma" pitchFamily="-111" charset="0"/>
                <a:cs typeface="Tahoma" pitchFamily="-111" charset="0"/>
              </a:rPr>
              <a:t>prove the theorem:             </a:t>
            </a:r>
            <a:r>
              <a:rPr lang="en-US" sz="2000" dirty="0" smtClean="0">
                <a:latin typeface="Tahoma" pitchFamily="-111" charset="0"/>
                <a:cs typeface="Tahoma" pitchFamily="-111" charset="0"/>
              </a:rPr>
              <a:t>X • Y + X • Y’ 	=   X</a:t>
            </a:r>
            <a:br>
              <a:rPr lang="en-US" sz="2000" dirty="0" smtClean="0">
                <a:latin typeface="Tahoma" pitchFamily="-111" charset="0"/>
                <a:cs typeface="Tahoma" pitchFamily="-111" charset="0"/>
              </a:rPr>
            </a:br>
            <a:r>
              <a:rPr lang="en-US" dirty="0" smtClean="0">
                <a:latin typeface="Tahoma" pitchFamily="-111" charset="0"/>
                <a:cs typeface="Tahoma" pitchFamily="-111" charset="0"/>
              </a:rPr>
              <a:t/>
            </a:r>
            <a:br>
              <a:rPr lang="en-US" dirty="0" smtClean="0">
                <a:latin typeface="Tahoma" pitchFamily="-111" charset="0"/>
                <a:cs typeface="Tahoma" pitchFamily="-111" charset="0"/>
              </a:rPr>
            </a:br>
            <a:r>
              <a:rPr lang="en-US" dirty="0" smtClean="0">
                <a:latin typeface="Tahoma" pitchFamily="-111" charset="0"/>
                <a:cs typeface="Tahoma" pitchFamily="-111" charset="0"/>
              </a:rPr>
              <a:t/>
            </a:r>
            <a:br>
              <a:rPr lang="en-US" dirty="0" smtClean="0">
                <a:latin typeface="Tahoma" pitchFamily="-111" charset="0"/>
                <a:cs typeface="Tahoma" pitchFamily="-111" charset="0"/>
              </a:rPr>
            </a:br>
            <a:r>
              <a:rPr lang="en-US" dirty="0" smtClean="0">
                <a:latin typeface="Tahoma" pitchFamily="-111" charset="0"/>
                <a:cs typeface="Tahoma" pitchFamily="-111" charset="0"/>
              </a:rPr>
              <a:t/>
            </a:r>
            <a:br>
              <a:rPr lang="en-US" dirty="0" smtClean="0">
                <a:latin typeface="Tahoma" pitchFamily="-111" charset="0"/>
                <a:cs typeface="Tahoma" pitchFamily="-111" charset="0"/>
              </a:rPr>
            </a:br>
            <a:r>
              <a:rPr lang="en-US" dirty="0" smtClean="0">
                <a:latin typeface="Tahoma" pitchFamily="-111" charset="0"/>
                <a:cs typeface="Tahoma" pitchFamily="-111" charset="0"/>
              </a:rPr>
              <a:t/>
            </a:r>
            <a:br>
              <a:rPr lang="en-US" dirty="0" smtClean="0">
                <a:latin typeface="Tahoma" pitchFamily="-111" charset="0"/>
                <a:cs typeface="Tahoma" pitchFamily="-111" charset="0"/>
              </a:rPr>
            </a:br>
            <a:r>
              <a:rPr lang="en-US" sz="2000" b="1" dirty="0" smtClean="0">
                <a:latin typeface="Tahoma" pitchFamily="-111" charset="0"/>
                <a:cs typeface="Tahoma" pitchFamily="-111" charset="0"/>
              </a:rPr>
              <a:t>prove the theorem:                   </a:t>
            </a:r>
            <a:r>
              <a:rPr lang="en-US" sz="2000" dirty="0" smtClean="0">
                <a:latin typeface="Tahoma" pitchFamily="-111" charset="0"/>
                <a:cs typeface="Tahoma" pitchFamily="-111" charset="0"/>
              </a:rPr>
              <a:t>X + X • Y     =   X</a:t>
            </a:r>
            <a:endParaRPr lang="en-US" sz="2000" dirty="0" smtClean="0">
              <a:latin typeface="Tahoma" pitchFamily="-111" charset="0"/>
              <a:cs typeface="Tahoma" pitchFamily="-111" charset="0"/>
              <a:sym typeface="ZapfDingbats" pitchFamily="8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444815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1" name="Rectangle 19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Proving </a:t>
            </a:r>
            <a:r>
              <a:rPr lang="en-US" dirty="0"/>
              <a:t>T</a:t>
            </a:r>
            <a:r>
              <a:rPr lang="en-US" dirty="0" smtClean="0"/>
              <a:t>heorems (Truth </a:t>
            </a:r>
            <a:r>
              <a:rPr lang="en-US" dirty="0"/>
              <a:t>T</a:t>
            </a:r>
            <a:r>
              <a:rPr lang="en-US" dirty="0" smtClean="0"/>
              <a:t>able)</a:t>
            </a:r>
          </a:p>
        </p:txBody>
      </p:sp>
      <p:sp>
        <p:nvSpPr>
          <p:cNvPr id="21507" name="Rectangle 20"/>
          <p:cNvSpPr>
            <a:spLocks noGrp="1" noChangeArrowheads="1"/>
          </p:cNvSpPr>
          <p:nvPr>
            <p:ph idx="1"/>
          </p:nvPr>
        </p:nvSpPr>
        <p:spPr>
          <a:xfrm>
            <a:off x="585988" y="1094443"/>
            <a:ext cx="8229600" cy="5140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Using complete truth table:</a:t>
            </a:r>
            <a:endParaRPr lang="en-US" sz="2400" dirty="0" smtClean="0"/>
          </a:p>
        </p:txBody>
      </p:sp>
      <p:sp>
        <p:nvSpPr>
          <p:cNvPr id="21511" name="Rectangle 9"/>
          <p:cNvSpPr>
            <a:spLocks noChangeArrowheads="1"/>
          </p:cNvSpPr>
          <p:nvPr/>
        </p:nvSpPr>
        <p:spPr bwMode="auto">
          <a:xfrm>
            <a:off x="843523" y="2676299"/>
            <a:ext cx="3168650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2175"/>
              </a:lnSpc>
              <a:spcAft>
                <a:spcPts val="1975"/>
              </a:spcAft>
              <a:tabLst>
                <a:tab pos="450850" algn="l"/>
                <a:tab pos="901700" algn="l"/>
                <a:tab pos="135255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(X + Y)’ = X’ • Y’</a:t>
            </a:r>
            <a:br>
              <a:rPr lang="en-US" sz="1600" dirty="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NOR is equivalent to AND </a:t>
            </a:r>
            <a:br>
              <a:rPr lang="en-US" sz="1600" dirty="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with inputs complemented</a:t>
            </a:r>
          </a:p>
        </p:txBody>
      </p:sp>
      <p:sp>
        <p:nvSpPr>
          <p:cNvPr id="21512" name="Rectangle 10"/>
          <p:cNvSpPr>
            <a:spLocks noChangeArrowheads="1"/>
          </p:cNvSpPr>
          <p:nvPr/>
        </p:nvSpPr>
        <p:spPr bwMode="auto">
          <a:xfrm>
            <a:off x="830823" y="4339354"/>
            <a:ext cx="3155950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2175"/>
              </a:lnSpc>
              <a:spcAft>
                <a:spcPts val="1975"/>
              </a:spcAft>
              <a:tabLst>
                <a:tab pos="450850" algn="l"/>
                <a:tab pos="901700" algn="l"/>
                <a:tab pos="135255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(X • Y)’ = X’ + Y’</a:t>
            </a:r>
            <a:br>
              <a:rPr lang="en-US" sz="1600" dirty="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NAND is equivalent to OR </a:t>
            </a:r>
            <a:br>
              <a:rPr lang="en-US" sz="1600" dirty="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with inputs complemented</a:t>
            </a:r>
          </a:p>
        </p:txBody>
      </p:sp>
      <p:grpSp>
        <p:nvGrpSpPr>
          <p:cNvPr id="21513" name="Group 14"/>
          <p:cNvGrpSpPr>
            <a:grpSpLocks/>
          </p:cNvGrpSpPr>
          <p:nvPr/>
        </p:nvGrpSpPr>
        <p:grpSpPr bwMode="auto">
          <a:xfrm>
            <a:off x="4383648" y="2538664"/>
            <a:ext cx="4089224" cy="1128712"/>
            <a:chOff x="2748" y="1296"/>
            <a:chExt cx="2612" cy="720"/>
          </a:xfrm>
        </p:grpSpPr>
        <p:sp>
          <p:nvSpPr>
            <p:cNvPr id="21518" name="Line 11"/>
            <p:cNvSpPr>
              <a:spLocks noChangeShapeType="1"/>
            </p:cNvSpPr>
            <p:nvPr/>
          </p:nvSpPr>
          <p:spPr bwMode="auto">
            <a:xfrm>
              <a:off x="2748" y="1464"/>
              <a:ext cx="21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9" name="Line 12"/>
            <p:cNvSpPr>
              <a:spLocks noChangeShapeType="1"/>
            </p:cNvSpPr>
            <p:nvPr/>
          </p:nvSpPr>
          <p:spPr bwMode="auto">
            <a:xfrm>
              <a:off x="3880" y="1332"/>
              <a:ext cx="0" cy="6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0" name="Rectangle 13"/>
            <p:cNvSpPr>
              <a:spLocks noChangeArrowheads="1"/>
            </p:cNvSpPr>
            <p:nvPr/>
          </p:nvSpPr>
          <p:spPr bwMode="auto">
            <a:xfrm>
              <a:off x="2792" y="1296"/>
              <a:ext cx="256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pitchFamily="-111" charset="0"/>
                </a:rPr>
                <a:t>X	Y	X’	Y’	(X + Y)’	X’ • Y’</a:t>
              </a:r>
              <a:br>
                <a:rPr lang="en-US" dirty="0">
                  <a:solidFill>
                    <a:srgbClr val="000000"/>
                  </a:solidFill>
                  <a:latin typeface="Tahoma" pitchFamily="-111" charset="0"/>
                </a:rPr>
              </a:br>
              <a:endParaRPr lang="en-US" dirty="0">
                <a:solidFill>
                  <a:srgbClr val="000000"/>
                </a:solidFill>
                <a:latin typeface="Tahoma" pitchFamily="-111" charset="0"/>
              </a:endParaRPr>
            </a:p>
          </p:txBody>
        </p:sp>
      </p:grpSp>
      <p:grpSp>
        <p:nvGrpSpPr>
          <p:cNvPr id="21514" name="Group 18"/>
          <p:cNvGrpSpPr>
            <a:grpSpLocks/>
          </p:cNvGrpSpPr>
          <p:nvPr/>
        </p:nvGrpSpPr>
        <p:grpSpPr bwMode="auto">
          <a:xfrm>
            <a:off x="4383648" y="4293474"/>
            <a:ext cx="4114272" cy="1743093"/>
            <a:chOff x="2748" y="2220"/>
            <a:chExt cx="2628" cy="728"/>
          </a:xfrm>
        </p:grpSpPr>
        <p:sp>
          <p:nvSpPr>
            <p:cNvPr id="21515" name="Line 15"/>
            <p:cNvSpPr>
              <a:spLocks noChangeShapeType="1"/>
            </p:cNvSpPr>
            <p:nvPr/>
          </p:nvSpPr>
          <p:spPr bwMode="auto">
            <a:xfrm>
              <a:off x="2748" y="2352"/>
              <a:ext cx="21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6" name="Line 16"/>
            <p:cNvSpPr>
              <a:spLocks noChangeShapeType="1"/>
            </p:cNvSpPr>
            <p:nvPr/>
          </p:nvSpPr>
          <p:spPr bwMode="auto">
            <a:xfrm>
              <a:off x="3880" y="2220"/>
              <a:ext cx="0" cy="6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7" name="Rectangle 17"/>
            <p:cNvSpPr>
              <a:spLocks noChangeArrowheads="1"/>
            </p:cNvSpPr>
            <p:nvPr/>
          </p:nvSpPr>
          <p:spPr bwMode="auto">
            <a:xfrm>
              <a:off x="2808" y="2228"/>
              <a:ext cx="256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pitchFamily="-111" charset="0"/>
                </a:rPr>
                <a:t>X	Y	X’	Y</a:t>
              </a:r>
              <a:r>
                <a:rPr lang="en-US" dirty="0" smtClean="0">
                  <a:solidFill>
                    <a:srgbClr val="000000"/>
                  </a:solidFill>
                  <a:latin typeface="Tahoma" pitchFamily="-111" charset="0"/>
                </a:rPr>
                <a:t>’	(X • Y)’	X’ + Y’</a:t>
              </a:r>
              <a:br>
                <a:rPr lang="en-US" dirty="0" smtClean="0">
                  <a:solidFill>
                    <a:srgbClr val="000000"/>
                  </a:solidFill>
                  <a:latin typeface="Tahoma" pitchFamily="-111" charset="0"/>
                </a:rPr>
              </a:br>
              <a:endParaRPr lang="en-US" dirty="0">
                <a:solidFill>
                  <a:srgbClr val="000000"/>
                </a:solidFill>
                <a:latin typeface="Tahoma" pitchFamily="-111" charset="0"/>
              </a:endParaRPr>
            </a:p>
          </p:txBody>
        </p:sp>
      </p:grp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4493417" y="4714229"/>
            <a:ext cx="2010170" cy="1075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803400" algn="l"/>
                <a:tab pos="2705100" algn="l"/>
              </a:tabLst>
            </a:pPr>
            <a:r>
              <a:rPr lang="en-US" dirty="0" smtClean="0">
                <a:solidFill>
                  <a:srgbClr val="000000"/>
                </a:solidFill>
                <a:latin typeface="Tahoma" pitchFamily="-111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Tahoma" pitchFamily="-111" charset="0"/>
              </a:rPr>
              <a:t>	0	1	1	    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803400" algn="l"/>
                <a:tab pos="2705100" algn="l"/>
              </a:tabLst>
            </a:pPr>
            <a:r>
              <a:rPr lang="en-US" dirty="0">
                <a:solidFill>
                  <a:srgbClr val="000000"/>
                </a:solidFill>
                <a:latin typeface="Tahoma" pitchFamily="-111" charset="0"/>
              </a:rPr>
              <a:t>0	1	1	0	   </a:t>
            </a:r>
            <a:br>
              <a:rPr lang="en-US" dirty="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dirty="0">
                <a:solidFill>
                  <a:srgbClr val="000000"/>
                </a:solidFill>
                <a:latin typeface="Tahoma" pitchFamily="-111" charset="0"/>
              </a:rPr>
              <a:t>1	0	0	1	    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803400" algn="l"/>
                <a:tab pos="2705100" algn="l"/>
              </a:tabLst>
            </a:pPr>
            <a:r>
              <a:rPr lang="en-US" dirty="0">
                <a:solidFill>
                  <a:srgbClr val="000000"/>
                </a:solidFill>
                <a:latin typeface="Tahoma" pitchFamily="-111" charset="0"/>
              </a:rPr>
              <a:t>1	1	0	0	   </a:t>
            </a: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4452179" y="2891317"/>
            <a:ext cx="2116049" cy="855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803400" algn="l"/>
                <a:tab pos="2705100" algn="l"/>
              </a:tabLst>
            </a:pPr>
            <a:r>
              <a:rPr lang="en-US" dirty="0" smtClean="0">
                <a:solidFill>
                  <a:srgbClr val="000000"/>
                </a:solidFill>
                <a:latin typeface="Tahoma" pitchFamily="-111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Tahoma" pitchFamily="-111" charset="0"/>
              </a:rPr>
              <a:t>	0	1	1	         </a:t>
            </a:r>
            <a:br>
              <a:rPr lang="en-US" dirty="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dirty="0">
                <a:solidFill>
                  <a:srgbClr val="000000"/>
                </a:solidFill>
                <a:latin typeface="Tahoma" pitchFamily="-111" charset="0"/>
              </a:rPr>
              <a:t>0	1	1	0	   	   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803400" algn="l"/>
                <a:tab pos="2705100" algn="l"/>
              </a:tabLst>
            </a:pPr>
            <a:r>
              <a:rPr lang="en-US" dirty="0">
                <a:solidFill>
                  <a:srgbClr val="000000"/>
                </a:solidFill>
                <a:latin typeface="Tahoma" pitchFamily="-111" charset="0"/>
              </a:rPr>
              <a:t>1	0	0	1	    </a:t>
            </a:r>
          </a:p>
          <a:p>
            <a:pPr eaLnBrk="0" hangingPunct="0">
              <a:lnSpc>
                <a:spcPts val="1575"/>
              </a:lnSpc>
              <a:tabLst>
                <a:tab pos="450850" algn="l"/>
                <a:tab pos="901700" algn="l"/>
                <a:tab pos="1352550" algn="l"/>
                <a:tab pos="1803400" algn="l"/>
                <a:tab pos="2705100" algn="l"/>
              </a:tabLst>
            </a:pPr>
            <a:r>
              <a:rPr lang="en-US" dirty="0">
                <a:solidFill>
                  <a:srgbClr val="000000"/>
                </a:solidFill>
                <a:latin typeface="Tahoma" pitchFamily="-111" charset="0"/>
              </a:rPr>
              <a:t>1	1	0	0	   </a:t>
            </a:r>
          </a:p>
        </p:txBody>
      </p:sp>
      <p:sp>
        <p:nvSpPr>
          <p:cNvPr id="2" name="Rectangle 1"/>
          <p:cNvSpPr/>
          <p:nvPr/>
        </p:nvSpPr>
        <p:spPr>
          <a:xfrm>
            <a:off x="341278" y="1341681"/>
            <a:ext cx="551681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solidFill>
                <a:srgbClr val="C00000"/>
              </a:solidFill>
            </a:endParaRPr>
          </a:p>
          <a:p>
            <a:pPr lvl="1"/>
            <a:r>
              <a:rPr lang="en-US" sz="2400" dirty="0">
                <a:latin typeface="Franklin Gothic Medium" panose="020B0603020102020204" pitchFamily="34" charset="0"/>
              </a:rPr>
              <a:t>For example, de Morgan’s Law:	</a:t>
            </a:r>
          </a:p>
        </p:txBody>
      </p:sp>
    </p:spTree>
    <p:extLst>
      <p:ext uri="{BB962C8B-B14F-4D97-AF65-F5344CB8AC3E}">
        <p14:creationId xmlns:p14="http://schemas.microsoft.com/office/powerpoint/2010/main" val="41424468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Simplifying using Boolean 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fr-FR" sz="1900" dirty="0">
                <a:solidFill>
                  <a:srgbClr val="C00000"/>
                </a:solidFill>
              </a:rPr>
              <a:t>c3 = d2</a:t>
            </a:r>
            <a:r>
              <a:rPr lang="fr-FR" sz="1900" b="1" kern="0" dirty="0">
                <a:solidFill>
                  <a:srgbClr val="C00000"/>
                </a:solidFill>
              </a:rPr>
              <a:t>’</a:t>
            </a:r>
            <a:r>
              <a:rPr lang="fr-FR" sz="1900" kern="0" dirty="0">
                <a:solidFill>
                  <a:srgbClr val="C00000"/>
                </a:solidFill>
              </a:rPr>
              <a:t>•</a:t>
            </a:r>
            <a:r>
              <a:rPr lang="fr-FR" sz="1900" dirty="0">
                <a:solidFill>
                  <a:srgbClr val="C00000"/>
                </a:solidFill>
              </a:rPr>
              <a:t>d1</a:t>
            </a:r>
            <a:r>
              <a:rPr lang="fr-FR" sz="1900" b="1" dirty="0">
                <a:solidFill>
                  <a:srgbClr val="C00000"/>
                </a:solidFill>
              </a:rPr>
              <a:t>’</a:t>
            </a:r>
            <a:r>
              <a:rPr lang="fr-FR" sz="1900" dirty="0">
                <a:solidFill>
                  <a:srgbClr val="C00000"/>
                </a:solidFill>
              </a:rPr>
              <a:t>•d0</a:t>
            </a:r>
            <a:r>
              <a:rPr lang="fr-FR" sz="1900" b="1" dirty="0">
                <a:solidFill>
                  <a:srgbClr val="C00000"/>
                </a:solidFill>
              </a:rPr>
              <a:t>’</a:t>
            </a:r>
            <a:r>
              <a:rPr lang="fr-FR" sz="1900" dirty="0">
                <a:solidFill>
                  <a:srgbClr val="C00000"/>
                </a:solidFill>
              </a:rPr>
              <a:t>•L  +  d2</a:t>
            </a:r>
            <a:r>
              <a:rPr lang="fr-FR" sz="1900" b="1" dirty="0">
                <a:solidFill>
                  <a:srgbClr val="C00000"/>
                </a:solidFill>
              </a:rPr>
              <a:t>’</a:t>
            </a:r>
            <a:r>
              <a:rPr lang="fr-FR" sz="1900" dirty="0">
                <a:solidFill>
                  <a:srgbClr val="C00000"/>
                </a:solidFill>
              </a:rPr>
              <a:t>•d1</a:t>
            </a:r>
            <a:r>
              <a:rPr lang="fr-FR" sz="1900" b="1" dirty="0">
                <a:solidFill>
                  <a:srgbClr val="C00000"/>
                </a:solidFill>
              </a:rPr>
              <a:t>’</a:t>
            </a:r>
            <a:r>
              <a:rPr lang="fr-FR" sz="1900" dirty="0">
                <a:solidFill>
                  <a:srgbClr val="C00000"/>
                </a:solidFill>
              </a:rPr>
              <a:t>•</a:t>
            </a:r>
            <a:r>
              <a:rPr lang="fr-FR" sz="1900" dirty="0" smtClean="0">
                <a:solidFill>
                  <a:srgbClr val="C00000"/>
                </a:solidFill>
              </a:rPr>
              <a:t>d0•L</a:t>
            </a:r>
          </a:p>
          <a:p>
            <a:pPr marL="0" lvl="0" indent="0">
              <a:buNone/>
            </a:pPr>
            <a:r>
              <a:rPr lang="fr-FR" sz="1900" dirty="0">
                <a:solidFill>
                  <a:srgbClr val="C00000"/>
                </a:solidFill>
              </a:rPr>
              <a:t> </a:t>
            </a:r>
            <a:r>
              <a:rPr lang="fr-FR" sz="1900" dirty="0" smtClean="0">
                <a:solidFill>
                  <a:srgbClr val="C00000"/>
                </a:solidFill>
              </a:rPr>
              <a:t>    = </a:t>
            </a:r>
            <a:r>
              <a:rPr lang="fr-FR" sz="1900" dirty="0">
                <a:solidFill>
                  <a:srgbClr val="C00000"/>
                </a:solidFill>
              </a:rPr>
              <a:t>d2</a:t>
            </a:r>
            <a:r>
              <a:rPr lang="fr-FR" sz="1900" b="1" kern="0" dirty="0">
                <a:solidFill>
                  <a:srgbClr val="C00000"/>
                </a:solidFill>
              </a:rPr>
              <a:t>’</a:t>
            </a:r>
            <a:r>
              <a:rPr lang="fr-FR" sz="1900" kern="0" dirty="0">
                <a:solidFill>
                  <a:srgbClr val="C00000"/>
                </a:solidFill>
              </a:rPr>
              <a:t>•</a:t>
            </a:r>
            <a:r>
              <a:rPr lang="fr-FR" sz="1900" dirty="0">
                <a:solidFill>
                  <a:srgbClr val="C00000"/>
                </a:solidFill>
              </a:rPr>
              <a:t>d1</a:t>
            </a:r>
            <a:r>
              <a:rPr lang="fr-FR" sz="1900" b="1" dirty="0" smtClean="0">
                <a:solidFill>
                  <a:srgbClr val="C00000"/>
                </a:solidFill>
              </a:rPr>
              <a:t>’</a:t>
            </a:r>
            <a:r>
              <a:rPr lang="fr-FR" sz="1900" dirty="0" smtClean="0">
                <a:solidFill>
                  <a:srgbClr val="C00000"/>
                </a:solidFill>
              </a:rPr>
              <a:t>•(d0</a:t>
            </a:r>
            <a:r>
              <a:rPr lang="fr-FR" sz="1900" b="1" dirty="0" smtClean="0">
                <a:solidFill>
                  <a:srgbClr val="C00000"/>
                </a:solidFill>
              </a:rPr>
              <a:t>’</a:t>
            </a:r>
            <a:r>
              <a:rPr lang="fr-FR" sz="1900" dirty="0" smtClean="0">
                <a:solidFill>
                  <a:srgbClr val="C00000"/>
                </a:solidFill>
              </a:rPr>
              <a:t>  </a:t>
            </a:r>
            <a:r>
              <a:rPr lang="fr-FR" sz="1900" dirty="0">
                <a:solidFill>
                  <a:srgbClr val="C00000"/>
                </a:solidFill>
              </a:rPr>
              <a:t>+  </a:t>
            </a:r>
            <a:r>
              <a:rPr lang="fr-FR" sz="1900" dirty="0" smtClean="0">
                <a:solidFill>
                  <a:srgbClr val="C00000"/>
                </a:solidFill>
              </a:rPr>
              <a:t>d0)•L</a:t>
            </a:r>
          </a:p>
          <a:p>
            <a:pPr marL="0" lvl="0" indent="0">
              <a:buNone/>
            </a:pPr>
            <a:r>
              <a:rPr lang="fr-FR" sz="1900" dirty="0">
                <a:solidFill>
                  <a:srgbClr val="C00000"/>
                </a:solidFill>
              </a:rPr>
              <a:t> </a:t>
            </a:r>
            <a:r>
              <a:rPr lang="fr-FR" sz="1900" dirty="0" smtClean="0">
                <a:solidFill>
                  <a:srgbClr val="C00000"/>
                </a:solidFill>
              </a:rPr>
              <a:t>    = d2</a:t>
            </a:r>
            <a:r>
              <a:rPr lang="fr-FR" sz="1900" b="1" kern="0" dirty="0">
                <a:solidFill>
                  <a:srgbClr val="C00000"/>
                </a:solidFill>
              </a:rPr>
              <a:t>’</a:t>
            </a:r>
            <a:r>
              <a:rPr lang="fr-FR" sz="1900" kern="0" dirty="0">
                <a:solidFill>
                  <a:srgbClr val="C00000"/>
                </a:solidFill>
              </a:rPr>
              <a:t>•</a:t>
            </a:r>
            <a:r>
              <a:rPr lang="fr-FR" sz="1900" dirty="0">
                <a:solidFill>
                  <a:srgbClr val="C00000"/>
                </a:solidFill>
              </a:rPr>
              <a:t>d1</a:t>
            </a:r>
            <a:r>
              <a:rPr lang="fr-FR" sz="1900" b="1" dirty="0" smtClean="0">
                <a:solidFill>
                  <a:srgbClr val="C00000"/>
                </a:solidFill>
              </a:rPr>
              <a:t>’</a:t>
            </a:r>
            <a:r>
              <a:rPr lang="fr-FR" sz="1900" dirty="0" smtClean="0">
                <a:solidFill>
                  <a:srgbClr val="C00000"/>
                </a:solidFill>
              </a:rPr>
              <a:t>•(1)•L</a:t>
            </a:r>
          </a:p>
          <a:p>
            <a:pPr marL="0" lvl="0" indent="0">
              <a:buNone/>
            </a:pPr>
            <a:r>
              <a:rPr lang="fr-FR" sz="1900" dirty="0">
                <a:solidFill>
                  <a:srgbClr val="C00000"/>
                </a:solidFill>
              </a:rPr>
              <a:t> </a:t>
            </a:r>
            <a:r>
              <a:rPr lang="fr-FR" sz="1900" dirty="0" smtClean="0">
                <a:solidFill>
                  <a:srgbClr val="C00000"/>
                </a:solidFill>
              </a:rPr>
              <a:t>    = </a:t>
            </a:r>
            <a:r>
              <a:rPr lang="fr-FR" sz="1900" dirty="0">
                <a:solidFill>
                  <a:srgbClr val="C00000"/>
                </a:solidFill>
              </a:rPr>
              <a:t>d2</a:t>
            </a:r>
            <a:r>
              <a:rPr lang="fr-FR" sz="1900" b="1" kern="0" dirty="0">
                <a:solidFill>
                  <a:srgbClr val="C00000"/>
                </a:solidFill>
              </a:rPr>
              <a:t>’</a:t>
            </a:r>
            <a:r>
              <a:rPr lang="fr-FR" sz="1900" kern="0" dirty="0">
                <a:solidFill>
                  <a:srgbClr val="C00000"/>
                </a:solidFill>
              </a:rPr>
              <a:t>•</a:t>
            </a:r>
            <a:r>
              <a:rPr lang="fr-FR" sz="1900" dirty="0">
                <a:solidFill>
                  <a:srgbClr val="C00000"/>
                </a:solidFill>
              </a:rPr>
              <a:t>d1</a:t>
            </a:r>
            <a:r>
              <a:rPr lang="fr-FR" sz="1900" b="1" dirty="0" smtClean="0">
                <a:solidFill>
                  <a:srgbClr val="C00000"/>
                </a:solidFill>
              </a:rPr>
              <a:t>’</a:t>
            </a:r>
            <a:r>
              <a:rPr lang="fr-FR" sz="1900" dirty="0" smtClean="0">
                <a:solidFill>
                  <a:srgbClr val="C00000"/>
                </a:solidFill>
              </a:rPr>
              <a:t>•L</a:t>
            </a:r>
            <a:endParaRPr lang="fr-FR" sz="1900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endParaRPr lang="fr-FR" sz="1900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endParaRPr lang="en-US" sz="1900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33623" y="2933917"/>
            <a:ext cx="669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Franklin Gothic Medium" panose="020B0603020102020204" pitchFamily="34" charset="0"/>
                <a:ea typeface="Cambria Math" pitchFamily="18" charset="0"/>
                <a:cs typeface="Franklin Gothic Medium"/>
              </a:rPr>
              <a:t>d</a:t>
            </a:r>
            <a:r>
              <a:rPr lang="en-US" sz="2400" dirty="0">
                <a:latin typeface="Franklin Gothic Medium" panose="020B0603020102020204" pitchFamily="34" charset="0"/>
                <a:ea typeface="Cambria Math" pitchFamily="18" charset="0"/>
                <a:cs typeface="Franklin Gothic Medium"/>
              </a:rPr>
              <a:t>2</a:t>
            </a:r>
            <a:endParaRPr lang="en-US" sz="2400" dirty="0" smtClean="0">
              <a:latin typeface="Franklin Gothic Medium" panose="020B0603020102020204" pitchFamily="34" charset="0"/>
              <a:ea typeface="Cambria Math" pitchFamily="18" charset="0"/>
              <a:cs typeface="Franklin Gothic Medium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86710" y="2933917"/>
            <a:ext cx="259884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744526" y="5635612"/>
            <a:ext cx="387152" cy="10895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33623" y="3847227"/>
            <a:ext cx="669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Franklin Gothic Medium" panose="020B0603020102020204" pitchFamily="34" charset="0"/>
                <a:ea typeface="Cambria Math" pitchFamily="18" charset="0"/>
                <a:cs typeface="Franklin Gothic Medium"/>
              </a:rPr>
              <a:t>d</a:t>
            </a:r>
            <a:r>
              <a:rPr lang="en-US" sz="2400" dirty="0">
                <a:latin typeface="Franklin Gothic Medium" panose="020B0603020102020204" pitchFamily="34" charset="0"/>
                <a:ea typeface="Cambria Math" pitchFamily="18" charset="0"/>
                <a:cs typeface="Franklin Gothic Medium"/>
              </a:rPr>
              <a:t>1</a:t>
            </a:r>
            <a:endParaRPr lang="en-US" sz="2400" dirty="0" smtClean="0">
              <a:latin typeface="Franklin Gothic Medium" panose="020B0603020102020204" pitchFamily="34" charset="0"/>
              <a:ea typeface="Cambria Math" pitchFamily="18" charset="0"/>
              <a:cs typeface="Franklin Gothic Medium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33623" y="5673847"/>
            <a:ext cx="55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Franklin Gothic Medium" panose="020B0603020102020204" pitchFamily="34" charset="0"/>
                <a:ea typeface="Cambria Math" pitchFamily="18" charset="0"/>
                <a:cs typeface="Franklin Gothic Medium"/>
              </a:rPr>
              <a:t>L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2110917" y="3746271"/>
            <a:ext cx="1219802" cy="663575"/>
            <a:chOff x="921688" y="2869754"/>
            <a:chExt cx="1219802" cy="663575"/>
          </a:xfrm>
        </p:grpSpPr>
        <p:pic>
          <p:nvPicPr>
            <p:cNvPr id="66" name="Picture 51" descr="not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1688" y="2869754"/>
              <a:ext cx="1219802" cy="663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7" name="TextBox 6"/>
            <p:cNvSpPr txBox="1">
              <a:spLocks noChangeArrowheads="1"/>
            </p:cNvSpPr>
            <p:nvPr/>
          </p:nvSpPr>
          <p:spPr bwMode="auto">
            <a:xfrm>
              <a:off x="1181572" y="3040032"/>
              <a:ext cx="56297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 b="1" dirty="0" smtClean="0"/>
                <a:t>NOT</a:t>
              </a:r>
              <a:endParaRPr lang="en-US" sz="1400" b="1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110917" y="2832961"/>
            <a:ext cx="1219802" cy="663575"/>
            <a:chOff x="921688" y="1956444"/>
            <a:chExt cx="1219802" cy="663575"/>
          </a:xfrm>
        </p:grpSpPr>
        <p:pic>
          <p:nvPicPr>
            <p:cNvPr id="62" name="Picture 51" descr="not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1688" y="1956444"/>
              <a:ext cx="1219802" cy="663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3" name="TextBox 6"/>
            <p:cNvSpPr txBox="1">
              <a:spLocks noChangeArrowheads="1"/>
            </p:cNvSpPr>
            <p:nvPr/>
          </p:nvSpPr>
          <p:spPr bwMode="auto">
            <a:xfrm>
              <a:off x="1181572" y="2126722"/>
              <a:ext cx="56297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 b="1" dirty="0" smtClean="0"/>
                <a:t>NOT</a:t>
              </a:r>
              <a:endParaRPr lang="en-US" sz="1400" b="1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997933" y="3182116"/>
            <a:ext cx="1422343" cy="948353"/>
            <a:chOff x="2808704" y="2305599"/>
            <a:chExt cx="1422343" cy="948353"/>
          </a:xfrm>
        </p:grpSpPr>
        <p:grpSp>
          <p:nvGrpSpPr>
            <p:cNvPr id="47" name="Group 46"/>
            <p:cNvGrpSpPr/>
            <p:nvPr/>
          </p:nvGrpSpPr>
          <p:grpSpPr>
            <a:xfrm>
              <a:off x="2808704" y="2305599"/>
              <a:ext cx="1419502" cy="948353"/>
              <a:chOff x="2584748" y="4511189"/>
              <a:chExt cx="1419502" cy="585802"/>
            </a:xfrm>
          </p:grpSpPr>
          <p:pic>
            <p:nvPicPr>
              <p:cNvPr id="55" name="Picture 49" descr="and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84748" y="4511189"/>
                <a:ext cx="1419502" cy="5858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6" name="TextBox 6"/>
              <p:cNvSpPr txBox="1">
                <a:spLocks noChangeArrowheads="1"/>
              </p:cNvSpPr>
              <p:nvPr/>
            </p:nvSpPr>
            <p:spPr bwMode="auto">
              <a:xfrm>
                <a:off x="2961681" y="4709031"/>
                <a:ext cx="574196" cy="190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400" b="1" dirty="0" smtClean="0"/>
                  <a:t>AND</a:t>
                </a:r>
                <a:endParaRPr lang="en-US" sz="1400" b="1" dirty="0"/>
              </a:p>
            </p:txBody>
          </p:sp>
        </p:grpSp>
        <p:sp>
          <p:nvSpPr>
            <p:cNvPr id="48" name="Oval 47"/>
            <p:cNvSpPr>
              <a:spLocks noChangeAspect="1"/>
            </p:cNvSpPr>
            <p:nvPr/>
          </p:nvSpPr>
          <p:spPr>
            <a:xfrm>
              <a:off x="2813727" y="2538057"/>
              <a:ext cx="9144" cy="91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2813727" y="3004401"/>
              <a:ext cx="9144" cy="91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>
              <a:spLocks noChangeAspect="1"/>
            </p:cNvSpPr>
            <p:nvPr/>
          </p:nvSpPr>
          <p:spPr>
            <a:xfrm>
              <a:off x="4221903" y="2784942"/>
              <a:ext cx="9144" cy="91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2808704" y="2779771"/>
              <a:ext cx="366021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>
              <a:spLocks noChangeAspect="1"/>
            </p:cNvSpPr>
            <p:nvPr/>
          </p:nvSpPr>
          <p:spPr>
            <a:xfrm>
              <a:off x="2813727" y="3159849"/>
              <a:ext cx="9144" cy="91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>
              <a:spLocks noChangeAspect="1"/>
            </p:cNvSpPr>
            <p:nvPr/>
          </p:nvSpPr>
          <p:spPr>
            <a:xfrm>
              <a:off x="2813727" y="2784945"/>
              <a:ext cx="9144" cy="91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5" name="Elbow Connector 14"/>
          <p:cNvCxnSpPr>
            <a:stCxn id="16" idx="0"/>
          </p:cNvCxnSpPr>
          <p:nvPr/>
        </p:nvCxnSpPr>
        <p:spPr>
          <a:xfrm rot="5400000" flipH="1" flipV="1">
            <a:off x="2046873" y="3939452"/>
            <a:ext cx="1988125" cy="1942333"/>
          </a:xfrm>
          <a:prstGeom prst="bentConnector3">
            <a:avLst>
              <a:gd name="adj1" fmla="val -651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065197" y="5904680"/>
            <a:ext cx="9144" cy="9144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300984" y="4078224"/>
            <a:ext cx="9144" cy="9144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716708" y="3182112"/>
            <a:ext cx="9144" cy="9144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Elbow Connector 20"/>
          <p:cNvCxnSpPr>
            <a:stCxn id="20" idx="6"/>
            <a:endCxn id="48" idx="2"/>
          </p:cNvCxnSpPr>
          <p:nvPr/>
        </p:nvCxnSpPr>
        <p:spPr>
          <a:xfrm>
            <a:off x="3725852" y="3186684"/>
            <a:ext cx="277104" cy="23246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62" idx="3"/>
            <a:endCxn id="20" idx="6"/>
          </p:cNvCxnSpPr>
          <p:nvPr/>
        </p:nvCxnSpPr>
        <p:spPr>
          <a:xfrm>
            <a:off x="3330719" y="3164749"/>
            <a:ext cx="395133" cy="21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8" idx="0"/>
            <a:endCxn id="55" idx="1"/>
          </p:cNvCxnSpPr>
          <p:nvPr/>
        </p:nvCxnSpPr>
        <p:spPr>
          <a:xfrm rot="5400000" flipH="1" flipV="1">
            <a:off x="3440779" y="3521071"/>
            <a:ext cx="421931" cy="692377"/>
          </a:xfrm>
          <a:prstGeom prst="bentConnector2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2563569" y="4588365"/>
            <a:ext cx="9144" cy="9144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212589" y="4881589"/>
            <a:ext cx="9144" cy="9144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674510" y="4186047"/>
            <a:ext cx="315444" cy="3279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3541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1-bit Binary </a:t>
            </a:r>
            <a:r>
              <a:rPr lang="en-US" dirty="0"/>
              <a:t>A</a:t>
            </a:r>
            <a:r>
              <a:rPr lang="en-US" dirty="0" smtClean="0"/>
              <a:t>dder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600" dirty="0" smtClean="0">
                <a:solidFill>
                  <a:srgbClr val="C00000"/>
                </a:solidFill>
              </a:rPr>
              <a:t>Inputs: 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A, B, Carry-in</a:t>
            </a:r>
          </a:p>
          <a:p>
            <a:pPr eaLnBrk="1" hangingPunct="1"/>
            <a:r>
              <a:rPr lang="en-US" sz="2600" dirty="0" smtClean="0">
                <a:solidFill>
                  <a:srgbClr val="C00000"/>
                </a:solidFill>
              </a:rPr>
              <a:t>Outputs: 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Sum, Carry-out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523248" y="3303588"/>
            <a:ext cx="3699396" cy="969756"/>
            <a:chOff x="4523248" y="3303588"/>
            <a:chExt cx="3699396" cy="969756"/>
          </a:xfrm>
        </p:grpSpPr>
        <p:sp>
          <p:nvSpPr>
            <p:cNvPr id="23559" name="Rectangle 4"/>
            <p:cNvSpPr>
              <a:spLocks noChangeArrowheads="1"/>
            </p:cNvSpPr>
            <p:nvPr/>
          </p:nvSpPr>
          <p:spPr bwMode="auto">
            <a:xfrm>
              <a:off x="5618163" y="3303588"/>
              <a:ext cx="1352550" cy="90328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60" name="Line 5"/>
            <p:cNvSpPr>
              <a:spLocks noChangeShapeType="1"/>
            </p:cNvSpPr>
            <p:nvPr/>
          </p:nvSpPr>
          <p:spPr bwMode="auto">
            <a:xfrm>
              <a:off x="5016500" y="3454400"/>
              <a:ext cx="6016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61" name="Line 6"/>
            <p:cNvSpPr>
              <a:spLocks noChangeShapeType="1"/>
            </p:cNvSpPr>
            <p:nvPr/>
          </p:nvSpPr>
          <p:spPr bwMode="auto">
            <a:xfrm>
              <a:off x="5016500" y="3754438"/>
              <a:ext cx="6016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62" name="Line 7"/>
            <p:cNvSpPr>
              <a:spLocks noChangeShapeType="1"/>
            </p:cNvSpPr>
            <p:nvPr/>
          </p:nvSpPr>
          <p:spPr bwMode="auto">
            <a:xfrm>
              <a:off x="5016500" y="4056063"/>
              <a:ext cx="6016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63" name="Line 8"/>
            <p:cNvSpPr>
              <a:spLocks noChangeShapeType="1"/>
            </p:cNvSpPr>
            <p:nvPr/>
          </p:nvSpPr>
          <p:spPr bwMode="auto">
            <a:xfrm>
              <a:off x="6970713" y="3605213"/>
              <a:ext cx="601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64" name="Line 9"/>
            <p:cNvSpPr>
              <a:spLocks noChangeShapeType="1"/>
            </p:cNvSpPr>
            <p:nvPr/>
          </p:nvSpPr>
          <p:spPr bwMode="auto">
            <a:xfrm>
              <a:off x="6970713" y="3905250"/>
              <a:ext cx="601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65" name="Text Box 10"/>
            <p:cNvSpPr txBox="1">
              <a:spLocks noChangeArrowheads="1"/>
            </p:cNvSpPr>
            <p:nvPr/>
          </p:nvSpPr>
          <p:spPr bwMode="auto">
            <a:xfrm>
              <a:off x="4698038" y="3303588"/>
              <a:ext cx="320050" cy="368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215" tIns="45107" rIns="90215" bIns="4510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algn="r"/>
              <a:r>
                <a:rPr lang="en-US" dirty="0">
                  <a:latin typeface="Tahoma" pitchFamily="-111" charset="0"/>
                </a:rPr>
                <a:t>A</a:t>
              </a:r>
            </a:p>
          </p:txBody>
        </p:sp>
        <p:sp>
          <p:nvSpPr>
            <p:cNvPr id="23566" name="Text Box 11"/>
            <p:cNvSpPr txBox="1">
              <a:spLocks noChangeArrowheads="1"/>
            </p:cNvSpPr>
            <p:nvPr/>
          </p:nvSpPr>
          <p:spPr bwMode="auto">
            <a:xfrm>
              <a:off x="4696465" y="3605213"/>
              <a:ext cx="318448" cy="368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215" tIns="45107" rIns="90215" bIns="4510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algn="r"/>
              <a:r>
                <a:rPr lang="en-US" dirty="0">
                  <a:latin typeface="Tahoma" pitchFamily="-111" charset="0"/>
                </a:rPr>
                <a:t>B</a:t>
              </a:r>
            </a:p>
          </p:txBody>
        </p:sp>
        <p:sp>
          <p:nvSpPr>
            <p:cNvPr id="23567" name="Text Box 12"/>
            <p:cNvSpPr txBox="1">
              <a:spLocks noChangeArrowheads="1"/>
            </p:cNvSpPr>
            <p:nvPr/>
          </p:nvSpPr>
          <p:spPr bwMode="auto">
            <a:xfrm>
              <a:off x="4523248" y="3905250"/>
              <a:ext cx="501190" cy="368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215" tIns="45107" rIns="90215" bIns="4510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algn="r"/>
              <a:r>
                <a:rPr lang="en-US" dirty="0" err="1">
                  <a:latin typeface="Tahoma" pitchFamily="-111" charset="0"/>
                </a:rPr>
                <a:t>Cin</a:t>
              </a:r>
              <a:endParaRPr lang="en-US" dirty="0">
                <a:latin typeface="Tahoma" pitchFamily="-111" charset="0"/>
              </a:endParaRPr>
            </a:p>
          </p:txBody>
        </p:sp>
        <p:sp>
          <p:nvSpPr>
            <p:cNvPr id="23568" name="Text Box 13"/>
            <p:cNvSpPr txBox="1">
              <a:spLocks noChangeArrowheads="1"/>
            </p:cNvSpPr>
            <p:nvPr/>
          </p:nvSpPr>
          <p:spPr bwMode="auto">
            <a:xfrm>
              <a:off x="7572375" y="3754438"/>
              <a:ext cx="650269" cy="368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215" tIns="45107" rIns="90215" bIns="4510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dirty="0" err="1">
                  <a:latin typeface="Tahoma" pitchFamily="-111" charset="0"/>
                </a:rPr>
                <a:t>Cout</a:t>
              </a:r>
              <a:endParaRPr lang="en-US" dirty="0">
                <a:latin typeface="Tahoma" pitchFamily="-111" charset="0"/>
              </a:endParaRPr>
            </a:p>
          </p:txBody>
        </p:sp>
        <p:sp>
          <p:nvSpPr>
            <p:cNvPr id="23569" name="Text Box 14"/>
            <p:cNvSpPr txBox="1">
              <a:spLocks noChangeArrowheads="1"/>
            </p:cNvSpPr>
            <p:nvPr/>
          </p:nvSpPr>
          <p:spPr bwMode="auto">
            <a:xfrm>
              <a:off x="7572375" y="3422650"/>
              <a:ext cx="310432" cy="368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215" tIns="45107" rIns="90215" bIns="4510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dirty="0">
                  <a:latin typeface="Tahoma" pitchFamily="-111" charset="0"/>
                </a:rPr>
                <a:t>S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007394" y="2746008"/>
            <a:ext cx="4649406" cy="2159000"/>
            <a:chOff x="827088" y="3660417"/>
            <a:chExt cx="4649406" cy="2159000"/>
          </a:xfrm>
        </p:grpSpPr>
        <p:sp>
          <p:nvSpPr>
            <p:cNvPr id="3" name="Rectangle 2"/>
            <p:cNvSpPr/>
            <p:nvPr/>
          </p:nvSpPr>
          <p:spPr>
            <a:xfrm>
              <a:off x="904494" y="3930801"/>
              <a:ext cx="4572000" cy="173380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920875" algn="l"/>
                  <a:tab pos="27051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pitchFamily="-111" charset="0"/>
                </a:rPr>
                <a:t>0	0	0	    </a:t>
              </a:r>
              <a:br>
                <a:rPr lang="en-US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dirty="0">
                  <a:solidFill>
                    <a:srgbClr val="000000"/>
                  </a:solidFill>
                  <a:latin typeface="Tahoma" pitchFamily="-111" charset="0"/>
                </a:rPr>
                <a:t>0	0	1	   	   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920875" algn="l"/>
                  <a:tab pos="27051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pitchFamily="-111" charset="0"/>
                </a:rPr>
                <a:t>0	1	0	    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920875" algn="l"/>
                  <a:tab pos="27051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pitchFamily="-111" charset="0"/>
                </a:rPr>
                <a:t>0	1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920875" algn="l"/>
                  <a:tab pos="27051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pitchFamily="-111" charset="0"/>
                </a:rPr>
                <a:t>1	0	0	    </a:t>
              </a:r>
              <a:br>
                <a:rPr lang="en-US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dirty="0">
                  <a:solidFill>
                    <a:srgbClr val="000000"/>
                  </a:solidFill>
                  <a:latin typeface="Tahoma" pitchFamily="-111" charset="0"/>
                </a:rPr>
                <a:t>1	0	1	   	   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920875" algn="l"/>
                  <a:tab pos="27051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pitchFamily="-111" charset="0"/>
                </a:rPr>
                <a:t>1	1	0	    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920875" algn="l"/>
                  <a:tab pos="27051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pitchFamily="-111" charset="0"/>
                </a:rPr>
                <a:t>1	1	1		   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827088" y="3660417"/>
              <a:ext cx="2632254" cy="2159000"/>
              <a:chOff x="827088" y="3660417"/>
              <a:chExt cx="2632254" cy="2159000"/>
            </a:xfrm>
          </p:grpSpPr>
          <p:sp>
            <p:nvSpPr>
              <p:cNvPr id="23571" name="Line 16"/>
              <p:cNvSpPr>
                <a:spLocks noChangeShapeType="1"/>
              </p:cNvSpPr>
              <p:nvPr/>
            </p:nvSpPr>
            <p:spPr bwMode="auto">
              <a:xfrm>
                <a:off x="2179638" y="3705225"/>
                <a:ext cx="0" cy="191452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215" tIns="45107" rIns="90215" bIns="45107" anchor="ctr"/>
              <a:lstStyle/>
              <a:p>
                <a:endParaRPr lang="en-US"/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827088" y="3660417"/>
                <a:ext cx="2632254" cy="2159000"/>
                <a:chOff x="827088" y="3660417"/>
                <a:chExt cx="2632254" cy="2159000"/>
              </a:xfrm>
            </p:grpSpPr>
            <p:sp>
              <p:nvSpPr>
                <p:cNvPr id="23570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827088" y="3889375"/>
                  <a:ext cx="2554287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lIns="90215" tIns="45107" rIns="90215" bIns="45107" anchor="ctr"/>
                <a:lstStyle/>
                <a:p>
                  <a:endParaRPr lang="en-US"/>
                </a:p>
              </p:txBody>
            </p:sp>
            <p:grpSp>
              <p:nvGrpSpPr>
                <p:cNvPr id="6" name="Group 5"/>
                <p:cNvGrpSpPr/>
                <p:nvPr/>
              </p:nvGrpSpPr>
              <p:grpSpPr>
                <a:xfrm>
                  <a:off x="919342" y="3660417"/>
                  <a:ext cx="2540000" cy="2159000"/>
                  <a:chOff x="919342" y="3660417"/>
                  <a:chExt cx="2540000" cy="2159000"/>
                </a:xfrm>
              </p:grpSpPr>
              <p:sp>
                <p:nvSpPr>
                  <p:cNvPr id="23572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919342" y="3660417"/>
                    <a:ext cx="2540000" cy="21590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18795" tIns="26626" rIns="18795" bIns="26626"/>
                  <a:lstStyle/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920875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A	</a:t>
                    </a:r>
                    <a:r>
                      <a:rPr lang="en-US" dirty="0" smtClean="0">
                        <a:solidFill>
                          <a:srgbClr val="000000"/>
                        </a:solidFill>
                        <a:latin typeface="Tahoma" pitchFamily="-111" charset="0"/>
                      </a:rPr>
                      <a:t>B    </a:t>
                    </a:r>
                    <a:r>
                      <a:rPr lang="en-US" dirty="0" err="1" smtClean="0">
                        <a:solidFill>
                          <a:srgbClr val="000000"/>
                        </a:solidFill>
                        <a:latin typeface="Tahoma" pitchFamily="-111" charset="0"/>
                      </a:rPr>
                      <a:t>Cin</a:t>
                    </a:r>
                    <a:r>
                      <a:rPr lang="en-US" dirty="0" smtClean="0">
                        <a:solidFill>
                          <a:srgbClr val="000000"/>
                        </a:solidFill>
                        <a:latin typeface="Tahoma" pitchFamily="-111" charset="0"/>
                      </a:rPr>
                      <a:t> </a:t>
                    </a: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 </a:t>
                    </a:r>
                    <a:r>
                      <a:rPr lang="en-US" dirty="0" err="1" smtClean="0">
                        <a:solidFill>
                          <a:srgbClr val="000000"/>
                        </a:solidFill>
                        <a:latin typeface="Tahoma" pitchFamily="-111" charset="0"/>
                      </a:rPr>
                      <a:t>Cout</a:t>
                    </a: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	</a:t>
                    </a:r>
                    <a:r>
                      <a:rPr lang="en-US" dirty="0" smtClean="0">
                        <a:solidFill>
                          <a:srgbClr val="000000"/>
                        </a:solidFill>
                        <a:latin typeface="Tahoma" pitchFamily="-111" charset="0"/>
                      </a:rPr>
                      <a:t>S</a:t>
                    </a:r>
                    <a:endParaRPr lang="en-US" dirty="0">
                      <a:solidFill>
                        <a:srgbClr val="000000"/>
                      </a:solidFill>
                      <a:latin typeface="Tahoma" pitchFamily="-111" charset="0"/>
                    </a:endParaRPr>
                  </a:p>
                </p:txBody>
              </p:sp>
              <p:sp>
                <p:nvSpPr>
                  <p:cNvPr id="23573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2802988" y="3944066"/>
                    <a:ext cx="150813" cy="16557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18795" tIns="26626" rIns="18795" bIns="26626"/>
                  <a:lstStyle/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 smtClean="0">
                        <a:solidFill>
                          <a:srgbClr val="000000"/>
                        </a:solidFill>
                        <a:latin typeface="Tahoma" pitchFamily="-111" charset="0"/>
                      </a:rPr>
                      <a:t>0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 smtClean="0">
                        <a:solidFill>
                          <a:srgbClr val="000000"/>
                        </a:solidFill>
                        <a:latin typeface="Tahoma" pitchFamily="-111" charset="0"/>
                      </a:rPr>
                      <a:t>1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 smtClean="0">
                        <a:solidFill>
                          <a:srgbClr val="000000"/>
                        </a:solidFill>
                        <a:latin typeface="Tahoma" pitchFamily="-111" charset="0"/>
                      </a:rPr>
                      <a:t>1</a:t>
                    </a:r>
                    <a:endParaRPr lang="en-US" dirty="0">
                      <a:solidFill>
                        <a:srgbClr val="000000"/>
                      </a:solidFill>
                      <a:latin typeface="Tahoma" pitchFamily="-111" charset="0"/>
                    </a:endParaRP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0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1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0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0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1</a:t>
                    </a:r>
                  </a:p>
                </p:txBody>
              </p:sp>
              <p:sp>
                <p:nvSpPr>
                  <p:cNvPr id="23574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2382301" y="3940891"/>
                    <a:ext cx="150812" cy="16557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18795" tIns="26626" rIns="18795" bIns="26626"/>
                  <a:lstStyle/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0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0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0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1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0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1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1</a:t>
                    </a:r>
                  </a:p>
                  <a:p>
                    <a:pPr eaLnBrk="0" hangingPunct="0">
                      <a:lnSpc>
                        <a:spcPts val="1575"/>
                      </a:lnSpc>
                      <a:tabLst>
                        <a:tab pos="450850" algn="l"/>
                        <a:tab pos="901700" algn="l"/>
                        <a:tab pos="1352550" algn="l"/>
                        <a:tab pos="1803400" algn="l"/>
                        <a:tab pos="2705100" algn="l"/>
                      </a:tabLst>
                    </a:pPr>
                    <a:r>
                      <a:rPr lang="en-US" dirty="0">
                        <a:solidFill>
                          <a:srgbClr val="000000"/>
                        </a:solidFill>
                        <a:latin typeface="Tahoma" pitchFamily="-111" charset="0"/>
                      </a:rPr>
                      <a:t>1</a:t>
                    </a:r>
                  </a:p>
                </p:txBody>
              </p:sp>
            </p:grpSp>
          </p:grpSp>
        </p:grpSp>
      </p:grpSp>
      <p:sp>
        <p:nvSpPr>
          <p:cNvPr id="23575" name="Rectangle 20"/>
          <p:cNvSpPr>
            <a:spLocks noChangeArrowheads="1"/>
          </p:cNvSpPr>
          <p:nvPr/>
        </p:nvSpPr>
        <p:spPr bwMode="auto">
          <a:xfrm>
            <a:off x="1825263" y="5766524"/>
            <a:ext cx="5521795" cy="39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215" tIns="45107" rIns="90215" bIns="45107">
            <a:spAutoFit/>
          </a:bodyPr>
          <a:lstStyle/>
          <a:p>
            <a:pPr eaLnBrk="0" hangingPunct="0"/>
            <a:r>
              <a:rPr lang="en-US" sz="2000" dirty="0" err="1">
                <a:latin typeface="Tahoma" pitchFamily="-111" charset="0"/>
              </a:rPr>
              <a:t>Cout</a:t>
            </a:r>
            <a:r>
              <a:rPr lang="en-US" sz="2000" dirty="0">
                <a:latin typeface="Tahoma" pitchFamily="-111" charset="0"/>
              </a:rPr>
              <a:t> = A’ B </a:t>
            </a:r>
            <a:r>
              <a:rPr lang="en-US" sz="2000" dirty="0" err="1">
                <a:latin typeface="Tahoma" pitchFamily="-111" charset="0"/>
              </a:rPr>
              <a:t>Cin</a:t>
            </a:r>
            <a:r>
              <a:rPr lang="en-US" sz="2000" dirty="0">
                <a:latin typeface="Tahoma" pitchFamily="-111" charset="0"/>
              </a:rPr>
              <a:t> + A B’ </a:t>
            </a:r>
            <a:r>
              <a:rPr lang="en-US" sz="2000" dirty="0" err="1">
                <a:latin typeface="Tahoma" pitchFamily="-111" charset="0"/>
              </a:rPr>
              <a:t>Cin</a:t>
            </a:r>
            <a:r>
              <a:rPr lang="en-US" sz="2000" dirty="0">
                <a:latin typeface="Tahoma" pitchFamily="-111" charset="0"/>
              </a:rPr>
              <a:t> + A B </a:t>
            </a:r>
            <a:r>
              <a:rPr lang="en-US" sz="2000" dirty="0" err="1">
                <a:latin typeface="Tahoma" pitchFamily="-111" charset="0"/>
              </a:rPr>
              <a:t>Cin</a:t>
            </a:r>
            <a:r>
              <a:rPr lang="en-US" sz="2000" dirty="0">
                <a:latin typeface="Tahoma" pitchFamily="-111" charset="0"/>
              </a:rPr>
              <a:t>’ + A B </a:t>
            </a:r>
            <a:r>
              <a:rPr lang="en-US" sz="2000" dirty="0" err="1">
                <a:latin typeface="Tahoma" pitchFamily="-111" charset="0"/>
              </a:rPr>
              <a:t>Cin</a:t>
            </a:r>
            <a:endParaRPr lang="en-US" sz="2000" dirty="0">
              <a:latin typeface="Tahoma" pitchFamily="-111" charset="0"/>
            </a:endParaRPr>
          </a:p>
        </p:txBody>
      </p:sp>
      <p:sp>
        <p:nvSpPr>
          <p:cNvPr id="23576" name="Rectangle 21"/>
          <p:cNvSpPr>
            <a:spLocks noChangeArrowheads="1"/>
          </p:cNvSpPr>
          <p:nvPr/>
        </p:nvSpPr>
        <p:spPr bwMode="auto">
          <a:xfrm>
            <a:off x="1940678" y="5166679"/>
            <a:ext cx="5290963" cy="39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215" tIns="45107" rIns="90215" bIns="45107">
            <a:spAutoFit/>
          </a:bodyPr>
          <a:lstStyle/>
          <a:p>
            <a:pPr eaLnBrk="0" hangingPunct="0"/>
            <a:r>
              <a:rPr lang="en-US" sz="2000" dirty="0">
                <a:latin typeface="Tahoma" pitchFamily="-111" charset="0"/>
              </a:rPr>
              <a:t>S = A’ B’ </a:t>
            </a:r>
            <a:r>
              <a:rPr lang="en-US" sz="2000" dirty="0" err="1">
                <a:latin typeface="Tahoma" pitchFamily="-111" charset="0"/>
              </a:rPr>
              <a:t>Cin</a:t>
            </a:r>
            <a:r>
              <a:rPr lang="en-US" sz="2000" dirty="0">
                <a:latin typeface="Tahoma" pitchFamily="-111" charset="0"/>
              </a:rPr>
              <a:t> + A’ B </a:t>
            </a:r>
            <a:r>
              <a:rPr lang="en-US" sz="2000" dirty="0" err="1">
                <a:latin typeface="Tahoma" pitchFamily="-111" charset="0"/>
              </a:rPr>
              <a:t>Cin</a:t>
            </a:r>
            <a:r>
              <a:rPr lang="en-US" sz="2000" dirty="0">
                <a:latin typeface="Tahoma" pitchFamily="-111" charset="0"/>
              </a:rPr>
              <a:t>’ + A B’ </a:t>
            </a:r>
            <a:r>
              <a:rPr lang="en-US" sz="2000" dirty="0" err="1">
                <a:latin typeface="Tahoma" pitchFamily="-111" charset="0"/>
              </a:rPr>
              <a:t>Cin</a:t>
            </a:r>
            <a:r>
              <a:rPr lang="en-US" sz="2000" dirty="0">
                <a:latin typeface="Tahoma" pitchFamily="-111" charset="0"/>
              </a:rPr>
              <a:t>’ + A B </a:t>
            </a:r>
            <a:r>
              <a:rPr lang="en-US" sz="2000" dirty="0" err="1">
                <a:latin typeface="Tahoma" pitchFamily="-111" charset="0"/>
              </a:rPr>
              <a:t>Cin</a:t>
            </a:r>
            <a:endParaRPr lang="en-US" sz="2000" dirty="0">
              <a:latin typeface="Tahoma" pitchFamily="-111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483357" y="1234382"/>
            <a:ext cx="2101850" cy="1652587"/>
            <a:chOff x="5154613" y="1131888"/>
            <a:chExt cx="2101850" cy="1652587"/>
          </a:xfrm>
        </p:grpSpPr>
        <p:sp>
          <p:nvSpPr>
            <p:cNvPr id="23577" name="Line 22"/>
            <p:cNvSpPr>
              <a:spLocks noChangeShapeType="1"/>
            </p:cNvSpPr>
            <p:nvPr/>
          </p:nvSpPr>
          <p:spPr bwMode="auto">
            <a:xfrm>
              <a:off x="5154613" y="2355850"/>
              <a:ext cx="19796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215" tIns="45107" rIns="90215" bIns="45107"/>
            <a:lstStyle/>
            <a:p>
              <a:endParaRPr lang="en-US"/>
            </a:p>
          </p:txBody>
        </p:sp>
        <p:sp>
          <p:nvSpPr>
            <p:cNvPr id="23578" name="Text Box 23"/>
            <p:cNvSpPr txBox="1">
              <a:spLocks noChangeArrowheads="1"/>
            </p:cNvSpPr>
            <p:nvPr/>
          </p:nvSpPr>
          <p:spPr bwMode="auto">
            <a:xfrm>
              <a:off x="5324475" y="1728788"/>
              <a:ext cx="1931988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215" tIns="45107" rIns="90215" bIns="45107">
              <a:spAutoFit/>
            </a:bodyPr>
            <a:lstStyle>
              <a:lvl1pPr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sz="1600" dirty="0">
                  <a:latin typeface="Tahoma" pitchFamily="-111" charset="0"/>
                </a:rPr>
                <a:t>A	A	A	A	A</a:t>
              </a:r>
            </a:p>
          </p:txBody>
        </p:sp>
        <p:sp>
          <p:nvSpPr>
            <p:cNvPr id="23579" name="Text Box 24"/>
            <p:cNvSpPr txBox="1">
              <a:spLocks noChangeArrowheads="1"/>
            </p:cNvSpPr>
            <p:nvPr/>
          </p:nvSpPr>
          <p:spPr bwMode="auto">
            <a:xfrm>
              <a:off x="5321300" y="2000250"/>
              <a:ext cx="1931988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215" tIns="45107" rIns="90215" bIns="45107">
              <a:spAutoFit/>
            </a:bodyPr>
            <a:lstStyle>
              <a:lvl1pPr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sz="1600">
                  <a:latin typeface="Tahoma" pitchFamily="-111" charset="0"/>
                </a:rPr>
                <a:t>B	B	B	B	B</a:t>
              </a:r>
            </a:p>
          </p:txBody>
        </p:sp>
        <p:sp>
          <p:nvSpPr>
            <p:cNvPr id="23580" name="Text Box 25"/>
            <p:cNvSpPr txBox="1">
              <a:spLocks noChangeArrowheads="1"/>
            </p:cNvSpPr>
            <p:nvPr/>
          </p:nvSpPr>
          <p:spPr bwMode="auto">
            <a:xfrm>
              <a:off x="5318125" y="2336800"/>
              <a:ext cx="1931988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215" tIns="45107" rIns="90215" bIns="45107">
              <a:spAutoFit/>
            </a:bodyPr>
            <a:lstStyle>
              <a:lvl1pPr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sz="1600">
                  <a:latin typeface="Tahoma" pitchFamily="-111" charset="0"/>
                </a:rPr>
                <a:t>S	S	S	S	S</a:t>
              </a:r>
            </a:p>
          </p:txBody>
        </p:sp>
        <p:sp>
          <p:nvSpPr>
            <p:cNvPr id="23581" name="Rectangle 26"/>
            <p:cNvSpPr>
              <a:spLocks noChangeArrowheads="1"/>
            </p:cNvSpPr>
            <p:nvPr/>
          </p:nvSpPr>
          <p:spPr bwMode="auto">
            <a:xfrm>
              <a:off x="6346825" y="1646238"/>
              <a:ext cx="293688" cy="11366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82" name="Rectangle 27"/>
            <p:cNvSpPr>
              <a:spLocks noChangeArrowheads="1"/>
            </p:cNvSpPr>
            <p:nvPr/>
          </p:nvSpPr>
          <p:spPr bwMode="auto">
            <a:xfrm>
              <a:off x="6003925" y="1643063"/>
              <a:ext cx="293688" cy="113665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83" name="Rectangle 28"/>
            <p:cNvSpPr>
              <a:spLocks noChangeArrowheads="1"/>
            </p:cNvSpPr>
            <p:nvPr/>
          </p:nvSpPr>
          <p:spPr bwMode="auto">
            <a:xfrm>
              <a:off x="5324475" y="1643063"/>
              <a:ext cx="293688" cy="11366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84" name="Rectangle 29"/>
            <p:cNvSpPr>
              <a:spLocks noChangeArrowheads="1"/>
            </p:cNvSpPr>
            <p:nvPr/>
          </p:nvSpPr>
          <p:spPr bwMode="auto">
            <a:xfrm>
              <a:off x="5657850" y="1647825"/>
              <a:ext cx="293688" cy="11366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85" name="Rectangle 30"/>
            <p:cNvSpPr>
              <a:spLocks noChangeArrowheads="1"/>
            </p:cNvSpPr>
            <p:nvPr/>
          </p:nvSpPr>
          <p:spPr bwMode="auto">
            <a:xfrm>
              <a:off x="6686550" y="1647825"/>
              <a:ext cx="292100" cy="11366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cxnSp>
          <p:nvCxnSpPr>
            <p:cNvPr id="23586" name="AutoShape 31"/>
            <p:cNvCxnSpPr>
              <a:cxnSpLocks noChangeShapeType="1"/>
            </p:cNvCxnSpPr>
            <p:nvPr/>
          </p:nvCxnSpPr>
          <p:spPr bwMode="auto">
            <a:xfrm rot="5400000" flipH="1">
              <a:off x="6665119" y="1520031"/>
              <a:ext cx="1588" cy="250825"/>
            </a:xfrm>
            <a:prstGeom prst="curvedConnector3">
              <a:avLst>
                <a:gd name="adj1" fmla="val 145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7" name="AutoShape 32"/>
            <p:cNvCxnSpPr>
              <a:cxnSpLocks noChangeShapeType="1"/>
            </p:cNvCxnSpPr>
            <p:nvPr/>
          </p:nvCxnSpPr>
          <p:spPr bwMode="auto">
            <a:xfrm rot="5400000" flipH="1">
              <a:off x="6323807" y="1518444"/>
              <a:ext cx="1587" cy="250825"/>
            </a:xfrm>
            <a:prstGeom prst="curvedConnector3">
              <a:avLst>
                <a:gd name="adj1" fmla="val 145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8" name="AutoShape 33"/>
            <p:cNvCxnSpPr>
              <a:cxnSpLocks noChangeShapeType="1"/>
            </p:cNvCxnSpPr>
            <p:nvPr/>
          </p:nvCxnSpPr>
          <p:spPr bwMode="auto">
            <a:xfrm rot="5400000" flipH="1">
              <a:off x="5984082" y="1518444"/>
              <a:ext cx="1587" cy="250825"/>
            </a:xfrm>
            <a:prstGeom prst="curvedConnector3">
              <a:avLst>
                <a:gd name="adj1" fmla="val 145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9" name="AutoShape 34"/>
            <p:cNvCxnSpPr>
              <a:cxnSpLocks noChangeShapeType="1"/>
            </p:cNvCxnSpPr>
            <p:nvPr/>
          </p:nvCxnSpPr>
          <p:spPr bwMode="auto">
            <a:xfrm rot="5400000" flipH="1">
              <a:off x="5633244" y="1518444"/>
              <a:ext cx="1587" cy="250825"/>
            </a:xfrm>
            <a:prstGeom prst="curvedConnector3">
              <a:avLst>
                <a:gd name="adj1" fmla="val 145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90" name="AutoShape 35"/>
            <p:cNvCxnSpPr>
              <a:cxnSpLocks noChangeShapeType="1"/>
            </p:cNvCxnSpPr>
            <p:nvPr/>
          </p:nvCxnSpPr>
          <p:spPr bwMode="auto">
            <a:xfrm rot="5400000" flipH="1">
              <a:off x="5316538" y="1519238"/>
              <a:ext cx="1587" cy="249237"/>
            </a:xfrm>
            <a:prstGeom prst="curvedConnector3">
              <a:avLst>
                <a:gd name="adj1" fmla="val 145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591" name="Text Box 36"/>
            <p:cNvSpPr txBox="1">
              <a:spLocks noChangeArrowheads="1"/>
            </p:cNvSpPr>
            <p:nvPr/>
          </p:nvSpPr>
          <p:spPr bwMode="auto">
            <a:xfrm>
              <a:off x="6126163" y="1131888"/>
              <a:ext cx="5603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215" tIns="45107" rIns="90215" bIns="45107">
              <a:spAutoFit/>
            </a:bodyPr>
            <a:lstStyle>
              <a:lvl1pPr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sz="1600">
                  <a:latin typeface="Tahoma" pitchFamily="-111" charset="0"/>
                </a:rPr>
                <a:t>Cin</a:t>
              </a:r>
            </a:p>
          </p:txBody>
        </p:sp>
        <p:sp>
          <p:nvSpPr>
            <p:cNvPr id="23592" name="Text Box 37"/>
            <p:cNvSpPr txBox="1">
              <a:spLocks noChangeArrowheads="1"/>
            </p:cNvSpPr>
            <p:nvPr/>
          </p:nvSpPr>
          <p:spPr bwMode="auto">
            <a:xfrm>
              <a:off x="5627688" y="1133475"/>
              <a:ext cx="6540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215" tIns="45107" rIns="90215" bIns="45107">
              <a:spAutoFit/>
            </a:bodyPr>
            <a:lstStyle>
              <a:lvl1pPr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sz="1600" dirty="0" err="1">
                  <a:latin typeface="Tahoma" pitchFamily="-111" charset="0"/>
                </a:rPr>
                <a:t>Cout</a:t>
              </a:r>
              <a:endParaRPr lang="en-US" sz="1600" dirty="0">
                <a:latin typeface="Tahoma" pitchFamily="-111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678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Homework 1 Due </a:t>
            </a:r>
            <a:r>
              <a:rPr lang="en-US" dirty="0">
                <a:solidFill>
                  <a:prstClr val="black"/>
                </a:solidFill>
              </a:rPr>
              <a:t>T</a:t>
            </a:r>
            <a:r>
              <a:rPr lang="en-US" dirty="0" smtClean="0">
                <a:solidFill>
                  <a:prstClr val="black"/>
                </a:solidFill>
              </a:rPr>
              <a:t>oday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Hand in at start of class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Homework 2 Available </a:t>
            </a:r>
            <a:r>
              <a:rPr lang="en-US" dirty="0">
                <a:solidFill>
                  <a:prstClr val="black"/>
                </a:solidFill>
              </a:rPr>
              <a:t>O</a:t>
            </a:r>
            <a:r>
              <a:rPr lang="en-US" dirty="0" smtClean="0">
                <a:solidFill>
                  <a:prstClr val="black"/>
                </a:solidFill>
              </a:rPr>
              <a:t>nline </a:t>
            </a:r>
            <a:r>
              <a:rPr lang="en-US" dirty="0">
                <a:solidFill>
                  <a:prstClr val="black"/>
                </a:solidFill>
              </a:rPr>
              <a:t>L</a:t>
            </a:r>
            <a:r>
              <a:rPr lang="en-US" dirty="0" smtClean="0">
                <a:solidFill>
                  <a:prstClr val="black"/>
                </a:solidFill>
              </a:rPr>
              <a:t>ater </a:t>
            </a:r>
            <a:r>
              <a:rPr lang="en-US" dirty="0">
                <a:solidFill>
                  <a:prstClr val="black"/>
                </a:solidFill>
              </a:rPr>
              <a:t>T</a:t>
            </a:r>
            <a:r>
              <a:rPr lang="en-US" dirty="0" smtClean="0">
                <a:solidFill>
                  <a:prstClr val="black"/>
                </a:solidFill>
              </a:rPr>
              <a:t>oday</a:t>
            </a:r>
          </a:p>
          <a:p>
            <a:pPr lvl="2"/>
            <a:endParaRPr lang="en-US" dirty="0">
              <a:solidFill>
                <a:prstClr val="black"/>
              </a:solidFill>
            </a:endParaRPr>
          </a:p>
          <a:p>
            <a:pPr lvl="2"/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4291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</a:t>
            </a:r>
            <a:r>
              <a:rPr lang="en-US" dirty="0" smtClean="0"/>
              <a:t>pply </a:t>
            </a:r>
            <a:r>
              <a:rPr lang="en-US" dirty="0"/>
              <a:t>T</a:t>
            </a:r>
            <a:r>
              <a:rPr lang="en-US" dirty="0" smtClean="0"/>
              <a:t>heorems to Simplify </a:t>
            </a:r>
            <a:r>
              <a:rPr lang="en-US" dirty="0"/>
              <a:t>E</a:t>
            </a:r>
            <a:r>
              <a:rPr lang="en-US" dirty="0" smtClean="0"/>
              <a:t>xpressions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62314"/>
            <a:ext cx="8531225" cy="45307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The theorems of Boolean algebra can simplify expressions</a:t>
            </a:r>
          </a:p>
          <a:p>
            <a:pPr marL="739775" lvl="1" indent="-284163" eaLnBrk="1" hangingPunct="1"/>
            <a:r>
              <a:rPr lang="en-US" sz="2400" dirty="0" smtClean="0"/>
              <a:t>e.g., full adder’s carry-out function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4583" name="Rectangle 4"/>
          <p:cNvSpPr>
            <a:spLocks noChangeArrowheads="1"/>
          </p:cNvSpPr>
          <p:nvPr/>
        </p:nvSpPr>
        <p:spPr bwMode="auto">
          <a:xfrm>
            <a:off x="686088" y="2427552"/>
            <a:ext cx="7440478" cy="3415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215" tIns="45107" rIns="90215" bIns="45107">
            <a:spAutoFit/>
          </a:bodyPr>
          <a:lstStyle/>
          <a:p>
            <a:pPr eaLnBrk="0" hangingPunct="0"/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Cout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ahoma" pitchFamily="-111" charset="0"/>
              </a:rPr>
              <a:t>	=  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A’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+ A B’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+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’ +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endParaRPr lang="en-US" dirty="0">
              <a:solidFill>
                <a:srgbClr val="002060"/>
              </a:solidFill>
              <a:latin typeface="Tahoma" pitchFamily="-111" charset="0"/>
            </a:endParaRPr>
          </a:p>
          <a:p>
            <a:pPr eaLnBrk="0" hangingPunct="0"/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Tahoma" pitchFamily="-111" charset="0"/>
              </a:rPr>
              <a:t>	=  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A’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B’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’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endParaRPr lang="en-US" dirty="0">
              <a:solidFill>
                <a:srgbClr val="002060"/>
              </a:solidFill>
              <a:latin typeface="Tahoma" pitchFamily="-111" charset="0"/>
            </a:endParaRPr>
          </a:p>
          <a:p>
            <a:pPr eaLnBrk="0" hangingPunct="0"/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Tahoma" pitchFamily="-111" charset="0"/>
              </a:rPr>
              <a:t>	=  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A’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B’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’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endParaRPr lang="en-US" dirty="0">
              <a:solidFill>
                <a:srgbClr val="002060"/>
              </a:solidFill>
              <a:latin typeface="Tahoma" pitchFamily="-111" charset="0"/>
            </a:endParaRPr>
          </a:p>
          <a:p>
            <a:pPr eaLnBrk="0" hangingPunct="0"/>
            <a:r>
              <a:rPr lang="en-US" dirty="0" smtClean="0">
                <a:solidFill>
                  <a:srgbClr val="002060"/>
                </a:solidFill>
                <a:latin typeface="Tahoma" pitchFamily="-111" charset="0"/>
              </a:rPr>
              <a:t>	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	=  (A’ + A)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B’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’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endParaRPr lang="en-US" dirty="0">
              <a:solidFill>
                <a:srgbClr val="002060"/>
              </a:solidFill>
              <a:latin typeface="Tahoma" pitchFamily="-111" charset="0"/>
            </a:endParaRPr>
          </a:p>
          <a:p>
            <a:pPr eaLnBrk="0" hangingPunct="0"/>
            <a:r>
              <a:rPr lang="en-US" dirty="0" smtClean="0">
                <a:solidFill>
                  <a:srgbClr val="002060"/>
                </a:solidFill>
                <a:latin typeface="Tahoma" pitchFamily="-111" charset="0"/>
              </a:rPr>
              <a:t>	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	=  (1)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B’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’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endParaRPr lang="en-US" dirty="0">
              <a:solidFill>
                <a:srgbClr val="002060"/>
              </a:solidFill>
              <a:latin typeface="Tahoma" pitchFamily="-111" charset="0"/>
            </a:endParaRPr>
          </a:p>
          <a:p>
            <a:pPr eaLnBrk="0" hangingPunct="0"/>
            <a:r>
              <a:rPr lang="en-US" dirty="0" smtClean="0">
                <a:solidFill>
                  <a:srgbClr val="002060"/>
                </a:solidFill>
                <a:latin typeface="Tahoma" pitchFamily="-111" charset="0"/>
              </a:rPr>
              <a:t>	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	= 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B’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’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endParaRPr lang="en-US" dirty="0">
              <a:solidFill>
                <a:srgbClr val="002060"/>
              </a:solidFill>
              <a:latin typeface="Tahoma" pitchFamily="-111" charset="0"/>
            </a:endParaRPr>
          </a:p>
          <a:p>
            <a:pPr eaLnBrk="0" hangingPunct="0"/>
            <a:r>
              <a:rPr lang="en-US" dirty="0" smtClean="0">
                <a:solidFill>
                  <a:srgbClr val="002060"/>
                </a:solidFill>
                <a:latin typeface="Tahoma" pitchFamily="-111" charset="0"/>
              </a:rPr>
              <a:t>	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	= 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B’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’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endParaRPr lang="en-US" dirty="0">
              <a:solidFill>
                <a:srgbClr val="002060"/>
              </a:solidFill>
              <a:latin typeface="Tahoma" pitchFamily="-111" charset="0"/>
            </a:endParaRPr>
          </a:p>
          <a:p>
            <a:pPr eaLnBrk="0" hangingPunct="0"/>
            <a:r>
              <a:rPr lang="en-US" dirty="0" smtClean="0">
                <a:solidFill>
                  <a:srgbClr val="002060"/>
                </a:solidFill>
                <a:latin typeface="Tahoma" pitchFamily="-111" charset="0"/>
              </a:rPr>
              <a:t>	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	= 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(B’ + B)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’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endParaRPr lang="en-US" dirty="0">
              <a:solidFill>
                <a:srgbClr val="002060"/>
              </a:solidFill>
              <a:latin typeface="Tahoma" pitchFamily="-111" charset="0"/>
            </a:endParaRPr>
          </a:p>
          <a:p>
            <a:pPr eaLnBrk="0" hangingPunct="0"/>
            <a:r>
              <a:rPr lang="en-US" dirty="0" smtClean="0">
                <a:solidFill>
                  <a:srgbClr val="002060"/>
                </a:solidFill>
                <a:latin typeface="Tahoma" pitchFamily="-111" charset="0"/>
              </a:rPr>
              <a:t>	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	= 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(1)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’  +  A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endParaRPr lang="en-US" dirty="0">
              <a:solidFill>
                <a:srgbClr val="002060"/>
              </a:solidFill>
              <a:latin typeface="Tahoma" pitchFamily="-111" charset="0"/>
            </a:endParaRPr>
          </a:p>
          <a:p>
            <a:pPr eaLnBrk="0" hangingPunct="0"/>
            <a:r>
              <a:rPr lang="en-US" dirty="0" smtClean="0">
                <a:solidFill>
                  <a:srgbClr val="002060"/>
                </a:solidFill>
                <a:latin typeface="Tahoma" pitchFamily="-111" charset="0"/>
              </a:rPr>
              <a:t>	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	= 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 (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’ + 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)</a:t>
            </a:r>
          </a:p>
          <a:p>
            <a:pPr eaLnBrk="0" hangingPunct="0"/>
            <a:r>
              <a:rPr lang="en-US" dirty="0" smtClean="0">
                <a:solidFill>
                  <a:srgbClr val="002060"/>
                </a:solidFill>
                <a:latin typeface="Tahoma" pitchFamily="-111" charset="0"/>
              </a:rPr>
              <a:t>	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	= 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 (1)</a:t>
            </a:r>
          </a:p>
          <a:p>
            <a:pPr eaLnBrk="0" hangingPunct="0"/>
            <a:r>
              <a:rPr lang="en-US" dirty="0" smtClean="0">
                <a:solidFill>
                  <a:srgbClr val="002060"/>
                </a:solidFill>
                <a:latin typeface="Tahoma" pitchFamily="-111" charset="0"/>
              </a:rPr>
              <a:t>	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	=  B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</a:t>
            </a:r>
            <a:r>
              <a:rPr lang="en-US" dirty="0" err="1">
                <a:solidFill>
                  <a:srgbClr val="002060"/>
                </a:solidFill>
                <a:latin typeface="Tahoma" pitchFamily="-111" charset="0"/>
              </a:rPr>
              <a:t>Cin</a:t>
            </a:r>
            <a:r>
              <a:rPr lang="en-US" dirty="0">
                <a:solidFill>
                  <a:srgbClr val="002060"/>
                </a:solidFill>
                <a:latin typeface="Tahoma" pitchFamily="-111" charset="0"/>
              </a:rPr>
              <a:t>  +  A B </a:t>
            </a:r>
          </a:p>
        </p:txBody>
      </p:sp>
      <p:grpSp>
        <p:nvGrpSpPr>
          <p:cNvPr id="24584" name="Group 5"/>
          <p:cNvGrpSpPr>
            <a:grpSpLocks/>
          </p:cNvGrpSpPr>
          <p:nvPr/>
        </p:nvGrpSpPr>
        <p:grpSpPr bwMode="auto">
          <a:xfrm>
            <a:off x="5292954" y="2749814"/>
            <a:ext cx="3298596" cy="3525838"/>
            <a:chOff x="3380" y="1859"/>
            <a:chExt cx="2107" cy="2250"/>
          </a:xfrm>
        </p:grpSpPr>
        <p:sp>
          <p:nvSpPr>
            <p:cNvPr id="24585" name="Text Box 6"/>
            <p:cNvSpPr txBox="1">
              <a:spLocks noChangeArrowheads="1"/>
            </p:cNvSpPr>
            <p:nvPr/>
          </p:nvSpPr>
          <p:spPr bwMode="auto">
            <a:xfrm>
              <a:off x="3929" y="3520"/>
              <a:ext cx="1558" cy="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FF00FF"/>
                  </a:solidFill>
                  <a:latin typeface="Tahoma" pitchFamily="-111" charset="0"/>
                </a:rPr>
                <a:t>adding extra terms creates new factoring opportunities</a:t>
              </a:r>
            </a:p>
          </p:txBody>
        </p:sp>
        <p:sp>
          <p:nvSpPr>
            <p:cNvPr id="24586" name="Rectangle 7"/>
            <p:cNvSpPr>
              <a:spLocks noChangeArrowheads="1"/>
            </p:cNvSpPr>
            <p:nvPr/>
          </p:nvSpPr>
          <p:spPr bwMode="auto">
            <a:xfrm>
              <a:off x="3586" y="1859"/>
              <a:ext cx="1463" cy="175"/>
            </a:xfrm>
            <a:prstGeom prst="rect">
              <a:avLst/>
            </a:prstGeom>
            <a:noFill/>
            <a:ln w="12700">
              <a:solidFill>
                <a:srgbClr val="FF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7" name="Rectangle 8"/>
            <p:cNvSpPr>
              <a:spLocks noChangeArrowheads="1"/>
            </p:cNvSpPr>
            <p:nvPr/>
          </p:nvSpPr>
          <p:spPr bwMode="auto">
            <a:xfrm>
              <a:off x="3380" y="2550"/>
              <a:ext cx="1450" cy="175"/>
            </a:xfrm>
            <a:prstGeom prst="rect">
              <a:avLst/>
            </a:prstGeom>
            <a:noFill/>
            <a:ln w="12700">
              <a:solidFill>
                <a:srgbClr val="FF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588" name="AutoShape 9"/>
            <p:cNvCxnSpPr>
              <a:cxnSpLocks noChangeShapeType="1"/>
              <a:stCxn id="24585" idx="0"/>
              <a:endCxn id="24587" idx="3"/>
            </p:cNvCxnSpPr>
            <p:nvPr/>
          </p:nvCxnSpPr>
          <p:spPr bwMode="auto">
            <a:xfrm rot="5400000" flipH="1" flipV="1">
              <a:off x="4328" y="3018"/>
              <a:ext cx="882" cy="122"/>
            </a:xfrm>
            <a:prstGeom prst="curvedConnector4">
              <a:avLst>
                <a:gd name="adj1" fmla="val 45042"/>
                <a:gd name="adj2" fmla="val 219688"/>
              </a:avLst>
            </a:prstGeom>
            <a:noFill/>
            <a:ln w="12700">
              <a:solidFill>
                <a:srgbClr val="FF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89" name="AutoShape 10"/>
            <p:cNvCxnSpPr>
              <a:cxnSpLocks noChangeShapeType="1"/>
              <a:stCxn id="24585" idx="0"/>
              <a:endCxn id="24586" idx="3"/>
            </p:cNvCxnSpPr>
            <p:nvPr/>
          </p:nvCxnSpPr>
          <p:spPr bwMode="auto">
            <a:xfrm rot="5400000" flipH="1" flipV="1">
              <a:off x="4092" y="2563"/>
              <a:ext cx="1573" cy="341"/>
            </a:xfrm>
            <a:prstGeom prst="curvedConnector4">
              <a:avLst>
                <a:gd name="adj1" fmla="val 47220"/>
                <a:gd name="adj2" fmla="val 142821"/>
              </a:avLst>
            </a:prstGeom>
            <a:noFill/>
            <a:ln w="12700">
              <a:solidFill>
                <a:srgbClr val="FF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5185485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2" name="Rectangle 37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Gates Again!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603" name="Rectangle 38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701901" y="1308555"/>
                <a:ext cx="8229600" cy="5140800"/>
              </a:xfrm>
            </p:spPr>
            <p:txBody>
              <a:bodyPr/>
              <a:lstStyle/>
              <a:p>
                <a:pPr marL="0" indent="0" eaLnBrk="1" hangingPunct="1">
                  <a:buNone/>
                  <a:tabLst>
                    <a:tab pos="1177925" algn="l"/>
                    <a:tab pos="2085975" algn="l"/>
                    <a:tab pos="2817813" algn="l"/>
                  </a:tabLst>
                </a:pPr>
                <a:r>
                  <a:rPr lang="en-US" sz="2800" dirty="0" smtClean="0">
                    <a:solidFill>
                      <a:srgbClr val="C00000"/>
                    </a:solidFill>
                  </a:rPr>
                  <a:t>NOT </a:t>
                </a:r>
              </a:p>
              <a:p>
                <a:pPr marL="0" indent="0" eaLnBrk="1" hangingPunct="1">
                  <a:buNone/>
                  <a:tabLst>
                    <a:tab pos="1177925" algn="l"/>
                    <a:tab pos="2085975" algn="l"/>
                    <a:tab pos="2817813" algn="l"/>
                  </a:tabLst>
                </a:pPr>
                <a:r>
                  <a:rPr lang="en-US" sz="2800" dirty="0" smtClean="0">
                    <a:solidFill>
                      <a:schemeClr val="tx1"/>
                    </a:solidFill>
                  </a:rPr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𝑋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   </m:t>
                    </m:r>
                    <m:acc>
                      <m:accPr>
                        <m:chr m:val="̅"/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𝑋</m:t>
                        </m:r>
                      </m:e>
                    </m:acc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   ¬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𝑋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 </a:t>
                </a:r>
              </a:p>
              <a:p>
                <a:pPr marL="0" indent="0" eaLnBrk="1" hangingPunct="1">
                  <a:buNone/>
                  <a:tabLst>
                    <a:tab pos="1177925" algn="l"/>
                    <a:tab pos="2085975" algn="l"/>
                    <a:tab pos="2817813" algn="l"/>
                  </a:tabLst>
                </a:pPr>
                <a:r>
                  <a:rPr lang="en-US" sz="2800" dirty="0"/>
                  <a:t> </a:t>
                </a:r>
                <a:r>
                  <a:rPr lang="en-US" sz="2800" dirty="0" smtClean="0"/>
                  <a:t> </a:t>
                </a:r>
              </a:p>
              <a:p>
                <a:pPr marL="0" indent="0" eaLnBrk="1" hangingPunct="1">
                  <a:buNone/>
                  <a:tabLst>
                    <a:tab pos="1177925" algn="l"/>
                    <a:tab pos="2085975" algn="l"/>
                    <a:tab pos="2817813" algn="l"/>
                  </a:tabLst>
                </a:pPr>
                <a:endParaRPr lang="en-US" sz="2700" dirty="0" smtClean="0">
                  <a:solidFill>
                    <a:srgbClr val="C00000"/>
                  </a:solidFill>
                </a:endParaRPr>
              </a:p>
              <a:p>
                <a:pPr marL="0" indent="0" eaLnBrk="1" hangingPunct="1">
                  <a:buNone/>
                  <a:tabLst>
                    <a:tab pos="1177925" algn="l"/>
                    <a:tab pos="2085975" algn="l"/>
                    <a:tab pos="2817813" algn="l"/>
                  </a:tabLst>
                </a:pPr>
                <a:r>
                  <a:rPr lang="en-US" sz="2700" dirty="0" smtClean="0">
                    <a:solidFill>
                      <a:srgbClr val="C00000"/>
                    </a:solidFill>
                  </a:rPr>
                  <a:t>AND   </a:t>
                </a:r>
              </a:p>
              <a:p>
                <a:pPr marL="0" indent="0" eaLnBrk="1" hangingPunct="1">
                  <a:buNone/>
                  <a:tabLst>
                    <a:tab pos="1177925" algn="l"/>
                    <a:tab pos="2085975" algn="l"/>
                    <a:tab pos="2817813" algn="l"/>
                  </a:tabLst>
                </a:pPr>
                <a:r>
                  <a:rPr lang="en-US" sz="2800" dirty="0"/>
                  <a:t> </a:t>
                </a:r>
                <a:r>
                  <a:rPr lang="en-US" sz="2800" dirty="0" smtClean="0"/>
                  <a:t>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𝑋</m:t>
                    </m:r>
                    <m:r>
                      <a:rPr lang="en-US" sz="2800" b="0" i="1" smtClean="0">
                        <a:latin typeface="Cambria Math"/>
                      </a:rPr>
                      <m:t>⋅</m:t>
                    </m:r>
                    <m:r>
                      <a:rPr lang="en-US" sz="2800" b="0" i="1" smtClean="0">
                        <a:latin typeface="Cambria Math"/>
                      </a:rPr>
                      <m:t>𝑌</m:t>
                    </m:r>
                    <m:r>
                      <a:rPr lang="en-US" sz="2800" b="0" i="1" smtClean="0">
                        <a:latin typeface="Cambria Math"/>
                      </a:rPr>
                      <m:t>    </m:t>
                    </m:r>
                    <m:r>
                      <a:rPr lang="en-US" sz="2800" b="0" i="1" smtClean="0">
                        <a:latin typeface="Cambria Math"/>
                      </a:rPr>
                      <m:t>𝑋𝑌</m:t>
                    </m:r>
                    <m:r>
                      <a:rPr lang="en-US" sz="2800" b="0" i="1" smtClean="0">
                        <a:latin typeface="Cambria Math"/>
                      </a:rPr>
                      <m:t>     </m:t>
                    </m:r>
                    <m:r>
                      <a:rPr lang="en-US" sz="2800" b="0" i="1" smtClean="0">
                        <a:latin typeface="Cambria Math"/>
                      </a:rPr>
                      <m:t>𝑋</m:t>
                    </m:r>
                    <m:r>
                      <a:rPr lang="en-US" sz="2800" b="0" i="1" smtClean="0">
                        <a:latin typeface="Cambria Math"/>
                      </a:rPr>
                      <m:t>∧</m:t>
                    </m:r>
                    <m:r>
                      <a:rPr lang="en-US" sz="2800" b="0" i="1" smtClean="0">
                        <a:latin typeface="Cambria Math"/>
                      </a:rPr>
                      <m:t>𝑌</m:t>
                    </m:r>
                  </m:oMath>
                </a14:m>
                <a:endParaRPr lang="en-US" sz="2800" dirty="0" smtClean="0"/>
              </a:p>
              <a:p>
                <a:pPr marL="0" indent="0" eaLnBrk="1" hangingPunct="1">
                  <a:buNone/>
                  <a:tabLst>
                    <a:tab pos="1177925" algn="l"/>
                    <a:tab pos="2085975" algn="l"/>
                    <a:tab pos="2817813" algn="l"/>
                  </a:tabLst>
                </a:pPr>
                <a:endParaRPr lang="en-US" sz="2700" dirty="0" smtClean="0"/>
              </a:p>
              <a:p>
                <a:pPr marL="0" indent="0" eaLnBrk="1" hangingPunct="1">
                  <a:buNone/>
                  <a:tabLst>
                    <a:tab pos="1177925" algn="l"/>
                    <a:tab pos="2085975" algn="l"/>
                    <a:tab pos="2817813" algn="l"/>
                  </a:tabLst>
                </a:pPr>
                <a:r>
                  <a:rPr lang="en-US" sz="2700" dirty="0" smtClean="0">
                    <a:solidFill>
                      <a:srgbClr val="C00000"/>
                    </a:solidFill>
                  </a:rPr>
                  <a:t>OR</a:t>
                </a:r>
                <a:endParaRPr lang="en-US" sz="2800" dirty="0">
                  <a:solidFill>
                    <a:srgbClr val="C00000"/>
                  </a:solidFill>
                </a:endParaRPr>
              </a:p>
              <a:p>
                <a:pPr marL="0" indent="0" eaLnBrk="1" hangingPunct="1">
                  <a:buNone/>
                  <a:tabLst>
                    <a:tab pos="1177925" algn="l"/>
                    <a:tab pos="2085975" algn="l"/>
                    <a:tab pos="2817813" algn="l"/>
                  </a:tabLst>
                </a:pPr>
                <a:r>
                  <a:rPr lang="en-US" sz="2800" dirty="0" smtClean="0"/>
                  <a:t>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𝑋</m:t>
                    </m:r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r>
                      <a:rPr lang="en-US" sz="2800" b="0" i="1" smtClean="0">
                        <a:latin typeface="Cambria Math"/>
                      </a:rPr>
                      <m:t>𝑌</m:t>
                    </m:r>
                    <m:r>
                      <a:rPr lang="en-US" sz="2800" b="0" i="1" smtClean="0">
                        <a:latin typeface="Cambria Math"/>
                      </a:rPr>
                      <m:t>     </m:t>
                    </m:r>
                    <m:r>
                      <a:rPr lang="en-US" sz="2800" b="0" i="1" smtClean="0">
                        <a:latin typeface="Cambria Math"/>
                      </a:rPr>
                      <m:t>𝑋</m:t>
                    </m:r>
                    <m:r>
                      <a:rPr lang="en-US" sz="2800" b="0" i="1" smtClean="0">
                        <a:latin typeface="Cambria Math"/>
                      </a:rPr>
                      <m:t>∨</m:t>
                    </m:r>
                    <m:r>
                      <a:rPr lang="en-US" sz="2800" b="0" i="1" smtClean="0">
                        <a:latin typeface="Cambria Math"/>
                      </a:rPr>
                      <m:t>𝑌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</m:oMath>
                </a14:m>
                <a:endParaRPr lang="en-US" sz="2800" dirty="0" smtClean="0"/>
              </a:p>
            </p:txBody>
          </p:sp>
        </mc:Choice>
        <mc:Fallback xmlns="">
          <p:sp>
            <p:nvSpPr>
              <p:cNvPr id="25603" name="Rectangle 3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01901" y="1308555"/>
                <a:ext cx="8229600" cy="5140800"/>
              </a:xfrm>
              <a:blipFill rotWithShape="1">
                <a:blip r:embed="rId3"/>
                <a:stretch>
                  <a:fillRect l="-1481" t="-1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610" name="Group 11"/>
          <p:cNvGrpSpPr>
            <a:grpSpLocks/>
          </p:cNvGrpSpPr>
          <p:nvPr/>
        </p:nvGrpSpPr>
        <p:grpSpPr bwMode="auto">
          <a:xfrm>
            <a:off x="6913563" y="3033713"/>
            <a:ext cx="1258887" cy="1128712"/>
            <a:chOff x="4076" y="1160"/>
            <a:chExt cx="804" cy="720"/>
          </a:xfrm>
        </p:grpSpPr>
        <p:sp>
          <p:nvSpPr>
            <p:cNvPr id="25628" name="Line 8"/>
            <p:cNvSpPr>
              <a:spLocks noChangeShapeType="1"/>
            </p:cNvSpPr>
            <p:nvPr/>
          </p:nvSpPr>
          <p:spPr bwMode="auto">
            <a:xfrm>
              <a:off x="4076" y="1304"/>
              <a:ext cx="7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9" name="Line 9"/>
            <p:cNvSpPr>
              <a:spLocks noChangeShapeType="1"/>
            </p:cNvSpPr>
            <p:nvPr/>
          </p:nvSpPr>
          <p:spPr bwMode="auto">
            <a:xfrm>
              <a:off x="4648" y="1188"/>
              <a:ext cx="0" cy="6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0" name="Rectangle 10"/>
            <p:cNvSpPr>
              <a:spLocks noChangeArrowheads="1"/>
            </p:cNvSpPr>
            <p:nvPr/>
          </p:nvSpPr>
          <p:spPr bwMode="auto">
            <a:xfrm>
              <a:off x="4120" y="1160"/>
              <a:ext cx="76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X	Y	Z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0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0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1</a:t>
              </a:r>
            </a:p>
          </p:txBody>
        </p:sp>
      </p:grpSp>
      <p:grpSp>
        <p:nvGrpSpPr>
          <p:cNvPr id="25611" name="Group 15"/>
          <p:cNvGrpSpPr>
            <a:grpSpLocks/>
          </p:cNvGrpSpPr>
          <p:nvPr/>
        </p:nvGrpSpPr>
        <p:grpSpPr bwMode="auto">
          <a:xfrm>
            <a:off x="7085658" y="1576722"/>
            <a:ext cx="857250" cy="727075"/>
            <a:chOff x="4180" y="632"/>
            <a:chExt cx="548" cy="464"/>
          </a:xfrm>
        </p:grpSpPr>
        <p:sp>
          <p:nvSpPr>
            <p:cNvPr id="25625" name="Line 12"/>
            <p:cNvSpPr>
              <a:spLocks noChangeShapeType="1"/>
            </p:cNvSpPr>
            <p:nvPr/>
          </p:nvSpPr>
          <p:spPr bwMode="auto">
            <a:xfrm>
              <a:off x="4180" y="768"/>
              <a:ext cx="51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6" name="Line 13"/>
            <p:cNvSpPr>
              <a:spLocks noChangeShapeType="1"/>
            </p:cNvSpPr>
            <p:nvPr/>
          </p:nvSpPr>
          <p:spPr bwMode="auto">
            <a:xfrm>
              <a:off x="4424" y="636"/>
              <a:ext cx="0" cy="3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7" name="Rectangle 14"/>
            <p:cNvSpPr>
              <a:spLocks noChangeArrowheads="1"/>
            </p:cNvSpPr>
            <p:nvPr/>
          </p:nvSpPr>
          <p:spPr bwMode="auto">
            <a:xfrm>
              <a:off x="4224" y="632"/>
              <a:ext cx="504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X	Y</a:t>
              </a:r>
              <a:b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0	1</a:t>
              </a:r>
              <a:b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	0</a:t>
              </a:r>
            </a:p>
          </p:txBody>
        </p:sp>
      </p:grpSp>
      <p:grpSp>
        <p:nvGrpSpPr>
          <p:cNvPr id="25612" name="Group 19"/>
          <p:cNvGrpSpPr>
            <a:grpSpLocks/>
          </p:cNvGrpSpPr>
          <p:nvPr/>
        </p:nvGrpSpPr>
        <p:grpSpPr bwMode="auto">
          <a:xfrm>
            <a:off x="6998804" y="4829991"/>
            <a:ext cx="1258888" cy="1128713"/>
            <a:chOff x="4068" y="1936"/>
            <a:chExt cx="804" cy="720"/>
          </a:xfrm>
        </p:grpSpPr>
        <p:sp>
          <p:nvSpPr>
            <p:cNvPr id="25622" name="Line 16"/>
            <p:cNvSpPr>
              <a:spLocks noChangeShapeType="1"/>
            </p:cNvSpPr>
            <p:nvPr/>
          </p:nvSpPr>
          <p:spPr bwMode="auto">
            <a:xfrm>
              <a:off x="4068" y="2080"/>
              <a:ext cx="7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3" name="Line 17"/>
            <p:cNvSpPr>
              <a:spLocks noChangeShapeType="1"/>
            </p:cNvSpPr>
            <p:nvPr/>
          </p:nvSpPr>
          <p:spPr bwMode="auto">
            <a:xfrm>
              <a:off x="4640" y="1964"/>
              <a:ext cx="0" cy="6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4" name="Rectangle 18"/>
            <p:cNvSpPr>
              <a:spLocks noChangeArrowheads="1"/>
            </p:cNvSpPr>
            <p:nvPr/>
          </p:nvSpPr>
          <p:spPr bwMode="auto">
            <a:xfrm>
              <a:off x="4112" y="1936"/>
              <a:ext cx="76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X	Y	Z</a:t>
              </a:r>
              <a:b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0	0	0</a:t>
              </a:r>
              <a:b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0	1	1</a:t>
              </a:r>
              <a:b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	1	1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673782" y="1461370"/>
            <a:ext cx="1872266" cy="885979"/>
            <a:chOff x="4197350" y="1879983"/>
            <a:chExt cx="1872266" cy="885979"/>
          </a:xfrm>
        </p:grpSpPr>
        <p:pic>
          <p:nvPicPr>
            <p:cNvPr id="25609" name="Picture 3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186" t="24905" r="53287" b="68294"/>
            <a:stretch>
              <a:fillRect/>
            </a:stretch>
          </p:blipFill>
          <p:spPr bwMode="auto">
            <a:xfrm>
              <a:off x="4433327" y="1879983"/>
              <a:ext cx="1250951" cy="838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13" name="Rectangle 23"/>
            <p:cNvSpPr>
              <a:spLocks noChangeArrowheads="1"/>
            </p:cNvSpPr>
            <p:nvPr/>
          </p:nvSpPr>
          <p:spPr bwMode="auto">
            <a:xfrm>
              <a:off x="4197350" y="2175412"/>
              <a:ext cx="338138" cy="590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b="1" dirty="0" smtClean="0">
                  <a:solidFill>
                    <a:srgbClr val="000000"/>
                  </a:solidFill>
                  <a:latin typeface="Tahoma" pitchFamily="-111" charset="0"/>
                </a:rPr>
                <a:t>X</a:t>
              </a:r>
              <a:endParaRPr lang="en-US" sz="1600" b="1" dirty="0">
                <a:solidFill>
                  <a:srgbClr val="000000"/>
                </a:solidFill>
                <a:latin typeface="Tahoma" pitchFamily="-111" charset="0"/>
              </a:endParaRPr>
            </a:p>
          </p:txBody>
        </p:sp>
        <p:sp>
          <p:nvSpPr>
            <p:cNvPr id="25614" name="Rectangle 24"/>
            <p:cNvSpPr>
              <a:spLocks noChangeArrowheads="1"/>
            </p:cNvSpPr>
            <p:nvPr/>
          </p:nvSpPr>
          <p:spPr bwMode="auto">
            <a:xfrm>
              <a:off x="5793391" y="2175412"/>
              <a:ext cx="276225" cy="590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b="1" dirty="0" smtClean="0">
                  <a:solidFill>
                    <a:srgbClr val="000000"/>
                  </a:solidFill>
                  <a:latin typeface="Tahoma" pitchFamily="-111" charset="0"/>
                </a:rPr>
                <a:t>Y</a:t>
              </a:r>
              <a:endParaRPr lang="en-US" sz="1600" b="1" dirty="0">
                <a:solidFill>
                  <a:srgbClr val="000000"/>
                </a:solidFill>
                <a:latin typeface="Tahoma" pitchFamily="-111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817621" y="3164193"/>
            <a:ext cx="1871428" cy="1049338"/>
            <a:chOff x="4364272" y="3440113"/>
            <a:chExt cx="1871428" cy="1049338"/>
          </a:xfrm>
        </p:grpSpPr>
        <p:pic>
          <p:nvPicPr>
            <p:cNvPr id="25608" name="Picture 4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028" t="34576" r="60571" b="55852"/>
            <a:stretch>
              <a:fillRect/>
            </a:stretch>
          </p:blipFill>
          <p:spPr bwMode="auto">
            <a:xfrm>
              <a:off x="4364272" y="3440113"/>
              <a:ext cx="1389063" cy="1049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15" name="Rectangle 25"/>
            <p:cNvSpPr>
              <a:spLocks noChangeArrowheads="1"/>
            </p:cNvSpPr>
            <p:nvPr/>
          </p:nvSpPr>
          <p:spPr bwMode="auto">
            <a:xfrm>
              <a:off x="4364272" y="3618685"/>
              <a:ext cx="338137" cy="735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b="1" dirty="0" smtClean="0">
                  <a:solidFill>
                    <a:srgbClr val="000000"/>
                  </a:solidFill>
                  <a:latin typeface="Tahoma" pitchFamily="-111" charset="0"/>
                </a:rPr>
                <a:t>X</a:t>
              </a:r>
            </a:p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b="1" dirty="0">
                  <a:solidFill>
                    <a:srgbClr val="000000"/>
                  </a:solidFill>
                  <a:latin typeface="Tahoma" pitchFamily="-111" charset="0"/>
                </a:rPr>
                <a:t>Y</a:t>
              </a:r>
            </a:p>
          </p:txBody>
        </p:sp>
        <p:sp>
          <p:nvSpPr>
            <p:cNvPr id="25619" name="Rectangle 29"/>
            <p:cNvSpPr>
              <a:spLocks noChangeArrowheads="1"/>
            </p:cNvSpPr>
            <p:nvPr/>
          </p:nvSpPr>
          <p:spPr bwMode="auto">
            <a:xfrm>
              <a:off x="5710238" y="3823673"/>
              <a:ext cx="525462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b="1" dirty="0">
                  <a:solidFill>
                    <a:srgbClr val="000000"/>
                  </a:solidFill>
                  <a:latin typeface="Tahoma" pitchFamily="-111" charset="0"/>
                </a:rPr>
                <a:t>Z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765365" y="4855628"/>
            <a:ext cx="2076249" cy="1039813"/>
            <a:chOff x="3352800" y="5263111"/>
            <a:chExt cx="2076249" cy="1039813"/>
          </a:xfrm>
        </p:grpSpPr>
        <p:pic>
          <p:nvPicPr>
            <p:cNvPr id="25607" name="Picture 4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028" t="46919" r="60571" b="43608"/>
            <a:stretch>
              <a:fillRect/>
            </a:stretch>
          </p:blipFill>
          <p:spPr bwMode="auto">
            <a:xfrm>
              <a:off x="3502025" y="5263111"/>
              <a:ext cx="1390650" cy="1039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16" name="Rectangle 26"/>
            <p:cNvSpPr>
              <a:spLocks noChangeArrowheads="1"/>
            </p:cNvSpPr>
            <p:nvPr/>
          </p:nvSpPr>
          <p:spPr bwMode="auto">
            <a:xfrm>
              <a:off x="3352800" y="5487743"/>
              <a:ext cx="338138" cy="590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b="1" dirty="0" smtClean="0">
                  <a:solidFill>
                    <a:srgbClr val="000000"/>
                  </a:solidFill>
                  <a:latin typeface="Tahoma" pitchFamily="-111" charset="0"/>
                </a:rPr>
                <a:t>X</a:t>
              </a:r>
            </a:p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b="1" dirty="0">
                  <a:solidFill>
                    <a:srgbClr val="000000"/>
                  </a:solidFill>
                  <a:latin typeface="Tahoma" pitchFamily="-111" charset="0"/>
                </a:rPr>
                <a:t>Y</a:t>
              </a:r>
            </a:p>
          </p:txBody>
        </p:sp>
        <p:sp>
          <p:nvSpPr>
            <p:cNvPr id="25620" name="Rectangle 30"/>
            <p:cNvSpPr>
              <a:spLocks noChangeArrowheads="1"/>
            </p:cNvSpPr>
            <p:nvPr/>
          </p:nvSpPr>
          <p:spPr bwMode="auto">
            <a:xfrm>
              <a:off x="4903586" y="5619194"/>
              <a:ext cx="525463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b="1" dirty="0">
                  <a:solidFill>
                    <a:srgbClr val="000000"/>
                  </a:solidFill>
                  <a:latin typeface="Tahoma" pitchFamily="-111" charset="0"/>
                </a:rPr>
                <a:t>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8935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Gates!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44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972360" y="1664595"/>
                <a:ext cx="8229600" cy="4525963"/>
              </a:xfrm>
            </p:spPr>
            <p:txBody>
              <a:bodyPr rtlCol="0">
                <a:normAutofit fontScale="85000" lnSpcReduction="20000"/>
              </a:bodyPr>
              <a:lstStyle/>
              <a:p>
                <a:pPr marL="0" indent="0" eaLnBrk="1" fontAlgn="auto" hangingPunct="1">
                  <a:lnSpc>
                    <a:spcPct val="90000"/>
                  </a:lnSpc>
                  <a:spcAft>
                    <a:spcPts val="0"/>
                  </a:spcAft>
                  <a:buNone/>
                  <a:defRPr/>
                </a:pPr>
                <a:r>
                  <a:rPr lang="en-US" dirty="0" smtClean="0">
                    <a:solidFill>
                      <a:srgbClr val="C00000"/>
                    </a:solidFill>
                  </a:rPr>
                  <a:t>NAND</a:t>
                </a:r>
              </a:p>
              <a:p>
                <a:pPr marL="0" indent="0">
                  <a:lnSpc>
                    <a:spcPct val="90000"/>
                  </a:lnSpc>
                  <a:buNone/>
                  <a:defRPr/>
                </a:pPr>
                <a:r>
                  <a:rPr lang="en-US" dirty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¬(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𝑋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∧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𝑌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(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𝑋𝑌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)′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/>
                </a:r>
                <a:br>
                  <a:rPr lang="en-US" dirty="0" smtClean="0">
                    <a:solidFill>
                      <a:schemeClr val="tx1"/>
                    </a:solidFill>
                  </a:rPr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>
                    <a:solidFill>
                      <a:srgbClr val="C00000"/>
                    </a:solidFill>
                  </a:rPr>
                  <a:t>NOR</a:t>
                </a:r>
              </a:p>
              <a:p>
                <a:pPr marL="0" indent="0">
                  <a:lnSpc>
                    <a:spcPct val="90000"/>
                  </a:lnSpc>
                  <a:buNone/>
                  <a:defRPr/>
                </a:pP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¬(</m:t>
                    </m:r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∨</m:t>
                    </m:r>
                    <m:r>
                      <a:rPr lang="en-US" b="0" i="1" smtClean="0">
                        <a:latin typeface="Cambria Math"/>
                      </a:rPr>
                      <m:t>𝑌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(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𝑋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𝑌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)′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en-US" dirty="0" smtClean="0"/>
              </a:p>
              <a:p>
                <a:pPr marL="0" indent="0" eaLnBrk="1" fontAlgn="auto" hangingPunct="1">
                  <a:lnSpc>
                    <a:spcPct val="90000"/>
                  </a:lnSpc>
                  <a:spcAft>
                    <a:spcPts val="0"/>
                  </a:spcAft>
                  <a:buNone/>
                  <a:defRPr/>
                </a:pPr>
                <a:r>
                  <a:rPr lang="en-US" dirty="0" smtClean="0">
                    <a:solidFill>
                      <a:srgbClr val="C00000"/>
                    </a:solidFill>
                  </a:rPr>
                  <a:t>XOR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⊕</m:t>
                    </m:r>
                    <m:r>
                      <a:rPr lang="en-US" b="0" i="1" smtClean="0">
                        <a:latin typeface="Cambria Math"/>
                      </a:rPr>
                      <m:t>𝑌</m:t>
                    </m:r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en-US" dirty="0" smtClean="0"/>
              </a:p>
              <a:p>
                <a:pPr marL="0" indent="0" eaLnBrk="1" fontAlgn="auto" hangingPunct="1">
                  <a:lnSpc>
                    <a:spcPct val="90000"/>
                  </a:lnSpc>
                  <a:spcAft>
                    <a:spcPts val="0"/>
                  </a:spcAft>
                  <a:buNone/>
                  <a:defRPr/>
                </a:pPr>
                <a:r>
                  <a:rPr lang="en-US" dirty="0" smtClean="0">
                    <a:solidFill>
                      <a:srgbClr val="C00000"/>
                    </a:solidFill>
                  </a:rPr>
                  <a:t>XNOR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↔</m:t>
                    </m:r>
                    <m:r>
                      <a:rPr lang="en-US" b="0" i="1" smtClean="0">
                        <a:latin typeface="Cambria Math"/>
                      </a:rPr>
                      <m:t>𝑌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23" name="Rectangle 4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2360" y="1664595"/>
                <a:ext cx="8229600" cy="4525963"/>
              </a:xfrm>
              <a:blipFill rotWithShape="1">
                <a:blip r:embed="rId2"/>
                <a:stretch>
                  <a:fillRect l="-1407" t="-3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Group 32"/>
          <p:cNvGrpSpPr/>
          <p:nvPr/>
        </p:nvGrpSpPr>
        <p:grpSpPr>
          <a:xfrm>
            <a:off x="4022337" y="1278989"/>
            <a:ext cx="3670300" cy="5202237"/>
            <a:chOff x="2166938" y="1392238"/>
            <a:chExt cx="3670300" cy="5202237"/>
          </a:xfrm>
        </p:grpSpPr>
        <p:grpSp>
          <p:nvGrpSpPr>
            <p:cNvPr id="34" name="Group 51"/>
            <p:cNvGrpSpPr>
              <a:grpSpLocks/>
            </p:cNvGrpSpPr>
            <p:nvPr/>
          </p:nvGrpSpPr>
          <p:grpSpPr bwMode="auto">
            <a:xfrm>
              <a:off x="2505075" y="5499704"/>
              <a:ext cx="1061467" cy="814388"/>
              <a:chOff x="1564" y="2656"/>
              <a:chExt cx="913" cy="713"/>
            </a:xfrm>
          </p:grpSpPr>
          <p:pic>
            <p:nvPicPr>
              <p:cNvPr id="66" name="Picture 49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3225" t="33083" r="47865" b="57475"/>
              <a:stretch>
                <a:fillRect/>
              </a:stretch>
            </p:blipFill>
            <p:spPr bwMode="auto">
              <a:xfrm>
                <a:off x="1564" y="2656"/>
                <a:ext cx="893" cy="7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7" name="Picture 50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770" t="46907" r="51361" b="43521"/>
              <a:stretch>
                <a:fillRect/>
              </a:stretch>
            </p:blipFill>
            <p:spPr bwMode="auto">
              <a:xfrm>
                <a:off x="2192" y="2665"/>
                <a:ext cx="285" cy="7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35" name="Picture 4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225" t="33083" r="47865" b="57475"/>
            <a:stretch>
              <a:fillRect/>
            </a:stretch>
          </p:blipFill>
          <p:spPr bwMode="auto">
            <a:xfrm>
              <a:off x="2466976" y="4114310"/>
              <a:ext cx="1099566" cy="863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" name="Rectangle 9"/>
            <p:cNvSpPr>
              <a:spLocks noChangeArrowheads="1"/>
            </p:cNvSpPr>
            <p:nvPr/>
          </p:nvSpPr>
          <p:spPr bwMode="auto">
            <a:xfrm>
              <a:off x="2192338" y="1579563"/>
              <a:ext cx="338137" cy="588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X</a:t>
              </a:r>
            </a:p>
          </p:txBody>
        </p:sp>
        <p:sp>
          <p:nvSpPr>
            <p:cNvPr id="37" name="Rectangle 10"/>
            <p:cNvSpPr>
              <a:spLocks noChangeArrowheads="1"/>
            </p:cNvSpPr>
            <p:nvPr/>
          </p:nvSpPr>
          <p:spPr bwMode="auto">
            <a:xfrm>
              <a:off x="2192338" y="1843088"/>
              <a:ext cx="274637" cy="588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Y</a:t>
              </a:r>
            </a:p>
          </p:txBody>
        </p:sp>
        <p:sp>
          <p:nvSpPr>
            <p:cNvPr id="38" name="Rectangle 11"/>
            <p:cNvSpPr>
              <a:spLocks noChangeArrowheads="1"/>
            </p:cNvSpPr>
            <p:nvPr/>
          </p:nvSpPr>
          <p:spPr bwMode="auto">
            <a:xfrm>
              <a:off x="3683000" y="1730375"/>
              <a:ext cx="525463" cy="325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Z</a:t>
              </a:r>
            </a:p>
          </p:txBody>
        </p:sp>
        <p:grpSp>
          <p:nvGrpSpPr>
            <p:cNvPr id="39" name="Group 16"/>
            <p:cNvGrpSpPr>
              <a:grpSpLocks/>
            </p:cNvGrpSpPr>
            <p:nvPr/>
          </p:nvGrpSpPr>
          <p:grpSpPr bwMode="auto">
            <a:xfrm>
              <a:off x="4578350" y="1392238"/>
              <a:ext cx="1258888" cy="1127125"/>
              <a:chOff x="2572" y="512"/>
              <a:chExt cx="804" cy="720"/>
            </a:xfrm>
          </p:grpSpPr>
          <p:sp>
            <p:nvSpPr>
              <p:cNvPr id="63" name="Line 13"/>
              <p:cNvSpPr>
                <a:spLocks noChangeShapeType="1"/>
              </p:cNvSpPr>
              <p:nvPr/>
            </p:nvSpPr>
            <p:spPr bwMode="auto">
              <a:xfrm>
                <a:off x="2572" y="656"/>
                <a:ext cx="78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Line 14"/>
              <p:cNvSpPr>
                <a:spLocks noChangeShapeType="1"/>
              </p:cNvSpPr>
              <p:nvPr/>
            </p:nvSpPr>
            <p:spPr bwMode="auto">
              <a:xfrm>
                <a:off x="3144" y="540"/>
                <a:ext cx="0" cy="6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Rectangle 15"/>
              <p:cNvSpPr>
                <a:spLocks noChangeArrowheads="1"/>
              </p:cNvSpPr>
              <p:nvPr/>
            </p:nvSpPr>
            <p:spPr bwMode="auto">
              <a:xfrm>
                <a:off x="2616" y="512"/>
                <a:ext cx="760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X	Y	Z</a:t>
                </a:r>
                <a:b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0	0	1</a:t>
                </a:r>
                <a:b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0	1	1</a:t>
                </a:r>
                <a:b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1	0	1</a:t>
                </a:r>
              </a:p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1	1	0</a:t>
                </a:r>
              </a:p>
            </p:txBody>
          </p:sp>
        </p:grpSp>
        <p:grpSp>
          <p:nvGrpSpPr>
            <p:cNvPr id="40" name="Group 20"/>
            <p:cNvGrpSpPr>
              <a:grpSpLocks/>
            </p:cNvGrpSpPr>
            <p:nvPr/>
          </p:nvGrpSpPr>
          <p:grpSpPr bwMode="auto">
            <a:xfrm>
              <a:off x="4565650" y="2746375"/>
              <a:ext cx="1258888" cy="1127125"/>
              <a:chOff x="2564" y="1376"/>
              <a:chExt cx="804" cy="720"/>
            </a:xfrm>
          </p:grpSpPr>
          <p:sp>
            <p:nvSpPr>
              <p:cNvPr id="60" name="Line 17"/>
              <p:cNvSpPr>
                <a:spLocks noChangeShapeType="1"/>
              </p:cNvSpPr>
              <p:nvPr/>
            </p:nvSpPr>
            <p:spPr bwMode="auto">
              <a:xfrm>
                <a:off x="2564" y="1520"/>
                <a:ext cx="78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>
                <a:off x="3136" y="1404"/>
                <a:ext cx="0" cy="6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Rectangle 19"/>
              <p:cNvSpPr>
                <a:spLocks noChangeArrowheads="1"/>
              </p:cNvSpPr>
              <p:nvPr/>
            </p:nvSpPr>
            <p:spPr bwMode="auto">
              <a:xfrm>
                <a:off x="2608" y="1376"/>
                <a:ext cx="760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X	Y	Z</a:t>
                </a:r>
                <a:b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0	0	1</a:t>
                </a:r>
                <a:b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0	1	0</a:t>
                </a:r>
                <a:b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1	0	0</a:t>
                </a:r>
              </a:p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1	1	0</a:t>
                </a:r>
              </a:p>
            </p:txBody>
          </p:sp>
        </p:grpSp>
        <p:sp>
          <p:nvSpPr>
            <p:cNvPr id="41" name="Rectangle 21"/>
            <p:cNvSpPr>
              <a:spLocks noChangeArrowheads="1"/>
            </p:cNvSpPr>
            <p:nvPr/>
          </p:nvSpPr>
          <p:spPr bwMode="auto">
            <a:xfrm>
              <a:off x="3644900" y="3133725"/>
              <a:ext cx="527050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Z</a:t>
              </a:r>
            </a:p>
          </p:txBody>
        </p:sp>
        <p:sp>
          <p:nvSpPr>
            <p:cNvPr id="42" name="Rectangle 22"/>
            <p:cNvSpPr>
              <a:spLocks noChangeArrowheads="1"/>
            </p:cNvSpPr>
            <p:nvPr/>
          </p:nvSpPr>
          <p:spPr bwMode="auto">
            <a:xfrm>
              <a:off x="2166938" y="2959100"/>
              <a:ext cx="338137" cy="588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X</a:t>
              </a:r>
            </a:p>
          </p:txBody>
        </p:sp>
        <p:sp>
          <p:nvSpPr>
            <p:cNvPr id="43" name="Rectangle 23"/>
            <p:cNvSpPr>
              <a:spLocks noChangeArrowheads="1"/>
            </p:cNvSpPr>
            <p:nvPr/>
          </p:nvSpPr>
          <p:spPr bwMode="auto">
            <a:xfrm>
              <a:off x="2166938" y="3284538"/>
              <a:ext cx="276225" cy="588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Y</a:t>
              </a:r>
            </a:p>
          </p:txBody>
        </p:sp>
        <p:sp>
          <p:nvSpPr>
            <p:cNvPr id="44" name="Rectangle 25"/>
            <p:cNvSpPr>
              <a:spLocks noChangeArrowheads="1"/>
            </p:cNvSpPr>
            <p:nvPr/>
          </p:nvSpPr>
          <p:spPr bwMode="auto">
            <a:xfrm>
              <a:off x="2228850" y="4287838"/>
              <a:ext cx="339725" cy="588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X</a:t>
              </a:r>
            </a:p>
          </p:txBody>
        </p:sp>
        <p:sp>
          <p:nvSpPr>
            <p:cNvPr id="45" name="Rectangle 26"/>
            <p:cNvSpPr>
              <a:spLocks noChangeArrowheads="1"/>
            </p:cNvSpPr>
            <p:nvPr/>
          </p:nvSpPr>
          <p:spPr bwMode="auto">
            <a:xfrm>
              <a:off x="2241550" y="4589463"/>
              <a:ext cx="276225" cy="588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Y</a:t>
              </a:r>
            </a:p>
          </p:txBody>
        </p:sp>
        <p:sp>
          <p:nvSpPr>
            <p:cNvPr id="46" name="Rectangle 27"/>
            <p:cNvSpPr>
              <a:spLocks noChangeArrowheads="1"/>
            </p:cNvSpPr>
            <p:nvPr/>
          </p:nvSpPr>
          <p:spPr bwMode="auto">
            <a:xfrm>
              <a:off x="3606800" y="4464050"/>
              <a:ext cx="527050" cy="325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Z</a:t>
              </a:r>
            </a:p>
          </p:txBody>
        </p:sp>
        <p:grpSp>
          <p:nvGrpSpPr>
            <p:cNvPr id="47" name="Group 31"/>
            <p:cNvGrpSpPr>
              <a:grpSpLocks/>
            </p:cNvGrpSpPr>
            <p:nvPr/>
          </p:nvGrpSpPr>
          <p:grpSpPr bwMode="auto">
            <a:xfrm>
              <a:off x="4565650" y="5465763"/>
              <a:ext cx="1258888" cy="1128712"/>
              <a:chOff x="2564" y="3112"/>
              <a:chExt cx="804" cy="720"/>
            </a:xfrm>
          </p:grpSpPr>
          <p:sp>
            <p:nvSpPr>
              <p:cNvPr id="57" name="Line 28"/>
              <p:cNvSpPr>
                <a:spLocks noChangeShapeType="1"/>
              </p:cNvSpPr>
              <p:nvPr/>
            </p:nvSpPr>
            <p:spPr bwMode="auto">
              <a:xfrm>
                <a:off x="2564" y="3256"/>
                <a:ext cx="78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29"/>
              <p:cNvSpPr>
                <a:spLocks noChangeShapeType="1"/>
              </p:cNvSpPr>
              <p:nvPr/>
            </p:nvSpPr>
            <p:spPr bwMode="auto">
              <a:xfrm>
                <a:off x="3136" y="3140"/>
                <a:ext cx="0" cy="6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Rectangle 30"/>
              <p:cNvSpPr>
                <a:spLocks noChangeArrowheads="1"/>
              </p:cNvSpPr>
              <p:nvPr/>
            </p:nvSpPr>
            <p:spPr bwMode="auto">
              <a:xfrm>
                <a:off x="2608" y="3112"/>
                <a:ext cx="760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X	Y	Z</a:t>
                </a:r>
                <a:b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0	0	1</a:t>
                </a:r>
                <a:b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0	1	0</a:t>
                </a:r>
                <a:b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1	0	0</a:t>
                </a:r>
              </a:p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1	1	1</a:t>
                </a:r>
              </a:p>
            </p:txBody>
          </p:sp>
        </p:grpSp>
        <p:grpSp>
          <p:nvGrpSpPr>
            <p:cNvPr id="48" name="Group 35"/>
            <p:cNvGrpSpPr>
              <a:grpSpLocks/>
            </p:cNvGrpSpPr>
            <p:nvPr/>
          </p:nvGrpSpPr>
          <p:grpSpPr bwMode="auto">
            <a:xfrm>
              <a:off x="4565650" y="4149725"/>
              <a:ext cx="1258888" cy="1128713"/>
              <a:chOff x="2564" y="2272"/>
              <a:chExt cx="804" cy="720"/>
            </a:xfrm>
          </p:grpSpPr>
          <p:sp>
            <p:nvSpPr>
              <p:cNvPr id="54" name="Line 32"/>
              <p:cNvSpPr>
                <a:spLocks noChangeShapeType="1"/>
              </p:cNvSpPr>
              <p:nvPr/>
            </p:nvSpPr>
            <p:spPr bwMode="auto">
              <a:xfrm>
                <a:off x="2564" y="2416"/>
                <a:ext cx="78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33"/>
              <p:cNvSpPr>
                <a:spLocks noChangeShapeType="1"/>
              </p:cNvSpPr>
              <p:nvPr/>
            </p:nvSpPr>
            <p:spPr bwMode="auto">
              <a:xfrm>
                <a:off x="3136" y="2300"/>
                <a:ext cx="0" cy="6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Rectangle 34"/>
              <p:cNvSpPr>
                <a:spLocks noChangeArrowheads="1"/>
              </p:cNvSpPr>
              <p:nvPr/>
            </p:nvSpPr>
            <p:spPr bwMode="auto">
              <a:xfrm>
                <a:off x="2608" y="2272"/>
                <a:ext cx="760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X	Y	Z</a:t>
                </a:r>
                <a:b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0	0	0</a:t>
                </a:r>
                <a:b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0	1	1</a:t>
                </a:r>
                <a:b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1	0	1</a:t>
                </a:r>
              </a:p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1	1	0</a:t>
                </a:r>
              </a:p>
            </p:txBody>
          </p:sp>
        </p:grpSp>
        <p:sp>
          <p:nvSpPr>
            <p:cNvPr id="49" name="Rectangle 36"/>
            <p:cNvSpPr>
              <a:spLocks noChangeArrowheads="1"/>
            </p:cNvSpPr>
            <p:nvPr/>
          </p:nvSpPr>
          <p:spPr bwMode="auto">
            <a:xfrm>
              <a:off x="3619500" y="5829300"/>
              <a:ext cx="527050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Z</a:t>
              </a:r>
            </a:p>
          </p:txBody>
        </p:sp>
        <p:sp>
          <p:nvSpPr>
            <p:cNvPr id="50" name="Rectangle 39"/>
            <p:cNvSpPr>
              <a:spLocks noChangeArrowheads="1"/>
            </p:cNvSpPr>
            <p:nvPr/>
          </p:nvSpPr>
          <p:spPr bwMode="auto">
            <a:xfrm>
              <a:off x="2179638" y="5667375"/>
              <a:ext cx="338137" cy="588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X</a:t>
              </a:r>
            </a:p>
          </p:txBody>
        </p:sp>
        <p:sp>
          <p:nvSpPr>
            <p:cNvPr id="51" name="Rectangle 40"/>
            <p:cNvSpPr>
              <a:spLocks noChangeArrowheads="1"/>
            </p:cNvSpPr>
            <p:nvPr/>
          </p:nvSpPr>
          <p:spPr bwMode="auto">
            <a:xfrm>
              <a:off x="2166938" y="5930900"/>
              <a:ext cx="276225" cy="588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Y</a:t>
              </a:r>
            </a:p>
          </p:txBody>
        </p:sp>
        <p:pic>
          <p:nvPicPr>
            <p:cNvPr id="52" name="Picture 4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536" t="46907" r="51361" b="43521"/>
            <a:stretch>
              <a:fillRect/>
            </a:stretch>
          </p:blipFill>
          <p:spPr bwMode="auto">
            <a:xfrm>
              <a:off x="2466975" y="2827696"/>
              <a:ext cx="1099567" cy="8570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3" name="Picture 4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536" t="34462" r="51361" b="56151"/>
            <a:stretch>
              <a:fillRect/>
            </a:stretch>
          </p:blipFill>
          <p:spPr bwMode="auto">
            <a:xfrm>
              <a:off x="2474577" y="1406437"/>
              <a:ext cx="1091965" cy="835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9757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</a:t>
            </a:r>
            <a:r>
              <a:rPr lang="en-US" dirty="0" smtClean="0"/>
              <a:t> 2-bit Ripple-Carry </a:t>
            </a:r>
            <a:r>
              <a:rPr lang="en-US" dirty="0"/>
              <a:t>A</a:t>
            </a:r>
            <a:r>
              <a:rPr lang="en-US" dirty="0" smtClean="0"/>
              <a:t>dder</a:t>
            </a:r>
          </a:p>
        </p:txBody>
      </p:sp>
      <p:sp>
        <p:nvSpPr>
          <p:cNvPr id="6161" name="Rectangle 6"/>
          <p:cNvSpPr>
            <a:spLocks noChangeArrowheads="1"/>
          </p:cNvSpPr>
          <p:nvPr/>
        </p:nvSpPr>
        <p:spPr bwMode="auto">
          <a:xfrm>
            <a:off x="914400" y="2190750"/>
            <a:ext cx="2798763" cy="3294063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62" name="Line 9"/>
          <p:cNvSpPr>
            <a:spLocks noChangeShapeType="1"/>
          </p:cNvSpPr>
          <p:nvPr/>
        </p:nvSpPr>
        <p:spPr bwMode="auto">
          <a:xfrm>
            <a:off x="1938338" y="1789113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63" name="Line 10"/>
          <p:cNvSpPr>
            <a:spLocks noChangeShapeType="1"/>
          </p:cNvSpPr>
          <p:nvPr/>
        </p:nvSpPr>
        <p:spPr bwMode="auto">
          <a:xfrm>
            <a:off x="2667000" y="1789113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64" name="Line 11"/>
          <p:cNvSpPr>
            <a:spLocks noChangeShapeType="1"/>
          </p:cNvSpPr>
          <p:nvPr/>
        </p:nvSpPr>
        <p:spPr bwMode="auto">
          <a:xfrm>
            <a:off x="2314575" y="5494338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65" name="Line 12"/>
          <p:cNvSpPr>
            <a:spLocks noChangeShapeType="1"/>
          </p:cNvSpPr>
          <p:nvPr/>
        </p:nvSpPr>
        <p:spPr bwMode="auto">
          <a:xfrm rot="-5400000">
            <a:off x="3925094" y="3613944"/>
            <a:ext cx="0" cy="388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66" name="Text Box 13"/>
          <p:cNvSpPr txBox="1">
            <a:spLocks noChangeArrowheads="1"/>
          </p:cNvSpPr>
          <p:nvPr/>
        </p:nvSpPr>
        <p:spPr bwMode="auto">
          <a:xfrm>
            <a:off x="1806575" y="1484313"/>
            <a:ext cx="192088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6167" name="Text Box 14"/>
          <p:cNvSpPr txBox="1">
            <a:spLocks noChangeArrowheads="1"/>
          </p:cNvSpPr>
          <p:nvPr/>
        </p:nvSpPr>
        <p:spPr bwMode="auto">
          <a:xfrm>
            <a:off x="2049463" y="5880100"/>
            <a:ext cx="512762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Sum</a:t>
            </a:r>
          </a:p>
        </p:txBody>
      </p:sp>
      <p:sp>
        <p:nvSpPr>
          <p:cNvPr id="6168" name="Text Box 15"/>
          <p:cNvSpPr txBox="1">
            <a:spLocks noChangeArrowheads="1"/>
          </p:cNvSpPr>
          <p:nvPr/>
        </p:nvSpPr>
        <p:spPr bwMode="auto">
          <a:xfrm>
            <a:off x="3873500" y="3940175"/>
            <a:ext cx="4191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out</a:t>
            </a:r>
            <a:endParaRPr lang="en-US"/>
          </a:p>
        </p:txBody>
      </p:sp>
      <p:sp>
        <p:nvSpPr>
          <p:cNvPr id="6169" name="Line 16"/>
          <p:cNvSpPr>
            <a:spLocks noChangeShapeType="1"/>
          </p:cNvSpPr>
          <p:nvPr/>
        </p:nvSpPr>
        <p:spPr bwMode="auto">
          <a:xfrm rot="-5400000">
            <a:off x="704057" y="3613944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70" name="Text Box 17"/>
          <p:cNvSpPr txBox="1">
            <a:spLocks noChangeArrowheads="1"/>
          </p:cNvSpPr>
          <p:nvPr/>
        </p:nvSpPr>
        <p:spPr bwMode="auto">
          <a:xfrm>
            <a:off x="407988" y="3940175"/>
            <a:ext cx="3222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in</a:t>
            </a:r>
            <a:endParaRPr lang="en-US"/>
          </a:p>
        </p:txBody>
      </p:sp>
      <p:sp>
        <p:nvSpPr>
          <p:cNvPr id="6171" name="Text Box 19"/>
          <p:cNvSpPr txBox="1">
            <a:spLocks noChangeArrowheads="1"/>
          </p:cNvSpPr>
          <p:nvPr/>
        </p:nvSpPr>
        <p:spPr bwMode="auto">
          <a:xfrm>
            <a:off x="2547938" y="1484313"/>
            <a:ext cx="190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6172" name="Text Box 31"/>
          <p:cNvSpPr txBox="1">
            <a:spLocks noChangeArrowheads="1"/>
          </p:cNvSpPr>
          <p:nvPr/>
        </p:nvSpPr>
        <p:spPr bwMode="auto">
          <a:xfrm>
            <a:off x="2209800" y="2271713"/>
            <a:ext cx="1179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1-Bit Adder</a:t>
            </a:r>
          </a:p>
        </p:txBody>
      </p:sp>
      <p:pic>
        <p:nvPicPr>
          <p:cNvPr id="6184" name="Picture 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988" y="4584700"/>
            <a:ext cx="23114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5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225" y="2566988"/>
            <a:ext cx="2320925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4083050" y="1484313"/>
            <a:ext cx="5009397" cy="2686411"/>
            <a:chOff x="4263231" y="1920875"/>
            <a:chExt cx="5009397" cy="2686411"/>
          </a:xfrm>
        </p:grpSpPr>
        <p:grpSp>
          <p:nvGrpSpPr>
            <p:cNvPr id="4" name="Group 3"/>
            <p:cNvGrpSpPr/>
            <p:nvPr/>
          </p:nvGrpSpPr>
          <p:grpSpPr>
            <a:xfrm>
              <a:off x="4263231" y="1941221"/>
              <a:ext cx="2185987" cy="2662819"/>
              <a:chOff x="4522788" y="1897063"/>
              <a:chExt cx="2185987" cy="2662819"/>
            </a:xfrm>
          </p:grpSpPr>
          <p:sp>
            <p:nvSpPr>
              <p:cNvPr id="6150" name="Rectangle 20"/>
              <p:cNvSpPr>
                <a:spLocks noChangeArrowheads="1"/>
              </p:cNvSpPr>
              <p:nvPr/>
            </p:nvSpPr>
            <p:spPr bwMode="auto">
              <a:xfrm>
                <a:off x="5162550" y="2589213"/>
                <a:ext cx="1023938" cy="12700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  <p:sp>
            <p:nvSpPr>
              <p:cNvPr id="6151" name="Line 21"/>
              <p:cNvSpPr>
                <a:spLocks noChangeShapeType="1"/>
              </p:cNvSpPr>
              <p:nvPr/>
            </p:nvSpPr>
            <p:spPr bwMode="auto">
              <a:xfrm>
                <a:off x="5394325" y="2201863"/>
                <a:ext cx="0" cy="38893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  <p:sp>
            <p:nvSpPr>
              <p:cNvPr id="6152" name="Line 22"/>
              <p:cNvSpPr>
                <a:spLocks noChangeShapeType="1"/>
              </p:cNvSpPr>
              <p:nvPr/>
            </p:nvSpPr>
            <p:spPr bwMode="auto">
              <a:xfrm>
                <a:off x="5900738" y="2201863"/>
                <a:ext cx="0" cy="38893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  <p:sp>
            <p:nvSpPr>
              <p:cNvPr id="6153" name="Text Box 23"/>
              <p:cNvSpPr txBox="1">
                <a:spLocks noChangeArrowheads="1"/>
              </p:cNvSpPr>
              <p:nvPr/>
            </p:nvSpPr>
            <p:spPr bwMode="auto">
              <a:xfrm>
                <a:off x="5262563" y="1897063"/>
                <a:ext cx="287337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 dirty="0" smtClean="0"/>
                  <a:t>A</a:t>
                </a:r>
                <a:r>
                  <a:rPr lang="en-US" baseline="-25000" dirty="0" smtClean="0"/>
                  <a:t>0</a:t>
                </a:r>
                <a:endParaRPr lang="en-US" dirty="0"/>
              </a:p>
            </p:txBody>
          </p:sp>
          <p:sp>
            <p:nvSpPr>
              <p:cNvPr id="6154" name="Text Box 24"/>
              <p:cNvSpPr txBox="1">
                <a:spLocks noChangeArrowheads="1"/>
              </p:cNvSpPr>
              <p:nvPr/>
            </p:nvSpPr>
            <p:spPr bwMode="auto">
              <a:xfrm>
                <a:off x="5781675" y="1897063"/>
                <a:ext cx="277813" cy="303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 dirty="0" smtClean="0"/>
                  <a:t>B</a:t>
                </a:r>
                <a:r>
                  <a:rPr lang="en-US" baseline="-25000" dirty="0" smtClean="0"/>
                  <a:t>0</a:t>
                </a:r>
                <a:endParaRPr lang="en-US" dirty="0"/>
              </a:p>
            </p:txBody>
          </p:sp>
          <p:sp>
            <p:nvSpPr>
              <p:cNvPr id="6155" name="Line 25"/>
              <p:cNvSpPr>
                <a:spLocks noChangeShapeType="1"/>
              </p:cNvSpPr>
              <p:nvPr/>
            </p:nvSpPr>
            <p:spPr bwMode="auto">
              <a:xfrm rot="-5400000">
                <a:off x="6449219" y="2924969"/>
                <a:ext cx="0" cy="51911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  <p:sp>
            <p:nvSpPr>
              <p:cNvPr id="6156" name="Text Box 26"/>
              <p:cNvSpPr txBox="1">
                <a:spLocks noChangeArrowheads="1"/>
              </p:cNvSpPr>
              <p:nvPr/>
            </p:nvSpPr>
            <p:spPr bwMode="auto">
              <a:xfrm>
                <a:off x="5668963" y="3033713"/>
                <a:ext cx="41910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/>
                  <a:t>C</a:t>
                </a:r>
                <a:r>
                  <a:rPr lang="en-US" baseline="-25000"/>
                  <a:t>out</a:t>
                </a:r>
                <a:endParaRPr lang="en-US"/>
              </a:p>
            </p:txBody>
          </p:sp>
          <p:sp>
            <p:nvSpPr>
              <p:cNvPr id="6157" name="Line 27"/>
              <p:cNvSpPr>
                <a:spLocks noChangeShapeType="1"/>
              </p:cNvSpPr>
              <p:nvPr/>
            </p:nvSpPr>
            <p:spPr bwMode="auto">
              <a:xfrm rot="-5400000">
                <a:off x="4952207" y="2990056"/>
                <a:ext cx="0" cy="38893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  <p:sp>
            <p:nvSpPr>
              <p:cNvPr id="6158" name="Text Box 28"/>
              <p:cNvSpPr txBox="1">
                <a:spLocks noChangeArrowheads="1"/>
              </p:cNvSpPr>
              <p:nvPr/>
            </p:nvSpPr>
            <p:spPr bwMode="auto">
              <a:xfrm>
                <a:off x="5195888" y="3033713"/>
                <a:ext cx="320675" cy="3063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/>
                  <a:t>C</a:t>
                </a:r>
                <a:r>
                  <a:rPr lang="en-US" baseline="-25000"/>
                  <a:t>in</a:t>
                </a:r>
                <a:endParaRPr lang="en-US"/>
              </a:p>
            </p:txBody>
          </p:sp>
          <p:sp>
            <p:nvSpPr>
              <p:cNvPr id="6159" name="Line 29"/>
              <p:cNvSpPr>
                <a:spLocks noChangeShapeType="1"/>
              </p:cNvSpPr>
              <p:nvPr/>
            </p:nvSpPr>
            <p:spPr bwMode="auto">
              <a:xfrm>
                <a:off x="5670550" y="3870325"/>
                <a:ext cx="0" cy="38893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  <p:sp>
            <p:nvSpPr>
              <p:cNvPr id="6160" name="Text Box 30"/>
              <p:cNvSpPr txBox="1">
                <a:spLocks noChangeArrowheads="1"/>
              </p:cNvSpPr>
              <p:nvPr/>
            </p:nvSpPr>
            <p:spPr bwMode="auto">
              <a:xfrm>
                <a:off x="5405438" y="4256088"/>
                <a:ext cx="597913" cy="3037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 dirty="0" smtClean="0"/>
                  <a:t>Sum</a:t>
                </a:r>
                <a:r>
                  <a:rPr lang="en-US" baseline="-25000" dirty="0"/>
                  <a:t>0</a:t>
                </a:r>
                <a:endParaRPr lang="en-US" dirty="0"/>
              </a:p>
            </p:txBody>
          </p:sp>
          <p:sp>
            <p:nvSpPr>
              <p:cNvPr id="6182" name="Text Box 59"/>
              <p:cNvSpPr txBox="1">
                <a:spLocks noChangeArrowheads="1"/>
              </p:cNvSpPr>
              <p:nvPr/>
            </p:nvSpPr>
            <p:spPr bwMode="auto">
              <a:xfrm>
                <a:off x="4522788" y="3049588"/>
                <a:ext cx="166687" cy="303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/>
                  <a:t>0</a:t>
                </a: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6449218" y="1920875"/>
              <a:ext cx="1478797" cy="2662819"/>
              <a:chOff x="6449218" y="1920875"/>
              <a:chExt cx="1478797" cy="2662819"/>
            </a:xfrm>
          </p:grpSpPr>
          <p:sp>
            <p:nvSpPr>
              <p:cNvPr id="6173" name="Rectangle 44"/>
              <p:cNvSpPr>
                <a:spLocks noChangeArrowheads="1"/>
              </p:cNvSpPr>
              <p:nvPr/>
            </p:nvSpPr>
            <p:spPr bwMode="auto">
              <a:xfrm>
                <a:off x="6449218" y="2613025"/>
                <a:ext cx="1023938" cy="12700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  <p:sp>
            <p:nvSpPr>
              <p:cNvPr id="6174" name="Line 45"/>
              <p:cNvSpPr>
                <a:spLocks noChangeShapeType="1"/>
              </p:cNvSpPr>
              <p:nvPr/>
            </p:nvSpPr>
            <p:spPr bwMode="auto">
              <a:xfrm>
                <a:off x="6680993" y="2225675"/>
                <a:ext cx="0" cy="38893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  <p:sp>
            <p:nvSpPr>
              <p:cNvPr id="6175" name="Line 46"/>
              <p:cNvSpPr>
                <a:spLocks noChangeShapeType="1"/>
              </p:cNvSpPr>
              <p:nvPr/>
            </p:nvSpPr>
            <p:spPr bwMode="auto">
              <a:xfrm>
                <a:off x="7187406" y="2225675"/>
                <a:ext cx="0" cy="38893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  <p:sp>
            <p:nvSpPr>
              <p:cNvPr id="6176" name="Text Box 47"/>
              <p:cNvSpPr txBox="1">
                <a:spLocks noChangeArrowheads="1"/>
              </p:cNvSpPr>
              <p:nvPr/>
            </p:nvSpPr>
            <p:spPr bwMode="auto">
              <a:xfrm>
                <a:off x="6549231" y="1920875"/>
                <a:ext cx="287337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 dirty="0" smtClean="0"/>
                  <a:t>A</a:t>
                </a:r>
                <a:r>
                  <a:rPr lang="en-US" baseline="-25000" dirty="0" smtClean="0"/>
                  <a:t>1</a:t>
                </a:r>
                <a:endParaRPr lang="en-US" dirty="0"/>
              </a:p>
            </p:txBody>
          </p:sp>
          <p:sp>
            <p:nvSpPr>
              <p:cNvPr id="6177" name="Text Box 48"/>
              <p:cNvSpPr txBox="1">
                <a:spLocks noChangeArrowheads="1"/>
              </p:cNvSpPr>
              <p:nvPr/>
            </p:nvSpPr>
            <p:spPr bwMode="auto">
              <a:xfrm>
                <a:off x="7068343" y="1920875"/>
                <a:ext cx="277813" cy="303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 dirty="0" smtClean="0"/>
                  <a:t>B</a:t>
                </a:r>
                <a:r>
                  <a:rPr lang="en-US" baseline="-25000" dirty="0" smtClean="0"/>
                  <a:t>1</a:t>
                </a:r>
                <a:endParaRPr lang="en-US" dirty="0"/>
              </a:p>
            </p:txBody>
          </p:sp>
          <p:sp>
            <p:nvSpPr>
              <p:cNvPr id="6178" name="Line 53"/>
              <p:cNvSpPr>
                <a:spLocks noChangeShapeType="1"/>
              </p:cNvSpPr>
              <p:nvPr/>
            </p:nvSpPr>
            <p:spPr bwMode="auto">
              <a:xfrm>
                <a:off x="6957218" y="3894137"/>
                <a:ext cx="0" cy="38893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  <p:sp>
            <p:nvSpPr>
              <p:cNvPr id="6179" name="Text Box 54"/>
              <p:cNvSpPr txBox="1">
                <a:spLocks noChangeArrowheads="1"/>
              </p:cNvSpPr>
              <p:nvPr/>
            </p:nvSpPr>
            <p:spPr bwMode="auto">
              <a:xfrm>
                <a:off x="6692106" y="4279900"/>
                <a:ext cx="597913" cy="3037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 dirty="0" smtClean="0"/>
                  <a:t>Sum</a:t>
                </a:r>
                <a:r>
                  <a:rPr lang="en-US" baseline="-25000" dirty="0"/>
                  <a:t>1</a:t>
                </a:r>
                <a:endParaRPr lang="en-US" dirty="0"/>
              </a:p>
            </p:txBody>
          </p:sp>
          <p:sp>
            <p:nvSpPr>
              <p:cNvPr id="6180" name="Text Box 57"/>
              <p:cNvSpPr txBox="1">
                <a:spLocks noChangeArrowheads="1"/>
              </p:cNvSpPr>
              <p:nvPr/>
            </p:nvSpPr>
            <p:spPr bwMode="auto">
              <a:xfrm>
                <a:off x="6969918" y="3057525"/>
                <a:ext cx="417513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/>
                  <a:t>C</a:t>
                </a:r>
                <a:r>
                  <a:rPr lang="en-US" baseline="-25000"/>
                  <a:t>out</a:t>
                </a:r>
                <a:endParaRPr lang="en-US"/>
              </a:p>
            </p:txBody>
          </p:sp>
          <p:sp>
            <p:nvSpPr>
              <p:cNvPr id="6181" name="Text Box 58"/>
              <p:cNvSpPr txBox="1">
                <a:spLocks noChangeArrowheads="1"/>
              </p:cNvSpPr>
              <p:nvPr/>
            </p:nvSpPr>
            <p:spPr bwMode="auto">
              <a:xfrm>
                <a:off x="6496843" y="3057525"/>
                <a:ext cx="320675" cy="3063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/>
                  <a:t>C</a:t>
                </a:r>
                <a:r>
                  <a:rPr lang="en-US" baseline="-25000"/>
                  <a:t>in</a:t>
                </a:r>
                <a:endParaRPr lang="en-US"/>
              </a:p>
            </p:txBody>
          </p:sp>
          <p:sp>
            <p:nvSpPr>
              <p:cNvPr id="6183" name="Line 109"/>
              <p:cNvSpPr>
                <a:spLocks noChangeShapeType="1"/>
              </p:cNvSpPr>
              <p:nvPr/>
            </p:nvSpPr>
            <p:spPr bwMode="auto">
              <a:xfrm>
                <a:off x="7465218" y="3225799"/>
                <a:ext cx="462797" cy="288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7928015" y="1943461"/>
              <a:ext cx="1344613" cy="2663825"/>
              <a:chOff x="6699250" y="1897063"/>
              <a:chExt cx="1344613" cy="2663825"/>
            </a:xfrm>
          </p:grpSpPr>
          <p:sp>
            <p:nvSpPr>
              <p:cNvPr id="42" name="Rectangle 44"/>
              <p:cNvSpPr>
                <a:spLocks noChangeArrowheads="1"/>
              </p:cNvSpPr>
              <p:nvPr/>
            </p:nvSpPr>
            <p:spPr bwMode="auto">
              <a:xfrm>
                <a:off x="6699250" y="2589213"/>
                <a:ext cx="1023938" cy="12700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  <p:sp>
            <p:nvSpPr>
              <p:cNvPr id="43" name="Line 45"/>
              <p:cNvSpPr>
                <a:spLocks noChangeShapeType="1"/>
              </p:cNvSpPr>
              <p:nvPr/>
            </p:nvSpPr>
            <p:spPr bwMode="auto">
              <a:xfrm>
                <a:off x="6931025" y="2201863"/>
                <a:ext cx="0" cy="38893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  <p:sp>
            <p:nvSpPr>
              <p:cNvPr id="44" name="Line 46"/>
              <p:cNvSpPr>
                <a:spLocks noChangeShapeType="1"/>
              </p:cNvSpPr>
              <p:nvPr/>
            </p:nvSpPr>
            <p:spPr bwMode="auto">
              <a:xfrm>
                <a:off x="7437438" y="2201863"/>
                <a:ext cx="0" cy="38893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  <p:sp>
            <p:nvSpPr>
              <p:cNvPr id="45" name="Text Box 47"/>
              <p:cNvSpPr txBox="1">
                <a:spLocks noChangeArrowheads="1"/>
              </p:cNvSpPr>
              <p:nvPr/>
            </p:nvSpPr>
            <p:spPr bwMode="auto">
              <a:xfrm>
                <a:off x="6799263" y="1897063"/>
                <a:ext cx="287337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/>
                  <a:t>A</a:t>
                </a:r>
                <a:r>
                  <a:rPr lang="en-US" baseline="-25000"/>
                  <a:t>2</a:t>
                </a:r>
                <a:endParaRPr lang="en-US"/>
              </a:p>
            </p:txBody>
          </p:sp>
          <p:sp>
            <p:nvSpPr>
              <p:cNvPr id="46" name="Text Box 48"/>
              <p:cNvSpPr txBox="1">
                <a:spLocks noChangeArrowheads="1"/>
              </p:cNvSpPr>
              <p:nvPr/>
            </p:nvSpPr>
            <p:spPr bwMode="auto">
              <a:xfrm>
                <a:off x="7318375" y="1897063"/>
                <a:ext cx="277813" cy="303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/>
                  <a:t>B</a:t>
                </a:r>
                <a:r>
                  <a:rPr lang="en-US" baseline="-25000"/>
                  <a:t>2</a:t>
                </a:r>
                <a:endParaRPr lang="en-US"/>
              </a:p>
            </p:txBody>
          </p:sp>
          <p:sp>
            <p:nvSpPr>
              <p:cNvPr id="47" name="Line 53"/>
              <p:cNvSpPr>
                <a:spLocks noChangeShapeType="1"/>
              </p:cNvSpPr>
              <p:nvPr/>
            </p:nvSpPr>
            <p:spPr bwMode="auto">
              <a:xfrm>
                <a:off x="7207250" y="3870325"/>
                <a:ext cx="0" cy="38893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  <p:sp>
            <p:nvSpPr>
              <p:cNvPr id="48" name="Text Box 54"/>
              <p:cNvSpPr txBox="1">
                <a:spLocks noChangeArrowheads="1"/>
              </p:cNvSpPr>
              <p:nvPr/>
            </p:nvSpPr>
            <p:spPr bwMode="auto">
              <a:xfrm>
                <a:off x="6942138" y="4256088"/>
                <a:ext cx="598487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/>
                  <a:t>Sum</a:t>
                </a:r>
                <a:r>
                  <a:rPr lang="en-US" baseline="-25000"/>
                  <a:t>2</a:t>
                </a:r>
                <a:endParaRPr lang="en-US"/>
              </a:p>
            </p:txBody>
          </p:sp>
          <p:sp>
            <p:nvSpPr>
              <p:cNvPr id="49" name="Text Box 57"/>
              <p:cNvSpPr txBox="1">
                <a:spLocks noChangeArrowheads="1"/>
              </p:cNvSpPr>
              <p:nvPr/>
            </p:nvSpPr>
            <p:spPr bwMode="auto">
              <a:xfrm>
                <a:off x="7219950" y="3033713"/>
                <a:ext cx="417513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/>
                  <a:t>C</a:t>
                </a:r>
                <a:r>
                  <a:rPr lang="en-US" baseline="-25000"/>
                  <a:t>out</a:t>
                </a:r>
                <a:endParaRPr lang="en-US"/>
              </a:p>
            </p:txBody>
          </p:sp>
          <p:sp>
            <p:nvSpPr>
              <p:cNvPr id="50" name="Text Box 58"/>
              <p:cNvSpPr txBox="1">
                <a:spLocks noChangeArrowheads="1"/>
              </p:cNvSpPr>
              <p:nvPr/>
            </p:nvSpPr>
            <p:spPr bwMode="auto">
              <a:xfrm>
                <a:off x="6746875" y="3033713"/>
                <a:ext cx="320675" cy="3063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46" tIns="26984" rIns="19046" bIns="2698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/>
                  <a:t>C</a:t>
                </a:r>
                <a:r>
                  <a:rPr lang="en-US" baseline="-25000"/>
                  <a:t>in</a:t>
                </a:r>
                <a:endParaRPr lang="en-US"/>
              </a:p>
            </p:txBody>
          </p:sp>
          <p:sp>
            <p:nvSpPr>
              <p:cNvPr id="51" name="Line 109"/>
              <p:cNvSpPr>
                <a:spLocks noChangeShapeType="1"/>
              </p:cNvSpPr>
              <p:nvPr/>
            </p:nvSpPr>
            <p:spPr bwMode="auto">
              <a:xfrm>
                <a:off x="7715250" y="3201988"/>
                <a:ext cx="32861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19046" tIns="26984" rIns="19046" bIns="26984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4202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</a:t>
            </a:r>
            <a:r>
              <a:rPr lang="en-US" dirty="0" smtClean="0"/>
              <a:t>apping </a:t>
            </a:r>
            <a:r>
              <a:rPr lang="en-US" dirty="0"/>
              <a:t>T</a:t>
            </a:r>
            <a:r>
              <a:rPr lang="en-US" dirty="0" smtClean="0"/>
              <a:t>ruth </a:t>
            </a:r>
            <a:r>
              <a:rPr lang="en-US" dirty="0"/>
              <a:t>T</a:t>
            </a:r>
            <a:r>
              <a:rPr lang="en-US" dirty="0" smtClean="0"/>
              <a:t>ables to </a:t>
            </a:r>
            <a:r>
              <a:rPr lang="en-US" dirty="0"/>
              <a:t>L</a:t>
            </a:r>
            <a:r>
              <a:rPr lang="en-US" dirty="0" smtClean="0"/>
              <a:t>ogic </a:t>
            </a:r>
            <a:r>
              <a:rPr lang="en-US" dirty="0"/>
              <a:t>G</a:t>
            </a:r>
            <a:r>
              <a:rPr lang="en-US" dirty="0" smtClean="0"/>
              <a:t>ates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553322" y="1300497"/>
            <a:ext cx="8345979" cy="1810466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C00000"/>
                </a:solidFill>
              </a:rPr>
              <a:t>Given a truth table:</a:t>
            </a:r>
          </a:p>
          <a:p>
            <a:pPr marL="795644" lvl="1" indent="-451074" eaLnBrk="1" fontAlgn="auto" hangingPunct="1">
              <a:spcAft>
                <a:spcPts val="0"/>
              </a:spcAft>
              <a:buSzPct val="100000"/>
              <a:buFont typeface="Garamond" pitchFamily="-111" charset="0"/>
              <a:buAutoNum type="arabicPeriod"/>
              <a:defRPr/>
            </a:pPr>
            <a:r>
              <a:rPr lang="en-US" sz="2000" dirty="0" smtClean="0"/>
              <a:t>Write the Boolean expression</a:t>
            </a:r>
          </a:p>
          <a:p>
            <a:pPr marL="795644" lvl="1" indent="-451074" eaLnBrk="1" fontAlgn="auto" hangingPunct="1">
              <a:spcAft>
                <a:spcPts val="0"/>
              </a:spcAft>
              <a:buSzPct val="100000"/>
              <a:buFont typeface="Garamond" pitchFamily="-111" charset="0"/>
              <a:buAutoNum type="arabicPeriod"/>
              <a:defRPr/>
            </a:pPr>
            <a:r>
              <a:rPr lang="en-US" sz="2000" dirty="0" smtClean="0"/>
              <a:t>Minimize the Boolean expression</a:t>
            </a:r>
          </a:p>
          <a:p>
            <a:pPr marL="795644" lvl="1" indent="-451074" eaLnBrk="1" fontAlgn="auto" hangingPunct="1">
              <a:spcAft>
                <a:spcPts val="0"/>
              </a:spcAft>
              <a:buSzPct val="100000"/>
              <a:buFont typeface="Garamond" pitchFamily="-111" charset="0"/>
              <a:buAutoNum type="arabicPeriod"/>
              <a:defRPr/>
            </a:pPr>
            <a:r>
              <a:rPr lang="en-US" sz="2000" dirty="0" smtClean="0"/>
              <a:t>Draw as gates</a:t>
            </a:r>
          </a:p>
          <a:p>
            <a:pPr marL="795644" lvl="1" indent="-451074" eaLnBrk="1" fontAlgn="auto" hangingPunct="1">
              <a:spcAft>
                <a:spcPts val="0"/>
              </a:spcAft>
              <a:buSzPct val="100000"/>
              <a:buFont typeface="Garamond" pitchFamily="-111" charset="0"/>
              <a:buAutoNum type="arabicPeriod"/>
              <a:defRPr/>
            </a:pPr>
            <a:r>
              <a:rPr lang="en-US" sz="2000" dirty="0" smtClean="0"/>
              <a:t>Map to available gates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/>
          </a:p>
        </p:txBody>
      </p:sp>
      <p:grpSp>
        <p:nvGrpSpPr>
          <p:cNvPr id="7175" name="Group 8"/>
          <p:cNvGrpSpPr>
            <a:grpSpLocks/>
          </p:cNvGrpSpPr>
          <p:nvPr/>
        </p:nvGrpSpPr>
        <p:grpSpPr bwMode="auto">
          <a:xfrm>
            <a:off x="6577884" y="1129047"/>
            <a:ext cx="1897063" cy="3013075"/>
            <a:chOff x="1015" y="1407"/>
            <a:chExt cx="1195" cy="1897"/>
          </a:xfrm>
        </p:grpSpPr>
        <p:sp>
          <p:nvSpPr>
            <p:cNvPr id="7187" name="Text Box 9"/>
            <p:cNvSpPr txBox="1">
              <a:spLocks noChangeArrowheads="1"/>
            </p:cNvSpPr>
            <p:nvPr/>
          </p:nvSpPr>
          <p:spPr bwMode="auto">
            <a:xfrm>
              <a:off x="1126" y="1511"/>
              <a:ext cx="962" cy="1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>
              <a:spAutoFit/>
            </a:bodyPr>
            <a:lstStyle>
              <a:lvl1pPr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eaLnBrk="1" hangingPunct="1">
                <a:spcBef>
                  <a:spcPct val="10000"/>
                </a:spcBef>
              </a:pPr>
              <a:r>
                <a:rPr lang="en-US" dirty="0">
                  <a:solidFill>
                    <a:srgbClr val="002060"/>
                  </a:solidFill>
                </a:rPr>
                <a:t>A	B	C    F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 dirty="0">
                  <a:solidFill>
                    <a:srgbClr val="002060"/>
                  </a:solidFill>
                </a:rPr>
                <a:t>0	0	0    0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 dirty="0">
                  <a:solidFill>
                    <a:srgbClr val="002060"/>
                  </a:solidFill>
                </a:rPr>
                <a:t>0	0	1    0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 dirty="0">
                  <a:solidFill>
                    <a:srgbClr val="002060"/>
                  </a:solidFill>
                </a:rPr>
                <a:t>0	1	0    1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 dirty="0">
                  <a:solidFill>
                    <a:srgbClr val="002060"/>
                  </a:solidFill>
                </a:rPr>
                <a:t>0	1	1    1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 dirty="0">
                  <a:solidFill>
                    <a:srgbClr val="002060"/>
                  </a:solidFill>
                </a:rPr>
                <a:t>1	0	0    0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 dirty="0">
                  <a:solidFill>
                    <a:srgbClr val="002060"/>
                  </a:solidFill>
                </a:rPr>
                <a:t>1	0	1    1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 dirty="0">
                  <a:solidFill>
                    <a:srgbClr val="002060"/>
                  </a:solidFill>
                </a:rPr>
                <a:t>1	1	0    0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 dirty="0">
                  <a:solidFill>
                    <a:srgbClr val="002060"/>
                  </a:solidFill>
                </a:rPr>
                <a:t>1	1	1    1</a:t>
              </a:r>
            </a:p>
          </p:txBody>
        </p:sp>
        <p:sp>
          <p:nvSpPr>
            <p:cNvPr id="7188" name="Line 10"/>
            <p:cNvSpPr>
              <a:spLocks noChangeShapeType="1"/>
            </p:cNvSpPr>
            <p:nvPr/>
          </p:nvSpPr>
          <p:spPr bwMode="auto">
            <a:xfrm>
              <a:off x="1015" y="1716"/>
              <a:ext cx="1195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19050" tIns="26988" rIns="19050" bIns="26988" anchor="ctr"/>
            <a:lstStyle/>
            <a:p>
              <a:endParaRPr lang="en-US"/>
            </a:p>
          </p:txBody>
        </p:sp>
        <p:sp>
          <p:nvSpPr>
            <p:cNvPr id="7189" name="Line 11"/>
            <p:cNvSpPr>
              <a:spLocks noChangeShapeType="1"/>
            </p:cNvSpPr>
            <p:nvPr/>
          </p:nvSpPr>
          <p:spPr bwMode="auto">
            <a:xfrm>
              <a:off x="1872" y="1407"/>
              <a:ext cx="0" cy="18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19050" tIns="26988" rIns="19050" bIns="26988" anchor="ctr"/>
            <a:lstStyle/>
            <a:p>
              <a:endParaRPr lang="en-US"/>
            </a:p>
          </p:txBody>
        </p:sp>
      </p:grpSp>
      <p:sp>
        <p:nvSpPr>
          <p:cNvPr id="7176" name="Text Box 12"/>
          <p:cNvSpPr txBox="1">
            <a:spLocks noChangeArrowheads="1"/>
          </p:cNvSpPr>
          <p:nvPr/>
        </p:nvSpPr>
        <p:spPr bwMode="auto">
          <a:xfrm>
            <a:off x="670283" y="3690735"/>
            <a:ext cx="2903538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 dirty="0"/>
              <a:t>F = A’BC’+A’BC+AB’C+ABC</a:t>
            </a:r>
          </a:p>
          <a:p>
            <a:pPr eaLnBrk="1" hangingPunct="1">
              <a:spcBef>
                <a:spcPct val="15000"/>
              </a:spcBef>
            </a:pPr>
            <a:r>
              <a:rPr lang="en-US" dirty="0"/>
              <a:t>   = A’B(C’+C)+AC(B’+B)</a:t>
            </a:r>
          </a:p>
          <a:p>
            <a:pPr eaLnBrk="1" hangingPunct="1">
              <a:spcBef>
                <a:spcPct val="15000"/>
              </a:spcBef>
            </a:pPr>
            <a:r>
              <a:rPr lang="en-US" dirty="0"/>
              <a:t>   = A’B+AC</a:t>
            </a:r>
          </a:p>
        </p:txBody>
      </p:sp>
      <p:pic>
        <p:nvPicPr>
          <p:cNvPr id="7177" name="Picture 1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253" y="5001676"/>
            <a:ext cx="2775129" cy="1656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0728" y="4925476"/>
            <a:ext cx="2747217" cy="1642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179" name="Straight Arrow Connector 13"/>
          <p:cNvCxnSpPr>
            <a:cxnSpLocks noChangeShapeType="1"/>
          </p:cNvCxnSpPr>
          <p:nvPr/>
        </p:nvCxnSpPr>
        <p:spPr bwMode="auto">
          <a:xfrm flipH="1">
            <a:off x="3702587" y="2308536"/>
            <a:ext cx="2736850" cy="1463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0" name="Straight Arrow Connector 15"/>
          <p:cNvCxnSpPr>
            <a:cxnSpLocks noChangeShapeType="1"/>
          </p:cNvCxnSpPr>
          <p:nvPr/>
        </p:nvCxnSpPr>
        <p:spPr bwMode="auto">
          <a:xfrm>
            <a:off x="1220251" y="4702331"/>
            <a:ext cx="968375" cy="3571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1" name="Straight Arrow Connector 17"/>
          <p:cNvCxnSpPr>
            <a:cxnSpLocks noChangeShapeType="1"/>
          </p:cNvCxnSpPr>
          <p:nvPr/>
        </p:nvCxnSpPr>
        <p:spPr bwMode="auto">
          <a:xfrm flipV="1">
            <a:off x="4223848" y="5561347"/>
            <a:ext cx="1417637" cy="460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2" name="Straight Arrow Connector 19"/>
          <p:cNvCxnSpPr>
            <a:cxnSpLocks noChangeShapeType="1"/>
          </p:cNvCxnSpPr>
          <p:nvPr/>
        </p:nvCxnSpPr>
        <p:spPr bwMode="auto">
          <a:xfrm rot="16200000" flipH="1">
            <a:off x="156805" y="4186214"/>
            <a:ext cx="723900" cy="190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83" name="Oval 20"/>
          <p:cNvSpPr>
            <a:spLocks noChangeArrowheads="1"/>
          </p:cNvSpPr>
          <p:nvPr/>
        </p:nvSpPr>
        <p:spPr bwMode="auto">
          <a:xfrm>
            <a:off x="5096747" y="3110963"/>
            <a:ext cx="271462" cy="271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215" tIns="45107" rIns="90215" bIns="45107" anchor="ctr"/>
          <a:lstStyle/>
          <a:p>
            <a:pPr algn="ctr"/>
            <a:r>
              <a:rPr lang="en-US" sz="1400" dirty="0"/>
              <a:t>1</a:t>
            </a:r>
          </a:p>
        </p:txBody>
      </p:sp>
      <p:sp>
        <p:nvSpPr>
          <p:cNvPr id="7184" name="Oval 22"/>
          <p:cNvSpPr>
            <a:spLocks noChangeArrowheads="1"/>
          </p:cNvSpPr>
          <p:nvPr/>
        </p:nvSpPr>
        <p:spPr bwMode="auto">
          <a:xfrm>
            <a:off x="148151" y="4055860"/>
            <a:ext cx="271463" cy="271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215" tIns="45107" rIns="90215" bIns="45107" anchor="ctr"/>
          <a:lstStyle/>
          <a:p>
            <a:pPr algn="ctr"/>
            <a:r>
              <a:rPr lang="en-US" sz="1400"/>
              <a:t>2</a:t>
            </a:r>
          </a:p>
        </p:txBody>
      </p:sp>
      <p:sp>
        <p:nvSpPr>
          <p:cNvPr id="7185" name="Oval 23"/>
          <p:cNvSpPr>
            <a:spLocks noChangeArrowheads="1"/>
          </p:cNvSpPr>
          <p:nvPr/>
        </p:nvSpPr>
        <p:spPr bwMode="auto">
          <a:xfrm>
            <a:off x="1278093" y="4885609"/>
            <a:ext cx="271463" cy="2698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215" tIns="45107" rIns="90215" bIns="45107" anchor="ctr"/>
          <a:lstStyle/>
          <a:p>
            <a:pPr algn="ctr"/>
            <a:r>
              <a:rPr lang="en-US" sz="1400"/>
              <a:t>3</a:t>
            </a:r>
          </a:p>
        </p:txBody>
      </p:sp>
      <p:sp>
        <p:nvSpPr>
          <p:cNvPr id="7186" name="Oval 24"/>
          <p:cNvSpPr>
            <a:spLocks noChangeArrowheads="1"/>
          </p:cNvSpPr>
          <p:nvPr/>
        </p:nvSpPr>
        <p:spPr bwMode="auto">
          <a:xfrm>
            <a:off x="4690931" y="5223902"/>
            <a:ext cx="271462" cy="271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215" tIns="45107" rIns="90215" bIns="45107" anchor="ctr"/>
          <a:lstStyle/>
          <a:p>
            <a:pPr algn="ctr"/>
            <a:r>
              <a:rPr lang="en-US" sz="140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200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</a:t>
            </a:r>
            <a:r>
              <a:rPr lang="en-US" dirty="0" smtClean="0"/>
              <a:t>anonical </a:t>
            </a:r>
            <a:r>
              <a:rPr lang="en-US" dirty="0"/>
              <a:t>F</a:t>
            </a:r>
            <a:r>
              <a:rPr lang="en-US" dirty="0" smtClean="0"/>
              <a:t>orms</a:t>
            </a:r>
          </a:p>
        </p:txBody>
      </p:sp>
      <p:sp>
        <p:nvSpPr>
          <p:cNvPr id="25606" name="Rectangle 10"/>
          <p:cNvSpPr>
            <a:spLocks noGrp="1" noChangeArrowheads="1"/>
          </p:cNvSpPr>
          <p:nvPr>
            <p:ph idx="1"/>
          </p:nvPr>
        </p:nvSpPr>
        <p:spPr>
          <a:xfrm>
            <a:off x="457200" y="1244160"/>
            <a:ext cx="8229600" cy="112555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rgbClr val="C00000"/>
                </a:solidFill>
              </a:rPr>
              <a:t>Truth table is the unique signature of a Boolean function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431438" y="1954962"/>
            <a:ext cx="929210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sz="2600" dirty="0">
              <a:latin typeface="Franklin Gothic Medium" panose="020B0603020102020204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  The </a:t>
            </a:r>
            <a:r>
              <a:rPr lang="en-US" sz="26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same truth table can have many gate realizations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400" dirty="0">
                <a:latin typeface="Franklin Gothic Medium" panose="020B0603020102020204" pitchFamily="34" charset="0"/>
              </a:rPr>
              <a:t>we’ve seen this already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400" dirty="0">
                <a:latin typeface="Franklin Gothic Medium" panose="020B0603020102020204" pitchFamily="34" charset="0"/>
              </a:rPr>
              <a:t>depends on how good we are at Boolean </a:t>
            </a:r>
            <a:r>
              <a:rPr lang="en-US" sz="2400" dirty="0" smtClean="0">
                <a:latin typeface="Franklin Gothic Medium" panose="020B0603020102020204" pitchFamily="34" charset="0"/>
              </a:rPr>
              <a:t>simplification</a:t>
            </a:r>
            <a:endParaRPr lang="en-US" sz="2400" dirty="0">
              <a:latin typeface="Franklin Gothic Medium" panose="020B0603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3975" y="3345107"/>
            <a:ext cx="8419567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pitchFamily="34" charset="0"/>
              <a:buChar char="–"/>
              <a:defRPr/>
            </a:pPr>
            <a:endParaRPr lang="en-US" sz="2600" dirty="0">
              <a:latin typeface="Franklin Gothic Medium" panose="020B0603020102020204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  Canonical </a:t>
            </a:r>
            <a:r>
              <a:rPr lang="en-US" sz="26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forms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400" dirty="0" smtClean="0">
                <a:latin typeface="Franklin Gothic Medium" panose="020B0603020102020204" pitchFamily="34" charset="0"/>
              </a:rPr>
              <a:t>  standard </a:t>
            </a:r>
            <a:r>
              <a:rPr lang="en-US" sz="2400" dirty="0">
                <a:latin typeface="Franklin Gothic Medium" panose="020B0603020102020204" pitchFamily="34" charset="0"/>
              </a:rPr>
              <a:t>forms for a Boolean expression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400" dirty="0" smtClean="0">
                <a:latin typeface="Franklin Gothic Medium" panose="020B0603020102020204" pitchFamily="34" charset="0"/>
              </a:rPr>
              <a:t>  we </a:t>
            </a:r>
            <a:r>
              <a:rPr lang="en-US" sz="2400" dirty="0">
                <a:latin typeface="Franklin Gothic Medium" panose="020B0603020102020204" pitchFamily="34" charset="0"/>
              </a:rPr>
              <a:t>all come up with the same expression</a:t>
            </a:r>
          </a:p>
        </p:txBody>
      </p:sp>
    </p:spTree>
    <p:extLst>
      <p:ext uri="{BB962C8B-B14F-4D97-AF65-F5344CB8AC3E}">
        <p14:creationId xmlns:p14="http://schemas.microsoft.com/office/powerpoint/2010/main" val="17478457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</a:t>
            </a:r>
            <a:r>
              <a:rPr lang="en-US" dirty="0" smtClean="0"/>
              <a:t>um-of-</a:t>
            </a:r>
            <a:r>
              <a:rPr lang="en-US" dirty="0"/>
              <a:t>P</a:t>
            </a:r>
            <a:r>
              <a:rPr lang="en-US" dirty="0" smtClean="0"/>
              <a:t>roducts </a:t>
            </a:r>
            <a:r>
              <a:rPr lang="en-US" dirty="0"/>
              <a:t>C</a:t>
            </a:r>
            <a:r>
              <a:rPr lang="en-US" dirty="0" smtClean="0"/>
              <a:t>anonical </a:t>
            </a:r>
            <a:r>
              <a:rPr lang="en-US" dirty="0"/>
              <a:t>F</a:t>
            </a:r>
            <a:r>
              <a:rPr lang="en-US" dirty="0" smtClean="0"/>
              <a:t>orm</a:t>
            </a:r>
          </a:p>
        </p:txBody>
      </p:sp>
      <p:sp>
        <p:nvSpPr>
          <p:cNvPr id="9219" name="Rectangle 26"/>
          <p:cNvSpPr>
            <a:spLocks noGrp="1" noChangeArrowheads="1"/>
          </p:cNvSpPr>
          <p:nvPr>
            <p:ph idx="1"/>
          </p:nvPr>
        </p:nvSpPr>
        <p:spPr>
          <a:xfrm>
            <a:off x="579555" y="1149435"/>
            <a:ext cx="9144000" cy="4525963"/>
          </a:xfrm>
        </p:spPr>
        <p:txBody>
          <a:bodyPr/>
          <a:lstStyle/>
          <a:p>
            <a:pPr eaLnBrk="1" hangingPunct="1"/>
            <a:r>
              <a:rPr lang="en-US" sz="2600" dirty="0"/>
              <a:t>a</a:t>
            </a:r>
            <a:r>
              <a:rPr lang="en-US" sz="2600" dirty="0" smtClean="0"/>
              <a:t>lso known as </a:t>
            </a:r>
            <a:r>
              <a:rPr lang="en-US" sz="2600" dirty="0" smtClean="0">
                <a:solidFill>
                  <a:srgbClr val="C00000"/>
                </a:solidFill>
              </a:rPr>
              <a:t>Disjunctive Normal Form (DNF)</a:t>
            </a:r>
          </a:p>
          <a:p>
            <a:pPr eaLnBrk="1" hangingPunct="1"/>
            <a:r>
              <a:rPr lang="en-US" sz="2600" dirty="0"/>
              <a:t>a</a:t>
            </a:r>
            <a:r>
              <a:rPr lang="en-US" sz="2600" dirty="0" smtClean="0"/>
              <a:t>lso known as </a:t>
            </a:r>
            <a:r>
              <a:rPr lang="en-US" sz="2600" dirty="0" err="1" smtClean="0">
                <a:solidFill>
                  <a:srgbClr val="C00000"/>
                </a:solidFill>
              </a:rPr>
              <a:t>minterm</a:t>
            </a:r>
            <a:r>
              <a:rPr lang="en-US" sz="2600" dirty="0" smtClean="0">
                <a:solidFill>
                  <a:srgbClr val="C00000"/>
                </a:solidFill>
              </a:rPr>
              <a:t> expansion</a:t>
            </a:r>
          </a:p>
        </p:txBody>
      </p:sp>
      <p:grpSp>
        <p:nvGrpSpPr>
          <p:cNvPr id="9223" name="Group 12"/>
          <p:cNvGrpSpPr>
            <a:grpSpLocks/>
          </p:cNvGrpSpPr>
          <p:nvPr/>
        </p:nvGrpSpPr>
        <p:grpSpPr bwMode="auto">
          <a:xfrm>
            <a:off x="1037019" y="3551704"/>
            <a:ext cx="2549525" cy="1931988"/>
            <a:chOff x="572" y="2000"/>
            <a:chExt cx="1628" cy="1232"/>
          </a:xfrm>
        </p:grpSpPr>
        <p:sp>
          <p:nvSpPr>
            <p:cNvPr id="9242" name="Line 9"/>
            <p:cNvSpPr>
              <a:spLocks noChangeShapeType="1"/>
            </p:cNvSpPr>
            <p:nvPr/>
          </p:nvSpPr>
          <p:spPr bwMode="auto">
            <a:xfrm>
              <a:off x="572" y="2144"/>
              <a:ext cx="13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3" name="Line 10"/>
            <p:cNvSpPr>
              <a:spLocks noChangeShapeType="1"/>
            </p:cNvSpPr>
            <p:nvPr/>
          </p:nvSpPr>
          <p:spPr bwMode="auto">
            <a:xfrm>
              <a:off x="1408" y="2004"/>
              <a:ext cx="0" cy="11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4" name="Rectangle 11"/>
            <p:cNvSpPr>
              <a:spLocks noChangeArrowheads="1"/>
            </p:cNvSpPr>
            <p:nvPr/>
          </p:nvSpPr>
          <p:spPr bwMode="auto">
            <a:xfrm>
              <a:off x="608" y="2000"/>
              <a:ext cx="1592" cy="1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A	B	C	F	F’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0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1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0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1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0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1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0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1	1	0</a:t>
              </a:r>
            </a:p>
          </p:txBody>
        </p:sp>
      </p:grpSp>
      <p:sp>
        <p:nvSpPr>
          <p:cNvPr id="9224" name="Rectangle 13"/>
          <p:cNvSpPr>
            <a:spLocks noChangeArrowheads="1"/>
          </p:cNvSpPr>
          <p:nvPr/>
        </p:nvSpPr>
        <p:spPr bwMode="auto">
          <a:xfrm>
            <a:off x="4199319" y="2926229"/>
            <a:ext cx="5286375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2175"/>
              </a:lnSpc>
              <a:spcAft>
                <a:spcPts val="1975"/>
              </a:spcAft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F =</a:t>
            </a:r>
          </a:p>
        </p:txBody>
      </p:sp>
      <p:sp>
        <p:nvSpPr>
          <p:cNvPr id="9226" name="Rectangle 37"/>
          <p:cNvSpPr>
            <a:spLocks noChangeArrowheads="1"/>
          </p:cNvSpPr>
          <p:nvPr/>
        </p:nvSpPr>
        <p:spPr bwMode="auto">
          <a:xfrm>
            <a:off x="4124707" y="2549992"/>
            <a:ext cx="39814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215" tIns="45107" rIns="90215" bIns="45107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F =  </a:t>
            </a:r>
            <a:r>
              <a:rPr lang="en-US" sz="1600" i="1">
                <a:solidFill>
                  <a:srgbClr val="000000"/>
                </a:solidFill>
                <a:latin typeface="Tahoma" pitchFamily="-111" charset="0"/>
              </a:rPr>
              <a:t>001      011      101       110       111</a:t>
            </a: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/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endParaRPr lang="en-US" sz="1600">
              <a:solidFill>
                <a:srgbClr val="000000"/>
              </a:solidFill>
              <a:latin typeface="Tahoma" pitchFamily="-111" charset="0"/>
            </a:endParaRPr>
          </a:p>
        </p:txBody>
      </p:sp>
      <p:grpSp>
        <p:nvGrpSpPr>
          <p:cNvPr id="9227" name="Group 45"/>
          <p:cNvGrpSpPr>
            <a:grpSpLocks/>
          </p:cNvGrpSpPr>
          <p:nvPr/>
        </p:nvGrpSpPr>
        <p:grpSpPr bwMode="auto">
          <a:xfrm>
            <a:off x="2621344" y="2910354"/>
            <a:ext cx="3213100" cy="1595438"/>
            <a:chOff x="1584" y="2054"/>
            <a:chExt cx="2052" cy="1018"/>
          </a:xfrm>
        </p:grpSpPr>
        <p:sp>
          <p:nvSpPr>
            <p:cNvPr id="9240" name="Rectangle 33"/>
            <p:cNvSpPr>
              <a:spLocks noChangeArrowheads="1"/>
            </p:cNvSpPr>
            <p:nvPr/>
          </p:nvSpPr>
          <p:spPr bwMode="auto">
            <a:xfrm>
              <a:off x="3127" y="2054"/>
              <a:ext cx="509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ts val="2175"/>
                </a:lnSpc>
                <a:spcAft>
                  <a:spcPts val="1975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+ A’BC</a:t>
              </a:r>
            </a:p>
          </p:txBody>
        </p:sp>
        <p:sp>
          <p:nvSpPr>
            <p:cNvPr id="9241" name="Line 39"/>
            <p:cNvSpPr>
              <a:spLocks noChangeShapeType="1"/>
            </p:cNvSpPr>
            <p:nvPr/>
          </p:nvSpPr>
          <p:spPr bwMode="auto">
            <a:xfrm flipV="1">
              <a:off x="1584" y="2304"/>
              <a:ext cx="1824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28" name="Group 46"/>
          <p:cNvGrpSpPr>
            <a:grpSpLocks/>
          </p:cNvGrpSpPr>
          <p:nvPr/>
        </p:nvGrpSpPr>
        <p:grpSpPr bwMode="auto">
          <a:xfrm>
            <a:off x="2621344" y="2910354"/>
            <a:ext cx="3940175" cy="1971675"/>
            <a:chOff x="1584" y="2054"/>
            <a:chExt cx="2516" cy="1258"/>
          </a:xfrm>
        </p:grpSpPr>
        <p:sp>
          <p:nvSpPr>
            <p:cNvPr id="9238" name="Rectangle 34"/>
            <p:cNvSpPr>
              <a:spLocks noChangeArrowheads="1"/>
            </p:cNvSpPr>
            <p:nvPr/>
          </p:nvSpPr>
          <p:spPr bwMode="auto">
            <a:xfrm>
              <a:off x="3584" y="2054"/>
              <a:ext cx="516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ts val="2175"/>
                </a:lnSpc>
                <a:spcAft>
                  <a:spcPts val="1975"/>
                </a:spcAf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+ AB’C</a:t>
              </a:r>
            </a:p>
          </p:txBody>
        </p:sp>
        <p:sp>
          <p:nvSpPr>
            <p:cNvPr id="9239" name="Line 40"/>
            <p:cNvSpPr>
              <a:spLocks noChangeShapeType="1"/>
            </p:cNvSpPr>
            <p:nvPr/>
          </p:nvSpPr>
          <p:spPr bwMode="auto">
            <a:xfrm flipV="1">
              <a:off x="1584" y="2304"/>
              <a:ext cx="2256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29" name="Group 47"/>
          <p:cNvGrpSpPr>
            <a:grpSpLocks/>
          </p:cNvGrpSpPr>
          <p:nvPr/>
        </p:nvGrpSpPr>
        <p:grpSpPr bwMode="auto">
          <a:xfrm>
            <a:off x="2621344" y="2910354"/>
            <a:ext cx="4692650" cy="2197100"/>
            <a:chOff x="1584" y="2054"/>
            <a:chExt cx="2997" cy="1402"/>
          </a:xfrm>
        </p:grpSpPr>
        <p:sp>
          <p:nvSpPr>
            <p:cNvPr id="9236" name="Rectangle 35"/>
            <p:cNvSpPr>
              <a:spLocks noChangeArrowheads="1"/>
            </p:cNvSpPr>
            <p:nvPr/>
          </p:nvSpPr>
          <p:spPr bwMode="auto">
            <a:xfrm>
              <a:off x="4064" y="2054"/>
              <a:ext cx="517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ts val="2175"/>
                </a:lnSpc>
                <a:spcAft>
                  <a:spcPts val="1975"/>
                </a:spcAf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+ ABC’</a:t>
              </a:r>
            </a:p>
          </p:txBody>
        </p:sp>
        <p:sp>
          <p:nvSpPr>
            <p:cNvPr id="9237" name="Line 41"/>
            <p:cNvSpPr>
              <a:spLocks noChangeShapeType="1"/>
            </p:cNvSpPr>
            <p:nvPr/>
          </p:nvSpPr>
          <p:spPr bwMode="auto">
            <a:xfrm flipV="1">
              <a:off x="1584" y="2304"/>
              <a:ext cx="2736" cy="1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30" name="Group 48"/>
          <p:cNvGrpSpPr>
            <a:grpSpLocks/>
          </p:cNvGrpSpPr>
          <p:nvPr/>
        </p:nvGrpSpPr>
        <p:grpSpPr bwMode="auto">
          <a:xfrm>
            <a:off x="2621344" y="2926229"/>
            <a:ext cx="5403850" cy="2406650"/>
            <a:chOff x="1584" y="2064"/>
            <a:chExt cx="3451" cy="1536"/>
          </a:xfrm>
        </p:grpSpPr>
        <p:sp>
          <p:nvSpPr>
            <p:cNvPr id="9234" name="Rectangle 36"/>
            <p:cNvSpPr>
              <a:spLocks noChangeArrowheads="1"/>
            </p:cNvSpPr>
            <p:nvPr/>
          </p:nvSpPr>
          <p:spPr bwMode="auto">
            <a:xfrm>
              <a:off x="4546" y="2064"/>
              <a:ext cx="489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+ ABC</a:t>
              </a:r>
            </a:p>
          </p:txBody>
        </p:sp>
        <p:sp>
          <p:nvSpPr>
            <p:cNvPr id="9235" name="Line 42"/>
            <p:cNvSpPr>
              <a:spLocks noChangeShapeType="1"/>
            </p:cNvSpPr>
            <p:nvPr/>
          </p:nvSpPr>
          <p:spPr bwMode="auto">
            <a:xfrm flipV="1">
              <a:off x="1584" y="2256"/>
              <a:ext cx="3216" cy="1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31" name="Group 44"/>
          <p:cNvGrpSpPr>
            <a:grpSpLocks/>
          </p:cNvGrpSpPr>
          <p:nvPr/>
        </p:nvGrpSpPr>
        <p:grpSpPr bwMode="auto">
          <a:xfrm>
            <a:off x="2621344" y="2937342"/>
            <a:ext cx="2536825" cy="1116012"/>
            <a:chOff x="1584" y="2072"/>
            <a:chExt cx="1620" cy="712"/>
          </a:xfrm>
        </p:grpSpPr>
        <p:sp>
          <p:nvSpPr>
            <p:cNvPr id="9232" name="Line 38"/>
            <p:cNvSpPr>
              <a:spLocks noChangeShapeType="1"/>
            </p:cNvSpPr>
            <p:nvPr/>
          </p:nvSpPr>
          <p:spPr bwMode="auto">
            <a:xfrm flipV="1">
              <a:off x="1584" y="2304"/>
              <a:ext cx="1344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Rectangle 43"/>
            <p:cNvSpPr>
              <a:spLocks noChangeArrowheads="1"/>
            </p:cNvSpPr>
            <p:nvPr/>
          </p:nvSpPr>
          <p:spPr bwMode="auto">
            <a:xfrm>
              <a:off x="2804" y="2072"/>
              <a:ext cx="400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A’B’C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46215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5" name="Rectangle 17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</a:t>
            </a:r>
            <a:r>
              <a:rPr lang="en-US" dirty="0" smtClean="0"/>
              <a:t>um-of-Products </a:t>
            </a:r>
            <a:r>
              <a:rPr lang="en-US" dirty="0"/>
              <a:t>C</a:t>
            </a:r>
            <a:r>
              <a:rPr lang="en-US" dirty="0" smtClean="0"/>
              <a:t>anonical </a:t>
            </a:r>
            <a:r>
              <a:rPr lang="en-US" dirty="0"/>
              <a:t>F</a:t>
            </a:r>
            <a:r>
              <a:rPr lang="en-US" dirty="0" smtClean="0"/>
              <a:t>orm</a:t>
            </a:r>
          </a:p>
        </p:txBody>
      </p:sp>
      <p:sp>
        <p:nvSpPr>
          <p:cNvPr id="10243" name="Rectangle 18"/>
          <p:cNvSpPr>
            <a:spLocks noGrp="1" noChangeArrowheads="1"/>
          </p:cNvSpPr>
          <p:nvPr>
            <p:ph idx="1"/>
          </p:nvPr>
        </p:nvSpPr>
        <p:spPr>
          <a:xfrm>
            <a:off x="457200" y="1149435"/>
            <a:ext cx="8486775" cy="44577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 smtClean="0"/>
              <a:t>Product term (or </a:t>
            </a:r>
            <a:r>
              <a:rPr lang="en-US" sz="2000" dirty="0" err="1" smtClean="0"/>
              <a:t>minterm</a:t>
            </a:r>
            <a:r>
              <a:rPr lang="en-US" sz="2000" dirty="0" smtClean="0"/>
              <a:t>)</a:t>
            </a:r>
          </a:p>
          <a:p>
            <a:pPr lvl="1" eaLnBrk="1" hangingPunct="1"/>
            <a:r>
              <a:rPr lang="en-US" sz="2000" dirty="0" err="1" smtClean="0"/>
              <a:t>ANDed</a:t>
            </a:r>
            <a:r>
              <a:rPr lang="en-US" sz="2000" dirty="0" smtClean="0"/>
              <a:t> product of literals – input combination for which output is true</a:t>
            </a:r>
          </a:p>
          <a:p>
            <a:pPr lvl="1" eaLnBrk="1" hangingPunct="1"/>
            <a:r>
              <a:rPr lang="en-US" sz="2000" dirty="0" smtClean="0"/>
              <a:t>each variable appears exactly once, true or inverted (but not both)</a:t>
            </a:r>
          </a:p>
        </p:txBody>
      </p:sp>
      <p:grpSp>
        <p:nvGrpSpPr>
          <p:cNvPr id="10248" name="Group 14"/>
          <p:cNvGrpSpPr>
            <a:grpSpLocks/>
          </p:cNvGrpSpPr>
          <p:nvPr/>
        </p:nvGrpSpPr>
        <p:grpSpPr bwMode="auto">
          <a:xfrm>
            <a:off x="871538" y="2550420"/>
            <a:ext cx="2725737" cy="2495550"/>
            <a:chOff x="284" y="1448"/>
            <a:chExt cx="1740" cy="1592"/>
          </a:xfrm>
        </p:grpSpPr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344" y="1448"/>
              <a:ext cx="1680" cy="1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A	B	C	</a:t>
              </a:r>
              <a:r>
                <a:rPr lang="en-US" sz="1600" dirty="0" err="1">
                  <a:solidFill>
                    <a:srgbClr val="000000"/>
                  </a:solidFill>
                  <a:latin typeface="Tahoma" pitchFamily="-111" charset="0"/>
                </a:rPr>
                <a:t>minterms</a:t>
              </a: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/>
              </a:r>
              <a:b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0	0	0	A’B’C</a:t>
              </a: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’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0	0	1	A’B’C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0</a:t>
              </a: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	1	0	A’BC</a:t>
              </a: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’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 0</a:t>
              </a: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	1	1	</a:t>
              </a: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A’BC</a:t>
              </a:r>
              <a:endParaRPr lang="en-US" sz="1600" dirty="0">
                <a:solidFill>
                  <a:srgbClr val="000000"/>
                </a:solidFill>
                <a:latin typeface="Tahoma" pitchFamily="-111" charset="0"/>
              </a:endParaRP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	0	0	AB’C</a:t>
              </a: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’</a:t>
              </a:r>
              <a:endParaRPr lang="en-US" sz="1600" dirty="0">
                <a:solidFill>
                  <a:srgbClr val="000000"/>
                </a:solidFill>
                <a:latin typeface="Tahoma" pitchFamily="-111" charset="0"/>
              </a:endParaRP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	0	1	</a:t>
              </a: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AB’C</a:t>
              </a:r>
              <a:endParaRPr lang="en-US" sz="1600" dirty="0">
                <a:solidFill>
                  <a:srgbClr val="000000"/>
                </a:solidFill>
                <a:latin typeface="Tahoma" pitchFamily="-111" charset="0"/>
              </a:endParaRP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	1	0	ABC</a:t>
              </a: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’</a:t>
              </a:r>
              <a:endParaRPr lang="en-US" sz="1600" dirty="0">
                <a:solidFill>
                  <a:srgbClr val="000000"/>
                </a:solidFill>
                <a:latin typeface="Tahoma" pitchFamily="-111" charset="0"/>
              </a:endParaRP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	1	1	</a:t>
              </a: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ABC</a:t>
              </a:r>
              <a:endParaRPr lang="en-US" sz="1600" dirty="0">
                <a:solidFill>
                  <a:srgbClr val="000000"/>
                </a:solidFill>
                <a:latin typeface="Tahoma" pitchFamily="-111" charset="0"/>
              </a:endParaRPr>
            </a:p>
          </p:txBody>
        </p:sp>
        <p:sp>
          <p:nvSpPr>
            <p:cNvPr id="10252" name="Line 12"/>
            <p:cNvSpPr>
              <a:spLocks noChangeShapeType="1"/>
            </p:cNvSpPr>
            <p:nvPr/>
          </p:nvSpPr>
          <p:spPr bwMode="auto">
            <a:xfrm>
              <a:off x="284" y="1624"/>
              <a:ext cx="16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>
              <a:off x="1136" y="1476"/>
              <a:ext cx="0" cy="14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0" name="Rectangle 16"/>
          <p:cNvSpPr>
            <a:spLocks noChangeArrowheads="1"/>
          </p:cNvSpPr>
          <p:nvPr/>
        </p:nvSpPr>
        <p:spPr bwMode="auto">
          <a:xfrm>
            <a:off x="3897313" y="2701233"/>
            <a:ext cx="4921250" cy="328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C00000"/>
                </a:solidFill>
                <a:latin typeface="Tahoma" pitchFamily="-111" charset="0"/>
              </a:rPr>
              <a:t>F in canonical form:</a:t>
            </a: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	F(A, B, C)	</a:t>
            </a:r>
            <a:r>
              <a:rPr lang="en-US" sz="1600" dirty="0" smtClean="0">
                <a:solidFill>
                  <a:srgbClr val="000000"/>
                </a:solidFill>
                <a:latin typeface="Tahoma" pitchFamily="-111" charset="0"/>
              </a:rPr>
              <a:t>= A’B’C </a:t>
            </a: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+ A’BC + AB’C + ABC’ + ABC</a:t>
            </a:r>
          </a:p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endParaRPr lang="en-US" sz="1600" dirty="0">
              <a:solidFill>
                <a:srgbClr val="000000"/>
              </a:solidFill>
              <a:latin typeface="Tahoma" pitchFamily="-111" charset="0"/>
            </a:endParaRPr>
          </a:p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C00000"/>
                </a:solidFill>
                <a:latin typeface="Tahoma" pitchFamily="-111" charset="0"/>
              </a:rPr>
              <a:t>canonical form </a:t>
            </a:r>
            <a:r>
              <a:rPr lang="en-US" sz="1600" dirty="0">
                <a:solidFill>
                  <a:srgbClr val="C00000"/>
                </a:solidFill>
                <a:latin typeface="Symbol" pitchFamily="-111" charset="2"/>
                <a:sym typeface="Symbol" pitchFamily="-111" charset="2"/>
              </a:rPr>
              <a:t></a:t>
            </a:r>
            <a:r>
              <a:rPr lang="en-US" sz="1600" dirty="0">
                <a:solidFill>
                  <a:srgbClr val="C00000"/>
                </a:solidFill>
                <a:latin typeface="Tahoma" pitchFamily="-111" charset="0"/>
              </a:rPr>
              <a:t> minimal form</a:t>
            </a:r>
            <a:br>
              <a:rPr lang="en-US" sz="1600" dirty="0">
                <a:solidFill>
                  <a:srgbClr val="C00000"/>
                </a:solidFill>
                <a:latin typeface="Tahoma" pitchFamily="-111" charset="0"/>
              </a:rPr>
            </a:b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	F(A, B, C)	= A’B’C + A’BC + AB’C + ABC + ABC’ </a:t>
            </a:r>
          </a:p>
          <a:p>
            <a:pPr lvl="3"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= (A’B’ + A’B + AB’ + AB)C + ABC’</a:t>
            </a:r>
          </a:p>
          <a:p>
            <a:pPr lvl="3"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= ((A’ + A)(B’ + B))C + ABC’</a:t>
            </a:r>
            <a:br>
              <a:rPr lang="en-US" sz="1600" dirty="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= C + ABC’</a:t>
            </a:r>
            <a:br>
              <a:rPr lang="en-US" sz="1600" dirty="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= ABC’ + C</a:t>
            </a:r>
          </a:p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		= AB + C</a:t>
            </a:r>
          </a:p>
        </p:txBody>
      </p:sp>
    </p:spTree>
    <p:extLst>
      <p:ext uri="{BB962C8B-B14F-4D97-AF65-F5344CB8AC3E}">
        <p14:creationId xmlns:p14="http://schemas.microsoft.com/office/powerpoint/2010/main" val="12105535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</a:t>
            </a:r>
            <a:r>
              <a:rPr lang="en-US" dirty="0" smtClean="0"/>
              <a:t>roduct-of-Sums </a:t>
            </a:r>
            <a:r>
              <a:rPr lang="en-US" dirty="0"/>
              <a:t>C</a:t>
            </a:r>
            <a:r>
              <a:rPr lang="en-US" dirty="0" smtClean="0"/>
              <a:t>anonical </a:t>
            </a:r>
            <a:r>
              <a:rPr lang="en-US" dirty="0"/>
              <a:t>F</a:t>
            </a:r>
            <a:r>
              <a:rPr lang="en-US" dirty="0" smtClean="0"/>
              <a:t>orm</a:t>
            </a:r>
          </a:p>
        </p:txBody>
      </p:sp>
      <p:sp>
        <p:nvSpPr>
          <p:cNvPr id="11267" name="Rectangle 22"/>
          <p:cNvSpPr>
            <a:spLocks noGrp="1" noChangeArrowheads="1"/>
          </p:cNvSpPr>
          <p:nvPr>
            <p:ph idx="1"/>
          </p:nvPr>
        </p:nvSpPr>
        <p:spPr>
          <a:xfrm>
            <a:off x="575063" y="1070662"/>
            <a:ext cx="9144000" cy="4525963"/>
          </a:xfrm>
        </p:spPr>
        <p:txBody>
          <a:bodyPr/>
          <a:lstStyle/>
          <a:p>
            <a:pPr eaLnBrk="1" hangingPunct="1"/>
            <a:r>
              <a:rPr lang="en-US" sz="2600" dirty="0" smtClean="0"/>
              <a:t>Also known as </a:t>
            </a:r>
            <a:r>
              <a:rPr lang="en-US" sz="2600" dirty="0" smtClean="0">
                <a:solidFill>
                  <a:srgbClr val="C00000"/>
                </a:solidFill>
              </a:rPr>
              <a:t>Conjunctive Normal Form (CNF)</a:t>
            </a:r>
          </a:p>
          <a:p>
            <a:pPr eaLnBrk="1" hangingPunct="1"/>
            <a:r>
              <a:rPr lang="en-US" sz="2600" dirty="0" smtClean="0"/>
              <a:t>Also known as </a:t>
            </a:r>
            <a:r>
              <a:rPr lang="en-US" sz="2600" dirty="0" err="1" smtClean="0">
                <a:solidFill>
                  <a:srgbClr val="C00000"/>
                </a:solidFill>
              </a:rPr>
              <a:t>maxterm</a:t>
            </a:r>
            <a:r>
              <a:rPr lang="en-US" sz="2600" dirty="0" smtClean="0">
                <a:solidFill>
                  <a:srgbClr val="C00000"/>
                </a:solidFill>
              </a:rPr>
              <a:t> expansion</a:t>
            </a:r>
          </a:p>
        </p:txBody>
      </p:sp>
      <p:grpSp>
        <p:nvGrpSpPr>
          <p:cNvPr id="11271" name="Group 12"/>
          <p:cNvGrpSpPr>
            <a:grpSpLocks/>
          </p:cNvGrpSpPr>
          <p:nvPr/>
        </p:nvGrpSpPr>
        <p:grpSpPr bwMode="auto">
          <a:xfrm>
            <a:off x="1037019" y="3225909"/>
            <a:ext cx="2549525" cy="1930400"/>
            <a:chOff x="572" y="2000"/>
            <a:chExt cx="1628" cy="1232"/>
          </a:xfrm>
        </p:grpSpPr>
        <p:sp>
          <p:nvSpPr>
            <p:cNvPr id="11283" name="Line 9"/>
            <p:cNvSpPr>
              <a:spLocks noChangeShapeType="1"/>
            </p:cNvSpPr>
            <p:nvPr/>
          </p:nvSpPr>
          <p:spPr bwMode="auto">
            <a:xfrm>
              <a:off x="572" y="2144"/>
              <a:ext cx="13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Line 10"/>
            <p:cNvSpPr>
              <a:spLocks noChangeShapeType="1"/>
            </p:cNvSpPr>
            <p:nvPr/>
          </p:nvSpPr>
          <p:spPr bwMode="auto">
            <a:xfrm>
              <a:off x="1408" y="2004"/>
              <a:ext cx="0" cy="11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Rectangle 11"/>
            <p:cNvSpPr>
              <a:spLocks noChangeArrowheads="1"/>
            </p:cNvSpPr>
            <p:nvPr/>
          </p:nvSpPr>
          <p:spPr bwMode="auto">
            <a:xfrm>
              <a:off x="608" y="2000"/>
              <a:ext cx="1592" cy="1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A	B	C	F	F’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0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1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0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1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0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1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0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1	1	0</a:t>
              </a:r>
            </a:p>
          </p:txBody>
        </p:sp>
      </p:grpSp>
      <p:sp>
        <p:nvSpPr>
          <p:cNvPr id="11272" name="Rectangle 13"/>
          <p:cNvSpPr>
            <a:spLocks noChangeArrowheads="1"/>
          </p:cNvSpPr>
          <p:nvPr/>
        </p:nvSpPr>
        <p:spPr bwMode="auto">
          <a:xfrm>
            <a:off x="4037394" y="2373421"/>
            <a:ext cx="5286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2175"/>
              </a:lnSpc>
              <a:spcAft>
                <a:spcPts val="1975"/>
              </a:spcAft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F =       </a:t>
            </a:r>
            <a:r>
              <a:rPr lang="en-US" sz="1600" i="1">
                <a:solidFill>
                  <a:srgbClr val="000000"/>
                </a:solidFill>
                <a:latin typeface="Tahoma" pitchFamily="-111" charset="0"/>
              </a:rPr>
              <a:t>000              010              100</a:t>
            </a: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/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F =</a:t>
            </a:r>
          </a:p>
        </p:txBody>
      </p:sp>
      <p:grpSp>
        <p:nvGrpSpPr>
          <p:cNvPr id="11274" name="Group 31"/>
          <p:cNvGrpSpPr>
            <a:grpSpLocks/>
          </p:cNvGrpSpPr>
          <p:nvPr/>
        </p:nvGrpSpPr>
        <p:grpSpPr bwMode="auto">
          <a:xfrm>
            <a:off x="2624519" y="2630596"/>
            <a:ext cx="3032125" cy="922338"/>
            <a:chOff x="1586" y="1892"/>
            <a:chExt cx="1936" cy="589"/>
          </a:xfrm>
        </p:grpSpPr>
        <p:sp>
          <p:nvSpPr>
            <p:cNvPr id="11281" name="Rectangle 23"/>
            <p:cNvSpPr>
              <a:spLocks noChangeArrowheads="1"/>
            </p:cNvSpPr>
            <p:nvPr/>
          </p:nvSpPr>
          <p:spPr bwMode="auto">
            <a:xfrm>
              <a:off x="2715" y="1892"/>
              <a:ext cx="807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ts val="2175"/>
                </a:lnSpc>
                <a:spcAft>
                  <a:spcPts val="1975"/>
                </a:spcAf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(A + B + C)</a:t>
              </a:r>
            </a:p>
          </p:txBody>
        </p:sp>
        <p:sp>
          <p:nvSpPr>
            <p:cNvPr id="11282" name="Line 26"/>
            <p:cNvSpPr>
              <a:spLocks noChangeShapeType="1"/>
            </p:cNvSpPr>
            <p:nvPr/>
          </p:nvSpPr>
          <p:spPr bwMode="auto">
            <a:xfrm flipV="1">
              <a:off x="1586" y="2105"/>
              <a:ext cx="1485" cy="3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75" name="Group 32"/>
          <p:cNvGrpSpPr>
            <a:grpSpLocks/>
          </p:cNvGrpSpPr>
          <p:nvPr/>
        </p:nvGrpSpPr>
        <p:grpSpPr bwMode="auto">
          <a:xfrm>
            <a:off x="2594357" y="2630596"/>
            <a:ext cx="4259262" cy="1320800"/>
            <a:chOff x="1566" y="1892"/>
            <a:chExt cx="2721" cy="843"/>
          </a:xfrm>
        </p:grpSpPr>
        <p:sp>
          <p:nvSpPr>
            <p:cNvPr id="11279" name="Rectangle 24"/>
            <p:cNvSpPr>
              <a:spLocks noChangeArrowheads="1"/>
            </p:cNvSpPr>
            <p:nvPr/>
          </p:nvSpPr>
          <p:spPr bwMode="auto">
            <a:xfrm>
              <a:off x="3452" y="1892"/>
              <a:ext cx="835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ts val="2175"/>
                </a:lnSpc>
                <a:spcAft>
                  <a:spcPts val="1975"/>
                </a:spcAf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(A + B’ + C)</a:t>
              </a:r>
            </a:p>
          </p:txBody>
        </p:sp>
        <p:sp>
          <p:nvSpPr>
            <p:cNvPr id="11280" name="Line 27"/>
            <p:cNvSpPr>
              <a:spLocks noChangeShapeType="1"/>
            </p:cNvSpPr>
            <p:nvPr/>
          </p:nvSpPr>
          <p:spPr bwMode="auto">
            <a:xfrm flipV="1">
              <a:off x="1566" y="2115"/>
              <a:ext cx="2278" cy="6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76" name="Group 33"/>
          <p:cNvGrpSpPr>
            <a:grpSpLocks/>
          </p:cNvGrpSpPr>
          <p:nvPr/>
        </p:nvGrpSpPr>
        <p:grpSpPr bwMode="auto">
          <a:xfrm>
            <a:off x="2608644" y="2624246"/>
            <a:ext cx="5432425" cy="1709738"/>
            <a:chOff x="1576" y="1888"/>
            <a:chExt cx="3469" cy="1091"/>
          </a:xfrm>
        </p:grpSpPr>
        <p:sp>
          <p:nvSpPr>
            <p:cNvPr id="11277" name="Rectangle 25"/>
            <p:cNvSpPr>
              <a:spLocks noChangeArrowheads="1"/>
            </p:cNvSpPr>
            <p:nvPr/>
          </p:nvSpPr>
          <p:spPr bwMode="auto">
            <a:xfrm>
              <a:off x="4218" y="1888"/>
              <a:ext cx="827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ts val="2175"/>
                </a:lnSpc>
                <a:spcAft>
                  <a:spcPts val="1975"/>
                </a:spcAf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(A’ + B + C)</a:t>
              </a:r>
            </a:p>
          </p:txBody>
        </p:sp>
        <p:sp>
          <p:nvSpPr>
            <p:cNvPr id="11278" name="Line 28"/>
            <p:cNvSpPr>
              <a:spLocks noChangeShapeType="1"/>
            </p:cNvSpPr>
            <p:nvPr/>
          </p:nvSpPr>
          <p:spPr bwMode="auto">
            <a:xfrm flipV="1">
              <a:off x="1576" y="2115"/>
              <a:ext cx="3061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827655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9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s-o-p, p-o-s, and de Morgan’s theorem</a:t>
            </a:r>
          </a:p>
        </p:txBody>
      </p:sp>
      <p:sp>
        <p:nvSpPr>
          <p:cNvPr id="35846" name="Rectangle 10"/>
          <p:cNvSpPr>
            <a:spLocks noGrp="1" noChangeArrowheads="1"/>
          </p:cNvSpPr>
          <p:nvPr>
            <p:ph idx="1"/>
          </p:nvPr>
        </p:nvSpPr>
        <p:spPr>
          <a:xfrm>
            <a:off x="513645" y="1306686"/>
            <a:ext cx="8410575" cy="44577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 smtClean="0">
                <a:solidFill>
                  <a:srgbClr val="C00000"/>
                </a:solidFill>
              </a:rPr>
              <a:t>Complement of function in sum-of-products form: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F’ = A’B’C’ + A’BC’ + AB’C’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600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 smtClean="0">
                <a:solidFill>
                  <a:srgbClr val="C00000"/>
                </a:solidFill>
              </a:rPr>
              <a:t>Complement again and apply de Morgan’s and </a:t>
            </a:r>
            <a:br>
              <a:rPr lang="en-US" sz="2600" dirty="0" smtClean="0">
                <a:solidFill>
                  <a:srgbClr val="C00000"/>
                </a:solidFill>
              </a:rPr>
            </a:br>
            <a:r>
              <a:rPr lang="en-US" sz="2600" dirty="0" smtClean="0">
                <a:solidFill>
                  <a:srgbClr val="C00000"/>
                </a:solidFill>
              </a:rPr>
              <a:t>get the product-of-sums form: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(F’)’ = (A’B’C’ + A’BC’ + AB’C’)’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 = (A + B + C) (A + B’ + C) (A’ + B + C)</a:t>
            </a:r>
            <a:b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600" dirty="0" smtClean="0"/>
              <a:t/>
            </a:r>
            <a:br>
              <a:rPr lang="en-US" sz="2600" dirty="0" smtClean="0"/>
            </a:b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7690884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11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 Combinational Logic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Sessions of Class: </a:t>
            </a:r>
          </a:p>
          <a:p>
            <a:pPr marL="0" indent="0">
              <a:buNone/>
            </a:pPr>
            <a:r>
              <a:rPr lang="en-US" sz="2800" dirty="0"/>
              <a:t>We would like to compute the number of lectures or quiz sections remaining </a:t>
            </a:r>
            <a:r>
              <a:rPr lang="en-US" sz="2800" i="1" dirty="0"/>
              <a:t>at the start </a:t>
            </a:r>
            <a:r>
              <a:rPr lang="en-US" sz="2800" dirty="0"/>
              <a:t>of a given day of the week.</a:t>
            </a:r>
          </a:p>
          <a:p>
            <a:pPr marL="0" indent="0">
              <a:buNone/>
            </a:pPr>
            <a:endParaRPr lang="en-US" sz="2800" dirty="0"/>
          </a:p>
          <a:p>
            <a:pPr lvl="1"/>
            <a:r>
              <a:rPr lang="en-US" dirty="0">
                <a:solidFill>
                  <a:srgbClr val="C00000"/>
                </a:solidFill>
              </a:rPr>
              <a:t>Inputs:  </a:t>
            </a:r>
            <a:r>
              <a:rPr lang="en-US" dirty="0"/>
              <a:t>Day of the Week, Lecture/Section flag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Output:  </a:t>
            </a:r>
            <a:r>
              <a:rPr lang="en-US" dirty="0"/>
              <a:t>Number of sessions left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Examples: </a:t>
            </a:r>
            <a:r>
              <a:rPr lang="en-US" dirty="0">
                <a:solidFill>
                  <a:prstClr val="black"/>
                </a:solidFill>
              </a:rPr>
              <a:t>Input:  (Wednesday, Lecture)  Output: </a:t>
            </a:r>
            <a:r>
              <a:rPr lang="en-US" dirty="0">
                <a:solidFill>
                  <a:srgbClr val="C00000"/>
                </a:solidFill>
              </a:rPr>
              <a:t>2</a:t>
            </a:r>
          </a:p>
          <a:p>
            <a:pPr marL="457200" lvl="1" indent="0">
              <a:buNone/>
            </a:pPr>
            <a:r>
              <a:rPr lang="en-US" dirty="0"/>
              <a:t>	             </a:t>
            </a:r>
            <a:r>
              <a:rPr lang="en-US" sz="1800" dirty="0" smtClean="0"/>
              <a:t> </a:t>
            </a:r>
            <a:r>
              <a:rPr lang="en-US" dirty="0" smtClean="0"/>
              <a:t>Input</a:t>
            </a:r>
            <a:r>
              <a:rPr lang="en-US" dirty="0"/>
              <a:t>:  (Monday, Section)        Output: </a:t>
            </a:r>
            <a:r>
              <a:rPr lang="en-US" dirty="0">
                <a:solidFill>
                  <a:srgbClr val="C00000"/>
                </a:solidFill>
              </a:rPr>
              <a:t>1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C00000"/>
                </a:solidFill>
              </a:rPr>
              <a:t>	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662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1" name="Rectangle 16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</a:t>
            </a:r>
            <a:r>
              <a:rPr lang="en-US" dirty="0" smtClean="0"/>
              <a:t>roduct-of-Sums </a:t>
            </a:r>
            <a:r>
              <a:rPr lang="en-US" dirty="0"/>
              <a:t>C</a:t>
            </a:r>
            <a:r>
              <a:rPr lang="en-US" dirty="0" smtClean="0"/>
              <a:t>anonical </a:t>
            </a:r>
            <a:r>
              <a:rPr lang="en-US" dirty="0"/>
              <a:t>F</a:t>
            </a:r>
            <a:r>
              <a:rPr lang="en-US" dirty="0" smtClean="0"/>
              <a:t>orm</a:t>
            </a:r>
          </a:p>
        </p:txBody>
      </p:sp>
      <p:sp>
        <p:nvSpPr>
          <p:cNvPr id="12291" name="Rectangle 17"/>
          <p:cNvSpPr>
            <a:spLocks noGrp="1" noChangeArrowheads="1"/>
          </p:cNvSpPr>
          <p:nvPr>
            <p:ph idx="1"/>
          </p:nvPr>
        </p:nvSpPr>
        <p:spPr>
          <a:xfrm>
            <a:off x="470079" y="1149435"/>
            <a:ext cx="8410575" cy="44577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 smtClean="0"/>
              <a:t>Sum term (or </a:t>
            </a:r>
            <a:r>
              <a:rPr lang="en-US" sz="2000" dirty="0" err="1" smtClean="0"/>
              <a:t>maxterm</a:t>
            </a:r>
            <a:r>
              <a:rPr lang="en-US" sz="2000" dirty="0" smtClean="0"/>
              <a:t>)</a:t>
            </a:r>
          </a:p>
          <a:p>
            <a:pPr lvl="1" eaLnBrk="1" hangingPunct="1"/>
            <a:r>
              <a:rPr lang="en-US" sz="2000" dirty="0" err="1" smtClean="0"/>
              <a:t>ORed</a:t>
            </a:r>
            <a:r>
              <a:rPr lang="en-US" sz="2000" dirty="0" smtClean="0"/>
              <a:t> sum of literals – input combination for which output is false</a:t>
            </a:r>
          </a:p>
          <a:p>
            <a:pPr lvl="1" eaLnBrk="1" hangingPunct="1"/>
            <a:r>
              <a:rPr lang="en-US" sz="2000" dirty="0" smtClean="0"/>
              <a:t>each variable appears exactly once, true or inverted (but not both)</a:t>
            </a:r>
          </a:p>
        </p:txBody>
      </p:sp>
      <p:grpSp>
        <p:nvGrpSpPr>
          <p:cNvPr id="12295" name="Group 12"/>
          <p:cNvGrpSpPr>
            <a:grpSpLocks/>
          </p:cNvGrpSpPr>
          <p:nvPr/>
        </p:nvGrpSpPr>
        <p:grpSpPr bwMode="auto">
          <a:xfrm>
            <a:off x="630261" y="2576956"/>
            <a:ext cx="3262313" cy="2495550"/>
            <a:chOff x="220" y="1544"/>
            <a:chExt cx="2084" cy="1592"/>
          </a:xfrm>
        </p:grpSpPr>
        <p:sp>
          <p:nvSpPr>
            <p:cNvPr id="12299" name="Line 9"/>
            <p:cNvSpPr>
              <a:spLocks noChangeShapeType="1"/>
            </p:cNvSpPr>
            <p:nvPr/>
          </p:nvSpPr>
          <p:spPr bwMode="auto">
            <a:xfrm>
              <a:off x="220" y="1728"/>
              <a:ext cx="18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Line 10"/>
            <p:cNvSpPr>
              <a:spLocks noChangeShapeType="1"/>
            </p:cNvSpPr>
            <p:nvPr/>
          </p:nvSpPr>
          <p:spPr bwMode="auto">
            <a:xfrm>
              <a:off x="1032" y="1588"/>
              <a:ext cx="0" cy="14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" name="Rectangle 11"/>
            <p:cNvSpPr>
              <a:spLocks noChangeArrowheads="1"/>
            </p:cNvSpPr>
            <p:nvPr/>
          </p:nvSpPr>
          <p:spPr bwMode="auto">
            <a:xfrm>
              <a:off x="224" y="1544"/>
              <a:ext cx="2080" cy="1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A	B	C	</a:t>
              </a:r>
              <a:r>
                <a:rPr lang="en-US" sz="1600" dirty="0" err="1">
                  <a:solidFill>
                    <a:srgbClr val="000000"/>
                  </a:solidFill>
                  <a:latin typeface="Tahoma" pitchFamily="-111" charset="0"/>
                </a:rPr>
                <a:t>maxterms</a:t>
              </a: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/>
              </a:r>
              <a:b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0	0	0	A+B</a:t>
              </a: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+</a:t>
              </a: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C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0	0	1	A+B+C</a:t>
              </a: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’</a:t>
              </a:r>
              <a:endParaRPr lang="en-US" sz="1600" dirty="0">
                <a:solidFill>
                  <a:srgbClr val="000000"/>
                </a:solidFill>
                <a:latin typeface="Tahoma" pitchFamily="-111" charset="0"/>
              </a:endParaRP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0	1	0	A+B’+</a:t>
              </a: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C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0</a:t>
              </a: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	1	1	A+B’+</a:t>
              </a: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C’</a:t>
              </a:r>
              <a:endParaRPr lang="en-US" sz="1600" dirty="0">
                <a:solidFill>
                  <a:srgbClr val="000000"/>
                </a:solidFill>
                <a:latin typeface="Tahoma" pitchFamily="-111" charset="0"/>
              </a:endParaRP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	0	0	A’+B</a:t>
              </a: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+</a:t>
              </a: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C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	0	1	A’+B+C</a:t>
              </a: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’</a:t>
              </a:r>
              <a:endParaRPr lang="en-US" sz="1600" dirty="0">
                <a:solidFill>
                  <a:srgbClr val="000000"/>
                </a:solidFill>
                <a:latin typeface="Tahoma" pitchFamily="-111" charset="0"/>
              </a:endParaRP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	1	0	A’+B’+</a:t>
              </a: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C</a:t>
              </a:r>
              <a:endParaRPr lang="en-US" sz="1600" dirty="0">
                <a:solidFill>
                  <a:srgbClr val="000000"/>
                </a:solidFill>
                <a:latin typeface="Tahoma" pitchFamily="-111" charset="0"/>
              </a:endParaRP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	1	1	A’+B’+C</a:t>
              </a: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’</a:t>
              </a:r>
              <a:endParaRPr lang="en-US" sz="1600" dirty="0">
                <a:solidFill>
                  <a:srgbClr val="000000"/>
                </a:solidFill>
                <a:latin typeface="Tahoma" pitchFamily="-111" charset="0"/>
              </a:endParaRPr>
            </a:p>
          </p:txBody>
        </p:sp>
      </p:grpSp>
      <p:sp>
        <p:nvSpPr>
          <p:cNvPr id="12297" name="Rectangle 14"/>
          <p:cNvSpPr>
            <a:spLocks noChangeArrowheads="1"/>
          </p:cNvSpPr>
          <p:nvPr/>
        </p:nvSpPr>
        <p:spPr bwMode="auto">
          <a:xfrm>
            <a:off x="3905274" y="2640456"/>
            <a:ext cx="5073650" cy="275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C00000"/>
                </a:solidFill>
                <a:latin typeface="Tahoma" pitchFamily="-111" charset="0"/>
              </a:rPr>
              <a:t>F in canonical form:</a:t>
            </a: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	F(A, B, C)	</a:t>
            </a:r>
            <a:r>
              <a:rPr lang="en-US" sz="1600" dirty="0" smtClean="0">
                <a:solidFill>
                  <a:srgbClr val="000000"/>
                </a:solidFill>
                <a:latin typeface="Tahoma" pitchFamily="-111" charset="0"/>
              </a:rPr>
              <a:t>= (</a:t>
            </a: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A + B + C) (A + B’ + C) (A’ + B + C)</a:t>
            </a:r>
          </a:p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endParaRPr lang="en-US" sz="1600" dirty="0">
              <a:solidFill>
                <a:srgbClr val="000000"/>
              </a:solidFill>
              <a:latin typeface="Tahoma" pitchFamily="-111" charset="0"/>
            </a:endParaRPr>
          </a:p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C00000"/>
                </a:solidFill>
                <a:latin typeface="Tahoma" pitchFamily="-111" charset="0"/>
              </a:rPr>
              <a:t>canonical form </a:t>
            </a:r>
            <a:r>
              <a:rPr lang="en-US" sz="1600" dirty="0">
                <a:solidFill>
                  <a:srgbClr val="C00000"/>
                </a:solidFill>
                <a:latin typeface="Tahoma" pitchFamily="-111" charset="0"/>
                <a:sym typeface="Symbol" pitchFamily="-111" charset="2"/>
              </a:rPr>
              <a:t></a:t>
            </a:r>
            <a:r>
              <a:rPr lang="en-US" sz="1600" dirty="0">
                <a:solidFill>
                  <a:srgbClr val="C00000"/>
                </a:solidFill>
                <a:latin typeface="Tahoma" pitchFamily="-111" charset="0"/>
              </a:rPr>
              <a:t> minimal form</a:t>
            </a: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	F(A, B, C)	= (A + B + C) (A + B’ + C) (A’ + B + C)</a:t>
            </a:r>
          </a:p>
          <a:p>
            <a:pPr lvl="3"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= (A + B + C) (A + B’ + C)</a:t>
            </a:r>
          </a:p>
          <a:p>
            <a:pPr lvl="3"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   (A + B + C) (A’ + B + C)</a:t>
            </a:r>
          </a:p>
          <a:p>
            <a:pPr lvl="3"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= (A + C) (B + C)</a:t>
            </a:r>
          </a:p>
        </p:txBody>
      </p:sp>
    </p:spTree>
    <p:extLst>
      <p:ext uri="{BB962C8B-B14F-4D97-AF65-F5344CB8AC3E}">
        <p14:creationId xmlns:p14="http://schemas.microsoft.com/office/powerpoint/2010/main" val="26168118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</a:t>
            </a:r>
            <a:r>
              <a:rPr lang="en-US" dirty="0" smtClean="0"/>
              <a:t>mplementation in Software</a:t>
            </a:r>
            <a:endParaRPr lang="en-US" i="1" dirty="0" smtClean="0"/>
          </a:p>
        </p:txBody>
      </p:sp>
      <p:sp>
        <p:nvSpPr>
          <p:cNvPr id="6147" name="Rectangle 12"/>
          <p:cNvSpPr>
            <a:spLocks noGrp="1" noChangeArrowheads="1"/>
          </p:cNvSpPr>
          <p:nvPr>
            <p:ph idx="1"/>
          </p:nvPr>
        </p:nvSpPr>
        <p:spPr>
          <a:xfrm>
            <a:off x="324279" y="972718"/>
            <a:ext cx="8641591" cy="4588134"/>
          </a:xfrm>
        </p:spPr>
        <p:txBody>
          <a:bodyPr/>
          <a:lstStyle/>
          <a:p>
            <a:pPr>
              <a:buNone/>
            </a:pPr>
            <a:r>
              <a:rPr lang="en-US" sz="2000" dirty="0">
                <a:latin typeface="Consolas"/>
                <a:cs typeface="Consolas"/>
              </a:rPr>
              <a:t>public </a:t>
            </a:r>
            <a:r>
              <a:rPr lang="en-US" sz="2000" dirty="0" err="1">
                <a:latin typeface="Consolas"/>
                <a:cs typeface="Consolas"/>
              </a:rPr>
              <a:t>int</a:t>
            </a: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err="1">
                <a:latin typeface="Consolas"/>
                <a:cs typeface="Consolas"/>
              </a:rPr>
              <a:t>classesLeftInMorning</a:t>
            </a:r>
            <a:r>
              <a:rPr lang="en-US" sz="2000" dirty="0">
                <a:latin typeface="Consolas"/>
                <a:cs typeface="Consolas"/>
              </a:rPr>
              <a:t>(weekday, </a:t>
            </a:r>
            <a:r>
              <a:rPr lang="en-US" sz="2000" dirty="0" err="1">
                <a:latin typeface="Consolas"/>
                <a:cs typeface="Consolas"/>
              </a:rPr>
              <a:t>lecture_flag</a:t>
            </a:r>
            <a:r>
              <a:rPr lang="en-US" sz="2000" dirty="0">
                <a:latin typeface="Consolas"/>
                <a:cs typeface="Consolas"/>
              </a:rPr>
              <a:t>) {</a:t>
            </a:r>
          </a:p>
          <a:p>
            <a:pPr>
              <a:buNone/>
            </a:pPr>
            <a:r>
              <a:rPr lang="en-US" sz="2000" dirty="0">
                <a:latin typeface="Consolas"/>
                <a:cs typeface="Consolas"/>
              </a:rPr>
              <a:t>    switch (day) {</a:t>
            </a:r>
          </a:p>
          <a:p>
            <a:pPr>
              <a:buNone/>
            </a:pPr>
            <a:r>
              <a:rPr lang="en-US" sz="2000" dirty="0">
                <a:latin typeface="Consolas"/>
                <a:cs typeface="Consolas"/>
              </a:rPr>
              <a:t>        case SUNDAY:</a:t>
            </a:r>
          </a:p>
          <a:p>
            <a:pPr>
              <a:buNone/>
            </a:pPr>
            <a:r>
              <a:rPr lang="en-US" sz="2000" dirty="0">
                <a:latin typeface="Consolas"/>
                <a:cs typeface="Consolas"/>
              </a:rPr>
              <a:t>        case MONDAY:</a:t>
            </a:r>
          </a:p>
          <a:p>
            <a:pPr>
              <a:buNone/>
            </a:pPr>
            <a:r>
              <a:rPr lang="en-US" sz="2000" dirty="0">
                <a:latin typeface="Consolas"/>
                <a:cs typeface="Consolas"/>
              </a:rPr>
              <a:t>            return </a:t>
            </a:r>
            <a:r>
              <a:rPr lang="en-US" sz="2000" dirty="0" err="1">
                <a:latin typeface="Consolas"/>
                <a:cs typeface="Consolas"/>
              </a:rPr>
              <a:t>lecture_flag</a:t>
            </a:r>
            <a:r>
              <a:rPr lang="en-US" sz="2000" dirty="0">
                <a:latin typeface="Consolas"/>
                <a:cs typeface="Consolas"/>
              </a:rPr>
              <a:t> ? 3 : 1;</a:t>
            </a:r>
          </a:p>
          <a:p>
            <a:pPr>
              <a:buNone/>
            </a:pPr>
            <a:r>
              <a:rPr lang="en-US" sz="2000" dirty="0">
                <a:latin typeface="Consolas"/>
                <a:cs typeface="Consolas"/>
              </a:rPr>
              <a:t>        case TUESDAY:</a:t>
            </a:r>
          </a:p>
          <a:p>
            <a:pPr>
              <a:buNone/>
            </a:pPr>
            <a:r>
              <a:rPr lang="en-US" sz="2000" dirty="0">
                <a:latin typeface="Consolas"/>
                <a:cs typeface="Consolas"/>
              </a:rPr>
              <a:t>        case WEDNESDAY:</a:t>
            </a:r>
          </a:p>
          <a:p>
            <a:pPr>
              <a:buNone/>
            </a:pPr>
            <a:r>
              <a:rPr lang="en-US" sz="2000" dirty="0">
                <a:latin typeface="Consolas"/>
                <a:cs typeface="Consolas"/>
              </a:rPr>
              <a:t>            return </a:t>
            </a:r>
            <a:r>
              <a:rPr lang="en-US" sz="2000" dirty="0" err="1">
                <a:latin typeface="Consolas"/>
                <a:cs typeface="Consolas"/>
              </a:rPr>
              <a:t>lecture_flag</a:t>
            </a:r>
            <a:r>
              <a:rPr lang="en-US" sz="2000" dirty="0">
                <a:latin typeface="Consolas"/>
                <a:cs typeface="Consolas"/>
              </a:rPr>
              <a:t> ? 2 : 1;</a:t>
            </a:r>
          </a:p>
          <a:p>
            <a:pPr>
              <a:buNone/>
            </a:pPr>
            <a:r>
              <a:rPr lang="en-US" sz="2000" dirty="0">
                <a:latin typeface="Consolas"/>
                <a:cs typeface="Consolas"/>
              </a:rPr>
              <a:t>        case THURSDAY:</a:t>
            </a:r>
          </a:p>
          <a:p>
            <a:pPr>
              <a:buNone/>
            </a:pPr>
            <a:r>
              <a:rPr lang="en-US" sz="2000" dirty="0">
                <a:latin typeface="Consolas"/>
                <a:cs typeface="Consolas"/>
              </a:rPr>
              <a:t>            return </a:t>
            </a:r>
            <a:r>
              <a:rPr lang="en-US" sz="2000" dirty="0" err="1">
                <a:latin typeface="Consolas"/>
                <a:cs typeface="Consolas"/>
              </a:rPr>
              <a:t>lecture_flag</a:t>
            </a:r>
            <a:r>
              <a:rPr lang="en-US" sz="2000" dirty="0">
                <a:latin typeface="Consolas"/>
                <a:cs typeface="Consolas"/>
              </a:rPr>
              <a:t> ? 1 : 1;</a:t>
            </a:r>
          </a:p>
          <a:p>
            <a:pPr>
              <a:buNone/>
            </a:pPr>
            <a:r>
              <a:rPr lang="en-US" sz="2000" dirty="0">
                <a:latin typeface="Consolas"/>
                <a:cs typeface="Consolas"/>
              </a:rPr>
              <a:t>        case FRIDAY:</a:t>
            </a:r>
          </a:p>
          <a:p>
            <a:pPr>
              <a:buNone/>
            </a:pPr>
            <a:r>
              <a:rPr lang="en-US" sz="2000" dirty="0">
                <a:latin typeface="Consolas"/>
                <a:cs typeface="Consolas"/>
              </a:rPr>
              <a:t>            return </a:t>
            </a:r>
            <a:r>
              <a:rPr lang="en-US" sz="2000" dirty="0" err="1">
                <a:latin typeface="Consolas"/>
                <a:cs typeface="Consolas"/>
              </a:rPr>
              <a:t>lecture_flag</a:t>
            </a:r>
            <a:r>
              <a:rPr lang="en-US" sz="2000" dirty="0">
                <a:latin typeface="Consolas"/>
                <a:cs typeface="Consolas"/>
              </a:rPr>
              <a:t> ? 1 : 0;</a:t>
            </a:r>
          </a:p>
          <a:p>
            <a:pPr>
              <a:buNone/>
            </a:pPr>
            <a:r>
              <a:rPr lang="en-US" sz="2000" dirty="0">
                <a:latin typeface="Consolas"/>
                <a:cs typeface="Consolas"/>
              </a:rPr>
              <a:t>        case SATURDAY:</a:t>
            </a:r>
          </a:p>
          <a:p>
            <a:pPr>
              <a:buNone/>
            </a:pPr>
            <a:r>
              <a:rPr lang="en-US" sz="2000" dirty="0">
                <a:latin typeface="Consolas"/>
                <a:cs typeface="Consolas"/>
              </a:rPr>
              <a:t>            return </a:t>
            </a:r>
            <a:r>
              <a:rPr lang="en-US" sz="2000" dirty="0" err="1">
                <a:latin typeface="Consolas"/>
                <a:cs typeface="Consolas"/>
              </a:rPr>
              <a:t>lecture_flag</a:t>
            </a:r>
            <a:r>
              <a:rPr lang="en-US" sz="2000" dirty="0">
                <a:latin typeface="Consolas"/>
                <a:cs typeface="Consolas"/>
              </a:rPr>
              <a:t> ? 0 : 0</a:t>
            </a:r>
            <a:r>
              <a:rPr lang="en-US" sz="2000" dirty="0" smtClean="0">
                <a:latin typeface="Consolas"/>
                <a:cs typeface="Consolas"/>
              </a:rPr>
              <a:t>;</a:t>
            </a:r>
          </a:p>
          <a:p>
            <a:pPr>
              <a:buNone/>
            </a:pPr>
            <a:r>
              <a:rPr lang="en-US" sz="2000" dirty="0">
                <a:latin typeface="Consolas"/>
                <a:cs typeface="Consolas"/>
              </a:rPr>
              <a:t>	</a:t>
            </a:r>
            <a:r>
              <a:rPr lang="en-US" sz="2000" dirty="0" smtClean="0">
                <a:latin typeface="Consolas"/>
                <a:cs typeface="Consolas"/>
              </a:rPr>
              <a:t>}</a:t>
            </a:r>
            <a:endParaRPr lang="en-US" sz="2000" dirty="0">
              <a:latin typeface="Consolas"/>
              <a:cs typeface="Consolas"/>
            </a:endParaRPr>
          </a:p>
          <a:p>
            <a:pPr>
              <a:buNone/>
            </a:pPr>
            <a:r>
              <a:rPr lang="en-US" sz="2000" dirty="0">
                <a:latin typeface="Consolas"/>
                <a:cs typeface="Consolas"/>
              </a:rPr>
              <a:t>}</a:t>
            </a:r>
            <a:endParaRPr lang="en-US" sz="2000" dirty="0" smtClean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0409881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3" name="Rectangle 31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I</a:t>
            </a:r>
            <a:r>
              <a:rPr lang="en-US" dirty="0" smtClean="0"/>
              <a:t>mplementation with Combinational Logic</a:t>
            </a:r>
          </a:p>
        </p:txBody>
      </p:sp>
      <p:sp>
        <p:nvSpPr>
          <p:cNvPr id="7171" name="Rectangle 32"/>
          <p:cNvSpPr>
            <a:spLocks noGrp="1" noChangeArrowheads="1"/>
          </p:cNvSpPr>
          <p:nvPr>
            <p:ph idx="1"/>
          </p:nvPr>
        </p:nvSpPr>
        <p:spPr>
          <a:xfrm>
            <a:off x="406758" y="1215418"/>
            <a:ext cx="8229600" cy="45307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200" dirty="0" smtClean="0">
                <a:solidFill>
                  <a:srgbClr val="C00000"/>
                </a:solidFill>
              </a:rPr>
              <a:t>Encoding:</a:t>
            </a:r>
          </a:p>
          <a:p>
            <a:pPr lvl="1"/>
            <a:r>
              <a:rPr lang="en-US" sz="2200" dirty="0"/>
              <a:t>H</a:t>
            </a:r>
            <a:r>
              <a:rPr lang="en-US" sz="2200" dirty="0" smtClean="0"/>
              <a:t>ow many bits for each input/output?</a:t>
            </a:r>
          </a:p>
          <a:p>
            <a:pPr lvl="1"/>
            <a:r>
              <a:rPr lang="en-US" sz="2200" dirty="0" smtClean="0"/>
              <a:t>Binary number for weekday</a:t>
            </a:r>
          </a:p>
          <a:p>
            <a:pPr lvl="1"/>
            <a:r>
              <a:rPr lang="en-US" sz="2200" dirty="0" smtClean="0"/>
              <a:t>One bit for each possible output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764802" y="3156677"/>
            <a:ext cx="3520977" cy="2599083"/>
            <a:chOff x="4952601" y="3141372"/>
            <a:chExt cx="3520977" cy="2599083"/>
          </a:xfrm>
        </p:grpSpPr>
        <p:sp>
          <p:nvSpPr>
            <p:cNvPr id="7180" name="Rectangle 9"/>
            <p:cNvSpPr>
              <a:spLocks noChangeArrowheads="1"/>
            </p:cNvSpPr>
            <p:nvPr/>
          </p:nvSpPr>
          <p:spPr bwMode="auto">
            <a:xfrm>
              <a:off x="5244591" y="3938619"/>
              <a:ext cx="2503957" cy="9017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Line 11"/>
            <p:cNvSpPr>
              <a:spLocks noChangeShapeType="1"/>
            </p:cNvSpPr>
            <p:nvPr/>
          </p:nvSpPr>
          <p:spPr bwMode="auto">
            <a:xfrm>
              <a:off x="7354758" y="3468181"/>
              <a:ext cx="0" cy="4521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Line 12"/>
            <p:cNvSpPr>
              <a:spLocks noChangeShapeType="1"/>
            </p:cNvSpPr>
            <p:nvPr/>
          </p:nvSpPr>
          <p:spPr bwMode="auto">
            <a:xfrm>
              <a:off x="6128794" y="3486182"/>
              <a:ext cx="0" cy="4397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Line 13"/>
            <p:cNvSpPr>
              <a:spLocks noChangeShapeType="1"/>
            </p:cNvSpPr>
            <p:nvPr/>
          </p:nvSpPr>
          <p:spPr bwMode="auto">
            <a:xfrm>
              <a:off x="5743152" y="3486182"/>
              <a:ext cx="0" cy="4397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Line 14"/>
            <p:cNvSpPr>
              <a:spLocks noChangeShapeType="1"/>
            </p:cNvSpPr>
            <p:nvPr/>
          </p:nvSpPr>
          <p:spPr bwMode="auto">
            <a:xfrm>
              <a:off x="6514436" y="3486182"/>
              <a:ext cx="0" cy="4397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6" name="Line 15"/>
            <p:cNvSpPr>
              <a:spLocks noChangeShapeType="1"/>
            </p:cNvSpPr>
            <p:nvPr/>
          </p:nvSpPr>
          <p:spPr bwMode="auto">
            <a:xfrm>
              <a:off x="6144217" y="4853198"/>
              <a:ext cx="0" cy="4397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Line 16"/>
            <p:cNvSpPr>
              <a:spLocks noChangeShapeType="1"/>
            </p:cNvSpPr>
            <p:nvPr/>
          </p:nvSpPr>
          <p:spPr bwMode="auto">
            <a:xfrm>
              <a:off x="6801438" y="4853198"/>
              <a:ext cx="0" cy="4397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" name="Rectangle 18"/>
            <p:cNvSpPr>
              <a:spLocks noChangeArrowheads="1"/>
            </p:cNvSpPr>
            <p:nvPr/>
          </p:nvSpPr>
          <p:spPr bwMode="auto">
            <a:xfrm>
              <a:off x="7017915" y="3153857"/>
              <a:ext cx="1455663" cy="401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22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Lecture?</a:t>
              </a:r>
              <a:endParaRPr lang="en-US" sz="1600" dirty="0">
                <a:solidFill>
                  <a:srgbClr val="000000"/>
                </a:solidFill>
                <a:latin typeface="Tahoma" pitchFamily="-111" charset="0"/>
              </a:endParaRPr>
            </a:p>
          </p:txBody>
        </p:sp>
        <p:sp>
          <p:nvSpPr>
            <p:cNvPr id="7190" name="Rectangle 19"/>
            <p:cNvSpPr>
              <a:spLocks noChangeArrowheads="1"/>
            </p:cNvSpPr>
            <p:nvPr/>
          </p:nvSpPr>
          <p:spPr bwMode="auto">
            <a:xfrm>
              <a:off x="5220349" y="3141372"/>
              <a:ext cx="1797852" cy="401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algn="ctr" eaLnBrk="0" hangingPunct="0">
                <a:lnSpc>
                  <a:spcPts val="22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Weekday</a:t>
              </a:r>
              <a:endParaRPr lang="en-US" sz="1600" dirty="0">
                <a:solidFill>
                  <a:srgbClr val="000000"/>
                </a:solidFill>
                <a:latin typeface="Tahoma" pitchFamily="-111" charset="0"/>
              </a:endParaRPr>
            </a:p>
          </p:txBody>
        </p:sp>
        <p:sp>
          <p:nvSpPr>
            <p:cNvPr id="7191" name="Rectangle 20"/>
            <p:cNvSpPr>
              <a:spLocks noChangeArrowheads="1"/>
            </p:cNvSpPr>
            <p:nvPr/>
          </p:nvSpPr>
          <p:spPr bwMode="auto">
            <a:xfrm>
              <a:off x="4952601" y="5340405"/>
              <a:ext cx="1154211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algn="ctr" eaLnBrk="0" hangingPunct="0">
                <a:lnSpc>
                  <a:spcPts val="22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0</a:t>
              </a:r>
            </a:p>
          </p:txBody>
        </p:sp>
        <p:sp>
          <p:nvSpPr>
            <p:cNvPr id="7192" name="Rectangle 21"/>
            <p:cNvSpPr>
              <a:spLocks noChangeArrowheads="1"/>
            </p:cNvSpPr>
            <p:nvPr/>
          </p:nvSpPr>
          <p:spPr bwMode="auto">
            <a:xfrm>
              <a:off x="5571185" y="5327526"/>
              <a:ext cx="1156926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algn="ctr" eaLnBrk="0" hangingPunct="0">
                <a:lnSpc>
                  <a:spcPts val="22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1</a:t>
              </a:r>
              <a:endParaRPr lang="en-US" sz="1600" dirty="0">
                <a:solidFill>
                  <a:srgbClr val="000000"/>
                </a:solidFill>
                <a:latin typeface="Tahoma" pitchFamily="-111" charset="0"/>
              </a:endParaRPr>
            </a:p>
          </p:txBody>
        </p:sp>
        <p:sp>
          <p:nvSpPr>
            <p:cNvPr id="7193" name="Rectangle 22"/>
            <p:cNvSpPr>
              <a:spLocks noChangeArrowheads="1"/>
            </p:cNvSpPr>
            <p:nvPr/>
          </p:nvSpPr>
          <p:spPr bwMode="auto">
            <a:xfrm>
              <a:off x="6220259" y="5327526"/>
              <a:ext cx="1159641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algn="ctr" eaLnBrk="0" hangingPunct="0">
                <a:lnSpc>
                  <a:spcPts val="22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2</a:t>
              </a:r>
              <a:endParaRPr lang="en-US" sz="1600" dirty="0">
                <a:solidFill>
                  <a:srgbClr val="000000"/>
                </a:solidFill>
                <a:latin typeface="Tahoma" pitchFamily="-111" charset="0"/>
              </a:endParaRPr>
            </a:p>
          </p:txBody>
        </p:sp>
        <p:sp>
          <p:nvSpPr>
            <p:cNvPr id="7194" name="Rectangle 23"/>
            <p:cNvSpPr>
              <a:spLocks noChangeArrowheads="1"/>
            </p:cNvSpPr>
            <p:nvPr/>
          </p:nvSpPr>
          <p:spPr bwMode="auto">
            <a:xfrm>
              <a:off x="6858469" y="5327526"/>
              <a:ext cx="1156926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algn="ctr" eaLnBrk="0" hangingPunct="0">
                <a:lnSpc>
                  <a:spcPts val="22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3</a:t>
              </a:r>
              <a:endParaRPr lang="en-US" sz="1600" dirty="0">
                <a:solidFill>
                  <a:srgbClr val="000000"/>
                </a:solidFill>
                <a:latin typeface="Tahoma" pitchFamily="-111" charset="0"/>
              </a:endParaRPr>
            </a:p>
          </p:txBody>
        </p:sp>
        <p:sp>
          <p:nvSpPr>
            <p:cNvPr id="7195" name="Line 24"/>
            <p:cNvSpPr>
              <a:spLocks noChangeShapeType="1"/>
            </p:cNvSpPr>
            <p:nvPr/>
          </p:nvSpPr>
          <p:spPr bwMode="auto">
            <a:xfrm>
              <a:off x="5524317" y="4840319"/>
              <a:ext cx="0" cy="4397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16"/>
            <p:cNvSpPr>
              <a:spLocks noChangeShapeType="1"/>
            </p:cNvSpPr>
            <p:nvPr/>
          </p:nvSpPr>
          <p:spPr bwMode="auto">
            <a:xfrm>
              <a:off x="7417482" y="4851050"/>
              <a:ext cx="0" cy="4397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162808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3" name="Rectangle 31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Defining Our Inputs!</a:t>
            </a:r>
          </a:p>
        </p:txBody>
      </p:sp>
      <p:sp>
        <p:nvSpPr>
          <p:cNvPr id="23" name="Rectangle 12"/>
          <p:cNvSpPr txBox="1">
            <a:spLocks noChangeArrowheads="1"/>
          </p:cNvSpPr>
          <p:nvPr/>
        </p:nvSpPr>
        <p:spPr>
          <a:xfrm>
            <a:off x="166264" y="895170"/>
            <a:ext cx="7350330" cy="418771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r>
              <a:rPr lang="en-US" sz="1700" dirty="0" smtClean="0">
                <a:latin typeface="Consolas"/>
                <a:cs typeface="Consolas"/>
              </a:rPr>
              <a:t>public </a:t>
            </a:r>
            <a:r>
              <a:rPr lang="en-US" sz="1700" dirty="0" err="1" smtClean="0">
                <a:latin typeface="Consolas"/>
                <a:cs typeface="Consolas"/>
              </a:rPr>
              <a:t>int</a:t>
            </a:r>
            <a:r>
              <a:rPr lang="en-US" sz="1700" dirty="0" smtClean="0">
                <a:latin typeface="Consolas"/>
                <a:cs typeface="Consolas"/>
              </a:rPr>
              <a:t> </a:t>
            </a:r>
            <a:r>
              <a:rPr lang="en-US" sz="1700" dirty="0" err="1" smtClean="0">
                <a:latin typeface="Consolas"/>
                <a:cs typeface="Consolas"/>
              </a:rPr>
              <a:t>classesLeftInMorning</a:t>
            </a:r>
            <a:r>
              <a:rPr lang="en-US" sz="1700" dirty="0" smtClean="0">
                <a:latin typeface="Consolas"/>
                <a:cs typeface="Consolas"/>
              </a:rPr>
              <a:t>(weekday, </a:t>
            </a:r>
            <a:r>
              <a:rPr lang="en-US" sz="1700" dirty="0" err="1" smtClean="0">
                <a:latin typeface="Consolas"/>
                <a:cs typeface="Consolas"/>
              </a:rPr>
              <a:t>lecture_flag</a:t>
            </a:r>
            <a:r>
              <a:rPr lang="en-US" sz="1700" dirty="0" smtClean="0">
                <a:latin typeface="Consolas"/>
                <a:cs typeface="Consolas"/>
              </a:rPr>
              <a:t>) {</a:t>
            </a:r>
          </a:p>
          <a:p>
            <a:pPr>
              <a:buFont typeface="Arial"/>
              <a:buNone/>
            </a:pPr>
            <a:r>
              <a:rPr lang="en-US" sz="1700" dirty="0" smtClean="0">
                <a:latin typeface="Consolas"/>
                <a:cs typeface="Consolas"/>
              </a:rPr>
              <a:t>    switch (day) {</a:t>
            </a:r>
          </a:p>
          <a:p>
            <a:pPr>
              <a:buFont typeface="Arial"/>
              <a:buNone/>
            </a:pPr>
            <a:r>
              <a:rPr lang="en-US" sz="1700" dirty="0" smtClean="0">
                <a:latin typeface="Consolas"/>
                <a:cs typeface="Consolas"/>
              </a:rPr>
              <a:t>        case SUNDAY:</a:t>
            </a:r>
          </a:p>
          <a:p>
            <a:pPr>
              <a:buFont typeface="Arial"/>
              <a:buNone/>
            </a:pPr>
            <a:r>
              <a:rPr lang="en-US" sz="1700" dirty="0" smtClean="0">
                <a:latin typeface="Consolas"/>
                <a:cs typeface="Consolas"/>
              </a:rPr>
              <a:t>        case MONDAY:</a:t>
            </a:r>
          </a:p>
          <a:p>
            <a:pPr>
              <a:buFont typeface="Arial"/>
              <a:buNone/>
            </a:pPr>
            <a:r>
              <a:rPr lang="en-US" sz="1700" dirty="0" smtClean="0">
                <a:latin typeface="Consolas"/>
                <a:cs typeface="Consolas"/>
              </a:rPr>
              <a:t>            return </a:t>
            </a:r>
            <a:r>
              <a:rPr lang="en-US" sz="1700" dirty="0" err="1" smtClean="0">
                <a:latin typeface="Consolas"/>
                <a:cs typeface="Consolas"/>
              </a:rPr>
              <a:t>lecture_flag</a:t>
            </a:r>
            <a:r>
              <a:rPr lang="en-US" sz="1700" dirty="0" smtClean="0">
                <a:latin typeface="Consolas"/>
                <a:cs typeface="Consolas"/>
              </a:rPr>
              <a:t> ? 3 : 1;</a:t>
            </a:r>
          </a:p>
          <a:p>
            <a:pPr>
              <a:buFont typeface="Arial"/>
              <a:buNone/>
            </a:pPr>
            <a:r>
              <a:rPr lang="en-US" sz="1700" dirty="0" smtClean="0">
                <a:latin typeface="Consolas"/>
                <a:cs typeface="Consolas"/>
              </a:rPr>
              <a:t>        case TUESDAY:</a:t>
            </a:r>
          </a:p>
          <a:p>
            <a:pPr>
              <a:buFont typeface="Arial"/>
              <a:buNone/>
            </a:pPr>
            <a:r>
              <a:rPr lang="en-US" sz="1700" dirty="0" smtClean="0">
                <a:latin typeface="Consolas"/>
                <a:cs typeface="Consolas"/>
              </a:rPr>
              <a:t>        case WEDNESDAY:</a:t>
            </a:r>
          </a:p>
          <a:p>
            <a:pPr>
              <a:buFont typeface="Arial"/>
              <a:buNone/>
            </a:pPr>
            <a:r>
              <a:rPr lang="en-US" sz="1700" dirty="0">
                <a:latin typeface="Consolas"/>
                <a:cs typeface="Consolas"/>
              </a:rPr>
              <a:t>	</a:t>
            </a:r>
            <a:r>
              <a:rPr lang="en-US" sz="1700" dirty="0" smtClean="0">
                <a:latin typeface="Consolas"/>
                <a:cs typeface="Consolas"/>
              </a:rPr>
              <a:t>		 	 return </a:t>
            </a:r>
            <a:r>
              <a:rPr lang="en-US" sz="1700" dirty="0" err="1" smtClean="0">
                <a:latin typeface="Consolas"/>
                <a:cs typeface="Consolas"/>
              </a:rPr>
              <a:t>lecture_flag</a:t>
            </a:r>
            <a:r>
              <a:rPr lang="en-US" sz="1700" dirty="0" smtClean="0">
                <a:latin typeface="Consolas"/>
                <a:cs typeface="Consolas"/>
              </a:rPr>
              <a:t> ? 2 : 1;</a:t>
            </a:r>
          </a:p>
          <a:p>
            <a:pPr>
              <a:buFont typeface="Arial"/>
              <a:buNone/>
            </a:pPr>
            <a:r>
              <a:rPr lang="en-US" sz="1700" dirty="0" smtClean="0">
                <a:latin typeface="Consolas"/>
                <a:cs typeface="Consolas"/>
              </a:rPr>
              <a:t>        case THURSDAY:  </a:t>
            </a:r>
          </a:p>
          <a:p>
            <a:pPr>
              <a:buFont typeface="Arial"/>
              <a:buNone/>
            </a:pPr>
            <a:r>
              <a:rPr lang="en-US" sz="1700" dirty="0">
                <a:latin typeface="Consolas"/>
                <a:cs typeface="Consolas"/>
              </a:rPr>
              <a:t>	</a:t>
            </a:r>
            <a:r>
              <a:rPr lang="en-US" sz="1700" dirty="0" smtClean="0">
                <a:latin typeface="Consolas"/>
                <a:cs typeface="Consolas"/>
              </a:rPr>
              <a:t>			 return </a:t>
            </a:r>
            <a:r>
              <a:rPr lang="en-US" sz="1700" dirty="0" err="1" smtClean="0">
                <a:latin typeface="Consolas"/>
                <a:cs typeface="Consolas"/>
              </a:rPr>
              <a:t>lecture_flag</a:t>
            </a:r>
            <a:r>
              <a:rPr lang="en-US" sz="1700" dirty="0" smtClean="0">
                <a:latin typeface="Consolas"/>
                <a:cs typeface="Consolas"/>
              </a:rPr>
              <a:t> ? 1 : 1;</a:t>
            </a:r>
          </a:p>
          <a:p>
            <a:pPr>
              <a:buFont typeface="Arial"/>
              <a:buNone/>
            </a:pPr>
            <a:r>
              <a:rPr lang="en-US" sz="1700" dirty="0" smtClean="0">
                <a:latin typeface="Consolas"/>
                <a:cs typeface="Consolas"/>
              </a:rPr>
              <a:t>        case FRIDAY:</a:t>
            </a:r>
          </a:p>
          <a:p>
            <a:pPr>
              <a:buFont typeface="Arial"/>
              <a:buNone/>
            </a:pPr>
            <a:r>
              <a:rPr lang="en-US" sz="1700" dirty="0">
                <a:latin typeface="Consolas"/>
                <a:cs typeface="Consolas"/>
              </a:rPr>
              <a:t>	</a:t>
            </a:r>
            <a:r>
              <a:rPr lang="en-US" sz="1700" dirty="0" smtClean="0">
                <a:latin typeface="Consolas"/>
                <a:cs typeface="Consolas"/>
              </a:rPr>
              <a:t>			 return </a:t>
            </a:r>
            <a:r>
              <a:rPr lang="en-US" sz="1700" dirty="0" err="1" smtClean="0">
                <a:latin typeface="Consolas"/>
                <a:cs typeface="Consolas"/>
              </a:rPr>
              <a:t>lecture_flag</a:t>
            </a:r>
            <a:r>
              <a:rPr lang="en-US" sz="1700" dirty="0" smtClean="0">
                <a:latin typeface="Consolas"/>
                <a:cs typeface="Consolas"/>
              </a:rPr>
              <a:t> ? 1 : 0;</a:t>
            </a:r>
          </a:p>
          <a:p>
            <a:pPr>
              <a:buFont typeface="Arial"/>
              <a:buNone/>
            </a:pPr>
            <a:r>
              <a:rPr lang="en-US" sz="1700" dirty="0" smtClean="0">
                <a:latin typeface="Consolas"/>
                <a:cs typeface="Consolas"/>
              </a:rPr>
              <a:t>        case SATURDAY:  </a:t>
            </a:r>
          </a:p>
          <a:p>
            <a:pPr>
              <a:buFont typeface="Arial"/>
              <a:buNone/>
            </a:pPr>
            <a:r>
              <a:rPr lang="en-US" sz="1700" dirty="0">
                <a:latin typeface="Consolas"/>
                <a:cs typeface="Consolas"/>
              </a:rPr>
              <a:t>	</a:t>
            </a:r>
            <a:r>
              <a:rPr lang="en-US" sz="1700" dirty="0" smtClean="0">
                <a:latin typeface="Consolas"/>
                <a:cs typeface="Consolas"/>
              </a:rPr>
              <a:t>			 return </a:t>
            </a:r>
            <a:r>
              <a:rPr lang="en-US" sz="1700" dirty="0" err="1" smtClean="0">
                <a:latin typeface="Consolas"/>
                <a:cs typeface="Consolas"/>
              </a:rPr>
              <a:t>lecture_flag</a:t>
            </a:r>
            <a:r>
              <a:rPr lang="en-US" sz="1700" dirty="0" smtClean="0">
                <a:latin typeface="Consolas"/>
                <a:cs typeface="Consolas"/>
              </a:rPr>
              <a:t> ? 0 : 0;</a:t>
            </a:r>
          </a:p>
          <a:p>
            <a:pPr>
              <a:buFont typeface="Arial"/>
              <a:buNone/>
            </a:pPr>
            <a:r>
              <a:rPr lang="en-US" sz="1700" dirty="0" smtClean="0">
                <a:latin typeface="Consolas"/>
                <a:cs typeface="Consolas"/>
              </a:rPr>
              <a:t>	}</a:t>
            </a:r>
          </a:p>
          <a:p>
            <a:pPr>
              <a:buFont typeface="Arial"/>
              <a:buNone/>
            </a:pPr>
            <a:r>
              <a:rPr lang="en-US" sz="1700" dirty="0" smtClean="0">
                <a:latin typeface="Consolas"/>
                <a:cs typeface="Consolas"/>
              </a:rPr>
              <a:t>}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001395"/>
              </p:ext>
            </p:extLst>
          </p:nvPr>
        </p:nvGraphicFramePr>
        <p:xfrm>
          <a:off x="5578172" y="1945795"/>
          <a:ext cx="3155662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2080"/>
                <a:gridCol w="961102"/>
                <a:gridCol w="792480"/>
              </a:tblGrid>
              <a:tr h="29320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Weekday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Number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Binary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Sunday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(000)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Monday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(001)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Tuesday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(010)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Wednesday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(011)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Thursday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(100)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Friday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(101)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Saturday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(110)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3123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3" name="Rectangle 31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Converting to a Truth Table!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358219"/>
              </p:ext>
            </p:extLst>
          </p:nvPr>
        </p:nvGraphicFramePr>
        <p:xfrm>
          <a:off x="642588" y="1114761"/>
          <a:ext cx="3155662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2080"/>
                <a:gridCol w="961102"/>
                <a:gridCol w="792480"/>
              </a:tblGrid>
              <a:tr h="29320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Weekday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Number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Binary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Sunday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(000)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Monday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(001)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Tuesday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(010)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Wednesday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(011)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Thursday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(100)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Friday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(101)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Saturday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(110)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301471"/>
              </p:ext>
            </p:extLst>
          </p:nvPr>
        </p:nvGraphicFramePr>
        <p:xfrm>
          <a:off x="4987852" y="1114761"/>
          <a:ext cx="3698948" cy="519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4580"/>
                <a:gridCol w="995680"/>
                <a:gridCol w="404672"/>
                <a:gridCol w="404672"/>
                <a:gridCol w="404672"/>
                <a:gridCol w="4046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Weekday</a:t>
                      </a:r>
                      <a:endParaRPr lang="en-US" b="1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Lecture?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/>
                        <a:t>c0</a:t>
                      </a:r>
                      <a:endParaRPr lang="en-US" b="1" baseline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/>
                        <a:t>c1</a:t>
                      </a:r>
                      <a:endParaRPr lang="en-US" b="1" baseline="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/>
                        <a:t>c2</a:t>
                      </a:r>
                      <a:endParaRPr lang="en-US" b="1" baseline="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/>
                        <a:t>c3</a:t>
                      </a:r>
                      <a:endParaRPr lang="en-US" b="1" baseline="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000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000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001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001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010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010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011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011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/>
                          <a:cs typeface="Consolas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b="1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101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101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110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b="1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111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b="1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b="1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b="1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b="1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8820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Truth Table to Logic (Part 1)</a:t>
            </a:r>
          </a:p>
        </p:txBody>
      </p:sp>
      <p:sp>
        <p:nvSpPr>
          <p:cNvPr id="8195" name="Rectangle 22"/>
          <p:cNvSpPr>
            <a:spLocks noGrp="1" noChangeArrowheads="1"/>
          </p:cNvSpPr>
          <p:nvPr>
            <p:ph idx="1"/>
          </p:nvPr>
        </p:nvSpPr>
        <p:spPr>
          <a:xfrm>
            <a:off x="54498" y="2509045"/>
            <a:ext cx="5841960" cy="2302089"/>
          </a:xfrm>
        </p:spPr>
        <p:txBody>
          <a:bodyPr/>
          <a:lstStyle/>
          <a:p>
            <a:pPr marL="0" indent="0">
              <a:buNone/>
            </a:pPr>
            <a:r>
              <a:rPr lang="fr-FR" sz="1800" dirty="0"/>
              <a:t>c3 = (DAY == SUN and LEC) or (DAY == MON and LEC)</a:t>
            </a:r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r>
              <a:rPr lang="fr-FR" sz="1800" dirty="0"/>
              <a:t>c3 = (d2 == 0 &amp;&amp; d1 == 0 &amp;&amp; d0 == 0 &amp;&amp; L == 1) ||</a:t>
            </a:r>
          </a:p>
          <a:p>
            <a:pPr marL="0" indent="0">
              <a:buNone/>
            </a:pPr>
            <a:r>
              <a:rPr lang="fr-FR" sz="1800" dirty="0"/>
              <a:t>        (d2 == 0 &amp;&amp; d1 == 0 &amp;&amp; d0 == 1  &amp;&amp; L == 1)</a:t>
            </a:r>
          </a:p>
          <a:p>
            <a:pPr marL="0" indent="0">
              <a:buNone/>
            </a:pPr>
            <a:endParaRPr lang="fr-FR" sz="1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fr-FR" sz="1800" dirty="0">
                <a:solidFill>
                  <a:srgbClr val="C00000"/>
                </a:solidFill>
              </a:rPr>
              <a:t>c3 = d2</a:t>
            </a:r>
            <a:r>
              <a:rPr lang="fr-FR" sz="1800" b="1" kern="0" dirty="0">
                <a:solidFill>
                  <a:srgbClr val="C00000"/>
                </a:solidFill>
              </a:rPr>
              <a:t>’</a:t>
            </a:r>
            <a:r>
              <a:rPr lang="fr-FR" sz="1800" kern="0" dirty="0">
                <a:solidFill>
                  <a:srgbClr val="C00000"/>
                </a:solidFill>
              </a:rPr>
              <a:t>•</a:t>
            </a:r>
            <a:r>
              <a:rPr lang="fr-FR" sz="1800" dirty="0">
                <a:solidFill>
                  <a:srgbClr val="C00000"/>
                </a:solidFill>
              </a:rPr>
              <a:t>d1</a:t>
            </a:r>
            <a:r>
              <a:rPr lang="fr-FR" sz="1800" b="1" dirty="0">
                <a:solidFill>
                  <a:srgbClr val="C00000"/>
                </a:solidFill>
              </a:rPr>
              <a:t>’</a:t>
            </a:r>
            <a:r>
              <a:rPr lang="fr-FR" sz="1800" dirty="0">
                <a:solidFill>
                  <a:srgbClr val="C00000"/>
                </a:solidFill>
              </a:rPr>
              <a:t>•d0</a:t>
            </a:r>
            <a:r>
              <a:rPr lang="fr-FR" sz="1800" b="1" dirty="0">
                <a:solidFill>
                  <a:srgbClr val="C00000"/>
                </a:solidFill>
              </a:rPr>
              <a:t>’</a:t>
            </a:r>
            <a:r>
              <a:rPr lang="fr-FR" sz="1800" dirty="0">
                <a:solidFill>
                  <a:srgbClr val="C00000"/>
                </a:solidFill>
              </a:rPr>
              <a:t>•L +  d2</a:t>
            </a:r>
            <a:r>
              <a:rPr lang="fr-FR" sz="1800" b="1" dirty="0">
                <a:solidFill>
                  <a:srgbClr val="C00000"/>
                </a:solidFill>
              </a:rPr>
              <a:t>’</a:t>
            </a:r>
            <a:r>
              <a:rPr lang="fr-FR" sz="1800" dirty="0">
                <a:solidFill>
                  <a:srgbClr val="C00000"/>
                </a:solidFill>
              </a:rPr>
              <a:t>•d1</a:t>
            </a:r>
            <a:r>
              <a:rPr lang="fr-FR" sz="1800" b="1" dirty="0">
                <a:solidFill>
                  <a:srgbClr val="C00000"/>
                </a:solidFill>
              </a:rPr>
              <a:t>’</a:t>
            </a:r>
            <a:r>
              <a:rPr lang="fr-FR" sz="1800" dirty="0">
                <a:solidFill>
                  <a:srgbClr val="C00000"/>
                </a:solidFill>
              </a:rPr>
              <a:t>•d0•L</a:t>
            </a: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8199" name="Rectangle 18"/>
          <p:cNvSpPr>
            <a:spLocks noChangeArrowheads="1"/>
          </p:cNvSpPr>
          <p:nvPr/>
        </p:nvSpPr>
        <p:spPr bwMode="auto">
          <a:xfrm>
            <a:off x="6472238" y="2057400"/>
            <a:ext cx="774700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algn="ctr" eaLnBrk="0" hangingPunct="0">
              <a:lnSpc>
                <a:spcPts val="1700"/>
              </a:lnSpc>
              <a:spcBef>
                <a:spcPts val="200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>
                <a:solidFill>
                  <a:srgbClr val="000000"/>
                </a:solidFill>
                <a:latin typeface="Tahoma" pitchFamily="-111" charset="0"/>
              </a:rPr>
              <a:t> 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451078"/>
              </p:ext>
            </p:extLst>
          </p:nvPr>
        </p:nvGraphicFramePr>
        <p:xfrm>
          <a:off x="5587960" y="1034313"/>
          <a:ext cx="3500046" cy="519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2462"/>
                <a:gridCol w="982980"/>
                <a:gridCol w="304820"/>
                <a:gridCol w="398780"/>
                <a:gridCol w="398780"/>
                <a:gridCol w="386112"/>
                <a:gridCol w="386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onsolas"/>
                          <a:cs typeface="Consolas"/>
                        </a:rPr>
                        <a:t>DAY</a:t>
                      </a:r>
                      <a:endParaRPr lang="en-US" sz="1300" b="1" baseline="-25000" dirty="0">
                        <a:latin typeface="Andale Mono"/>
                        <a:cs typeface="Andale Mono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Andale Mono"/>
                          <a:cs typeface="Andale Mono"/>
                        </a:rPr>
                        <a:t>d2 d1 d0</a:t>
                      </a:r>
                      <a:endParaRPr lang="en-US" sz="1300" b="1" baseline="-25000" dirty="0">
                        <a:latin typeface="Andale Mono"/>
                        <a:cs typeface="Andale Mono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Andale Mono"/>
                          <a:cs typeface="Andale Mono"/>
                        </a:rPr>
                        <a:t>L</a:t>
                      </a:r>
                      <a:endParaRPr lang="en-US" sz="1300" b="1" dirty="0">
                        <a:latin typeface="Andale Mono"/>
                        <a:cs typeface="Andale Mono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Andale Mono"/>
                          <a:cs typeface="Andale Mono"/>
                        </a:rPr>
                        <a:t>c0</a:t>
                      </a:r>
                      <a:endParaRPr lang="en-US" sz="1300" b="1" baseline="-25000" dirty="0">
                        <a:latin typeface="Andale Mono"/>
                        <a:cs typeface="Andale Mono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Andale Mono"/>
                          <a:cs typeface="Andale Mono"/>
                        </a:rPr>
                        <a:t>c1</a:t>
                      </a:r>
                      <a:endParaRPr lang="en-US" sz="1300" b="1" baseline="-25000" dirty="0">
                        <a:latin typeface="Andale Mono"/>
                        <a:cs typeface="Andale Mono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Andale Mono"/>
                          <a:cs typeface="Andale Mono"/>
                        </a:rPr>
                        <a:t>c2</a:t>
                      </a:r>
                      <a:endParaRPr lang="en-US" sz="1300" b="1" baseline="-25000" dirty="0">
                        <a:latin typeface="Andale Mono"/>
                        <a:cs typeface="Andale Mono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Andale Mono"/>
                          <a:cs typeface="Andale Mono"/>
                        </a:rPr>
                        <a:t>c3</a:t>
                      </a:r>
                      <a:endParaRPr lang="en-US" sz="1300" b="1" baseline="-25000" dirty="0">
                        <a:latin typeface="Andale Mono"/>
                        <a:cs typeface="Andale Mono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SunS</a:t>
                      </a:r>
                      <a:endParaRPr lang="en-US" sz="1600" dirty="0" smtClean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000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SunL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000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MonS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001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MonL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001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TueS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010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TueL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010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WedS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011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WedL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011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Thu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FriS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101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FriL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101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Sat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110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111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97732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 to Logic (Part </a:t>
            </a:r>
            <a:r>
              <a:rPr lang="en-US" dirty="0" smtClean="0"/>
              <a:t>2)</a:t>
            </a:r>
          </a:p>
        </p:txBody>
      </p:sp>
      <p:sp>
        <p:nvSpPr>
          <p:cNvPr id="8195" name="Rectangle 22"/>
          <p:cNvSpPr>
            <a:spLocks noGrp="1" noChangeArrowheads="1"/>
          </p:cNvSpPr>
          <p:nvPr>
            <p:ph idx="1"/>
          </p:nvPr>
        </p:nvSpPr>
        <p:spPr>
          <a:xfrm>
            <a:off x="627107" y="2471698"/>
            <a:ext cx="4386929" cy="2302089"/>
          </a:xfrm>
        </p:spPr>
        <p:txBody>
          <a:bodyPr/>
          <a:lstStyle/>
          <a:p>
            <a:pPr marL="0" lvl="0" indent="0">
              <a:buNone/>
            </a:pPr>
            <a:r>
              <a:rPr lang="fr-FR" sz="1900" dirty="0">
                <a:solidFill>
                  <a:srgbClr val="C00000"/>
                </a:solidFill>
              </a:rPr>
              <a:t>c3 = d2</a:t>
            </a:r>
            <a:r>
              <a:rPr lang="fr-FR" sz="1900" b="1" kern="0" dirty="0">
                <a:solidFill>
                  <a:srgbClr val="C00000"/>
                </a:solidFill>
              </a:rPr>
              <a:t>’</a:t>
            </a:r>
            <a:r>
              <a:rPr lang="fr-FR" sz="1900" kern="0" dirty="0">
                <a:solidFill>
                  <a:srgbClr val="C00000"/>
                </a:solidFill>
              </a:rPr>
              <a:t>•</a:t>
            </a:r>
            <a:r>
              <a:rPr lang="fr-FR" sz="1900" dirty="0">
                <a:solidFill>
                  <a:srgbClr val="C00000"/>
                </a:solidFill>
              </a:rPr>
              <a:t>d1</a:t>
            </a:r>
            <a:r>
              <a:rPr lang="fr-FR" sz="1900" b="1" dirty="0">
                <a:solidFill>
                  <a:srgbClr val="C00000"/>
                </a:solidFill>
              </a:rPr>
              <a:t>’</a:t>
            </a:r>
            <a:r>
              <a:rPr lang="fr-FR" sz="1900" dirty="0">
                <a:solidFill>
                  <a:srgbClr val="C00000"/>
                </a:solidFill>
              </a:rPr>
              <a:t>•d0</a:t>
            </a:r>
            <a:r>
              <a:rPr lang="fr-FR" sz="1900" b="1" dirty="0">
                <a:solidFill>
                  <a:srgbClr val="C00000"/>
                </a:solidFill>
              </a:rPr>
              <a:t>’</a:t>
            </a:r>
            <a:r>
              <a:rPr lang="fr-FR" sz="1900" dirty="0">
                <a:solidFill>
                  <a:srgbClr val="C00000"/>
                </a:solidFill>
              </a:rPr>
              <a:t>•L  +  d2</a:t>
            </a:r>
            <a:r>
              <a:rPr lang="fr-FR" sz="1900" b="1" dirty="0">
                <a:solidFill>
                  <a:srgbClr val="C00000"/>
                </a:solidFill>
              </a:rPr>
              <a:t>’</a:t>
            </a:r>
            <a:r>
              <a:rPr lang="fr-FR" sz="1900" dirty="0">
                <a:solidFill>
                  <a:srgbClr val="C00000"/>
                </a:solidFill>
              </a:rPr>
              <a:t>•d1</a:t>
            </a:r>
            <a:r>
              <a:rPr lang="fr-FR" sz="1900" b="1" dirty="0">
                <a:solidFill>
                  <a:srgbClr val="C00000"/>
                </a:solidFill>
              </a:rPr>
              <a:t>’</a:t>
            </a:r>
            <a:r>
              <a:rPr lang="fr-FR" sz="1900" dirty="0">
                <a:solidFill>
                  <a:srgbClr val="C00000"/>
                </a:solidFill>
              </a:rPr>
              <a:t>•d0•L</a:t>
            </a:r>
            <a:endParaRPr lang="en-US" sz="1900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endParaRPr lang="fr-FR" sz="19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fr-FR" sz="1900" dirty="0">
                <a:solidFill>
                  <a:prstClr val="black"/>
                </a:solidFill>
              </a:rPr>
              <a:t>c</a:t>
            </a:r>
            <a:r>
              <a:rPr lang="en-US" sz="1900" dirty="0">
                <a:solidFill>
                  <a:prstClr val="black"/>
                </a:solidFill>
              </a:rPr>
              <a:t>2 = (DAY == TUE and LEC) or </a:t>
            </a:r>
          </a:p>
          <a:p>
            <a:pPr marL="0" lvl="0" indent="0">
              <a:buNone/>
            </a:pPr>
            <a:r>
              <a:rPr lang="en-US" sz="1900" dirty="0">
                <a:solidFill>
                  <a:prstClr val="black"/>
                </a:solidFill>
              </a:rPr>
              <a:t>        (DAY == WED and LEC)</a:t>
            </a:r>
          </a:p>
          <a:p>
            <a:pPr marL="0" lvl="0" indent="0">
              <a:buNone/>
            </a:pPr>
            <a:endParaRPr lang="en-US" sz="19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fr-FR" sz="1900" dirty="0">
                <a:solidFill>
                  <a:srgbClr val="C00000"/>
                </a:solidFill>
              </a:rPr>
              <a:t>c</a:t>
            </a:r>
            <a:r>
              <a:rPr lang="en-US" sz="1900" dirty="0">
                <a:solidFill>
                  <a:srgbClr val="C00000"/>
                </a:solidFill>
              </a:rPr>
              <a:t>2 = </a:t>
            </a:r>
            <a:r>
              <a:rPr lang="fr-FR" sz="1900" dirty="0">
                <a:solidFill>
                  <a:srgbClr val="C00000"/>
                </a:solidFill>
              </a:rPr>
              <a:t>d2</a:t>
            </a:r>
            <a:r>
              <a:rPr lang="fr-FR" sz="1900" b="1" kern="0" dirty="0">
                <a:solidFill>
                  <a:srgbClr val="C00000"/>
                </a:solidFill>
              </a:rPr>
              <a:t>’•</a:t>
            </a:r>
            <a:r>
              <a:rPr lang="fr-FR" sz="1900" dirty="0">
                <a:solidFill>
                  <a:srgbClr val="C00000"/>
                </a:solidFill>
              </a:rPr>
              <a:t>d1•d0</a:t>
            </a:r>
            <a:r>
              <a:rPr lang="fr-FR" sz="1900" b="1" dirty="0">
                <a:solidFill>
                  <a:srgbClr val="C00000"/>
                </a:solidFill>
              </a:rPr>
              <a:t>’•</a:t>
            </a:r>
            <a:r>
              <a:rPr lang="fr-FR" sz="1900" dirty="0">
                <a:solidFill>
                  <a:srgbClr val="C00000"/>
                </a:solidFill>
              </a:rPr>
              <a:t>L  +  d2</a:t>
            </a:r>
            <a:r>
              <a:rPr lang="fr-FR" sz="1900" b="1" dirty="0">
                <a:solidFill>
                  <a:srgbClr val="C00000"/>
                </a:solidFill>
              </a:rPr>
              <a:t>’•</a:t>
            </a:r>
            <a:r>
              <a:rPr lang="fr-FR" sz="1900" dirty="0">
                <a:solidFill>
                  <a:srgbClr val="C00000"/>
                </a:solidFill>
              </a:rPr>
              <a:t>d1•d0•L</a:t>
            </a:r>
            <a:endParaRPr lang="fr-FR" sz="1900" b="1" dirty="0">
              <a:solidFill>
                <a:srgbClr val="C00000"/>
              </a:solidFill>
            </a:endParaRPr>
          </a:p>
          <a:p>
            <a:endParaRPr lang="en-US" sz="1900" dirty="0"/>
          </a:p>
        </p:txBody>
      </p:sp>
      <p:sp>
        <p:nvSpPr>
          <p:cNvPr id="8199" name="Rectangle 18"/>
          <p:cNvSpPr>
            <a:spLocks noChangeArrowheads="1"/>
          </p:cNvSpPr>
          <p:nvPr/>
        </p:nvSpPr>
        <p:spPr bwMode="auto">
          <a:xfrm>
            <a:off x="6472238" y="2057400"/>
            <a:ext cx="774700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algn="ctr" eaLnBrk="0" hangingPunct="0">
              <a:lnSpc>
                <a:spcPts val="1700"/>
              </a:lnSpc>
              <a:spcBef>
                <a:spcPts val="200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>
                <a:solidFill>
                  <a:srgbClr val="000000"/>
                </a:solidFill>
                <a:latin typeface="Tahoma" pitchFamily="-111" charset="0"/>
              </a:rPr>
              <a:t>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253817"/>
              </p:ext>
            </p:extLst>
          </p:nvPr>
        </p:nvGraphicFramePr>
        <p:xfrm>
          <a:off x="5587960" y="1034313"/>
          <a:ext cx="3500046" cy="519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2462"/>
                <a:gridCol w="982980"/>
                <a:gridCol w="304820"/>
                <a:gridCol w="398780"/>
                <a:gridCol w="398780"/>
                <a:gridCol w="386112"/>
                <a:gridCol w="386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Consolas"/>
                          <a:cs typeface="Consolas"/>
                        </a:rPr>
                        <a:t>DAY</a:t>
                      </a:r>
                      <a:endParaRPr lang="en-US" sz="1300" b="1" baseline="-25000" dirty="0">
                        <a:latin typeface="Andale Mono"/>
                        <a:cs typeface="Andale Mono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Andale Mono"/>
                          <a:cs typeface="Andale Mono"/>
                        </a:rPr>
                        <a:t>d2 d1 d0</a:t>
                      </a:r>
                      <a:endParaRPr lang="en-US" sz="1300" b="1" baseline="-25000" dirty="0">
                        <a:latin typeface="Andale Mono"/>
                        <a:cs typeface="Andale Mono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Andale Mono"/>
                          <a:cs typeface="Andale Mono"/>
                        </a:rPr>
                        <a:t>L</a:t>
                      </a:r>
                      <a:endParaRPr lang="en-US" sz="1300" b="1" dirty="0">
                        <a:latin typeface="Andale Mono"/>
                        <a:cs typeface="Andale Mono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Andale Mono"/>
                          <a:cs typeface="Andale Mono"/>
                        </a:rPr>
                        <a:t>c0</a:t>
                      </a:r>
                      <a:endParaRPr lang="en-US" sz="1300" b="1" baseline="-25000" dirty="0">
                        <a:latin typeface="Andale Mono"/>
                        <a:cs typeface="Andale Mono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Andale Mono"/>
                          <a:cs typeface="Andale Mono"/>
                        </a:rPr>
                        <a:t>c1</a:t>
                      </a:r>
                      <a:endParaRPr lang="en-US" sz="1300" b="1" baseline="-25000" dirty="0">
                        <a:latin typeface="Andale Mono"/>
                        <a:cs typeface="Andale Mono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Andale Mono"/>
                          <a:cs typeface="Andale Mono"/>
                        </a:rPr>
                        <a:t>c2</a:t>
                      </a:r>
                      <a:endParaRPr lang="en-US" sz="1300" b="1" baseline="-25000" dirty="0">
                        <a:latin typeface="Andale Mono"/>
                        <a:cs typeface="Andale Mono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Andale Mono"/>
                          <a:cs typeface="Andale Mono"/>
                        </a:rPr>
                        <a:t>c3</a:t>
                      </a:r>
                      <a:endParaRPr lang="en-US" sz="1300" b="1" baseline="-25000" dirty="0">
                        <a:latin typeface="Andale Mono"/>
                        <a:cs typeface="Andale Mono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SunS</a:t>
                      </a:r>
                      <a:endParaRPr lang="en-US" sz="1600" dirty="0" smtClean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000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SunL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000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MonS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001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MonL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001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TueS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010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TueL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010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WedS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011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WedL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011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Thu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FriS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101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FriL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101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Sat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110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111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75659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4927</TotalTime>
  <Words>1811</Words>
  <Application>Microsoft Office PowerPoint</Application>
  <PresentationFormat>On-screen Show (4:3)</PresentationFormat>
  <Paragraphs>932</Paragraphs>
  <Slides>30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PowerPoint Presentation</vt:lpstr>
      <vt:lpstr>Administrivia</vt:lpstr>
      <vt:lpstr>A Combinational Logic Example</vt:lpstr>
      <vt:lpstr>Implementation in Software</vt:lpstr>
      <vt:lpstr>Implementation with Combinational Logic</vt:lpstr>
      <vt:lpstr>Defining Our Inputs!</vt:lpstr>
      <vt:lpstr>Converting to a Truth Table!</vt:lpstr>
      <vt:lpstr>Truth Table to Logic (Part 1)</vt:lpstr>
      <vt:lpstr>Truth Table to Logic (Part 2)</vt:lpstr>
      <vt:lpstr>Truth Table to Logic (Part 3)</vt:lpstr>
      <vt:lpstr>Logic to Gates</vt:lpstr>
      <vt:lpstr>CSE 311: Foundations of Computing</vt:lpstr>
      <vt:lpstr>Boolean Algebra</vt:lpstr>
      <vt:lpstr>Axioms and Theorems of Boolean Algebra</vt:lpstr>
      <vt:lpstr>Axioms and Theorems of Boolean Algebra</vt:lpstr>
      <vt:lpstr>Proving Theorems (Rewriting)</vt:lpstr>
      <vt:lpstr>Proving Theorems (Truth Table)</vt:lpstr>
      <vt:lpstr>Simplifying using Boolean algebra</vt:lpstr>
      <vt:lpstr>1-bit Binary Adder</vt:lpstr>
      <vt:lpstr>Apply Theorems to Simplify Expressions</vt:lpstr>
      <vt:lpstr>Gates Again!</vt:lpstr>
      <vt:lpstr>More Gates!</vt:lpstr>
      <vt:lpstr>A 2-bit Ripple-Carry Adder</vt:lpstr>
      <vt:lpstr>Mapping Truth Tables to Logic Gates</vt:lpstr>
      <vt:lpstr>Canonical Forms</vt:lpstr>
      <vt:lpstr>Sum-of-Products Canonical Form</vt:lpstr>
      <vt:lpstr>Sum-of-Products Canonical Form</vt:lpstr>
      <vt:lpstr>Product-of-Sums Canonical Form</vt:lpstr>
      <vt:lpstr>s-o-p, p-o-s, and de Morgan’s theorem</vt:lpstr>
      <vt:lpstr>Product-of-Sums Canonical Form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Paul Beame</cp:lastModifiedBy>
  <cp:revision>255</cp:revision>
  <cp:lastPrinted>2014-10-01T00:07:00Z</cp:lastPrinted>
  <dcterms:created xsi:type="dcterms:W3CDTF">2013-01-07T07:20:47Z</dcterms:created>
  <dcterms:modified xsi:type="dcterms:W3CDTF">2014-10-01T00:07:39Z</dcterms:modified>
</cp:coreProperties>
</file>