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36" r:id="rId2"/>
    <p:sldId id="324" r:id="rId3"/>
    <p:sldId id="337" r:id="rId4"/>
    <p:sldId id="338" r:id="rId5"/>
    <p:sldId id="339" r:id="rId6"/>
    <p:sldId id="340" r:id="rId7"/>
    <p:sldId id="258" r:id="rId8"/>
    <p:sldId id="341" r:id="rId9"/>
    <p:sldId id="342" r:id="rId10"/>
    <p:sldId id="343" r:id="rId11"/>
    <p:sldId id="345" r:id="rId12"/>
    <p:sldId id="344" r:id="rId13"/>
    <p:sldId id="346" r:id="rId14"/>
    <p:sldId id="321" r:id="rId15"/>
    <p:sldId id="322" r:id="rId16"/>
    <p:sldId id="335" r:id="rId17"/>
    <p:sldId id="323" r:id="rId18"/>
    <p:sldId id="327" r:id="rId19"/>
    <p:sldId id="328" r:id="rId20"/>
    <p:sldId id="329" r:id="rId21"/>
    <p:sldId id="330" r:id="rId22"/>
    <p:sldId id="348" r:id="rId23"/>
    <p:sldId id="349" r:id="rId24"/>
    <p:sldId id="353" r:id="rId25"/>
    <p:sldId id="331" r:id="rId26"/>
    <p:sldId id="354" r:id="rId27"/>
    <p:sldId id="355" r:id="rId28"/>
    <p:sldId id="333" r:id="rId29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am Blank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994" autoAdjust="0"/>
  </p:normalViewPr>
  <p:slideViewPr>
    <p:cSldViewPr snapToGrid="0" snapToObjects="1">
      <p:cViewPr>
        <p:scale>
          <a:sx n="100" d="100"/>
          <a:sy n="100" d="100"/>
        </p:scale>
        <p:origin x="-1944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9-27T17:46:11.874" idx="1">
    <p:pos x="10" y="10"/>
    <p:text>can we omit this slide?  we mentioned it on the hw and this feels like info overload?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89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32163" y="249238"/>
            <a:ext cx="3182937" cy="23876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32163" y="249238"/>
            <a:ext cx="3182937" cy="23876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32163" y="249238"/>
            <a:ext cx="3182937" cy="23876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82560"/>
            <a:ext cx="643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ENGG</a:t>
            </a:r>
            <a:r>
              <a:rPr lang="en-US" sz="2400" b="1" baseline="0" dirty="0" smtClean="0"/>
              <a:t> 2040C: </a:t>
            </a:r>
            <a:r>
              <a:rPr lang="en-US" sz="2400" baseline="0" dirty="0" smtClean="0"/>
              <a:t>Probability Models and Applications</a:t>
            </a:r>
            <a:endParaRPr lang="en-US" sz="24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Andrej Bogdanov</a:t>
            </a:r>
            <a:endParaRPr lang="en-US" sz="24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1094160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 dirty="0" smtClean="0"/>
              <a:t>Spring 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 userDrawn="1"/>
        </p:nvSpPr>
        <p:spPr>
          <a:xfrm>
            <a:off x="1558290" y="3429000"/>
            <a:ext cx="6027420" cy="271886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smtClean="0">
                <a:latin typeface="Berlin Sans FB" pitchFamily="34" charset="0"/>
              </a:rPr>
              <a:t>Foundations of Computing I</a:t>
            </a:r>
            <a:endParaRPr lang="en-US" sz="6600" dirty="0">
              <a:latin typeface="Berlin Sans FB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496224" y="662740"/>
            <a:ext cx="21515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>
                <a:solidFill>
                  <a:schemeClr val="accent4">
                    <a:lumMod val="25000"/>
                  </a:schemeClr>
                </a:solidFill>
                <a:latin typeface="Berlin Sans FB" pitchFamily="34" charset="0"/>
              </a:rPr>
              <a:t>CSE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32774" y="1394260"/>
            <a:ext cx="145424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solidFill>
                  <a:schemeClr val="accent4">
                    <a:lumMod val="25000"/>
                  </a:schemeClr>
                </a:solidFill>
                <a:latin typeface="Berlin Sans FB" pitchFamily="34" charset="0"/>
              </a:rPr>
              <a:t>311</a:t>
            </a:r>
            <a:endParaRPr lang="en-US" sz="9600" dirty="0">
              <a:solidFill>
                <a:schemeClr val="accent4">
                  <a:lumMod val="2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626787" y="5889813"/>
            <a:ext cx="1866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Berlin Sans FB" pitchFamily="34" charset="0"/>
                <a:cs typeface="Franklin Gothic Medium"/>
              </a:rPr>
              <a:t>Fall 2014</a:t>
            </a:r>
          </a:p>
        </p:txBody>
      </p:sp>
    </p:spTree>
    <p:extLst>
      <p:ext uri="{BB962C8B-B14F-4D97-AF65-F5344CB8AC3E}">
        <p14:creationId xmlns:p14="http://schemas.microsoft.com/office/powerpoint/2010/main" val="251103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idx="4294967295"/>
          </p:nvPr>
        </p:nvSpPr>
        <p:spPr>
          <a:xfrm>
            <a:off x="1558290" y="3429000"/>
            <a:ext cx="6027420" cy="2718863"/>
          </a:xfrm>
          <a:prstGeom prst="rect">
            <a:avLst/>
          </a:prstGeom>
        </p:spPr>
        <p:txBody>
          <a:bodyPr/>
          <a:lstStyle/>
          <a:p>
            <a:r>
              <a:rPr lang="en-US" sz="6600" dirty="0" smtClean="0">
                <a:latin typeface="Berlin Sans FB" pitchFamily="34" charset="0"/>
              </a:rPr>
              <a:t>Foundations of Computing I</a:t>
            </a:r>
            <a:endParaRPr lang="en-US" sz="6600" dirty="0">
              <a:latin typeface="Berlin Sans FB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26787" y="5889813"/>
            <a:ext cx="1866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Berlin Sans FB" pitchFamily="34" charset="0"/>
                <a:cs typeface="Franklin Gothic Medium"/>
              </a:rPr>
              <a:t>Fall 2014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988" y="432103"/>
            <a:ext cx="3160274" cy="26580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251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roperties of Logical </a:t>
            </a:r>
            <a:r>
              <a:rPr lang="en-US" dirty="0"/>
              <a:t>C</a:t>
            </a:r>
            <a:r>
              <a:rPr lang="en-US" dirty="0" smtClean="0"/>
              <a:t>onnectives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76370" y="173394"/>
            <a:ext cx="2667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anklin Gothic Medium"/>
                <a:cs typeface="Franklin Gothic Medium"/>
              </a:rPr>
              <a:t>We will always give you this list!</a:t>
            </a:r>
          </a:p>
        </p:txBody>
      </p:sp>
      <p:pic>
        <p:nvPicPr>
          <p:cNvPr id="4" name="Picture 3" descr="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3" y="1246807"/>
            <a:ext cx="9009888" cy="512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91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nderstanding </a:t>
            </a:r>
            <a:r>
              <a:rPr lang="en-US" dirty="0"/>
              <a:t>C</a:t>
            </a:r>
            <a:r>
              <a:rPr lang="en-US" dirty="0" smtClean="0"/>
              <a:t>onnectives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19546" y="1236518"/>
            <a:ext cx="8229600" cy="4525963"/>
          </a:xfrm>
        </p:spPr>
        <p:txBody>
          <a:bodyPr/>
          <a:lstStyle/>
          <a:p>
            <a:r>
              <a:rPr lang="en-US" sz="2600" dirty="0">
                <a:solidFill>
                  <a:srgbClr val="C00000"/>
                </a:solidFill>
                <a:latin typeface="Franklin Gothic Medium" pitchFamily="34" charset="0"/>
              </a:rPr>
              <a:t>Reflect basic rules of reasoning and logic</a:t>
            </a:r>
          </a:p>
          <a:p>
            <a:r>
              <a:rPr lang="en-US" sz="2600" dirty="0">
                <a:solidFill>
                  <a:srgbClr val="C00000"/>
                </a:solidFill>
                <a:latin typeface="Franklin Gothic Medium" pitchFamily="34" charset="0"/>
              </a:rPr>
              <a:t>Allow manipulation of logical formulas</a:t>
            </a:r>
          </a:p>
          <a:p>
            <a:pPr lvl="1"/>
            <a:r>
              <a:rPr lang="en-US" sz="2600" dirty="0">
                <a:latin typeface="Franklin Gothic Medium" pitchFamily="34" charset="0"/>
              </a:rPr>
              <a:t>Simplification</a:t>
            </a:r>
          </a:p>
          <a:p>
            <a:pPr lvl="1"/>
            <a:r>
              <a:rPr lang="en-US" sz="2600" dirty="0">
                <a:latin typeface="Franklin Gothic Medium" pitchFamily="34" charset="0"/>
              </a:rPr>
              <a:t>Testing for equivalence</a:t>
            </a:r>
          </a:p>
          <a:p>
            <a:r>
              <a:rPr lang="en-US" sz="2600" dirty="0">
                <a:solidFill>
                  <a:srgbClr val="C00000"/>
                </a:solidFill>
                <a:latin typeface="Franklin Gothic Medium" pitchFamily="34" charset="0"/>
              </a:rPr>
              <a:t>Applications</a:t>
            </a:r>
          </a:p>
          <a:p>
            <a:pPr lvl="1"/>
            <a:r>
              <a:rPr lang="en-US" sz="2600" dirty="0">
                <a:latin typeface="Franklin Gothic Medium" pitchFamily="34" charset="0"/>
              </a:rPr>
              <a:t>Query optimization</a:t>
            </a:r>
          </a:p>
          <a:p>
            <a:pPr lvl="1"/>
            <a:r>
              <a:rPr lang="en-US" sz="2600" dirty="0">
                <a:latin typeface="Franklin Gothic Medium" pitchFamily="34" charset="0"/>
              </a:rPr>
              <a:t>Search optimization and caching</a:t>
            </a:r>
          </a:p>
          <a:p>
            <a:pPr lvl="1"/>
            <a:r>
              <a:rPr lang="en-US" sz="2600" dirty="0">
                <a:latin typeface="Franklin Gothic Medium" pitchFamily="34" charset="0"/>
              </a:rPr>
              <a:t>Artificial Intelligence</a:t>
            </a:r>
          </a:p>
          <a:p>
            <a:pPr lvl="1"/>
            <a:r>
              <a:rPr lang="en-US" sz="2600" dirty="0">
                <a:latin typeface="Franklin Gothic Medium" pitchFamily="34" charset="0"/>
              </a:rPr>
              <a:t>Program verification</a:t>
            </a:r>
          </a:p>
        </p:txBody>
      </p:sp>
    </p:spTree>
    <p:extLst>
      <p:ext uri="{BB962C8B-B14F-4D97-AF65-F5344CB8AC3E}">
        <p14:creationId xmlns:p14="http://schemas.microsoft.com/office/powerpoint/2010/main" val="40254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ome </a:t>
            </a:r>
            <a:r>
              <a:rPr lang="en-US" dirty="0"/>
              <a:t>E</a:t>
            </a:r>
            <a:r>
              <a:rPr lang="en-US" dirty="0" smtClean="0"/>
              <a:t>quivalences </a:t>
            </a:r>
            <a:r>
              <a:rPr lang="en-US" dirty="0"/>
              <a:t>R</a:t>
            </a:r>
            <a:r>
              <a:rPr lang="en-US" dirty="0" smtClean="0"/>
              <a:t>elated to Implication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091051" y="1392380"/>
            <a:ext cx="7096991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	</a:t>
            </a:r>
            <a:r>
              <a:rPr lang="en-US" sz="3000" dirty="0" smtClean="0">
                <a:latin typeface="Arial" charset="0"/>
              </a:rPr>
              <a:t> 	</a:t>
            </a:r>
            <a:r>
              <a:rPr lang="en-US" sz="3000" dirty="0" smtClean="0">
                <a:latin typeface="Symbol" charset="0"/>
                <a:sym typeface="Symbol" charset="0"/>
              </a:rPr>
              <a:t>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</a:t>
            </a:r>
            <a:r>
              <a:rPr lang="en-US" sz="3000" dirty="0">
                <a:latin typeface="Arial" charset="0"/>
              </a:rPr>
              <a:t> q</a:t>
            </a:r>
          </a:p>
          <a:p>
            <a:pPr marL="0" indent="0">
              <a:buNone/>
            </a:pP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</a:t>
            </a:r>
            <a:r>
              <a:rPr lang="en-US" sz="3000" dirty="0" smtClean="0">
                <a:latin typeface="Arial" charset="0"/>
              </a:rPr>
              <a:t> 		</a:t>
            </a:r>
            <a:r>
              <a:rPr lang="en-US" sz="3000" dirty="0" smtClean="0">
                <a:latin typeface="Symbol" charset="0"/>
                <a:sym typeface="Symbol" charset="0"/>
              </a:rPr>
              <a:t>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>
                <a:latin typeface="Arial" charset="0"/>
              </a:rPr>
              <a:t>q 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</a:t>
            </a:r>
            <a:r>
              <a:rPr lang="en-US" sz="3000" dirty="0">
                <a:latin typeface="Symbol" charset="0"/>
                <a:sym typeface="Symbol" charset="0"/>
              </a:rPr>
              <a:t></a:t>
            </a:r>
            <a:r>
              <a:rPr lang="en-US" sz="3000" dirty="0">
                <a:latin typeface="Arial" charset="0"/>
              </a:rPr>
              <a:t> p</a:t>
            </a:r>
          </a:p>
          <a:p>
            <a:pPr marL="0" indent="0">
              <a:buNone/>
            </a:pPr>
            <a:r>
              <a:rPr lang="en-US" sz="3000" dirty="0" smtClean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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</a:t>
            </a:r>
            <a:r>
              <a:rPr lang="en-US" sz="3000" dirty="0" smtClean="0">
                <a:latin typeface="Arial" charset="0"/>
              </a:rPr>
              <a:t> 		(</a:t>
            </a:r>
            <a:r>
              <a:rPr lang="en-US" sz="3000" dirty="0">
                <a:latin typeface="Arial" charset="0"/>
              </a:rPr>
              <a:t>p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q) </a:t>
            </a:r>
            <a:r>
              <a:rPr lang="en-US" sz="3000" dirty="0">
                <a:latin typeface="Symbol" charset="0"/>
                <a:sym typeface="Symbol" charset="0"/>
              </a:rPr>
              <a:t></a:t>
            </a:r>
            <a:r>
              <a:rPr lang="en-US" sz="3000" dirty="0">
                <a:latin typeface="Arial" charset="0"/>
              </a:rPr>
              <a:t> (q 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p)</a:t>
            </a:r>
          </a:p>
          <a:p>
            <a:pPr marL="0" indent="0">
              <a:buNone/>
            </a:pP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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</a:t>
            </a:r>
            <a:r>
              <a:rPr lang="en-US" sz="3000" dirty="0" smtClean="0">
                <a:latin typeface="Arial" charset="0"/>
              </a:rPr>
              <a:t> 		</a:t>
            </a:r>
            <a:r>
              <a:rPr lang="en-US" sz="3000" dirty="0" smtClean="0">
                <a:latin typeface="Symbol" charset="0"/>
                <a:sym typeface="Symbol" charset="0"/>
              </a:rPr>
              <a:t>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</a:t>
            </a:r>
            <a:r>
              <a:rPr lang="en-US" sz="3000" dirty="0">
                <a:latin typeface="Arial" charset="0"/>
              </a:rPr>
              <a:t> </a:t>
            </a:r>
            <a:r>
              <a:rPr lang="en-US" sz="3000" dirty="0">
                <a:latin typeface="Symbol" charset="0"/>
                <a:sym typeface="Symbol" charset="0"/>
              </a:rPr>
              <a:t></a:t>
            </a:r>
            <a:r>
              <a:rPr lang="en-US" sz="3000" dirty="0">
                <a:latin typeface="Arial" charset="0"/>
              </a:rPr>
              <a:t> </a:t>
            </a:r>
            <a:r>
              <a:rPr lang="en-US" sz="3000" dirty="0" smtClean="0">
                <a:latin typeface="Arial" charset="0"/>
              </a:rPr>
              <a:t>q</a:t>
            </a:r>
            <a:endParaRPr lang="en-US" sz="3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60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ome </a:t>
            </a:r>
            <a:r>
              <a:rPr lang="en-US" dirty="0"/>
              <a:t>E</a:t>
            </a:r>
            <a:r>
              <a:rPr lang="en-US" dirty="0" smtClean="0"/>
              <a:t>quivalences </a:t>
            </a:r>
            <a:r>
              <a:rPr lang="en-US" dirty="0"/>
              <a:t>R</a:t>
            </a:r>
            <a:r>
              <a:rPr lang="en-US" dirty="0" smtClean="0"/>
              <a:t>elated to Implication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091051" y="1392380"/>
            <a:ext cx="7096991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	</a:t>
            </a:r>
            <a:r>
              <a:rPr lang="en-US" sz="3000" dirty="0" smtClean="0">
                <a:latin typeface="Arial" charset="0"/>
              </a:rPr>
              <a:t> 	</a:t>
            </a:r>
            <a:r>
              <a:rPr lang="en-US" sz="3000" dirty="0" smtClean="0">
                <a:latin typeface="Symbol" charset="0"/>
                <a:sym typeface="Symbol" charset="0"/>
              </a:rPr>
              <a:t>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</a:t>
            </a:r>
            <a:r>
              <a:rPr lang="en-US" sz="3000" dirty="0">
                <a:latin typeface="Arial" charset="0"/>
              </a:rPr>
              <a:t> q</a:t>
            </a:r>
          </a:p>
          <a:p>
            <a:pPr marL="0" indent="0">
              <a:buNone/>
            </a:pP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</a:t>
            </a:r>
            <a:r>
              <a:rPr lang="en-US" sz="3000" dirty="0" smtClean="0">
                <a:latin typeface="Arial" charset="0"/>
              </a:rPr>
              <a:t> 		</a:t>
            </a:r>
            <a:r>
              <a:rPr lang="en-US" sz="3000" dirty="0" smtClean="0">
                <a:latin typeface="Symbol" charset="0"/>
                <a:sym typeface="Symbol" charset="0"/>
              </a:rPr>
              <a:t>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>
                <a:latin typeface="Arial" charset="0"/>
              </a:rPr>
              <a:t>q 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</a:t>
            </a:r>
            <a:r>
              <a:rPr lang="en-US" sz="3000" dirty="0">
                <a:latin typeface="Symbol" charset="0"/>
                <a:sym typeface="Symbol" charset="0"/>
              </a:rPr>
              <a:t></a:t>
            </a:r>
            <a:r>
              <a:rPr lang="en-US" sz="3000" dirty="0">
                <a:latin typeface="Arial" charset="0"/>
              </a:rPr>
              <a:t> p</a:t>
            </a:r>
          </a:p>
          <a:p>
            <a:pPr marL="0" indent="0">
              <a:buNone/>
            </a:pPr>
            <a:r>
              <a:rPr lang="en-US" sz="3000" dirty="0" smtClean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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</a:t>
            </a:r>
            <a:r>
              <a:rPr lang="en-US" sz="3000" dirty="0" smtClean="0">
                <a:latin typeface="Arial" charset="0"/>
              </a:rPr>
              <a:t> 		(</a:t>
            </a:r>
            <a:r>
              <a:rPr lang="en-US" sz="3000" dirty="0">
                <a:latin typeface="Arial" charset="0"/>
              </a:rPr>
              <a:t>p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q) </a:t>
            </a:r>
            <a:r>
              <a:rPr lang="en-US" sz="3000" dirty="0">
                <a:latin typeface="Symbol" charset="0"/>
                <a:sym typeface="Symbol" charset="0"/>
              </a:rPr>
              <a:t></a:t>
            </a:r>
            <a:r>
              <a:rPr lang="en-US" sz="3000" dirty="0">
                <a:latin typeface="Arial" charset="0"/>
              </a:rPr>
              <a:t> (q 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p)</a:t>
            </a:r>
          </a:p>
          <a:p>
            <a:pPr marL="0" indent="0">
              <a:buNone/>
            </a:pP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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</a:t>
            </a:r>
            <a:r>
              <a:rPr lang="en-US" sz="3000" dirty="0" smtClean="0">
                <a:latin typeface="Arial" charset="0"/>
              </a:rPr>
              <a:t> 		</a:t>
            </a:r>
            <a:r>
              <a:rPr lang="en-US" sz="3000" dirty="0" smtClean="0">
                <a:latin typeface="Symbol" charset="0"/>
                <a:sym typeface="Symbol" charset="0"/>
              </a:rPr>
              <a:t>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</a:t>
            </a:r>
            <a:r>
              <a:rPr lang="en-US" sz="3000" dirty="0">
                <a:latin typeface="Arial" charset="0"/>
              </a:rPr>
              <a:t> </a:t>
            </a:r>
            <a:r>
              <a:rPr lang="en-US" sz="3000" dirty="0">
                <a:latin typeface="Symbol" charset="0"/>
                <a:sym typeface="Symbol" charset="0"/>
              </a:rPr>
              <a:t></a:t>
            </a:r>
            <a:r>
              <a:rPr lang="en-US" sz="3000" dirty="0">
                <a:latin typeface="Arial" charset="0"/>
              </a:rPr>
              <a:t> </a:t>
            </a:r>
            <a:r>
              <a:rPr lang="en-US" sz="3000" dirty="0" smtClean="0">
                <a:latin typeface="Arial" charset="0"/>
              </a:rPr>
              <a:t>q</a:t>
            </a:r>
            <a:endParaRPr lang="en-US" sz="3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19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Proofs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81891" y="1278083"/>
            <a:ext cx="8229600" cy="327313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Franklin Gothic Medium" pitchFamily="34" charset="0"/>
              </a:rPr>
              <a:t>To show P is equivalent to Q</a:t>
            </a:r>
          </a:p>
          <a:p>
            <a:pPr lvl="1"/>
            <a:r>
              <a:rPr lang="en-US" dirty="0">
                <a:latin typeface="Franklin Gothic Medium" pitchFamily="34" charset="0"/>
              </a:rPr>
              <a:t>Apply a series of logical equivalences to </a:t>
            </a:r>
            <a:r>
              <a:rPr lang="en-US" dirty="0" smtClean="0">
                <a:latin typeface="Franklin Gothic Medium" pitchFamily="34" charset="0"/>
              </a:rPr>
              <a:t>sub-expressions </a:t>
            </a:r>
            <a:r>
              <a:rPr lang="en-US" dirty="0">
                <a:latin typeface="Franklin Gothic Medium" pitchFamily="34" charset="0"/>
              </a:rPr>
              <a:t>to convert P to Q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Franklin Gothic Medium" pitchFamily="34" charset="0"/>
              </a:rPr>
              <a:t>To show P is a tautology</a:t>
            </a:r>
          </a:p>
          <a:p>
            <a:pPr lvl="1"/>
            <a:r>
              <a:rPr lang="en-US" dirty="0">
                <a:latin typeface="Franklin Gothic Medium" pitchFamily="34" charset="0"/>
              </a:rPr>
              <a:t>Apply a series of logical equivalences to </a:t>
            </a:r>
            <a:r>
              <a:rPr lang="en-US" dirty="0" smtClean="0">
                <a:latin typeface="Franklin Gothic Medium" pitchFamily="34" charset="0"/>
              </a:rPr>
              <a:t>sub-expressions </a:t>
            </a:r>
            <a:r>
              <a:rPr lang="en-US" dirty="0">
                <a:latin typeface="Franklin Gothic Medium" pitchFamily="34" charset="0"/>
              </a:rPr>
              <a:t>to convert P to </a:t>
            </a:r>
            <a:r>
              <a:rPr lang="en-US" b="1" dirty="0">
                <a:latin typeface="Franklin Gothic Medium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94174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 this is a Tautology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1213872"/>
            <a:ext cx="8229600" cy="80601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ctr"/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p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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q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) </a:t>
            </a: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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(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p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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q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)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54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 this is a Tautology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1214732"/>
            <a:ext cx="8229600" cy="80601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ctr"/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p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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(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p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 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q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)) </a:t>
            </a: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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q</a:t>
            </a:r>
            <a:endParaRPr lang="en-US" i="1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38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 these are not equivalent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1401330"/>
            <a:ext cx="2504209" cy="80601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p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 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q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) </a:t>
            </a: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 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r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4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6324041" y="1431078"/>
            <a:ext cx="2362759" cy="80601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p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 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q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 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r)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49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Logic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Combinational Logic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o</a:t>
            </a:r>
            <a:r>
              <a:rPr lang="en-US" dirty="0" smtClean="0"/>
              <a:t>utput = F(input)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Sequential Logic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output</a:t>
            </a:r>
            <a:r>
              <a:rPr lang="en-US" i="1" baseline="-25000" dirty="0" err="1" smtClean="0"/>
              <a:t>t</a:t>
            </a:r>
            <a:r>
              <a:rPr lang="en-US" dirty="0"/>
              <a:t> </a:t>
            </a:r>
            <a:r>
              <a:rPr lang="en-US" dirty="0" smtClean="0"/>
              <a:t>= F(output</a:t>
            </a:r>
            <a:r>
              <a:rPr lang="en-US" i="1" baseline="-25000" dirty="0" smtClean="0"/>
              <a:t>t-1</a:t>
            </a:r>
            <a:r>
              <a:rPr lang="en-US" dirty="0" smtClean="0"/>
              <a:t>, </a:t>
            </a:r>
            <a:r>
              <a:rPr lang="en-US" dirty="0" err="1" smtClean="0"/>
              <a:t>input</a:t>
            </a:r>
            <a:r>
              <a:rPr lang="en-US" baseline="-25000" dirty="0" err="1" smtClean="0"/>
              <a:t>t</a:t>
            </a:r>
            <a:r>
              <a:rPr lang="en-US" dirty="0" smtClean="0"/>
              <a:t>)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 </a:t>
            </a:r>
            <a:r>
              <a:rPr lang="en-US" sz="2800" dirty="0" smtClean="0">
                <a:latin typeface="Franklin Gothic Medium" panose="020B0603020102020204" pitchFamily="34" charset="0"/>
              </a:rPr>
              <a:t>output dependent on history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Franklin Gothic Medium" panose="020B0603020102020204" pitchFamily="34" charset="0"/>
              </a:rPr>
              <a:t> concept of a time step (clock, t)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lvl="2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tabLst>
                <a:tab pos="2481263" algn="l"/>
                <a:tab pos="541655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</a:rPr>
              <a:t>Boolean Algebra </a:t>
            </a:r>
            <a:r>
              <a:rPr lang="en-US" dirty="0" smtClean="0">
                <a:solidFill>
                  <a:srgbClr val="C00000"/>
                </a:solidFill>
              </a:rPr>
              <a:t>consisting of…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dirty="0" smtClean="0"/>
              <a:t>a set of elements B = {0, 1}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dirty="0" smtClean="0"/>
              <a:t>binary operations { + , • }   (OR,  AND)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tabLst>
                <a:tab pos="2481263" algn="l"/>
                <a:tab pos="5416550" algn="l"/>
              </a:tabLst>
              <a:defRPr/>
            </a:pPr>
            <a:r>
              <a:rPr lang="en-US" dirty="0" smtClean="0"/>
              <a:t>and a unary operation { ’ }  (NOT 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4" name="Picture 2" descr="http://library.thinkquest.org/C0126120/boo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59264" y="1040347"/>
            <a:ext cx="26670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06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11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Combinational Logic Example</a:t>
            </a:r>
          </a:p>
        </p:txBody>
      </p:sp>
      <p:sp>
        <p:nvSpPr>
          <p:cNvPr id="5123" name="Rectangle 12"/>
          <p:cNvSpPr>
            <a:spLocks noGrp="1" noChangeArrowheads="1"/>
          </p:cNvSpPr>
          <p:nvPr>
            <p:ph idx="1"/>
          </p:nvPr>
        </p:nvSpPr>
        <p:spPr>
          <a:xfrm>
            <a:off x="457200" y="1102491"/>
            <a:ext cx="8229600" cy="5140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Sessions of Class: </a:t>
            </a:r>
          </a:p>
          <a:p>
            <a:pPr marL="0" indent="0" eaLnBrk="1" hangingPunct="1">
              <a:buNone/>
            </a:pPr>
            <a:r>
              <a:rPr lang="en-US" sz="2800" dirty="0" smtClean="0"/>
              <a:t>We would like to compute the number of lectures or quiz sections remaining </a:t>
            </a:r>
            <a:r>
              <a:rPr lang="en-US" sz="2800" i="1" dirty="0" smtClean="0"/>
              <a:t>at the start </a:t>
            </a:r>
            <a:r>
              <a:rPr lang="en-US" sz="2800" dirty="0" smtClean="0"/>
              <a:t>of a given day of the week.</a:t>
            </a:r>
          </a:p>
          <a:p>
            <a:pPr marL="0" indent="0" eaLnBrk="1" hangingPunct="1">
              <a:buNone/>
            </a:pPr>
            <a:endParaRPr lang="en-US" sz="2800" dirty="0" smtClean="0"/>
          </a:p>
          <a:p>
            <a:pPr lvl="1" eaLnBrk="1" hangingPunct="1"/>
            <a:r>
              <a:rPr lang="en-US" dirty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nputs:  </a:t>
            </a:r>
            <a:r>
              <a:rPr lang="en-US" dirty="0" smtClean="0"/>
              <a:t>Day of the Week, Lecture/Section flag</a:t>
            </a:r>
          </a:p>
          <a:p>
            <a:pPr lvl="1" eaLnBrk="1" hangingPunct="1"/>
            <a:r>
              <a:rPr lang="en-US" dirty="0" smtClean="0">
                <a:solidFill>
                  <a:srgbClr val="C00000"/>
                </a:solidFill>
              </a:rPr>
              <a:t>Output:  </a:t>
            </a:r>
            <a:r>
              <a:rPr lang="en-US" dirty="0" smtClean="0"/>
              <a:t>Number of sessions left</a:t>
            </a:r>
          </a:p>
          <a:p>
            <a:pPr lvl="1" eaLnBrk="1" hangingPunct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Examples: </a:t>
            </a:r>
            <a:r>
              <a:rPr lang="en-US" dirty="0">
                <a:solidFill>
                  <a:prstClr val="black"/>
                </a:solidFill>
              </a:rPr>
              <a:t>Input:  (Wednesday, Lecture)  Output: </a:t>
            </a:r>
            <a:r>
              <a:rPr lang="en-US" dirty="0">
                <a:solidFill>
                  <a:srgbClr val="C00000"/>
                </a:solidFill>
              </a:rPr>
              <a:t>2</a:t>
            </a:r>
          </a:p>
          <a:p>
            <a:pPr marL="457200" lvl="1" indent="0" eaLnBrk="1" hangingPunct="1">
              <a:buNone/>
            </a:pPr>
            <a:r>
              <a:rPr lang="en-US" dirty="0" smtClean="0"/>
              <a:t>	              Input:  (Monday, Section)        Output: </a:t>
            </a:r>
            <a:r>
              <a:rPr lang="en-US" dirty="0" smtClean="0">
                <a:solidFill>
                  <a:srgbClr val="C00000"/>
                </a:solidFill>
              </a:rPr>
              <a:t>1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4046692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Gates!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44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72360" y="1664595"/>
                <a:ext cx="8229600" cy="4525963"/>
              </a:xfrm>
            </p:spPr>
            <p:txBody>
              <a:bodyPr rtlCol="0">
                <a:normAutofit fontScale="85000" lnSpcReduction="20000"/>
              </a:bodyPr>
              <a:lstStyle/>
              <a:p>
                <a:pPr marL="0" indent="0" eaLnBrk="1" fontAlgn="auto" hangingPunct="1">
                  <a:lnSpc>
                    <a:spcPct val="90000"/>
                  </a:lnSpc>
                  <a:spcAft>
                    <a:spcPts val="0"/>
                  </a:spcAft>
                  <a:buNone/>
                  <a:defRPr/>
                </a:pPr>
                <a:r>
                  <a:rPr lang="en-US" dirty="0" smtClean="0">
                    <a:solidFill>
                      <a:srgbClr val="C00000"/>
                    </a:solidFill>
                  </a:rPr>
                  <a:t>NAND</a:t>
                </a:r>
              </a:p>
              <a:p>
                <a:pPr marL="0" indent="0" eaLnBrk="1" fontAlgn="auto" hangingPunct="1">
                  <a:lnSpc>
                    <a:spcPct val="90000"/>
                  </a:lnSpc>
                  <a:spcAft>
                    <a:spcPts val="0"/>
                  </a:spcAft>
                  <a:buNone/>
                  <a:defRPr/>
                </a:pPr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¬(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𝑋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∧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𝑌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>
                    <a:solidFill>
                      <a:srgbClr val="C00000"/>
                    </a:solidFill>
                  </a:rPr>
                  <a:t>NOR</a:t>
                </a:r>
              </a:p>
              <a:p>
                <a:pPr marL="0" indent="0" eaLnBrk="1" fontAlgn="auto" hangingPunct="1">
                  <a:lnSpc>
                    <a:spcPct val="90000"/>
                  </a:lnSpc>
                  <a:spcAft>
                    <a:spcPts val="0"/>
                  </a:spcAft>
                  <a:buNone/>
                  <a:defRPr/>
                </a:pP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¬(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∨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 smtClean="0"/>
              </a:p>
              <a:p>
                <a:pPr marL="0" indent="0" eaLnBrk="1" fontAlgn="auto" hangingPunct="1">
                  <a:lnSpc>
                    <a:spcPct val="90000"/>
                  </a:lnSpc>
                  <a:spcAft>
                    <a:spcPts val="0"/>
                  </a:spcAft>
                  <a:buNone/>
                  <a:defRPr/>
                </a:pPr>
                <a:r>
                  <a:rPr lang="en-US" dirty="0" smtClean="0">
                    <a:solidFill>
                      <a:srgbClr val="C00000"/>
                    </a:solidFill>
                  </a:rPr>
                  <a:t>XOR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⊕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 smtClean="0"/>
              </a:p>
              <a:p>
                <a:pPr marL="0" indent="0" eaLnBrk="1" fontAlgn="auto" hangingPunct="1">
                  <a:lnSpc>
                    <a:spcPct val="90000"/>
                  </a:lnSpc>
                  <a:spcAft>
                    <a:spcPts val="0"/>
                  </a:spcAft>
                  <a:buNone/>
                  <a:defRPr/>
                </a:pPr>
                <a:r>
                  <a:rPr lang="en-US" dirty="0" smtClean="0">
                    <a:solidFill>
                      <a:srgbClr val="C00000"/>
                    </a:solidFill>
                  </a:rPr>
                  <a:t>XNOR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↔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𝑌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23" name="Rectangle 4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2360" y="1664595"/>
                <a:ext cx="8229600" cy="4525963"/>
              </a:xfrm>
              <a:blipFill rotWithShape="1">
                <a:blip r:embed="rId2"/>
                <a:stretch>
                  <a:fillRect l="-1407" t="-3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/>
          <p:cNvGrpSpPr/>
          <p:nvPr/>
        </p:nvGrpSpPr>
        <p:grpSpPr>
          <a:xfrm>
            <a:off x="4022337" y="1278989"/>
            <a:ext cx="3670300" cy="5202237"/>
            <a:chOff x="2166938" y="1392238"/>
            <a:chExt cx="3670300" cy="5202237"/>
          </a:xfrm>
        </p:grpSpPr>
        <p:grpSp>
          <p:nvGrpSpPr>
            <p:cNvPr id="34" name="Group 51"/>
            <p:cNvGrpSpPr>
              <a:grpSpLocks/>
            </p:cNvGrpSpPr>
            <p:nvPr/>
          </p:nvGrpSpPr>
          <p:grpSpPr bwMode="auto">
            <a:xfrm>
              <a:off x="2505075" y="5499704"/>
              <a:ext cx="1061467" cy="814388"/>
              <a:chOff x="1564" y="2656"/>
              <a:chExt cx="913" cy="713"/>
            </a:xfrm>
          </p:grpSpPr>
          <p:pic>
            <p:nvPicPr>
              <p:cNvPr id="66" name="Picture 49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3225" t="33083" r="47865" b="57475"/>
              <a:stretch>
                <a:fillRect/>
              </a:stretch>
            </p:blipFill>
            <p:spPr bwMode="auto">
              <a:xfrm>
                <a:off x="1564" y="2656"/>
                <a:ext cx="893" cy="7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7" name="Picture 50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770" t="46907" r="51361" b="43521"/>
              <a:stretch>
                <a:fillRect/>
              </a:stretch>
            </p:blipFill>
            <p:spPr bwMode="auto">
              <a:xfrm>
                <a:off x="2192" y="2665"/>
                <a:ext cx="285" cy="7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5" name="Picture 4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25" t="33083" r="47865" b="57475"/>
            <a:stretch>
              <a:fillRect/>
            </a:stretch>
          </p:blipFill>
          <p:spPr bwMode="auto">
            <a:xfrm>
              <a:off x="2466976" y="4114310"/>
              <a:ext cx="1099566" cy="863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Rectangle 9"/>
            <p:cNvSpPr>
              <a:spLocks noChangeArrowheads="1"/>
            </p:cNvSpPr>
            <p:nvPr/>
          </p:nvSpPr>
          <p:spPr bwMode="auto">
            <a:xfrm>
              <a:off x="2192338" y="1579563"/>
              <a:ext cx="338137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</p:txBody>
        </p:sp>
        <p:sp>
          <p:nvSpPr>
            <p:cNvPr id="37" name="Rectangle 10"/>
            <p:cNvSpPr>
              <a:spLocks noChangeArrowheads="1"/>
            </p:cNvSpPr>
            <p:nvPr/>
          </p:nvSpPr>
          <p:spPr bwMode="auto">
            <a:xfrm>
              <a:off x="2192338" y="1843088"/>
              <a:ext cx="274637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3683000" y="1730375"/>
              <a:ext cx="525463" cy="325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  <p:grpSp>
          <p:nvGrpSpPr>
            <p:cNvPr id="39" name="Group 16"/>
            <p:cNvGrpSpPr>
              <a:grpSpLocks/>
            </p:cNvGrpSpPr>
            <p:nvPr/>
          </p:nvGrpSpPr>
          <p:grpSpPr bwMode="auto">
            <a:xfrm>
              <a:off x="4578350" y="1392238"/>
              <a:ext cx="1258888" cy="1127125"/>
              <a:chOff x="2572" y="512"/>
              <a:chExt cx="804" cy="720"/>
            </a:xfrm>
          </p:grpSpPr>
          <p:sp>
            <p:nvSpPr>
              <p:cNvPr id="63" name="Line 13"/>
              <p:cNvSpPr>
                <a:spLocks noChangeShapeType="1"/>
              </p:cNvSpPr>
              <p:nvPr/>
            </p:nvSpPr>
            <p:spPr bwMode="auto">
              <a:xfrm>
                <a:off x="2572" y="656"/>
                <a:ext cx="7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14"/>
              <p:cNvSpPr>
                <a:spLocks noChangeShapeType="1"/>
              </p:cNvSpPr>
              <p:nvPr/>
            </p:nvSpPr>
            <p:spPr bwMode="auto">
              <a:xfrm>
                <a:off x="3144" y="540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15"/>
              <p:cNvSpPr>
                <a:spLocks noChangeArrowheads="1"/>
              </p:cNvSpPr>
              <p:nvPr/>
            </p:nvSpPr>
            <p:spPr bwMode="auto">
              <a:xfrm>
                <a:off x="2616" y="512"/>
                <a:ext cx="7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X	Y	Z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0	0	1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0	1	1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1	0	1</a:t>
                </a:r>
              </a:p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1	1	0</a:t>
                </a:r>
              </a:p>
            </p:txBody>
          </p:sp>
        </p:grpSp>
        <p:grpSp>
          <p:nvGrpSpPr>
            <p:cNvPr id="40" name="Group 20"/>
            <p:cNvGrpSpPr>
              <a:grpSpLocks/>
            </p:cNvGrpSpPr>
            <p:nvPr/>
          </p:nvGrpSpPr>
          <p:grpSpPr bwMode="auto">
            <a:xfrm>
              <a:off x="4565650" y="2746375"/>
              <a:ext cx="1258888" cy="1127125"/>
              <a:chOff x="2564" y="1376"/>
              <a:chExt cx="804" cy="720"/>
            </a:xfrm>
          </p:grpSpPr>
          <p:sp>
            <p:nvSpPr>
              <p:cNvPr id="60" name="Line 17"/>
              <p:cNvSpPr>
                <a:spLocks noChangeShapeType="1"/>
              </p:cNvSpPr>
              <p:nvPr/>
            </p:nvSpPr>
            <p:spPr bwMode="auto">
              <a:xfrm>
                <a:off x="2564" y="1520"/>
                <a:ext cx="7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18"/>
              <p:cNvSpPr>
                <a:spLocks noChangeShapeType="1"/>
              </p:cNvSpPr>
              <p:nvPr/>
            </p:nvSpPr>
            <p:spPr bwMode="auto">
              <a:xfrm>
                <a:off x="3136" y="1404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19"/>
              <p:cNvSpPr>
                <a:spLocks noChangeArrowheads="1"/>
              </p:cNvSpPr>
              <p:nvPr/>
            </p:nvSpPr>
            <p:spPr bwMode="auto">
              <a:xfrm>
                <a:off x="2608" y="1376"/>
                <a:ext cx="7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X	Y	Z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0	1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1	0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0	0</a:t>
                </a:r>
              </a:p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1	0</a:t>
                </a:r>
              </a:p>
            </p:txBody>
          </p:sp>
        </p:grpSp>
        <p:sp>
          <p:nvSpPr>
            <p:cNvPr id="41" name="Rectangle 21"/>
            <p:cNvSpPr>
              <a:spLocks noChangeArrowheads="1"/>
            </p:cNvSpPr>
            <p:nvPr/>
          </p:nvSpPr>
          <p:spPr bwMode="auto">
            <a:xfrm>
              <a:off x="3644900" y="3133725"/>
              <a:ext cx="527050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  <p:sp>
          <p:nvSpPr>
            <p:cNvPr id="42" name="Rectangle 22"/>
            <p:cNvSpPr>
              <a:spLocks noChangeArrowheads="1"/>
            </p:cNvSpPr>
            <p:nvPr/>
          </p:nvSpPr>
          <p:spPr bwMode="auto">
            <a:xfrm>
              <a:off x="2166938" y="2959100"/>
              <a:ext cx="33813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</p:txBody>
        </p:sp>
        <p:sp>
          <p:nvSpPr>
            <p:cNvPr id="43" name="Rectangle 23"/>
            <p:cNvSpPr>
              <a:spLocks noChangeArrowheads="1"/>
            </p:cNvSpPr>
            <p:nvPr/>
          </p:nvSpPr>
          <p:spPr bwMode="auto">
            <a:xfrm>
              <a:off x="2166938" y="3284538"/>
              <a:ext cx="276225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44" name="Rectangle 25"/>
            <p:cNvSpPr>
              <a:spLocks noChangeArrowheads="1"/>
            </p:cNvSpPr>
            <p:nvPr/>
          </p:nvSpPr>
          <p:spPr bwMode="auto">
            <a:xfrm>
              <a:off x="2228850" y="4287838"/>
              <a:ext cx="339725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</p:txBody>
        </p:sp>
        <p:sp>
          <p:nvSpPr>
            <p:cNvPr id="45" name="Rectangle 26"/>
            <p:cNvSpPr>
              <a:spLocks noChangeArrowheads="1"/>
            </p:cNvSpPr>
            <p:nvPr/>
          </p:nvSpPr>
          <p:spPr bwMode="auto">
            <a:xfrm>
              <a:off x="2241550" y="4589463"/>
              <a:ext cx="276225" cy="588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sp>
          <p:nvSpPr>
            <p:cNvPr id="46" name="Rectangle 27"/>
            <p:cNvSpPr>
              <a:spLocks noChangeArrowheads="1"/>
            </p:cNvSpPr>
            <p:nvPr/>
          </p:nvSpPr>
          <p:spPr bwMode="auto">
            <a:xfrm>
              <a:off x="3606800" y="4464050"/>
              <a:ext cx="527050" cy="325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  <p:grpSp>
          <p:nvGrpSpPr>
            <p:cNvPr id="47" name="Group 31"/>
            <p:cNvGrpSpPr>
              <a:grpSpLocks/>
            </p:cNvGrpSpPr>
            <p:nvPr/>
          </p:nvGrpSpPr>
          <p:grpSpPr bwMode="auto">
            <a:xfrm>
              <a:off x="4565650" y="5465763"/>
              <a:ext cx="1258888" cy="1128712"/>
              <a:chOff x="2564" y="3112"/>
              <a:chExt cx="804" cy="720"/>
            </a:xfrm>
          </p:grpSpPr>
          <p:sp>
            <p:nvSpPr>
              <p:cNvPr id="57" name="Line 28"/>
              <p:cNvSpPr>
                <a:spLocks noChangeShapeType="1"/>
              </p:cNvSpPr>
              <p:nvPr/>
            </p:nvSpPr>
            <p:spPr bwMode="auto">
              <a:xfrm>
                <a:off x="2564" y="3256"/>
                <a:ext cx="7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29"/>
              <p:cNvSpPr>
                <a:spLocks noChangeShapeType="1"/>
              </p:cNvSpPr>
              <p:nvPr/>
            </p:nvSpPr>
            <p:spPr bwMode="auto">
              <a:xfrm>
                <a:off x="3136" y="3140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30"/>
              <p:cNvSpPr>
                <a:spLocks noChangeArrowheads="1"/>
              </p:cNvSpPr>
              <p:nvPr/>
            </p:nvSpPr>
            <p:spPr bwMode="auto">
              <a:xfrm>
                <a:off x="2608" y="3112"/>
                <a:ext cx="7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X	Y	Z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0	1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0	1	0</a:t>
                </a:r>
                <a:b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0	0</a:t>
                </a:r>
              </a:p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>
                    <a:solidFill>
                      <a:srgbClr val="000000"/>
                    </a:solidFill>
                    <a:latin typeface="Tahoma" pitchFamily="-111" charset="0"/>
                  </a:rPr>
                  <a:t>1	1	1</a:t>
                </a:r>
              </a:p>
            </p:txBody>
          </p:sp>
        </p:grpSp>
        <p:grpSp>
          <p:nvGrpSpPr>
            <p:cNvPr id="48" name="Group 35"/>
            <p:cNvGrpSpPr>
              <a:grpSpLocks/>
            </p:cNvGrpSpPr>
            <p:nvPr/>
          </p:nvGrpSpPr>
          <p:grpSpPr bwMode="auto">
            <a:xfrm>
              <a:off x="4565650" y="4149725"/>
              <a:ext cx="1258888" cy="1128713"/>
              <a:chOff x="2564" y="2272"/>
              <a:chExt cx="804" cy="720"/>
            </a:xfrm>
          </p:grpSpPr>
          <p:sp>
            <p:nvSpPr>
              <p:cNvPr id="54" name="Line 32"/>
              <p:cNvSpPr>
                <a:spLocks noChangeShapeType="1"/>
              </p:cNvSpPr>
              <p:nvPr/>
            </p:nvSpPr>
            <p:spPr bwMode="auto">
              <a:xfrm>
                <a:off x="2564" y="2416"/>
                <a:ext cx="78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33"/>
              <p:cNvSpPr>
                <a:spLocks noChangeShapeType="1"/>
              </p:cNvSpPr>
              <p:nvPr/>
            </p:nvSpPr>
            <p:spPr bwMode="auto">
              <a:xfrm>
                <a:off x="3136" y="2300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34"/>
              <p:cNvSpPr>
                <a:spLocks noChangeArrowheads="1"/>
              </p:cNvSpPr>
              <p:nvPr/>
            </p:nvSpPr>
            <p:spPr bwMode="auto">
              <a:xfrm>
                <a:off x="2608" y="2272"/>
                <a:ext cx="76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X	Y	Z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0	0	0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0	1	1</a:t>
                </a:r>
                <a:b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</a:b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1	0	1</a:t>
                </a:r>
              </a:p>
              <a:p>
                <a:pPr eaLnBrk="0" hangingPunct="0">
                  <a:lnSpc>
                    <a:spcPts val="1575"/>
                  </a:lnSpc>
                  <a:tabLst>
                    <a:tab pos="450850" algn="l"/>
                    <a:tab pos="901700" algn="l"/>
                    <a:tab pos="1352550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  <a:latin typeface="Tahoma" pitchFamily="-111" charset="0"/>
                  </a:rPr>
                  <a:t>1	1	0</a:t>
                </a:r>
              </a:p>
            </p:txBody>
          </p:sp>
        </p:grpSp>
        <p:sp>
          <p:nvSpPr>
            <p:cNvPr id="49" name="Rectangle 36"/>
            <p:cNvSpPr>
              <a:spLocks noChangeArrowheads="1"/>
            </p:cNvSpPr>
            <p:nvPr/>
          </p:nvSpPr>
          <p:spPr bwMode="auto">
            <a:xfrm>
              <a:off x="3619500" y="5829300"/>
              <a:ext cx="527050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Z</a:t>
              </a:r>
            </a:p>
          </p:txBody>
        </p:sp>
        <p:sp>
          <p:nvSpPr>
            <p:cNvPr id="50" name="Rectangle 39"/>
            <p:cNvSpPr>
              <a:spLocks noChangeArrowheads="1"/>
            </p:cNvSpPr>
            <p:nvPr/>
          </p:nvSpPr>
          <p:spPr bwMode="auto">
            <a:xfrm>
              <a:off x="2179638" y="5667375"/>
              <a:ext cx="338137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X</a:t>
              </a:r>
            </a:p>
          </p:txBody>
        </p:sp>
        <p:sp>
          <p:nvSpPr>
            <p:cNvPr id="51" name="Rectangle 40"/>
            <p:cNvSpPr>
              <a:spLocks noChangeArrowheads="1"/>
            </p:cNvSpPr>
            <p:nvPr/>
          </p:nvSpPr>
          <p:spPr bwMode="auto">
            <a:xfrm>
              <a:off x="2166938" y="5930900"/>
              <a:ext cx="276225" cy="58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795" tIns="26626" rIns="18795" bIns="26626"/>
            <a:lstStyle/>
            <a:p>
              <a:pPr eaLnBrk="0" hangingPunct="0">
                <a:lnSpc>
                  <a:spcPts val="1675"/>
                </a:lnSpc>
                <a:spcAft>
                  <a:spcPts val="1975"/>
                </a:spcAft>
                <a:tabLst>
                  <a:tab pos="450850" algn="l"/>
                  <a:tab pos="901700" algn="l"/>
                  <a:tab pos="135255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Y</a:t>
              </a:r>
            </a:p>
          </p:txBody>
        </p:sp>
        <p:pic>
          <p:nvPicPr>
            <p:cNvPr id="52" name="Picture 4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36" t="46907" r="51361" b="43521"/>
            <a:stretch>
              <a:fillRect/>
            </a:stretch>
          </p:blipFill>
          <p:spPr bwMode="auto">
            <a:xfrm>
              <a:off x="2466975" y="2827696"/>
              <a:ext cx="1099567" cy="857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" name="Picture 4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536" t="34462" r="51361" b="56151"/>
            <a:stretch>
              <a:fillRect/>
            </a:stretch>
          </p:blipFill>
          <p:spPr bwMode="auto">
            <a:xfrm>
              <a:off x="2474577" y="1406437"/>
              <a:ext cx="1091965" cy="835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9757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</a:t>
            </a:r>
            <a:r>
              <a:rPr lang="en-US" dirty="0" smtClean="0"/>
              <a:t>mplementation in Software</a:t>
            </a:r>
            <a:endParaRPr lang="en-US" i="1" dirty="0" smtClean="0"/>
          </a:p>
        </p:txBody>
      </p:sp>
      <p:sp>
        <p:nvSpPr>
          <p:cNvPr id="6147" name="Rectangle 12"/>
          <p:cNvSpPr>
            <a:spLocks noGrp="1" noChangeArrowheads="1"/>
          </p:cNvSpPr>
          <p:nvPr>
            <p:ph idx="1"/>
          </p:nvPr>
        </p:nvSpPr>
        <p:spPr>
          <a:xfrm>
            <a:off x="324279" y="972718"/>
            <a:ext cx="10827598" cy="4588134"/>
          </a:xfrm>
        </p:spPr>
        <p:txBody>
          <a:bodyPr/>
          <a:lstStyle/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public </a:t>
            </a:r>
            <a:r>
              <a:rPr lang="en-US" sz="2000" dirty="0" err="1">
                <a:latin typeface="Consolas"/>
                <a:cs typeface="Consolas"/>
              </a:rPr>
              <a:t>int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classesLeft</a:t>
            </a:r>
            <a:r>
              <a:rPr lang="en-US" sz="2000" dirty="0" smtClean="0">
                <a:latin typeface="Consolas"/>
                <a:cs typeface="Consolas"/>
              </a:rPr>
              <a:t> (</a:t>
            </a:r>
            <a:r>
              <a:rPr lang="en-US" sz="2000" dirty="0">
                <a:latin typeface="Consolas"/>
                <a:cs typeface="Consolas"/>
              </a:rPr>
              <a:t>weekday, </a:t>
            </a:r>
            <a:r>
              <a:rPr lang="en-US" sz="2000" dirty="0" err="1">
                <a:latin typeface="Consolas"/>
                <a:cs typeface="Consolas"/>
              </a:rPr>
              <a:t>lecture_flag</a:t>
            </a:r>
            <a:r>
              <a:rPr lang="en-US" sz="2000" dirty="0">
                <a:latin typeface="Consolas"/>
                <a:cs typeface="Consolas"/>
              </a:rPr>
              <a:t>) {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switch (day) {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    case SUNDAY: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    case MONDAY: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        return </a:t>
            </a:r>
            <a:r>
              <a:rPr lang="en-US" sz="2000" dirty="0" err="1">
                <a:latin typeface="Consolas"/>
                <a:cs typeface="Consolas"/>
              </a:rPr>
              <a:t>lecture_flag</a:t>
            </a:r>
            <a:r>
              <a:rPr lang="en-US" sz="2000" dirty="0">
                <a:latin typeface="Consolas"/>
                <a:cs typeface="Consolas"/>
              </a:rPr>
              <a:t> ? 3 : 1;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    case TUESDAY: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    case WEDNESDAY: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        return </a:t>
            </a:r>
            <a:r>
              <a:rPr lang="en-US" sz="2000" dirty="0" err="1">
                <a:latin typeface="Consolas"/>
                <a:cs typeface="Consolas"/>
              </a:rPr>
              <a:t>lecture_flag</a:t>
            </a:r>
            <a:r>
              <a:rPr lang="en-US" sz="2000" dirty="0">
                <a:latin typeface="Consolas"/>
                <a:cs typeface="Consolas"/>
              </a:rPr>
              <a:t> ? 2 : 1;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    case THURSDAY: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        return </a:t>
            </a:r>
            <a:r>
              <a:rPr lang="en-US" sz="2000" dirty="0" err="1">
                <a:latin typeface="Consolas"/>
                <a:cs typeface="Consolas"/>
              </a:rPr>
              <a:t>lecture_flag</a:t>
            </a:r>
            <a:r>
              <a:rPr lang="en-US" sz="2000" dirty="0">
                <a:latin typeface="Consolas"/>
                <a:cs typeface="Consolas"/>
              </a:rPr>
              <a:t> ? 1 : 1;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    case FRIDAY: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        return </a:t>
            </a:r>
            <a:r>
              <a:rPr lang="en-US" sz="2000" dirty="0" err="1">
                <a:latin typeface="Consolas"/>
                <a:cs typeface="Consolas"/>
              </a:rPr>
              <a:t>lecture_flag</a:t>
            </a:r>
            <a:r>
              <a:rPr lang="en-US" sz="2000" dirty="0">
                <a:latin typeface="Consolas"/>
                <a:cs typeface="Consolas"/>
              </a:rPr>
              <a:t> ? 1 : 0;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    case SATURDAY: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            return </a:t>
            </a:r>
            <a:r>
              <a:rPr lang="en-US" sz="2000" dirty="0" err="1">
                <a:latin typeface="Consolas"/>
                <a:cs typeface="Consolas"/>
              </a:rPr>
              <a:t>lecture_flag</a:t>
            </a:r>
            <a:r>
              <a:rPr lang="en-US" sz="2000" dirty="0">
                <a:latin typeface="Consolas"/>
                <a:cs typeface="Consolas"/>
              </a:rPr>
              <a:t> ? 0 : 0</a:t>
            </a:r>
            <a:r>
              <a:rPr lang="en-US" sz="2000" dirty="0" smtClean="0">
                <a:latin typeface="Consolas"/>
                <a:cs typeface="Consolas"/>
              </a:rPr>
              <a:t>;</a:t>
            </a: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}</a:t>
            </a:r>
            <a:endParaRPr lang="en-US" sz="2000" dirty="0">
              <a:latin typeface="Consolas"/>
              <a:cs typeface="Consolas"/>
            </a:endParaRPr>
          </a:p>
          <a:p>
            <a:pPr>
              <a:buNone/>
            </a:pPr>
            <a:r>
              <a:rPr lang="en-US" sz="2000" dirty="0">
                <a:latin typeface="Consolas"/>
                <a:cs typeface="Consolas"/>
              </a:rPr>
              <a:t>}</a:t>
            </a:r>
            <a:endParaRPr lang="en-US" sz="2000" dirty="0" smtClean="0">
              <a:latin typeface="Consolas"/>
              <a:cs typeface="Consolas"/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54E603-1289-3E4F-AE55-8DB7A6E7845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5836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31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</a:t>
            </a:r>
            <a:r>
              <a:rPr lang="en-US" dirty="0" smtClean="0"/>
              <a:t>mplementation with Combinational </a:t>
            </a:r>
            <a:r>
              <a:rPr lang="en-US" dirty="0"/>
              <a:t>L</a:t>
            </a:r>
            <a:r>
              <a:rPr lang="en-US" dirty="0" smtClean="0"/>
              <a:t>ogic</a:t>
            </a:r>
          </a:p>
        </p:txBody>
      </p:sp>
      <p:sp>
        <p:nvSpPr>
          <p:cNvPr id="7171" name="Rectangle 32"/>
          <p:cNvSpPr>
            <a:spLocks noGrp="1" noChangeArrowheads="1"/>
          </p:cNvSpPr>
          <p:nvPr>
            <p:ph idx="1"/>
          </p:nvPr>
        </p:nvSpPr>
        <p:spPr>
          <a:xfrm>
            <a:off x="406758" y="1215418"/>
            <a:ext cx="8229600" cy="45307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200" dirty="0" smtClean="0">
                <a:solidFill>
                  <a:srgbClr val="C00000"/>
                </a:solidFill>
              </a:rPr>
              <a:t>Encoding:</a:t>
            </a:r>
          </a:p>
          <a:p>
            <a:pPr lvl="1"/>
            <a:r>
              <a:rPr lang="en-US" sz="2200" dirty="0"/>
              <a:t>H</a:t>
            </a:r>
            <a:r>
              <a:rPr lang="en-US" sz="2200" dirty="0" smtClean="0"/>
              <a:t>ow many bits for each input/output?</a:t>
            </a:r>
          </a:p>
          <a:p>
            <a:pPr lvl="1"/>
            <a:r>
              <a:rPr lang="en-US" sz="2200" dirty="0" smtClean="0"/>
              <a:t>Binary number for weekday</a:t>
            </a:r>
          </a:p>
          <a:p>
            <a:pPr lvl="1"/>
            <a:r>
              <a:rPr lang="en-US" sz="2200" dirty="0" smtClean="0"/>
              <a:t>One bit for each possible output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764802" y="3156677"/>
            <a:ext cx="3520977" cy="2599083"/>
            <a:chOff x="4952601" y="3141372"/>
            <a:chExt cx="3520977" cy="2599083"/>
          </a:xfrm>
        </p:grpSpPr>
        <p:sp>
          <p:nvSpPr>
            <p:cNvPr id="7180" name="Rectangle 9"/>
            <p:cNvSpPr>
              <a:spLocks noChangeArrowheads="1"/>
            </p:cNvSpPr>
            <p:nvPr/>
          </p:nvSpPr>
          <p:spPr bwMode="auto">
            <a:xfrm>
              <a:off x="5244591" y="3938619"/>
              <a:ext cx="2503957" cy="9017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Line 11"/>
            <p:cNvSpPr>
              <a:spLocks noChangeShapeType="1"/>
            </p:cNvSpPr>
            <p:nvPr/>
          </p:nvSpPr>
          <p:spPr bwMode="auto">
            <a:xfrm>
              <a:off x="7354758" y="3468181"/>
              <a:ext cx="0" cy="4521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12"/>
            <p:cNvSpPr>
              <a:spLocks noChangeShapeType="1"/>
            </p:cNvSpPr>
            <p:nvPr/>
          </p:nvSpPr>
          <p:spPr bwMode="auto">
            <a:xfrm>
              <a:off x="6128794" y="3486182"/>
              <a:ext cx="0" cy="4397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Line 13"/>
            <p:cNvSpPr>
              <a:spLocks noChangeShapeType="1"/>
            </p:cNvSpPr>
            <p:nvPr/>
          </p:nvSpPr>
          <p:spPr bwMode="auto">
            <a:xfrm>
              <a:off x="5743152" y="3486182"/>
              <a:ext cx="0" cy="4397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Line 14"/>
            <p:cNvSpPr>
              <a:spLocks noChangeShapeType="1"/>
            </p:cNvSpPr>
            <p:nvPr/>
          </p:nvSpPr>
          <p:spPr bwMode="auto">
            <a:xfrm>
              <a:off x="6514436" y="3486182"/>
              <a:ext cx="0" cy="4397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Line 15"/>
            <p:cNvSpPr>
              <a:spLocks noChangeShapeType="1"/>
            </p:cNvSpPr>
            <p:nvPr/>
          </p:nvSpPr>
          <p:spPr bwMode="auto">
            <a:xfrm>
              <a:off x="6144217" y="4853198"/>
              <a:ext cx="0" cy="4397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Line 16"/>
            <p:cNvSpPr>
              <a:spLocks noChangeShapeType="1"/>
            </p:cNvSpPr>
            <p:nvPr/>
          </p:nvSpPr>
          <p:spPr bwMode="auto">
            <a:xfrm>
              <a:off x="6801438" y="4853198"/>
              <a:ext cx="0" cy="4397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Rectangle 18"/>
            <p:cNvSpPr>
              <a:spLocks noChangeArrowheads="1"/>
            </p:cNvSpPr>
            <p:nvPr/>
          </p:nvSpPr>
          <p:spPr bwMode="auto">
            <a:xfrm>
              <a:off x="7017915" y="3153857"/>
              <a:ext cx="1455663" cy="401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Lecture?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  <p:sp>
          <p:nvSpPr>
            <p:cNvPr id="7190" name="Rectangle 19"/>
            <p:cNvSpPr>
              <a:spLocks noChangeArrowheads="1"/>
            </p:cNvSpPr>
            <p:nvPr/>
          </p:nvSpPr>
          <p:spPr bwMode="auto">
            <a:xfrm>
              <a:off x="5220349" y="3141372"/>
              <a:ext cx="1797852" cy="401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eaLnBrk="0" hangingPunct="0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Weekday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  <p:sp>
          <p:nvSpPr>
            <p:cNvPr id="7191" name="Rectangle 20"/>
            <p:cNvSpPr>
              <a:spLocks noChangeArrowheads="1"/>
            </p:cNvSpPr>
            <p:nvPr/>
          </p:nvSpPr>
          <p:spPr bwMode="auto">
            <a:xfrm>
              <a:off x="4952601" y="5340405"/>
              <a:ext cx="1154211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eaLnBrk="0" hangingPunct="0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Tahoma" pitchFamily="-111" charset="0"/>
                </a:rPr>
                <a:t>0</a:t>
              </a:r>
            </a:p>
          </p:txBody>
        </p:sp>
        <p:sp>
          <p:nvSpPr>
            <p:cNvPr id="7192" name="Rectangle 21"/>
            <p:cNvSpPr>
              <a:spLocks noChangeArrowheads="1"/>
            </p:cNvSpPr>
            <p:nvPr/>
          </p:nvSpPr>
          <p:spPr bwMode="auto">
            <a:xfrm>
              <a:off x="5571185" y="5327526"/>
              <a:ext cx="1156926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eaLnBrk="0" hangingPunct="0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1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  <p:sp>
          <p:nvSpPr>
            <p:cNvPr id="7193" name="Rectangle 22"/>
            <p:cNvSpPr>
              <a:spLocks noChangeArrowheads="1"/>
            </p:cNvSpPr>
            <p:nvPr/>
          </p:nvSpPr>
          <p:spPr bwMode="auto">
            <a:xfrm>
              <a:off x="6220259" y="5327526"/>
              <a:ext cx="1159641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eaLnBrk="0" hangingPunct="0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2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  <p:sp>
          <p:nvSpPr>
            <p:cNvPr id="7194" name="Rectangle 23"/>
            <p:cNvSpPr>
              <a:spLocks noChangeArrowheads="1"/>
            </p:cNvSpPr>
            <p:nvPr/>
          </p:nvSpPr>
          <p:spPr bwMode="auto">
            <a:xfrm>
              <a:off x="6858469" y="5327526"/>
              <a:ext cx="1156926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eaLnBrk="0" hangingPunct="0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latin typeface="Tahoma" pitchFamily="-111" charset="0"/>
                </a:rPr>
                <a:t>3</a:t>
              </a:r>
              <a:endParaRPr lang="en-US" sz="1600" dirty="0">
                <a:solidFill>
                  <a:srgbClr val="000000"/>
                </a:solidFill>
                <a:latin typeface="Tahoma" pitchFamily="-111" charset="0"/>
              </a:endParaRPr>
            </a:p>
          </p:txBody>
        </p:sp>
        <p:sp>
          <p:nvSpPr>
            <p:cNvPr id="7195" name="Line 24"/>
            <p:cNvSpPr>
              <a:spLocks noChangeShapeType="1"/>
            </p:cNvSpPr>
            <p:nvPr/>
          </p:nvSpPr>
          <p:spPr bwMode="auto">
            <a:xfrm>
              <a:off x="5524317" y="4840319"/>
              <a:ext cx="0" cy="4397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16"/>
            <p:cNvSpPr>
              <a:spLocks noChangeShapeType="1"/>
            </p:cNvSpPr>
            <p:nvPr/>
          </p:nvSpPr>
          <p:spPr bwMode="auto">
            <a:xfrm>
              <a:off x="7417482" y="4851050"/>
              <a:ext cx="0" cy="4397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69031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31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Defining Our Inputs!</a:t>
            </a:r>
          </a:p>
        </p:txBody>
      </p:sp>
      <p:sp>
        <p:nvSpPr>
          <p:cNvPr id="23" name="Rectangle 12"/>
          <p:cNvSpPr txBox="1">
            <a:spLocks noChangeArrowheads="1"/>
          </p:cNvSpPr>
          <p:nvPr/>
        </p:nvSpPr>
        <p:spPr>
          <a:xfrm>
            <a:off x="166264" y="895170"/>
            <a:ext cx="7350330" cy="41877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1700" dirty="0" smtClean="0">
                <a:latin typeface="Consolas"/>
                <a:cs typeface="Consolas"/>
              </a:rPr>
              <a:t>public </a:t>
            </a:r>
            <a:r>
              <a:rPr lang="en-US" sz="1700" dirty="0" err="1" smtClean="0">
                <a:latin typeface="Consolas"/>
                <a:cs typeface="Consolas"/>
              </a:rPr>
              <a:t>int</a:t>
            </a:r>
            <a:r>
              <a:rPr lang="en-US" sz="1700" dirty="0" smtClean="0">
                <a:latin typeface="Consolas"/>
                <a:cs typeface="Consolas"/>
              </a:rPr>
              <a:t> </a:t>
            </a:r>
            <a:r>
              <a:rPr lang="en-US" sz="1700" dirty="0" err="1" smtClean="0">
                <a:latin typeface="Consolas"/>
                <a:cs typeface="Consolas"/>
              </a:rPr>
              <a:t>classesLeft</a:t>
            </a:r>
            <a:r>
              <a:rPr lang="en-US" sz="1700" dirty="0" smtClean="0">
                <a:latin typeface="Consolas"/>
                <a:cs typeface="Consolas"/>
              </a:rPr>
              <a:t> (weekday, </a:t>
            </a:r>
            <a:r>
              <a:rPr lang="en-US" sz="1700" dirty="0" err="1" smtClean="0">
                <a:latin typeface="Consolas"/>
                <a:cs typeface="Consolas"/>
              </a:rPr>
              <a:t>lecture_flag</a:t>
            </a:r>
            <a:r>
              <a:rPr lang="en-US" sz="1700" dirty="0" smtClean="0">
                <a:latin typeface="Consolas"/>
                <a:cs typeface="Consolas"/>
              </a:rPr>
              <a:t>) {</a:t>
            </a:r>
          </a:p>
          <a:p>
            <a:pPr>
              <a:buFont typeface="Arial"/>
              <a:buNone/>
            </a:pPr>
            <a:r>
              <a:rPr lang="en-US" sz="1700" dirty="0" smtClean="0">
                <a:latin typeface="Consolas"/>
                <a:cs typeface="Consolas"/>
              </a:rPr>
              <a:t>    switch (day) {</a:t>
            </a:r>
          </a:p>
          <a:p>
            <a:pPr>
              <a:buFont typeface="Arial"/>
              <a:buNone/>
            </a:pPr>
            <a:r>
              <a:rPr lang="en-US" sz="1700" dirty="0" smtClean="0">
                <a:latin typeface="Consolas"/>
                <a:cs typeface="Consolas"/>
              </a:rPr>
              <a:t>        case SUNDAY:</a:t>
            </a:r>
          </a:p>
          <a:p>
            <a:pPr>
              <a:buFont typeface="Arial"/>
              <a:buNone/>
            </a:pPr>
            <a:r>
              <a:rPr lang="en-US" sz="1700" dirty="0" smtClean="0">
                <a:latin typeface="Consolas"/>
                <a:cs typeface="Consolas"/>
              </a:rPr>
              <a:t>        case MONDAY:</a:t>
            </a:r>
          </a:p>
          <a:p>
            <a:pPr>
              <a:buFont typeface="Arial"/>
              <a:buNone/>
            </a:pPr>
            <a:r>
              <a:rPr lang="en-US" sz="1700" dirty="0" smtClean="0">
                <a:latin typeface="Consolas"/>
                <a:cs typeface="Consolas"/>
              </a:rPr>
              <a:t>            return </a:t>
            </a:r>
            <a:r>
              <a:rPr lang="en-US" sz="1700" dirty="0" err="1" smtClean="0">
                <a:latin typeface="Consolas"/>
                <a:cs typeface="Consolas"/>
              </a:rPr>
              <a:t>lecture_flag</a:t>
            </a:r>
            <a:r>
              <a:rPr lang="en-US" sz="1700" dirty="0" smtClean="0">
                <a:latin typeface="Consolas"/>
                <a:cs typeface="Consolas"/>
              </a:rPr>
              <a:t> ? 3 : 1;</a:t>
            </a:r>
          </a:p>
          <a:p>
            <a:pPr>
              <a:buFont typeface="Arial"/>
              <a:buNone/>
            </a:pPr>
            <a:r>
              <a:rPr lang="en-US" sz="1700" dirty="0" smtClean="0">
                <a:latin typeface="Consolas"/>
                <a:cs typeface="Consolas"/>
              </a:rPr>
              <a:t>        case TUESDAY:</a:t>
            </a:r>
          </a:p>
          <a:p>
            <a:pPr>
              <a:buFont typeface="Arial"/>
              <a:buNone/>
            </a:pPr>
            <a:r>
              <a:rPr lang="en-US" sz="1700" dirty="0" smtClean="0">
                <a:latin typeface="Consolas"/>
                <a:cs typeface="Consolas"/>
              </a:rPr>
              <a:t>        case WEDNESDAY:</a:t>
            </a:r>
          </a:p>
          <a:p>
            <a:pPr>
              <a:buFont typeface="Arial"/>
              <a:buNone/>
            </a:pPr>
            <a:r>
              <a:rPr lang="en-US" sz="1700" dirty="0">
                <a:latin typeface="Consolas"/>
                <a:cs typeface="Consolas"/>
              </a:rPr>
              <a:t>	</a:t>
            </a:r>
            <a:r>
              <a:rPr lang="en-US" sz="1700" dirty="0" smtClean="0">
                <a:latin typeface="Consolas"/>
                <a:cs typeface="Consolas"/>
              </a:rPr>
              <a:t>		 	 return </a:t>
            </a:r>
            <a:r>
              <a:rPr lang="en-US" sz="1700" dirty="0" err="1" smtClean="0">
                <a:latin typeface="Consolas"/>
                <a:cs typeface="Consolas"/>
              </a:rPr>
              <a:t>lecture_flag</a:t>
            </a:r>
            <a:r>
              <a:rPr lang="en-US" sz="1700" dirty="0" smtClean="0">
                <a:latin typeface="Consolas"/>
                <a:cs typeface="Consolas"/>
              </a:rPr>
              <a:t> ? 2 : 1;</a:t>
            </a:r>
          </a:p>
          <a:p>
            <a:pPr>
              <a:buFont typeface="Arial"/>
              <a:buNone/>
            </a:pPr>
            <a:r>
              <a:rPr lang="en-US" sz="1700" dirty="0" smtClean="0">
                <a:latin typeface="Consolas"/>
                <a:cs typeface="Consolas"/>
              </a:rPr>
              <a:t>        case THURSDAY:  </a:t>
            </a:r>
          </a:p>
          <a:p>
            <a:pPr>
              <a:buFont typeface="Arial"/>
              <a:buNone/>
            </a:pPr>
            <a:r>
              <a:rPr lang="en-US" sz="1700" dirty="0">
                <a:latin typeface="Consolas"/>
                <a:cs typeface="Consolas"/>
              </a:rPr>
              <a:t>	</a:t>
            </a:r>
            <a:r>
              <a:rPr lang="en-US" sz="1700" dirty="0" smtClean="0">
                <a:latin typeface="Consolas"/>
                <a:cs typeface="Consolas"/>
              </a:rPr>
              <a:t>			 return </a:t>
            </a:r>
            <a:r>
              <a:rPr lang="en-US" sz="1700" dirty="0" err="1" smtClean="0">
                <a:latin typeface="Consolas"/>
                <a:cs typeface="Consolas"/>
              </a:rPr>
              <a:t>lecture_flag</a:t>
            </a:r>
            <a:r>
              <a:rPr lang="en-US" sz="1700" dirty="0" smtClean="0">
                <a:latin typeface="Consolas"/>
                <a:cs typeface="Consolas"/>
              </a:rPr>
              <a:t> ? 1 : 1;</a:t>
            </a:r>
          </a:p>
          <a:p>
            <a:pPr>
              <a:buFont typeface="Arial"/>
              <a:buNone/>
            </a:pPr>
            <a:r>
              <a:rPr lang="en-US" sz="1700" dirty="0" smtClean="0">
                <a:latin typeface="Consolas"/>
                <a:cs typeface="Consolas"/>
              </a:rPr>
              <a:t>        case FRIDAY:</a:t>
            </a:r>
          </a:p>
          <a:p>
            <a:pPr>
              <a:buFont typeface="Arial"/>
              <a:buNone/>
            </a:pPr>
            <a:r>
              <a:rPr lang="en-US" sz="1700" dirty="0">
                <a:latin typeface="Consolas"/>
                <a:cs typeface="Consolas"/>
              </a:rPr>
              <a:t>	</a:t>
            </a:r>
            <a:r>
              <a:rPr lang="en-US" sz="1700" dirty="0" smtClean="0">
                <a:latin typeface="Consolas"/>
                <a:cs typeface="Consolas"/>
              </a:rPr>
              <a:t>			 return </a:t>
            </a:r>
            <a:r>
              <a:rPr lang="en-US" sz="1700" dirty="0" err="1" smtClean="0">
                <a:latin typeface="Consolas"/>
                <a:cs typeface="Consolas"/>
              </a:rPr>
              <a:t>lecture_flag</a:t>
            </a:r>
            <a:r>
              <a:rPr lang="en-US" sz="1700" dirty="0" smtClean="0">
                <a:latin typeface="Consolas"/>
                <a:cs typeface="Consolas"/>
              </a:rPr>
              <a:t> ? 1 : 0;</a:t>
            </a:r>
          </a:p>
          <a:p>
            <a:pPr>
              <a:buFont typeface="Arial"/>
              <a:buNone/>
            </a:pPr>
            <a:r>
              <a:rPr lang="en-US" sz="1700" dirty="0" smtClean="0">
                <a:latin typeface="Consolas"/>
                <a:cs typeface="Consolas"/>
              </a:rPr>
              <a:t>        case SATURDAY:  </a:t>
            </a:r>
          </a:p>
          <a:p>
            <a:pPr>
              <a:buFont typeface="Arial"/>
              <a:buNone/>
            </a:pPr>
            <a:r>
              <a:rPr lang="en-US" sz="1700" dirty="0">
                <a:latin typeface="Consolas"/>
                <a:cs typeface="Consolas"/>
              </a:rPr>
              <a:t>	</a:t>
            </a:r>
            <a:r>
              <a:rPr lang="en-US" sz="1700" dirty="0" smtClean="0">
                <a:latin typeface="Consolas"/>
                <a:cs typeface="Consolas"/>
              </a:rPr>
              <a:t>			 return </a:t>
            </a:r>
            <a:r>
              <a:rPr lang="en-US" sz="1700" dirty="0" err="1" smtClean="0">
                <a:latin typeface="Consolas"/>
                <a:cs typeface="Consolas"/>
              </a:rPr>
              <a:t>lecture_flag</a:t>
            </a:r>
            <a:r>
              <a:rPr lang="en-US" sz="1700" dirty="0" smtClean="0">
                <a:latin typeface="Consolas"/>
                <a:cs typeface="Consolas"/>
              </a:rPr>
              <a:t> ? 0 : 0;</a:t>
            </a:r>
          </a:p>
          <a:p>
            <a:pPr>
              <a:buFont typeface="Arial"/>
              <a:buNone/>
            </a:pPr>
            <a:r>
              <a:rPr lang="en-US" sz="1700" dirty="0" smtClean="0">
                <a:latin typeface="Consolas"/>
                <a:cs typeface="Consolas"/>
              </a:rPr>
              <a:t>	}</a:t>
            </a:r>
          </a:p>
          <a:p>
            <a:pPr>
              <a:buFont typeface="Arial"/>
              <a:buNone/>
            </a:pPr>
            <a:r>
              <a:rPr lang="en-US" sz="1700" dirty="0" smtClean="0"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274151"/>
              </p:ext>
            </p:extLst>
          </p:nvPr>
        </p:nvGraphicFramePr>
        <p:xfrm>
          <a:off x="5578172" y="1945795"/>
          <a:ext cx="3155662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2080"/>
                <a:gridCol w="961102"/>
                <a:gridCol w="792480"/>
              </a:tblGrid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Weekday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Number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Binary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Sunday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(000)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Monday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(001)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Tuesday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(010)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Wednesday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(011)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Thursday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(100)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Friday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(101)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Saturday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(110)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1488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31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Converting to a Truth Table!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492186"/>
              </p:ext>
            </p:extLst>
          </p:nvPr>
        </p:nvGraphicFramePr>
        <p:xfrm>
          <a:off x="642588" y="1114761"/>
          <a:ext cx="3155662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2080"/>
                <a:gridCol w="961102"/>
                <a:gridCol w="792480"/>
              </a:tblGrid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Weekday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Number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Binary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Sunday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(000)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Monday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(001)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Tuesday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(010)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Wednesday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(011)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Thursday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(100)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Friday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(101)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Saturday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(110)</a:t>
                      </a:r>
                      <a:r>
                        <a:rPr lang="en-US" sz="1800" baseline="-25000" dirty="0" smtClean="0"/>
                        <a:t>2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343116"/>
              </p:ext>
            </p:extLst>
          </p:nvPr>
        </p:nvGraphicFramePr>
        <p:xfrm>
          <a:off x="4987852" y="1114761"/>
          <a:ext cx="3698948" cy="519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4580"/>
                <a:gridCol w="995680"/>
                <a:gridCol w="404672"/>
                <a:gridCol w="404672"/>
                <a:gridCol w="404672"/>
                <a:gridCol w="4046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Weekday</a:t>
                      </a:r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Lecture?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/>
                        <a:t>c0</a:t>
                      </a:r>
                      <a:endParaRPr lang="en-US" b="1" baseline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/>
                        <a:t>c1</a:t>
                      </a:r>
                      <a:endParaRPr lang="en-US" b="1" baseline="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/>
                        <a:t>c2</a:t>
                      </a:r>
                      <a:endParaRPr lang="en-US" b="1" baseline="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/>
                        <a:t>c3</a:t>
                      </a:r>
                      <a:endParaRPr lang="en-US" b="1" baseline="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000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000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001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001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010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010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011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011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/>
                          <a:cs typeface="Consolas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101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101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110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111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1290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Truth Table to Logic (Part 1)</a:t>
            </a:r>
          </a:p>
        </p:txBody>
      </p:sp>
      <p:sp>
        <p:nvSpPr>
          <p:cNvPr id="8195" name="Rectangle 22"/>
          <p:cNvSpPr>
            <a:spLocks noGrp="1" noChangeArrowheads="1"/>
          </p:cNvSpPr>
          <p:nvPr>
            <p:ph idx="1"/>
          </p:nvPr>
        </p:nvSpPr>
        <p:spPr>
          <a:xfrm>
            <a:off x="54498" y="2509045"/>
            <a:ext cx="5841960" cy="2302089"/>
          </a:xfrm>
        </p:spPr>
        <p:txBody>
          <a:bodyPr/>
          <a:lstStyle/>
          <a:p>
            <a:pPr marL="0" indent="0">
              <a:buNone/>
            </a:pPr>
            <a:r>
              <a:rPr lang="fr-FR" sz="1800" dirty="0" smtClean="0"/>
              <a:t>c3 </a:t>
            </a:r>
            <a:r>
              <a:rPr lang="fr-FR" sz="1800" dirty="0"/>
              <a:t>= </a:t>
            </a:r>
            <a:r>
              <a:rPr lang="fr-FR" sz="1800" dirty="0" smtClean="0"/>
              <a:t>(DAY </a:t>
            </a:r>
            <a:r>
              <a:rPr lang="fr-FR" sz="1800" dirty="0"/>
              <a:t>== </a:t>
            </a:r>
            <a:r>
              <a:rPr lang="fr-FR" sz="1800" dirty="0" smtClean="0"/>
              <a:t>SUN and LEC) </a:t>
            </a:r>
            <a:r>
              <a:rPr lang="fr-FR" sz="1800" dirty="0"/>
              <a:t>or </a:t>
            </a:r>
            <a:r>
              <a:rPr lang="fr-FR" sz="1800" dirty="0" smtClean="0"/>
              <a:t>(DAY == MON and LEC)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1800" dirty="0" smtClean="0"/>
              <a:t>c3 </a:t>
            </a:r>
            <a:r>
              <a:rPr lang="fr-FR" sz="1800" dirty="0"/>
              <a:t>= (</a:t>
            </a:r>
            <a:r>
              <a:rPr lang="fr-FR" sz="1800" dirty="0" smtClean="0"/>
              <a:t>d2 </a:t>
            </a:r>
            <a:r>
              <a:rPr lang="fr-FR" sz="1800" dirty="0"/>
              <a:t>== 0 </a:t>
            </a:r>
            <a:r>
              <a:rPr lang="fr-FR" sz="1800" dirty="0" smtClean="0"/>
              <a:t>&amp;&amp; d1 </a:t>
            </a:r>
            <a:r>
              <a:rPr lang="fr-FR" sz="1800" dirty="0"/>
              <a:t>== 0 </a:t>
            </a:r>
            <a:r>
              <a:rPr lang="fr-FR" sz="1800" dirty="0" smtClean="0"/>
              <a:t>&amp;&amp; d0 </a:t>
            </a:r>
            <a:r>
              <a:rPr lang="fr-FR" sz="1800" dirty="0"/>
              <a:t>== 0 </a:t>
            </a:r>
            <a:r>
              <a:rPr lang="fr-FR" sz="1800" dirty="0" smtClean="0"/>
              <a:t>&amp;&amp; L == 1) ||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       </a:t>
            </a:r>
            <a:r>
              <a:rPr lang="fr-FR" sz="1800" dirty="0"/>
              <a:t>(</a:t>
            </a:r>
            <a:r>
              <a:rPr lang="fr-FR" sz="1800" dirty="0" smtClean="0"/>
              <a:t>d2 </a:t>
            </a:r>
            <a:r>
              <a:rPr lang="fr-FR" sz="1800" dirty="0"/>
              <a:t>== 0 </a:t>
            </a:r>
            <a:r>
              <a:rPr lang="fr-FR" sz="1800" dirty="0" smtClean="0"/>
              <a:t>&amp;&amp; d1 </a:t>
            </a:r>
            <a:r>
              <a:rPr lang="fr-FR" sz="1800" dirty="0"/>
              <a:t>== 0 </a:t>
            </a:r>
            <a:r>
              <a:rPr lang="fr-FR" sz="1800" dirty="0" smtClean="0"/>
              <a:t>&amp;&amp; d0 </a:t>
            </a:r>
            <a:r>
              <a:rPr lang="fr-FR" sz="1800" dirty="0"/>
              <a:t>== 1 </a:t>
            </a:r>
            <a:r>
              <a:rPr lang="fr-FR" sz="1800" dirty="0" smtClean="0"/>
              <a:t> &amp;&amp; L == 1)</a:t>
            </a:r>
          </a:p>
          <a:p>
            <a:pPr marL="0" indent="0">
              <a:buNone/>
            </a:pPr>
            <a:endParaRPr lang="fr-FR" sz="1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rgbClr val="C00000"/>
                </a:solidFill>
              </a:rPr>
              <a:t>c3 </a:t>
            </a:r>
            <a:r>
              <a:rPr lang="fr-FR" sz="2000" dirty="0">
                <a:solidFill>
                  <a:srgbClr val="C00000"/>
                </a:solidFill>
              </a:rPr>
              <a:t>= </a:t>
            </a:r>
            <a:r>
              <a:rPr lang="fr-FR" sz="2000" dirty="0" smtClean="0">
                <a:solidFill>
                  <a:srgbClr val="C00000"/>
                </a:solidFill>
              </a:rPr>
              <a:t>d2</a:t>
            </a:r>
            <a:r>
              <a:rPr lang="fr-FR" sz="2000" b="1" kern="0" dirty="0" smtClean="0">
                <a:solidFill>
                  <a:srgbClr val="C00000"/>
                </a:solidFill>
              </a:rPr>
              <a:t>’</a:t>
            </a:r>
            <a:r>
              <a:rPr lang="fr-FR" sz="2000" kern="0" dirty="0" smtClean="0">
                <a:solidFill>
                  <a:srgbClr val="C00000"/>
                </a:solidFill>
              </a:rPr>
              <a:t>•</a:t>
            </a:r>
            <a:r>
              <a:rPr lang="fr-FR" sz="2000" dirty="0" smtClean="0">
                <a:solidFill>
                  <a:srgbClr val="C00000"/>
                </a:solidFill>
              </a:rPr>
              <a:t>d1</a:t>
            </a:r>
            <a:r>
              <a:rPr lang="fr-FR" sz="2000" b="1" dirty="0" smtClean="0">
                <a:solidFill>
                  <a:srgbClr val="C00000"/>
                </a:solidFill>
              </a:rPr>
              <a:t>’</a:t>
            </a:r>
            <a:r>
              <a:rPr lang="fr-FR" sz="2000" dirty="0" smtClean="0">
                <a:solidFill>
                  <a:srgbClr val="C00000"/>
                </a:solidFill>
              </a:rPr>
              <a:t>•</a:t>
            </a:r>
            <a:r>
              <a:rPr lang="fr-FR" sz="2000" dirty="0">
                <a:solidFill>
                  <a:srgbClr val="C00000"/>
                </a:solidFill>
              </a:rPr>
              <a:t>d0</a:t>
            </a:r>
            <a:r>
              <a:rPr lang="fr-FR" sz="2000" b="1" dirty="0" smtClean="0">
                <a:solidFill>
                  <a:srgbClr val="C00000"/>
                </a:solidFill>
              </a:rPr>
              <a:t>’</a:t>
            </a:r>
            <a:r>
              <a:rPr lang="fr-FR" sz="2000" dirty="0" smtClean="0">
                <a:solidFill>
                  <a:srgbClr val="C00000"/>
                </a:solidFill>
              </a:rPr>
              <a:t>•L </a:t>
            </a:r>
            <a:r>
              <a:rPr lang="fr-FR" sz="2000" dirty="0">
                <a:solidFill>
                  <a:srgbClr val="C00000"/>
                </a:solidFill>
              </a:rPr>
              <a:t>+  </a:t>
            </a:r>
            <a:r>
              <a:rPr lang="fr-FR" sz="2000" dirty="0" smtClean="0">
                <a:solidFill>
                  <a:srgbClr val="C00000"/>
                </a:solidFill>
              </a:rPr>
              <a:t>d2</a:t>
            </a:r>
            <a:r>
              <a:rPr lang="fr-FR" sz="2000" b="1" dirty="0" smtClean="0">
                <a:solidFill>
                  <a:srgbClr val="C00000"/>
                </a:solidFill>
              </a:rPr>
              <a:t>’</a:t>
            </a:r>
            <a:r>
              <a:rPr lang="fr-FR" sz="2000" dirty="0" smtClean="0">
                <a:solidFill>
                  <a:srgbClr val="C00000"/>
                </a:solidFill>
              </a:rPr>
              <a:t>•d1</a:t>
            </a:r>
            <a:r>
              <a:rPr lang="fr-FR" sz="2000" b="1" dirty="0" smtClean="0">
                <a:solidFill>
                  <a:srgbClr val="C00000"/>
                </a:solidFill>
              </a:rPr>
              <a:t>’</a:t>
            </a:r>
            <a:r>
              <a:rPr lang="fr-FR" sz="2000" dirty="0" smtClean="0">
                <a:solidFill>
                  <a:srgbClr val="C00000"/>
                </a:solidFill>
              </a:rPr>
              <a:t>•d0•L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8199" name="Rectangle 18"/>
          <p:cNvSpPr>
            <a:spLocks noChangeArrowheads="1"/>
          </p:cNvSpPr>
          <p:nvPr/>
        </p:nvSpPr>
        <p:spPr bwMode="auto">
          <a:xfrm>
            <a:off x="6472238" y="2057400"/>
            <a:ext cx="7747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eaLnBrk="0" hangingPunct="0">
              <a:lnSpc>
                <a:spcPts val="1700"/>
              </a:lnSpc>
              <a:spcBef>
                <a:spcPts val="200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508463"/>
              </p:ext>
            </p:extLst>
          </p:nvPr>
        </p:nvGraphicFramePr>
        <p:xfrm>
          <a:off x="5485281" y="1034313"/>
          <a:ext cx="3637349" cy="519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6493"/>
                <a:gridCol w="949643"/>
                <a:gridCol w="330285"/>
                <a:gridCol w="432095"/>
                <a:gridCol w="432095"/>
                <a:gridCol w="418369"/>
                <a:gridCol w="4183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DAY</a:t>
                      </a:r>
                      <a:endParaRPr lang="en-US" sz="16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d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2</a:t>
                      </a:r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d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1</a:t>
                      </a:r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d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0</a:t>
                      </a:r>
                      <a:endParaRPr lang="en-US" sz="1600" b="1" baseline="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L</a:t>
                      </a:r>
                      <a:endParaRPr lang="en-US" sz="1600" b="1" dirty="0">
                        <a:latin typeface="Andale Mono"/>
                        <a:cs typeface="Andale Mono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c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0</a:t>
                      </a:r>
                      <a:endParaRPr lang="en-US" sz="1600" b="1" baseline="0" dirty="0">
                        <a:latin typeface="Andale Mono"/>
                        <a:cs typeface="Andale Mono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c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1</a:t>
                      </a:r>
                      <a:endParaRPr lang="en-US" sz="1600" b="1" baseline="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c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2</a:t>
                      </a:r>
                      <a:endParaRPr lang="en-US" sz="1600" b="1" baseline="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c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3</a:t>
                      </a:r>
                      <a:endParaRPr lang="en-US" sz="1600" b="1" baseline="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SunS</a:t>
                      </a:r>
                      <a:endParaRPr lang="en-US" sz="1600" dirty="0" smtClean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SunL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MonS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MonL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TueS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TueL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WedS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WedL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FriS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FriL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Sat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110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111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8746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Truth Table to Logic (Part 2)</a:t>
            </a:r>
          </a:p>
        </p:txBody>
      </p:sp>
      <p:sp>
        <p:nvSpPr>
          <p:cNvPr id="8199" name="Rectangle 18"/>
          <p:cNvSpPr>
            <a:spLocks noChangeArrowheads="1"/>
          </p:cNvSpPr>
          <p:nvPr/>
        </p:nvSpPr>
        <p:spPr bwMode="auto">
          <a:xfrm>
            <a:off x="6472238" y="2057400"/>
            <a:ext cx="7747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eaLnBrk="0" hangingPunct="0">
              <a:lnSpc>
                <a:spcPts val="1700"/>
              </a:lnSpc>
              <a:spcBef>
                <a:spcPts val="200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940521"/>
              </p:ext>
            </p:extLst>
          </p:nvPr>
        </p:nvGraphicFramePr>
        <p:xfrm>
          <a:off x="5485281" y="1034313"/>
          <a:ext cx="3637349" cy="519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6493"/>
                <a:gridCol w="949643"/>
                <a:gridCol w="330285"/>
                <a:gridCol w="432095"/>
                <a:gridCol w="432095"/>
                <a:gridCol w="418369"/>
                <a:gridCol w="4183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DAY</a:t>
                      </a:r>
                      <a:endParaRPr lang="en-US" sz="16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d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2</a:t>
                      </a:r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d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1</a:t>
                      </a:r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d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0</a:t>
                      </a:r>
                      <a:endParaRPr lang="en-US" sz="1600" b="1" baseline="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L</a:t>
                      </a:r>
                      <a:endParaRPr lang="en-US" sz="1600" b="1" dirty="0">
                        <a:latin typeface="Andale Mono"/>
                        <a:cs typeface="Andale Mono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c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0</a:t>
                      </a:r>
                      <a:endParaRPr lang="en-US" sz="1600" b="1" baseline="0" dirty="0">
                        <a:latin typeface="Andale Mono"/>
                        <a:cs typeface="Andale Mono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c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1</a:t>
                      </a:r>
                      <a:endParaRPr lang="en-US" sz="1600" b="1" baseline="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c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2</a:t>
                      </a:r>
                      <a:endParaRPr lang="en-US" sz="1600" b="1" baseline="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c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3</a:t>
                      </a:r>
                      <a:endParaRPr lang="en-US" sz="1600" b="1" baseline="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SunS</a:t>
                      </a:r>
                      <a:endParaRPr lang="en-US" sz="1600" dirty="0" smtClean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SunL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MonS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MonL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TueS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TueL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WedS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WedL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FriS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FriL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Sat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110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111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59037"/>
            <a:ext cx="4630615" cy="2812025"/>
          </a:xfrm>
        </p:spPr>
        <p:txBody>
          <a:bodyPr/>
          <a:lstStyle/>
          <a:p>
            <a:pPr marL="0" lvl="0" indent="0">
              <a:buNone/>
            </a:pPr>
            <a:r>
              <a:rPr lang="fr-FR" sz="2000" dirty="0">
                <a:solidFill>
                  <a:srgbClr val="C00000"/>
                </a:solidFill>
              </a:rPr>
              <a:t>c3 = </a:t>
            </a:r>
            <a:r>
              <a:rPr lang="fr-FR" sz="2000" dirty="0" smtClean="0">
                <a:solidFill>
                  <a:srgbClr val="C00000"/>
                </a:solidFill>
              </a:rPr>
              <a:t>d2</a:t>
            </a:r>
            <a:r>
              <a:rPr lang="fr-FR" sz="2000" b="1" kern="0" dirty="0" smtClean="0">
                <a:solidFill>
                  <a:srgbClr val="C00000"/>
                </a:solidFill>
              </a:rPr>
              <a:t>’</a:t>
            </a:r>
            <a:r>
              <a:rPr lang="fr-FR" sz="2000" kern="0" dirty="0" smtClean="0">
                <a:solidFill>
                  <a:srgbClr val="C00000"/>
                </a:solidFill>
              </a:rPr>
              <a:t>•</a:t>
            </a:r>
            <a:r>
              <a:rPr lang="fr-FR" sz="2000" dirty="0" smtClean="0">
                <a:solidFill>
                  <a:srgbClr val="C00000"/>
                </a:solidFill>
              </a:rPr>
              <a:t>d1</a:t>
            </a:r>
            <a:r>
              <a:rPr lang="fr-FR" sz="2000" b="1" dirty="0">
                <a:solidFill>
                  <a:srgbClr val="C00000"/>
                </a:solidFill>
              </a:rPr>
              <a:t>’</a:t>
            </a:r>
            <a:r>
              <a:rPr lang="fr-FR" sz="2000" dirty="0">
                <a:solidFill>
                  <a:srgbClr val="C00000"/>
                </a:solidFill>
              </a:rPr>
              <a:t>•d0</a:t>
            </a:r>
            <a:r>
              <a:rPr lang="fr-FR" sz="2000" b="1" dirty="0">
                <a:solidFill>
                  <a:srgbClr val="C00000"/>
                </a:solidFill>
              </a:rPr>
              <a:t>’</a:t>
            </a:r>
            <a:r>
              <a:rPr lang="fr-FR" sz="2000" dirty="0">
                <a:solidFill>
                  <a:srgbClr val="C00000"/>
                </a:solidFill>
              </a:rPr>
              <a:t>•L </a:t>
            </a:r>
            <a:r>
              <a:rPr lang="fr-FR" sz="2000" dirty="0" smtClean="0">
                <a:solidFill>
                  <a:srgbClr val="C00000"/>
                </a:solidFill>
              </a:rPr>
              <a:t> +  </a:t>
            </a:r>
            <a:r>
              <a:rPr lang="fr-FR" sz="2000" dirty="0">
                <a:solidFill>
                  <a:srgbClr val="C00000"/>
                </a:solidFill>
              </a:rPr>
              <a:t>d2</a:t>
            </a:r>
            <a:r>
              <a:rPr lang="fr-FR" sz="2000" b="1" dirty="0">
                <a:solidFill>
                  <a:srgbClr val="C00000"/>
                </a:solidFill>
              </a:rPr>
              <a:t>’</a:t>
            </a:r>
            <a:r>
              <a:rPr lang="fr-FR" sz="2000" dirty="0">
                <a:solidFill>
                  <a:srgbClr val="C00000"/>
                </a:solidFill>
              </a:rPr>
              <a:t>•d1</a:t>
            </a:r>
            <a:r>
              <a:rPr lang="fr-FR" sz="2000" b="1" dirty="0">
                <a:solidFill>
                  <a:srgbClr val="C00000"/>
                </a:solidFill>
              </a:rPr>
              <a:t>’</a:t>
            </a:r>
            <a:r>
              <a:rPr lang="fr-FR" sz="2000" dirty="0">
                <a:solidFill>
                  <a:srgbClr val="C00000"/>
                </a:solidFill>
              </a:rPr>
              <a:t>•d0•L</a:t>
            </a:r>
            <a:endParaRPr lang="en-US" sz="2000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endParaRPr lang="fr-FR" sz="19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r-FR" sz="1900" dirty="0">
                <a:solidFill>
                  <a:prstClr val="black"/>
                </a:solidFill>
              </a:rPr>
              <a:t>c</a:t>
            </a:r>
            <a:r>
              <a:rPr lang="en-US" sz="1900" dirty="0">
                <a:solidFill>
                  <a:prstClr val="black"/>
                </a:solidFill>
              </a:rPr>
              <a:t>2 = (DAY == TUE and </a:t>
            </a:r>
            <a:r>
              <a:rPr lang="en-US" sz="1900" dirty="0" smtClean="0">
                <a:solidFill>
                  <a:prstClr val="black"/>
                </a:solidFill>
              </a:rPr>
              <a:t>LEC</a:t>
            </a:r>
            <a:r>
              <a:rPr lang="en-US" sz="1900" dirty="0">
                <a:solidFill>
                  <a:prstClr val="black"/>
                </a:solidFill>
              </a:rPr>
              <a:t>) or </a:t>
            </a:r>
          </a:p>
          <a:p>
            <a:pPr marL="0" lvl="0" indent="0">
              <a:buNone/>
            </a:pPr>
            <a:r>
              <a:rPr lang="en-US" sz="1900" dirty="0">
                <a:solidFill>
                  <a:prstClr val="black"/>
                </a:solidFill>
              </a:rPr>
              <a:t>        (DAY == WED and </a:t>
            </a:r>
            <a:r>
              <a:rPr lang="en-US" sz="1900" dirty="0" smtClean="0">
                <a:solidFill>
                  <a:prstClr val="black"/>
                </a:solidFill>
              </a:rPr>
              <a:t>LEC</a:t>
            </a:r>
            <a:r>
              <a:rPr lang="en-US" sz="1900" dirty="0">
                <a:solidFill>
                  <a:prstClr val="black"/>
                </a:solidFill>
              </a:rPr>
              <a:t>)</a:t>
            </a:r>
          </a:p>
          <a:p>
            <a:pPr marL="0" lvl="0" indent="0">
              <a:buNone/>
            </a:pPr>
            <a:endParaRPr lang="en-US" sz="19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r-FR" sz="2000" dirty="0">
                <a:solidFill>
                  <a:srgbClr val="C00000"/>
                </a:solidFill>
              </a:rPr>
              <a:t>c</a:t>
            </a:r>
            <a:r>
              <a:rPr lang="en-US" sz="2000" dirty="0">
                <a:solidFill>
                  <a:srgbClr val="C00000"/>
                </a:solidFill>
              </a:rPr>
              <a:t>2 = </a:t>
            </a:r>
            <a:r>
              <a:rPr lang="fr-FR" sz="2000" dirty="0" smtClean="0">
                <a:solidFill>
                  <a:srgbClr val="C00000"/>
                </a:solidFill>
              </a:rPr>
              <a:t>d2</a:t>
            </a:r>
            <a:r>
              <a:rPr lang="fr-FR" sz="2000" b="1" kern="0" dirty="0" smtClean="0">
                <a:solidFill>
                  <a:srgbClr val="C00000"/>
                </a:solidFill>
              </a:rPr>
              <a:t>’•</a:t>
            </a:r>
            <a:r>
              <a:rPr lang="fr-FR" sz="2000" dirty="0" smtClean="0">
                <a:solidFill>
                  <a:srgbClr val="C00000"/>
                </a:solidFill>
              </a:rPr>
              <a:t>d1•d0</a:t>
            </a:r>
            <a:r>
              <a:rPr lang="fr-FR" sz="2000" b="1" dirty="0" smtClean="0">
                <a:solidFill>
                  <a:srgbClr val="C00000"/>
                </a:solidFill>
              </a:rPr>
              <a:t>’•</a:t>
            </a:r>
            <a:r>
              <a:rPr lang="fr-FR" sz="2000" dirty="0" smtClean="0">
                <a:solidFill>
                  <a:srgbClr val="C00000"/>
                </a:solidFill>
              </a:rPr>
              <a:t>L  +  d2</a:t>
            </a:r>
            <a:r>
              <a:rPr lang="fr-FR" sz="2000" b="1" dirty="0" smtClean="0">
                <a:solidFill>
                  <a:srgbClr val="C00000"/>
                </a:solidFill>
              </a:rPr>
              <a:t>’•</a:t>
            </a:r>
            <a:r>
              <a:rPr lang="fr-FR" sz="2000" dirty="0" smtClean="0">
                <a:solidFill>
                  <a:srgbClr val="C00000"/>
                </a:solidFill>
              </a:rPr>
              <a:t>d1•d0•L</a:t>
            </a:r>
            <a:endParaRPr lang="fr-FR" sz="2000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791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Truth Table to Logic (Part 3)</a:t>
            </a:r>
          </a:p>
        </p:txBody>
      </p:sp>
      <p:sp>
        <p:nvSpPr>
          <p:cNvPr id="8199" name="Rectangle 18"/>
          <p:cNvSpPr>
            <a:spLocks noChangeArrowheads="1"/>
          </p:cNvSpPr>
          <p:nvPr/>
        </p:nvSpPr>
        <p:spPr bwMode="auto">
          <a:xfrm>
            <a:off x="6472238" y="2057400"/>
            <a:ext cx="7747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eaLnBrk="0" hangingPunct="0">
              <a:lnSpc>
                <a:spcPts val="1700"/>
              </a:lnSpc>
              <a:spcBef>
                <a:spcPts val="200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700743"/>
              </p:ext>
            </p:extLst>
          </p:nvPr>
        </p:nvGraphicFramePr>
        <p:xfrm>
          <a:off x="5485281" y="1034313"/>
          <a:ext cx="3637349" cy="519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6493"/>
                <a:gridCol w="949643"/>
                <a:gridCol w="330285"/>
                <a:gridCol w="432095"/>
                <a:gridCol w="432095"/>
                <a:gridCol w="418369"/>
                <a:gridCol w="4183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DAY</a:t>
                      </a:r>
                      <a:endParaRPr lang="en-US" sz="16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d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2</a:t>
                      </a:r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d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1</a:t>
                      </a:r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d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0</a:t>
                      </a:r>
                      <a:endParaRPr lang="en-US" sz="1600" b="1" baseline="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L</a:t>
                      </a:r>
                      <a:endParaRPr lang="en-US" sz="1600" b="1" dirty="0">
                        <a:latin typeface="Andale Mono"/>
                        <a:cs typeface="Andale Mono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c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0</a:t>
                      </a:r>
                      <a:endParaRPr lang="en-US" sz="1600" b="1" baseline="0" dirty="0">
                        <a:latin typeface="Andale Mono"/>
                        <a:cs typeface="Andale Mono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c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1</a:t>
                      </a:r>
                      <a:endParaRPr lang="en-US" sz="1600" b="1" baseline="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c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2</a:t>
                      </a:r>
                      <a:endParaRPr lang="en-US" sz="1600" b="1" baseline="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c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3</a:t>
                      </a:r>
                      <a:endParaRPr lang="en-US" sz="1600" b="1" baseline="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SunS</a:t>
                      </a:r>
                      <a:endParaRPr lang="en-US" sz="1600" dirty="0" smtClean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SunL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MonS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MonL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TueS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TueL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WedS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WedL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FriS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FriL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Sat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110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111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59037"/>
            <a:ext cx="4923692" cy="2812025"/>
          </a:xfrm>
        </p:spPr>
        <p:txBody>
          <a:bodyPr/>
          <a:lstStyle/>
          <a:p>
            <a:pPr marL="0" lvl="0" indent="0">
              <a:buNone/>
            </a:pPr>
            <a:r>
              <a:rPr lang="fr-FR" sz="2000" dirty="0">
                <a:solidFill>
                  <a:srgbClr val="C00000"/>
                </a:solidFill>
              </a:rPr>
              <a:t>c3 = </a:t>
            </a:r>
            <a:r>
              <a:rPr lang="fr-FR" sz="2000" dirty="0" smtClean="0">
                <a:solidFill>
                  <a:srgbClr val="C00000"/>
                </a:solidFill>
              </a:rPr>
              <a:t>d2</a:t>
            </a:r>
            <a:r>
              <a:rPr lang="fr-FR" sz="2000" b="1" kern="0" dirty="0" smtClean="0">
                <a:solidFill>
                  <a:srgbClr val="C00000"/>
                </a:solidFill>
              </a:rPr>
              <a:t>’</a:t>
            </a:r>
            <a:r>
              <a:rPr lang="fr-FR" sz="2000" kern="0" dirty="0" smtClean="0">
                <a:solidFill>
                  <a:srgbClr val="C00000"/>
                </a:solidFill>
              </a:rPr>
              <a:t>•</a:t>
            </a:r>
            <a:r>
              <a:rPr lang="fr-FR" sz="2000" dirty="0" smtClean="0">
                <a:solidFill>
                  <a:srgbClr val="C00000"/>
                </a:solidFill>
              </a:rPr>
              <a:t>d1</a:t>
            </a:r>
            <a:r>
              <a:rPr lang="fr-FR" sz="2000" b="1" dirty="0">
                <a:solidFill>
                  <a:srgbClr val="C00000"/>
                </a:solidFill>
              </a:rPr>
              <a:t>’</a:t>
            </a:r>
            <a:r>
              <a:rPr lang="fr-FR" sz="2000" dirty="0">
                <a:solidFill>
                  <a:srgbClr val="C00000"/>
                </a:solidFill>
              </a:rPr>
              <a:t>•d0</a:t>
            </a:r>
            <a:r>
              <a:rPr lang="fr-FR" sz="2000" b="1" dirty="0">
                <a:solidFill>
                  <a:srgbClr val="C00000"/>
                </a:solidFill>
              </a:rPr>
              <a:t>’</a:t>
            </a:r>
            <a:r>
              <a:rPr lang="fr-FR" sz="2000" dirty="0">
                <a:solidFill>
                  <a:srgbClr val="C00000"/>
                </a:solidFill>
              </a:rPr>
              <a:t>•L </a:t>
            </a:r>
            <a:r>
              <a:rPr lang="fr-FR" sz="2000" dirty="0" smtClean="0">
                <a:solidFill>
                  <a:srgbClr val="C00000"/>
                </a:solidFill>
              </a:rPr>
              <a:t> +  </a:t>
            </a:r>
            <a:r>
              <a:rPr lang="fr-FR" sz="2000" dirty="0">
                <a:solidFill>
                  <a:srgbClr val="C00000"/>
                </a:solidFill>
              </a:rPr>
              <a:t>d2</a:t>
            </a:r>
            <a:r>
              <a:rPr lang="fr-FR" sz="2000" b="1" dirty="0">
                <a:solidFill>
                  <a:srgbClr val="C00000"/>
                </a:solidFill>
              </a:rPr>
              <a:t>’</a:t>
            </a:r>
            <a:r>
              <a:rPr lang="fr-FR" sz="2000" dirty="0">
                <a:solidFill>
                  <a:srgbClr val="C00000"/>
                </a:solidFill>
              </a:rPr>
              <a:t>•d1</a:t>
            </a:r>
            <a:r>
              <a:rPr lang="fr-FR" sz="2000" b="1" dirty="0">
                <a:solidFill>
                  <a:srgbClr val="C00000"/>
                </a:solidFill>
              </a:rPr>
              <a:t>’</a:t>
            </a:r>
            <a:r>
              <a:rPr lang="fr-FR" sz="2000" dirty="0">
                <a:solidFill>
                  <a:srgbClr val="C00000"/>
                </a:solidFill>
              </a:rPr>
              <a:t>•d0•L</a:t>
            </a:r>
            <a:endParaRPr lang="en-US" sz="2000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fr-FR" sz="2000" dirty="0" smtClean="0">
                <a:solidFill>
                  <a:srgbClr val="C00000"/>
                </a:solidFill>
              </a:rPr>
              <a:t>c</a:t>
            </a:r>
            <a:r>
              <a:rPr lang="en-US" sz="2000" dirty="0">
                <a:solidFill>
                  <a:srgbClr val="C00000"/>
                </a:solidFill>
              </a:rPr>
              <a:t>2 = </a:t>
            </a:r>
            <a:r>
              <a:rPr lang="fr-FR" sz="2000" dirty="0" smtClean="0">
                <a:solidFill>
                  <a:srgbClr val="C00000"/>
                </a:solidFill>
              </a:rPr>
              <a:t>d2</a:t>
            </a:r>
            <a:r>
              <a:rPr lang="fr-FR" sz="2000" b="1" kern="0" dirty="0" smtClean="0">
                <a:solidFill>
                  <a:srgbClr val="C00000"/>
                </a:solidFill>
              </a:rPr>
              <a:t>’•</a:t>
            </a:r>
            <a:r>
              <a:rPr lang="fr-FR" sz="2000" dirty="0" smtClean="0">
                <a:solidFill>
                  <a:srgbClr val="C00000"/>
                </a:solidFill>
              </a:rPr>
              <a:t>d1 •d0</a:t>
            </a:r>
            <a:r>
              <a:rPr lang="fr-FR" sz="2000" b="1" dirty="0" smtClean="0">
                <a:solidFill>
                  <a:srgbClr val="C00000"/>
                </a:solidFill>
              </a:rPr>
              <a:t>’•</a:t>
            </a:r>
            <a:r>
              <a:rPr lang="fr-FR" sz="2000" dirty="0" smtClean="0">
                <a:solidFill>
                  <a:srgbClr val="C00000"/>
                </a:solidFill>
              </a:rPr>
              <a:t>L  +  d2</a:t>
            </a:r>
            <a:r>
              <a:rPr lang="fr-FR" sz="2000" b="1" dirty="0" smtClean="0">
                <a:solidFill>
                  <a:srgbClr val="C00000"/>
                </a:solidFill>
              </a:rPr>
              <a:t>’•</a:t>
            </a:r>
            <a:r>
              <a:rPr lang="fr-FR" sz="2000" dirty="0" smtClean="0">
                <a:solidFill>
                  <a:srgbClr val="C00000"/>
                </a:solidFill>
              </a:rPr>
              <a:t>d1 •d0•L</a:t>
            </a:r>
          </a:p>
          <a:p>
            <a:pPr marL="0" lvl="0" indent="0">
              <a:buNone/>
            </a:pPr>
            <a:endParaRPr lang="fr-FR" sz="2000" b="1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fr-FR" sz="2000" dirty="0">
                <a:solidFill>
                  <a:prstClr val="black"/>
                </a:solidFill>
              </a:rPr>
              <a:t>c</a:t>
            </a:r>
            <a:r>
              <a:rPr lang="en-US" sz="2000" dirty="0">
                <a:solidFill>
                  <a:prstClr val="black"/>
                </a:solidFill>
              </a:rPr>
              <a:t>1 = On your homework for next week!</a:t>
            </a:r>
          </a:p>
          <a:p>
            <a:pPr marL="0" lvl="0" indent="0">
              <a:buNone/>
            </a:pPr>
            <a:endParaRPr lang="en-US" sz="19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r-FR" sz="2000" dirty="0">
                <a:solidFill>
                  <a:srgbClr val="C00000"/>
                </a:solidFill>
              </a:rPr>
              <a:t>c</a:t>
            </a:r>
            <a:r>
              <a:rPr lang="en-US" sz="2000" dirty="0">
                <a:solidFill>
                  <a:srgbClr val="C00000"/>
                </a:solidFill>
              </a:rPr>
              <a:t>0 = </a:t>
            </a:r>
            <a:r>
              <a:rPr lang="fr-FR" sz="2000" dirty="0" smtClean="0">
                <a:solidFill>
                  <a:srgbClr val="C00000"/>
                </a:solidFill>
              </a:rPr>
              <a:t>d2</a:t>
            </a:r>
            <a:r>
              <a:rPr lang="fr-FR" sz="2000" kern="0" dirty="0" smtClean="0">
                <a:solidFill>
                  <a:srgbClr val="C00000"/>
                </a:solidFill>
              </a:rPr>
              <a:t>•</a:t>
            </a:r>
            <a:r>
              <a:rPr lang="fr-FR" sz="2000" dirty="0" smtClean="0">
                <a:solidFill>
                  <a:srgbClr val="C00000"/>
                </a:solidFill>
              </a:rPr>
              <a:t>d1</a:t>
            </a:r>
            <a:r>
              <a:rPr lang="fr-FR" sz="2000" b="1" dirty="0" smtClean="0">
                <a:solidFill>
                  <a:srgbClr val="C00000"/>
                </a:solidFill>
              </a:rPr>
              <a:t>’</a:t>
            </a:r>
            <a:r>
              <a:rPr lang="fr-FR" sz="2000" dirty="0" smtClean="0">
                <a:solidFill>
                  <a:srgbClr val="C00000"/>
                </a:solidFill>
              </a:rPr>
              <a:t>• d0 •</a:t>
            </a:r>
            <a:r>
              <a:rPr lang="fr-FR" sz="2000" dirty="0" smtClean="0">
                <a:solidFill>
                  <a:srgbClr val="C00000"/>
                </a:solidFill>
              </a:rPr>
              <a:t>L</a:t>
            </a:r>
            <a:r>
              <a:rPr lang="fr-FR" sz="2000" b="1" dirty="0" smtClean="0">
                <a:solidFill>
                  <a:srgbClr val="C00000"/>
                </a:solidFill>
              </a:rPr>
              <a:t>’</a:t>
            </a:r>
            <a:r>
              <a:rPr lang="fr-FR" sz="2000" dirty="0" smtClean="0">
                <a:solidFill>
                  <a:srgbClr val="C00000"/>
                </a:solidFill>
              </a:rPr>
              <a:t>   </a:t>
            </a:r>
            <a:r>
              <a:rPr lang="fr-FR" sz="2000" dirty="0" smtClean="0">
                <a:solidFill>
                  <a:srgbClr val="C00000"/>
                </a:solidFill>
              </a:rPr>
              <a:t>+  d2•d1 •d0</a:t>
            </a:r>
            <a:r>
              <a:rPr lang="fr-FR" sz="2000" b="1" dirty="0" smtClean="0">
                <a:solidFill>
                  <a:srgbClr val="C00000"/>
                </a:solidFill>
              </a:rPr>
              <a:t>’</a:t>
            </a:r>
            <a:endParaRPr lang="fr-FR" sz="2000" b="1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endParaRPr lang="fr-FR" sz="2000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8548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Logic to Gates</a:t>
            </a:r>
          </a:p>
        </p:txBody>
      </p:sp>
      <p:sp>
        <p:nvSpPr>
          <p:cNvPr id="8199" name="Rectangle 18"/>
          <p:cNvSpPr>
            <a:spLocks noChangeArrowheads="1"/>
          </p:cNvSpPr>
          <p:nvPr/>
        </p:nvSpPr>
        <p:spPr bwMode="auto">
          <a:xfrm>
            <a:off x="6472238" y="2057400"/>
            <a:ext cx="774700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eaLnBrk="0" hangingPunct="0">
              <a:lnSpc>
                <a:spcPts val="1700"/>
              </a:lnSpc>
              <a:spcBef>
                <a:spcPts val="200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>
                <a:solidFill>
                  <a:srgbClr val="000000"/>
                </a:solidFill>
                <a:latin typeface="Tahoma" pitchFamily="-111" charset="0"/>
              </a:rPr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5138" y="1491883"/>
            <a:ext cx="4923692" cy="565517"/>
          </a:xfrm>
        </p:spPr>
        <p:txBody>
          <a:bodyPr/>
          <a:lstStyle/>
          <a:p>
            <a:pPr marL="0" lvl="0" indent="0">
              <a:buNone/>
            </a:pPr>
            <a:r>
              <a:rPr lang="fr-FR" sz="2000" dirty="0">
                <a:solidFill>
                  <a:srgbClr val="C00000"/>
                </a:solidFill>
              </a:rPr>
              <a:t>c3 = </a:t>
            </a:r>
            <a:r>
              <a:rPr lang="fr-FR" sz="2000" dirty="0" smtClean="0">
                <a:solidFill>
                  <a:srgbClr val="C00000"/>
                </a:solidFill>
              </a:rPr>
              <a:t>d2</a:t>
            </a:r>
            <a:r>
              <a:rPr lang="fr-FR" sz="2000" b="1" kern="0" dirty="0" smtClean="0">
                <a:solidFill>
                  <a:srgbClr val="C00000"/>
                </a:solidFill>
              </a:rPr>
              <a:t>’</a:t>
            </a:r>
            <a:r>
              <a:rPr lang="fr-FR" sz="2000" kern="0" dirty="0" smtClean="0">
                <a:solidFill>
                  <a:srgbClr val="C00000"/>
                </a:solidFill>
              </a:rPr>
              <a:t>•</a:t>
            </a:r>
            <a:r>
              <a:rPr lang="fr-FR" sz="2000" dirty="0" smtClean="0">
                <a:solidFill>
                  <a:srgbClr val="C00000"/>
                </a:solidFill>
              </a:rPr>
              <a:t>d1</a:t>
            </a:r>
            <a:r>
              <a:rPr lang="fr-FR" sz="2000" b="1" dirty="0">
                <a:solidFill>
                  <a:srgbClr val="C00000"/>
                </a:solidFill>
              </a:rPr>
              <a:t>’</a:t>
            </a:r>
            <a:r>
              <a:rPr lang="fr-FR" sz="2000" dirty="0">
                <a:solidFill>
                  <a:srgbClr val="C00000"/>
                </a:solidFill>
              </a:rPr>
              <a:t>•d0</a:t>
            </a:r>
            <a:r>
              <a:rPr lang="fr-FR" sz="2000" b="1" dirty="0">
                <a:solidFill>
                  <a:srgbClr val="C00000"/>
                </a:solidFill>
              </a:rPr>
              <a:t>’</a:t>
            </a:r>
            <a:r>
              <a:rPr lang="fr-FR" sz="2000" dirty="0">
                <a:solidFill>
                  <a:srgbClr val="C00000"/>
                </a:solidFill>
              </a:rPr>
              <a:t>•L </a:t>
            </a:r>
            <a:r>
              <a:rPr lang="fr-FR" sz="2000" dirty="0" smtClean="0">
                <a:solidFill>
                  <a:srgbClr val="C00000"/>
                </a:solidFill>
              </a:rPr>
              <a:t> +  </a:t>
            </a:r>
            <a:r>
              <a:rPr lang="fr-FR" sz="2000" dirty="0">
                <a:solidFill>
                  <a:srgbClr val="C00000"/>
                </a:solidFill>
              </a:rPr>
              <a:t>d2</a:t>
            </a:r>
            <a:r>
              <a:rPr lang="fr-FR" sz="2000" b="1" dirty="0">
                <a:solidFill>
                  <a:srgbClr val="C00000"/>
                </a:solidFill>
              </a:rPr>
              <a:t>’</a:t>
            </a:r>
            <a:r>
              <a:rPr lang="fr-FR" sz="2000" dirty="0">
                <a:solidFill>
                  <a:srgbClr val="C00000"/>
                </a:solidFill>
              </a:rPr>
              <a:t>•d1</a:t>
            </a:r>
            <a:r>
              <a:rPr lang="fr-FR" sz="2000" b="1" dirty="0">
                <a:solidFill>
                  <a:srgbClr val="C00000"/>
                </a:solidFill>
              </a:rPr>
              <a:t>’</a:t>
            </a:r>
            <a:r>
              <a:rPr lang="fr-FR" sz="2000" dirty="0">
                <a:solidFill>
                  <a:srgbClr val="C00000"/>
                </a:solidFill>
              </a:rPr>
              <a:t>•d0•L</a:t>
            </a:r>
            <a:endParaRPr lang="en-US" sz="2000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endParaRPr lang="fr-FR" sz="2000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grpSp>
        <p:nvGrpSpPr>
          <p:cNvPr id="154" name="Group 153"/>
          <p:cNvGrpSpPr/>
          <p:nvPr/>
        </p:nvGrpSpPr>
        <p:grpSpPr>
          <a:xfrm>
            <a:off x="375138" y="2288845"/>
            <a:ext cx="5456331" cy="3892162"/>
            <a:chOff x="344394" y="1956444"/>
            <a:chExt cx="5456331" cy="3892162"/>
          </a:xfrm>
        </p:grpSpPr>
        <p:sp>
          <p:nvSpPr>
            <p:cNvPr id="13" name="TextBox 12"/>
            <p:cNvSpPr txBox="1"/>
            <p:nvPr/>
          </p:nvSpPr>
          <p:spPr>
            <a:xfrm>
              <a:off x="344394" y="2057400"/>
              <a:ext cx="6692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Franklin Gothic Medium" panose="020B0603020102020204" pitchFamily="34" charset="0"/>
                  <a:ea typeface="Cambria Math" pitchFamily="18" charset="0"/>
                  <a:cs typeface="Franklin Gothic Medium"/>
                </a:rPr>
                <a:t>d</a:t>
              </a:r>
              <a:r>
                <a:rPr lang="en-US" sz="2400" dirty="0">
                  <a:latin typeface="Franklin Gothic Medium" panose="020B0603020102020204" pitchFamily="34" charset="0"/>
                  <a:ea typeface="Cambria Math" pitchFamily="18" charset="0"/>
                  <a:cs typeface="Franklin Gothic Medium"/>
                </a:rPr>
                <a:t>2</a:t>
              </a:r>
              <a:endParaRPr lang="en-US" sz="2400" dirty="0" smtClean="0">
                <a:latin typeface="Franklin Gothic Medium" panose="020B0603020102020204" pitchFamily="34" charset="0"/>
                <a:ea typeface="Cambria Math" pitchFamily="18" charset="0"/>
                <a:cs typeface="Franklin Gothic Medium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897481" y="2057400"/>
              <a:ext cx="259884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555297" y="4759095"/>
              <a:ext cx="387152" cy="1089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4394" y="2970710"/>
              <a:ext cx="6692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Franklin Gothic Medium" panose="020B0603020102020204" pitchFamily="34" charset="0"/>
                  <a:ea typeface="Cambria Math" pitchFamily="18" charset="0"/>
                  <a:cs typeface="Franklin Gothic Medium"/>
                </a:rPr>
                <a:t>d</a:t>
              </a:r>
              <a:r>
                <a:rPr lang="en-US" sz="2400" dirty="0">
                  <a:latin typeface="Franklin Gothic Medium" panose="020B0603020102020204" pitchFamily="34" charset="0"/>
                  <a:ea typeface="Cambria Math" pitchFamily="18" charset="0"/>
                  <a:cs typeface="Franklin Gothic Medium"/>
                </a:rPr>
                <a:t>1</a:t>
              </a:r>
              <a:endParaRPr lang="en-US" sz="2400" dirty="0" smtClean="0">
                <a:latin typeface="Franklin Gothic Medium" panose="020B0603020102020204" pitchFamily="34" charset="0"/>
                <a:ea typeface="Cambria Math" pitchFamily="18" charset="0"/>
                <a:cs typeface="Franklin Gothic Medium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44394" y="3884020"/>
              <a:ext cx="5772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Franklin Gothic Medium" panose="020B0603020102020204" pitchFamily="34" charset="0"/>
                  <a:ea typeface="Cambria Math" pitchFamily="18" charset="0"/>
                  <a:cs typeface="Franklin Gothic Medium"/>
                </a:rPr>
                <a:t>d0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44394" y="4797330"/>
              <a:ext cx="5557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Franklin Gothic Medium" panose="020B0603020102020204" pitchFamily="34" charset="0"/>
                  <a:ea typeface="Cambria Math" pitchFamily="18" charset="0"/>
                  <a:cs typeface="Franklin Gothic Medium"/>
                </a:rPr>
                <a:t>L</a:t>
              </a:r>
            </a:p>
          </p:txBody>
        </p:sp>
        <p:sp>
          <p:nvSpPr>
            <p:cNvPr id="53" name="Oval 52"/>
            <p:cNvSpPr/>
            <p:nvPr/>
          </p:nvSpPr>
          <p:spPr>
            <a:xfrm>
              <a:off x="1042851" y="419682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Elbow Connector 64"/>
            <p:cNvCxnSpPr>
              <a:stCxn id="71" idx="3"/>
              <a:endCxn id="63" idx="2"/>
            </p:cNvCxnSpPr>
            <p:nvPr/>
          </p:nvCxnSpPr>
          <p:spPr>
            <a:xfrm>
              <a:off x="4228206" y="2779776"/>
              <a:ext cx="107619" cy="52975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3" name="Group 152"/>
            <p:cNvGrpSpPr/>
            <p:nvPr/>
          </p:nvGrpSpPr>
          <p:grpSpPr>
            <a:xfrm>
              <a:off x="917127" y="1956444"/>
              <a:ext cx="4811095" cy="2617891"/>
              <a:chOff x="917127" y="1956444"/>
              <a:chExt cx="4811095" cy="2617891"/>
            </a:xfrm>
          </p:grpSpPr>
          <p:grpSp>
            <p:nvGrpSpPr>
              <p:cNvPr id="152" name="Group 151"/>
              <p:cNvGrpSpPr/>
              <p:nvPr/>
            </p:nvGrpSpPr>
            <p:grpSpPr>
              <a:xfrm>
                <a:off x="921688" y="2869754"/>
                <a:ext cx="1219802" cy="663575"/>
                <a:chOff x="921688" y="2869754"/>
                <a:chExt cx="1219802" cy="663575"/>
              </a:xfrm>
            </p:grpSpPr>
            <p:pic>
              <p:nvPicPr>
                <p:cNvPr id="21" name="Picture 51" descr="not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21688" y="2869754"/>
                  <a:ext cx="1219802" cy="663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2" name="TextBox 6"/>
                <p:cNvSpPr txBox="1">
                  <a:spLocks noChangeArrowheads="1"/>
                </p:cNvSpPr>
                <p:nvPr/>
              </p:nvSpPr>
              <p:spPr bwMode="auto">
                <a:xfrm>
                  <a:off x="1181572" y="3040032"/>
                  <a:ext cx="562975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400" b="1" dirty="0" smtClean="0"/>
                    <a:t>NOT</a:t>
                  </a:r>
                  <a:endParaRPr lang="en-US" sz="1400" b="1" dirty="0"/>
                </a:p>
              </p:txBody>
            </p:sp>
          </p:grpSp>
          <p:grpSp>
            <p:nvGrpSpPr>
              <p:cNvPr id="151" name="Group 150"/>
              <p:cNvGrpSpPr/>
              <p:nvPr/>
            </p:nvGrpSpPr>
            <p:grpSpPr>
              <a:xfrm>
                <a:off x="917127" y="3910760"/>
                <a:ext cx="1219802" cy="663575"/>
                <a:chOff x="917127" y="3910760"/>
                <a:chExt cx="1219802" cy="663575"/>
              </a:xfrm>
            </p:grpSpPr>
            <p:pic>
              <p:nvPicPr>
                <p:cNvPr id="24" name="Picture 51" descr="not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17127" y="3910760"/>
                  <a:ext cx="1219802" cy="663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5" name="TextBox 6"/>
                <p:cNvSpPr txBox="1">
                  <a:spLocks noChangeArrowheads="1"/>
                </p:cNvSpPr>
                <p:nvPr/>
              </p:nvSpPr>
              <p:spPr bwMode="auto">
                <a:xfrm>
                  <a:off x="1177011" y="4081038"/>
                  <a:ext cx="562975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400" b="1" dirty="0" smtClean="0"/>
                    <a:t>NOT</a:t>
                  </a:r>
                  <a:endParaRPr lang="en-US" sz="1400" b="1" dirty="0"/>
                </a:p>
              </p:txBody>
            </p:sp>
          </p:grpSp>
          <p:grpSp>
            <p:nvGrpSpPr>
              <p:cNvPr id="150" name="Group 149"/>
              <p:cNvGrpSpPr/>
              <p:nvPr/>
            </p:nvGrpSpPr>
            <p:grpSpPr>
              <a:xfrm>
                <a:off x="921688" y="1956444"/>
                <a:ext cx="1219802" cy="663575"/>
                <a:chOff x="921688" y="1956444"/>
                <a:chExt cx="1219802" cy="663575"/>
              </a:xfrm>
            </p:grpSpPr>
            <p:pic>
              <p:nvPicPr>
                <p:cNvPr id="42" name="Picture 51" descr="not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21688" y="1956444"/>
                  <a:ext cx="1219802" cy="663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3" name="TextBox 6"/>
                <p:cNvSpPr txBox="1">
                  <a:spLocks noChangeArrowheads="1"/>
                </p:cNvSpPr>
                <p:nvPr/>
              </p:nvSpPr>
              <p:spPr bwMode="auto">
                <a:xfrm>
                  <a:off x="1181572" y="2126722"/>
                  <a:ext cx="562975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400" b="1" dirty="0" smtClean="0"/>
                    <a:t>NOT</a:t>
                  </a:r>
                  <a:endParaRPr lang="en-US" sz="1400" b="1" dirty="0"/>
                </a:p>
              </p:txBody>
            </p:sp>
          </p:grpSp>
          <p:grpSp>
            <p:nvGrpSpPr>
              <p:cNvPr id="147" name="Group 146"/>
              <p:cNvGrpSpPr/>
              <p:nvPr/>
            </p:nvGrpSpPr>
            <p:grpSpPr>
              <a:xfrm>
                <a:off x="4324736" y="3150339"/>
                <a:ext cx="1403486" cy="632725"/>
                <a:chOff x="4324736" y="3150339"/>
                <a:chExt cx="1403486" cy="632725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4327888" y="3150339"/>
                  <a:ext cx="1400334" cy="632725"/>
                  <a:chOff x="2449764" y="5554436"/>
                  <a:chExt cx="1400334" cy="663575"/>
                </a:xfrm>
              </p:grpSpPr>
              <p:pic>
                <p:nvPicPr>
                  <p:cNvPr id="7" name="Picture 50" descr="or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449764" y="5554436"/>
                    <a:ext cx="1400334" cy="6635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" name="Text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51401" y="5725890"/>
                    <a:ext cx="453971" cy="3077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1400" b="1" dirty="0"/>
                      <a:t>OR</a:t>
                    </a:r>
                  </a:p>
                </p:txBody>
              </p:sp>
            </p:grpSp>
            <p:sp>
              <p:nvSpPr>
                <p:cNvPr id="62" name="Oval 61"/>
                <p:cNvSpPr/>
                <p:nvPr/>
              </p:nvSpPr>
              <p:spPr>
                <a:xfrm>
                  <a:off x="4324736" y="3615854"/>
                  <a:ext cx="9144" cy="9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4335825" y="3304958"/>
                  <a:ext cx="9144" cy="9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9" name="Group 148"/>
              <p:cNvGrpSpPr/>
              <p:nvPr/>
            </p:nvGrpSpPr>
            <p:grpSpPr>
              <a:xfrm>
                <a:off x="2808704" y="2305599"/>
                <a:ext cx="1422343" cy="948353"/>
                <a:chOff x="2808704" y="2305599"/>
                <a:chExt cx="1422343" cy="948353"/>
              </a:xfrm>
            </p:grpSpPr>
            <p:grpSp>
              <p:nvGrpSpPr>
                <p:cNvPr id="67" name="Group 66"/>
                <p:cNvGrpSpPr/>
                <p:nvPr/>
              </p:nvGrpSpPr>
              <p:grpSpPr>
                <a:xfrm>
                  <a:off x="2808704" y="2305599"/>
                  <a:ext cx="1419502" cy="948353"/>
                  <a:chOff x="2584748" y="4511189"/>
                  <a:chExt cx="1419502" cy="585802"/>
                </a:xfrm>
              </p:grpSpPr>
              <p:pic>
                <p:nvPicPr>
                  <p:cNvPr id="71" name="Picture 49" descr="and"/>
                  <p:cNvPicPr>
                    <a:picLocks noChangeAspect="1" noChangeArrowheads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584748" y="4511189"/>
                    <a:ext cx="1419502" cy="58580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2" name="Text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61681" y="4709031"/>
                    <a:ext cx="574196" cy="19011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1400" b="1" dirty="0" smtClean="0"/>
                      <a:t>AND</a:t>
                    </a:r>
                    <a:endParaRPr lang="en-US" sz="1400" b="1" dirty="0"/>
                  </a:p>
                </p:txBody>
              </p:sp>
            </p:grpSp>
            <p:sp>
              <p:nvSpPr>
                <p:cNvPr id="68" name="Oval 67"/>
                <p:cNvSpPr>
                  <a:spLocks noChangeAspect="1"/>
                </p:cNvSpPr>
                <p:nvPr/>
              </p:nvSpPr>
              <p:spPr>
                <a:xfrm>
                  <a:off x="2813727" y="2538057"/>
                  <a:ext cx="9144" cy="9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>
                  <a:spLocks noChangeAspect="1"/>
                </p:cNvSpPr>
                <p:nvPr/>
              </p:nvSpPr>
              <p:spPr>
                <a:xfrm>
                  <a:off x="2813727" y="3004401"/>
                  <a:ext cx="9144" cy="9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9"/>
                <p:cNvSpPr>
                  <a:spLocks noChangeAspect="1"/>
                </p:cNvSpPr>
                <p:nvPr/>
              </p:nvSpPr>
              <p:spPr>
                <a:xfrm>
                  <a:off x="4221903" y="2784942"/>
                  <a:ext cx="9144" cy="9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2808704" y="2779771"/>
                  <a:ext cx="36602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2816286" y="3172865"/>
                  <a:ext cx="36602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Oval 82"/>
                <p:cNvSpPr>
                  <a:spLocks noChangeAspect="1"/>
                </p:cNvSpPr>
                <p:nvPr/>
              </p:nvSpPr>
              <p:spPr>
                <a:xfrm>
                  <a:off x="2813727" y="3159849"/>
                  <a:ext cx="9144" cy="9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83"/>
                <p:cNvSpPr>
                  <a:spLocks noChangeAspect="1"/>
                </p:cNvSpPr>
                <p:nvPr/>
              </p:nvSpPr>
              <p:spPr>
                <a:xfrm>
                  <a:off x="2813727" y="2784945"/>
                  <a:ext cx="9144" cy="9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6" name="Group 145"/>
              <p:cNvGrpSpPr/>
              <p:nvPr/>
            </p:nvGrpSpPr>
            <p:grpSpPr>
              <a:xfrm>
                <a:off x="2840974" y="3546895"/>
                <a:ext cx="1422343" cy="948353"/>
                <a:chOff x="2840974" y="3546895"/>
                <a:chExt cx="1422343" cy="948353"/>
              </a:xfrm>
            </p:grpSpPr>
            <p:grpSp>
              <p:nvGrpSpPr>
                <p:cNvPr id="87" name="Group 86"/>
                <p:cNvGrpSpPr/>
                <p:nvPr/>
              </p:nvGrpSpPr>
              <p:grpSpPr>
                <a:xfrm>
                  <a:off x="2840974" y="3546895"/>
                  <a:ext cx="1419502" cy="948353"/>
                  <a:chOff x="2584748" y="4511187"/>
                  <a:chExt cx="1419502" cy="585802"/>
                </a:xfrm>
              </p:grpSpPr>
              <p:pic>
                <p:nvPicPr>
                  <p:cNvPr id="95" name="Picture 49" descr="and"/>
                  <p:cNvPicPr>
                    <a:picLocks noChangeAspect="1" noChangeArrowheads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584748" y="4511187"/>
                    <a:ext cx="1419502" cy="58580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6" name="Text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61681" y="4709031"/>
                    <a:ext cx="574196" cy="19011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1400" b="1" dirty="0" smtClean="0"/>
                      <a:t>AND</a:t>
                    </a:r>
                    <a:endParaRPr lang="en-US" sz="1400" b="1" dirty="0"/>
                  </a:p>
                </p:txBody>
              </p:sp>
            </p:grpSp>
            <p:sp>
              <p:nvSpPr>
                <p:cNvPr id="88" name="Oval 87"/>
                <p:cNvSpPr>
                  <a:spLocks noChangeAspect="1"/>
                </p:cNvSpPr>
                <p:nvPr/>
              </p:nvSpPr>
              <p:spPr>
                <a:xfrm>
                  <a:off x="2842846" y="3776204"/>
                  <a:ext cx="9144" cy="9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/>
                <p:cNvSpPr>
                  <a:spLocks noChangeAspect="1"/>
                </p:cNvSpPr>
                <p:nvPr/>
              </p:nvSpPr>
              <p:spPr>
                <a:xfrm>
                  <a:off x="2851990" y="4242548"/>
                  <a:ext cx="9144" cy="9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89"/>
                <p:cNvSpPr>
                  <a:spLocks noChangeAspect="1"/>
                </p:cNvSpPr>
                <p:nvPr/>
              </p:nvSpPr>
              <p:spPr>
                <a:xfrm>
                  <a:off x="4254173" y="4026241"/>
                  <a:ext cx="9144" cy="9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2840974" y="4021070"/>
                  <a:ext cx="36602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2848556" y="4414164"/>
                  <a:ext cx="36602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3" name="Oval 92"/>
                <p:cNvSpPr>
                  <a:spLocks noChangeAspect="1"/>
                </p:cNvSpPr>
                <p:nvPr/>
              </p:nvSpPr>
              <p:spPr>
                <a:xfrm>
                  <a:off x="2851990" y="4407140"/>
                  <a:ext cx="9144" cy="9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93"/>
                <p:cNvSpPr>
                  <a:spLocks noChangeAspect="1"/>
                </p:cNvSpPr>
                <p:nvPr/>
              </p:nvSpPr>
              <p:spPr>
                <a:xfrm>
                  <a:off x="2842846" y="4023092"/>
                  <a:ext cx="9144" cy="9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97" name="Elbow Connector 96"/>
            <p:cNvCxnSpPr>
              <a:stCxn id="47" idx="3"/>
            </p:cNvCxnSpPr>
            <p:nvPr/>
          </p:nvCxnSpPr>
          <p:spPr>
            <a:xfrm flipV="1">
              <a:off x="900113" y="4414164"/>
              <a:ext cx="1961021" cy="613999"/>
            </a:xfrm>
            <a:prstGeom prst="bentConnector3">
              <a:avLst>
                <a:gd name="adj1" fmla="val 86672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Elbow Connector 100"/>
            <p:cNvCxnSpPr>
              <a:stCxn id="114" idx="0"/>
              <a:endCxn id="83" idx="2"/>
            </p:cNvCxnSpPr>
            <p:nvPr/>
          </p:nvCxnSpPr>
          <p:spPr>
            <a:xfrm rot="5400000" flipH="1" flipV="1">
              <a:off x="1716677" y="3885393"/>
              <a:ext cx="1818021" cy="376079"/>
            </a:xfrm>
            <a:prstGeom prst="bentConnector2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Oval 113"/>
            <p:cNvSpPr/>
            <p:nvPr/>
          </p:nvSpPr>
          <p:spPr>
            <a:xfrm>
              <a:off x="2391928" y="498244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>
              <a:stCxn id="24" idx="3"/>
              <a:endCxn id="89" idx="2"/>
            </p:cNvCxnSpPr>
            <p:nvPr/>
          </p:nvCxnSpPr>
          <p:spPr>
            <a:xfrm>
              <a:off x="2136929" y="4242548"/>
              <a:ext cx="715061" cy="457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Oval 116"/>
            <p:cNvSpPr/>
            <p:nvPr/>
          </p:nvSpPr>
          <p:spPr>
            <a:xfrm>
              <a:off x="2065925" y="315582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Elbow Connector 115"/>
            <p:cNvCxnSpPr>
              <a:stCxn id="117" idx="4"/>
              <a:endCxn id="94" idx="2"/>
            </p:cNvCxnSpPr>
            <p:nvPr/>
          </p:nvCxnSpPr>
          <p:spPr>
            <a:xfrm rot="16200000" flipH="1">
              <a:off x="2087044" y="3271861"/>
              <a:ext cx="780403" cy="731201"/>
            </a:xfrm>
            <a:prstGeom prst="bentConnector2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/>
            <p:cNvSpPr/>
            <p:nvPr/>
          </p:nvSpPr>
          <p:spPr>
            <a:xfrm>
              <a:off x="2527479" y="225847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9" name="Elbow Connector 118"/>
            <p:cNvCxnSpPr>
              <a:stCxn id="120" idx="6"/>
              <a:endCxn id="68" idx="2"/>
            </p:cNvCxnSpPr>
            <p:nvPr/>
          </p:nvCxnSpPr>
          <p:spPr>
            <a:xfrm>
              <a:off x="2618919" y="2304192"/>
              <a:ext cx="194808" cy="238437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Elbow Connector 121"/>
            <p:cNvCxnSpPr>
              <a:stCxn id="120" idx="6"/>
              <a:endCxn id="88" idx="2"/>
            </p:cNvCxnSpPr>
            <p:nvPr/>
          </p:nvCxnSpPr>
          <p:spPr>
            <a:xfrm>
              <a:off x="2618919" y="2304192"/>
              <a:ext cx="223927" cy="1476584"/>
            </a:xfrm>
            <a:prstGeom prst="bentConnector3">
              <a:avLst>
                <a:gd name="adj1" fmla="val -18058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93" name="Straight Connector 8192"/>
            <p:cNvCxnSpPr>
              <a:stCxn id="42" idx="3"/>
              <a:endCxn id="120" idx="6"/>
            </p:cNvCxnSpPr>
            <p:nvPr/>
          </p:nvCxnSpPr>
          <p:spPr>
            <a:xfrm>
              <a:off x="2141490" y="2288232"/>
              <a:ext cx="477429" cy="1596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96" name="Elbow Connector 8195"/>
            <p:cNvCxnSpPr>
              <a:stCxn id="117" idx="0"/>
              <a:endCxn id="71" idx="1"/>
            </p:cNvCxnSpPr>
            <p:nvPr/>
          </p:nvCxnSpPr>
          <p:spPr>
            <a:xfrm rot="5400000" flipH="1" flipV="1">
              <a:off x="2272152" y="2619270"/>
              <a:ext cx="376045" cy="697059"/>
            </a:xfrm>
            <a:prstGeom prst="bentConnector2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98" name="Elbow Connector 8197"/>
            <p:cNvCxnSpPr>
              <a:stCxn id="139" idx="6"/>
              <a:endCxn id="69" idx="2"/>
            </p:cNvCxnSpPr>
            <p:nvPr/>
          </p:nvCxnSpPr>
          <p:spPr>
            <a:xfrm flipV="1">
              <a:off x="1383484" y="3008973"/>
              <a:ext cx="1430243" cy="707447"/>
            </a:xfrm>
            <a:prstGeom prst="bentConnector3">
              <a:avLst>
                <a:gd name="adj1" fmla="val 62653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Oval 138"/>
            <p:cNvSpPr/>
            <p:nvPr/>
          </p:nvSpPr>
          <p:spPr>
            <a:xfrm>
              <a:off x="1374340" y="3711848"/>
              <a:ext cx="9144" cy="91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205" name="Elbow Connector 8204"/>
            <p:cNvCxnSpPr>
              <a:stCxn id="53" idx="0"/>
              <a:endCxn id="139" idx="2"/>
            </p:cNvCxnSpPr>
            <p:nvPr/>
          </p:nvCxnSpPr>
          <p:spPr>
            <a:xfrm rot="5400000" flipH="1" flipV="1">
              <a:off x="991252" y="3813740"/>
              <a:ext cx="480407" cy="285769"/>
            </a:xfrm>
            <a:prstGeom prst="bentConnector2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Oval 147"/>
            <p:cNvSpPr/>
            <p:nvPr/>
          </p:nvSpPr>
          <p:spPr>
            <a:xfrm>
              <a:off x="4023360" y="4005072"/>
              <a:ext cx="9144" cy="91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212" name="Elbow Connector 8211"/>
            <p:cNvCxnSpPr>
              <a:stCxn id="95" idx="3"/>
              <a:endCxn id="62" idx="2"/>
            </p:cNvCxnSpPr>
            <p:nvPr/>
          </p:nvCxnSpPr>
          <p:spPr>
            <a:xfrm flipV="1">
              <a:off x="4260476" y="3620426"/>
              <a:ext cx="64260" cy="400646"/>
            </a:xfrm>
            <a:prstGeom prst="bentConnector3">
              <a:avLst>
                <a:gd name="adj1" fmla="val 94468"/>
              </a:avLst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ectangle 127"/>
            <p:cNvSpPr/>
            <p:nvPr/>
          </p:nvSpPr>
          <p:spPr>
            <a:xfrm>
              <a:off x="5485281" y="3309530"/>
              <a:ext cx="315444" cy="3279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750150"/>
              </p:ext>
            </p:extLst>
          </p:nvPr>
        </p:nvGraphicFramePr>
        <p:xfrm>
          <a:off x="5485281" y="1034313"/>
          <a:ext cx="3637349" cy="519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6493"/>
                <a:gridCol w="949643"/>
                <a:gridCol w="330285"/>
                <a:gridCol w="432095"/>
                <a:gridCol w="432095"/>
                <a:gridCol w="418369"/>
                <a:gridCol w="4183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DAY</a:t>
                      </a:r>
                      <a:endParaRPr lang="en-US" sz="1600" b="1" baseline="-2500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d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2</a:t>
                      </a:r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d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1</a:t>
                      </a:r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d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0</a:t>
                      </a:r>
                      <a:endParaRPr lang="en-US" sz="1600" b="1" baseline="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L</a:t>
                      </a:r>
                      <a:endParaRPr lang="en-US" sz="1600" b="1" dirty="0">
                        <a:latin typeface="Andale Mono"/>
                        <a:cs typeface="Andale Mono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c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0</a:t>
                      </a:r>
                      <a:endParaRPr lang="en-US" sz="1600" b="1" baseline="0" dirty="0">
                        <a:latin typeface="Andale Mono"/>
                        <a:cs typeface="Andale Mono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c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1</a:t>
                      </a:r>
                      <a:endParaRPr lang="en-US" sz="1600" b="1" baseline="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c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2</a:t>
                      </a:r>
                      <a:endParaRPr lang="en-US" sz="1600" b="1" baseline="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dale Mono"/>
                          <a:cs typeface="Andale Mono"/>
                        </a:rPr>
                        <a:t>c</a:t>
                      </a:r>
                      <a:r>
                        <a:rPr lang="en-US" sz="1600" b="1" baseline="0" dirty="0" smtClean="0">
                          <a:latin typeface="Andale Mono"/>
                          <a:cs typeface="Andale Mono"/>
                        </a:rPr>
                        <a:t>3</a:t>
                      </a:r>
                      <a:endParaRPr lang="en-US" sz="1600" b="1" baseline="0" dirty="0">
                        <a:latin typeface="Andale Mono"/>
                        <a:cs typeface="Andale Mono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SunS</a:t>
                      </a:r>
                      <a:endParaRPr lang="en-US" sz="1600" dirty="0" smtClean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SunL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MonS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MonL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TueS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TueL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WedS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WedL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011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FriS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FriL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Sat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110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111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-</a:t>
                      </a:r>
                      <a:endParaRPr lang="en-US" sz="1600" b="1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5" name="TextBox 154"/>
          <p:cNvSpPr txBox="1"/>
          <p:nvPr/>
        </p:nvSpPr>
        <p:spPr>
          <a:xfrm>
            <a:off x="1165035" y="5764408"/>
            <a:ext cx="305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Multi-input AND gates</a:t>
            </a:r>
          </a:p>
        </p:txBody>
      </p:sp>
    </p:spTree>
    <p:extLst>
      <p:ext uri="{BB962C8B-B14F-4D97-AF65-F5344CB8AC3E}">
        <p14:creationId xmlns:p14="http://schemas.microsoft.com/office/powerpoint/2010/main" val="20739166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</a:t>
            </a:r>
            <a:r>
              <a:rPr lang="en-US" dirty="0" smtClean="0"/>
              <a:t>ombinational </a:t>
            </a:r>
            <a:r>
              <a:rPr lang="en-US" dirty="0"/>
              <a:t>L</a:t>
            </a:r>
            <a:r>
              <a:rPr lang="en-US" dirty="0" smtClean="0"/>
              <a:t>ogic</a:t>
            </a:r>
          </a:p>
        </p:txBody>
      </p:sp>
      <p:sp>
        <p:nvSpPr>
          <p:cNvPr id="10243" name="Rectangle 12"/>
          <p:cNvSpPr>
            <a:spLocks noGrp="1" noChangeArrowheads="1"/>
          </p:cNvSpPr>
          <p:nvPr>
            <p:ph idx="1"/>
          </p:nvPr>
        </p:nvSpPr>
        <p:spPr>
          <a:xfrm>
            <a:off x="663264" y="1205523"/>
            <a:ext cx="6083121" cy="2323288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400" dirty="0" smtClean="0"/>
              <a:t>Switches</a:t>
            </a:r>
          </a:p>
          <a:p>
            <a:pPr eaLnBrk="1" hangingPunct="1">
              <a:lnSpc>
                <a:spcPct val="95000"/>
              </a:lnSpc>
            </a:pPr>
            <a:r>
              <a:rPr lang="en-US" sz="2400" dirty="0" smtClean="0"/>
              <a:t>Basic logic and truth tables</a:t>
            </a:r>
          </a:p>
          <a:p>
            <a:pPr eaLnBrk="1" hangingPunct="1">
              <a:lnSpc>
                <a:spcPct val="95000"/>
              </a:lnSpc>
            </a:pPr>
            <a:r>
              <a:rPr lang="en-US" sz="2400" dirty="0" smtClean="0"/>
              <a:t>Logic functions</a:t>
            </a:r>
          </a:p>
          <a:p>
            <a:pPr eaLnBrk="1" hangingPunct="1">
              <a:lnSpc>
                <a:spcPct val="95000"/>
              </a:lnSpc>
            </a:pPr>
            <a:r>
              <a:rPr lang="en-US" sz="2400" dirty="0" smtClean="0"/>
              <a:t>Boolean algebra</a:t>
            </a:r>
          </a:p>
          <a:p>
            <a:pPr eaLnBrk="1" hangingPunct="1">
              <a:lnSpc>
                <a:spcPct val="95000"/>
              </a:lnSpc>
            </a:pPr>
            <a:r>
              <a:rPr lang="en-US" sz="2400" dirty="0" smtClean="0"/>
              <a:t>Proofs by re-writing and by truth table</a:t>
            </a:r>
          </a:p>
        </p:txBody>
      </p:sp>
    </p:spTree>
    <p:extLst>
      <p:ext uri="{BB962C8B-B14F-4D97-AF65-F5344CB8AC3E}">
        <p14:creationId xmlns:p14="http://schemas.microsoft.com/office/powerpoint/2010/main" val="8340734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Logical Equivalence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85800" y="1278081"/>
            <a:ext cx="8229600" cy="1752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  <a:ea typeface="+mn-ea"/>
              </a:rPr>
              <a:t>Terminology:  </a:t>
            </a:r>
            <a:r>
              <a:rPr lang="en-US" sz="2800" dirty="0" smtClean="0">
                <a:ea typeface="+mn-ea"/>
              </a:rPr>
              <a:t>A compound proposition is a…</a:t>
            </a:r>
          </a:p>
          <a:p>
            <a:pPr lvl="1">
              <a:defRPr/>
            </a:pPr>
            <a:r>
              <a:rPr lang="en-US" i="1" dirty="0" smtClean="0">
                <a:ea typeface="+mn-ea"/>
              </a:rPr>
              <a:t>	Tautology</a:t>
            </a:r>
            <a:r>
              <a:rPr lang="en-US" dirty="0" smtClean="0">
                <a:ea typeface="+mn-ea"/>
              </a:rPr>
              <a:t> if it is always true</a:t>
            </a:r>
          </a:p>
          <a:p>
            <a:pPr lvl="1">
              <a:defRPr/>
            </a:pPr>
            <a:r>
              <a:rPr lang="en-US" i="1" dirty="0" smtClean="0">
                <a:ea typeface="+mn-ea"/>
              </a:rPr>
              <a:t>	Contradiction</a:t>
            </a:r>
            <a:r>
              <a:rPr lang="en-US" dirty="0" smtClean="0">
                <a:ea typeface="+mn-ea"/>
              </a:rPr>
              <a:t> if it is always false</a:t>
            </a:r>
          </a:p>
          <a:p>
            <a:pPr lvl="1">
              <a:defRPr/>
            </a:pPr>
            <a:r>
              <a:rPr lang="en-US" i="1" dirty="0" smtClean="0">
                <a:ea typeface="+mn-ea"/>
              </a:rPr>
              <a:t>	Contingency</a:t>
            </a:r>
            <a:r>
              <a:rPr lang="en-US" dirty="0" smtClean="0">
                <a:ea typeface="+mn-ea"/>
              </a:rPr>
              <a:t> if it can be either true or false</a:t>
            </a:r>
          </a:p>
          <a:p>
            <a:pPr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 lvl="1">
              <a:defRPr/>
            </a:pPr>
            <a:endParaRPr lang="en-US" dirty="0">
              <a:ea typeface="+mn-ea"/>
            </a:endParaRPr>
          </a:p>
        </p:txBody>
      </p:sp>
      <p:sp>
        <p:nvSpPr>
          <p:cNvPr id="23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66355" y="3270248"/>
            <a:ext cx="6172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i="1" dirty="0"/>
              <a:t>p</a:t>
            </a:r>
            <a:r>
              <a:rPr lang="en-US" sz="2400" b="1" dirty="0"/>
              <a:t> </a:t>
            </a:r>
            <a:r>
              <a:rPr lang="en-US" sz="2400" b="1" dirty="0">
                <a:latin typeface="Symbol" charset="0"/>
                <a:sym typeface="Symbol" charset="0"/>
              </a:rPr>
              <a:t></a:t>
            </a:r>
            <a:r>
              <a:rPr lang="en-US" sz="2400" b="1" dirty="0"/>
              <a:t> </a:t>
            </a:r>
            <a:r>
              <a:rPr lang="en-US" sz="2400" b="1" dirty="0">
                <a:latin typeface="Symbol" charset="0"/>
                <a:sym typeface="Symbol" charset="0"/>
              </a:rPr>
              <a:t></a:t>
            </a:r>
            <a:r>
              <a:rPr lang="en-US" sz="2400" b="1" dirty="0"/>
              <a:t> </a:t>
            </a:r>
            <a:r>
              <a:rPr lang="en-US" sz="2400" i="1" dirty="0"/>
              <a:t>p</a:t>
            </a:r>
          </a:p>
          <a:p>
            <a:pPr eaLnBrk="1" hangingPunct="1"/>
            <a:endParaRPr lang="en-US" sz="2000" i="1" dirty="0"/>
          </a:p>
          <a:p>
            <a:pPr eaLnBrk="1" hangingPunct="1"/>
            <a:r>
              <a:rPr lang="en-US" sz="2400" i="1" dirty="0"/>
              <a:t>p </a:t>
            </a:r>
            <a:r>
              <a:rPr lang="en-US" sz="2400" dirty="0">
                <a:latin typeface="Symbol" charset="0"/>
                <a:sym typeface="Symbol" charset="0"/>
              </a:rPr>
              <a:t>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</a:p>
          <a:p>
            <a:pPr eaLnBrk="1" hangingPunct="1"/>
            <a:endParaRPr lang="en-US" sz="2000" i="1" dirty="0"/>
          </a:p>
          <a:p>
            <a:pPr eaLnBrk="1" hangingPunct="1"/>
            <a:r>
              <a:rPr lang="en-US" sz="2400" dirty="0"/>
              <a:t>(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</a:t>
            </a:r>
            <a:r>
              <a:rPr lang="en-US" sz="2400" dirty="0"/>
              <a:t> </a:t>
            </a:r>
            <a:r>
              <a:rPr lang="en-US" sz="2400" i="1" dirty="0"/>
              <a:t>q</a:t>
            </a:r>
            <a:r>
              <a:rPr lang="en-US" sz="2400" dirty="0"/>
              <a:t>) </a:t>
            </a:r>
            <a:r>
              <a:rPr lang="en-US" sz="2400" dirty="0">
                <a:latin typeface="Symbol" charset="0"/>
                <a:sym typeface="Symbol" charset="0"/>
              </a:rPr>
              <a:t>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</a:p>
          <a:p>
            <a:pPr eaLnBrk="1" hangingPunct="1"/>
            <a:endParaRPr lang="en-US" sz="2000" i="1" dirty="0"/>
          </a:p>
          <a:p>
            <a:pPr eaLnBrk="1" hangingPunct="1"/>
            <a:r>
              <a:rPr lang="en-US" sz="2400" dirty="0"/>
              <a:t>(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</a:t>
            </a:r>
            <a:r>
              <a:rPr lang="en-US" sz="2400" dirty="0"/>
              <a:t> </a:t>
            </a:r>
            <a:r>
              <a:rPr lang="en-US" sz="2400" i="1" dirty="0"/>
              <a:t>q</a:t>
            </a:r>
            <a:r>
              <a:rPr lang="en-US" sz="2400" dirty="0"/>
              <a:t>) </a:t>
            </a:r>
            <a:r>
              <a:rPr lang="en-US" sz="2400" dirty="0">
                <a:latin typeface="Symbol" charset="0"/>
                <a:sym typeface="Symbol" charset="0"/>
              </a:rPr>
              <a:t></a:t>
            </a:r>
            <a:r>
              <a:rPr lang="en-US" sz="2400" dirty="0"/>
              <a:t> (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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</a:t>
            </a:r>
            <a:r>
              <a:rPr lang="en-US" sz="2400" dirty="0"/>
              <a:t> </a:t>
            </a:r>
            <a:r>
              <a:rPr lang="en-US" sz="2400" i="1" dirty="0"/>
              <a:t>q</a:t>
            </a:r>
            <a:r>
              <a:rPr lang="en-US" sz="2400" dirty="0"/>
              <a:t>) </a:t>
            </a:r>
            <a:r>
              <a:rPr lang="en-US" sz="2400" dirty="0">
                <a:latin typeface="Symbol" charset="0"/>
                <a:sym typeface="Symbol" charset="0"/>
              </a:rPr>
              <a:t></a:t>
            </a:r>
            <a:r>
              <a:rPr lang="en-US" sz="2400" dirty="0"/>
              <a:t> (</a:t>
            </a:r>
            <a:r>
              <a:rPr lang="en-US" sz="2400" dirty="0">
                <a:latin typeface="Symbol" charset="0"/>
                <a:sym typeface="Symbol" charset="0"/>
              </a:rPr>
              <a:t>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</a:t>
            </a:r>
            <a:r>
              <a:rPr lang="en-US" sz="2400" dirty="0"/>
              <a:t> </a:t>
            </a:r>
            <a:r>
              <a:rPr lang="en-US" sz="2400" i="1" dirty="0"/>
              <a:t>q</a:t>
            </a:r>
            <a:r>
              <a:rPr lang="en-US" sz="2400" dirty="0"/>
              <a:t>) </a:t>
            </a:r>
            <a:r>
              <a:rPr lang="en-US" sz="2400" dirty="0">
                <a:latin typeface="Symbol" charset="0"/>
                <a:sym typeface="Symbol" charset="0"/>
              </a:rPr>
              <a:t></a:t>
            </a:r>
            <a:r>
              <a:rPr lang="en-US" sz="2400" dirty="0"/>
              <a:t> (</a:t>
            </a:r>
            <a:r>
              <a:rPr lang="en-US" sz="2400" dirty="0">
                <a:latin typeface="Symbol" charset="0"/>
                <a:sym typeface="Symbol" charset="0"/>
              </a:rPr>
              <a:t>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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</a:t>
            </a:r>
            <a:r>
              <a:rPr lang="en-US" sz="2400" dirty="0"/>
              <a:t> </a:t>
            </a:r>
            <a:r>
              <a:rPr lang="en-US" sz="2400" i="1" dirty="0"/>
              <a:t>q</a:t>
            </a:r>
            <a:r>
              <a:rPr lang="en-US" sz="2400" dirty="0"/>
              <a:t>) </a:t>
            </a:r>
          </a:p>
          <a:p>
            <a:pPr eaLnBrk="1" hangingPunct="1"/>
            <a:endParaRPr lang="en-US" sz="2400" dirty="0"/>
          </a:p>
        </p:txBody>
      </p:sp>
      <p:pic>
        <p:nvPicPr>
          <p:cNvPr id="9" name="Picture 8" descr="1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73" y="3162307"/>
            <a:ext cx="6303264" cy="266395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Box 2"/>
          <p:cNvSpPr txBox="1"/>
          <p:nvPr/>
        </p:nvSpPr>
        <p:spPr>
          <a:xfrm>
            <a:off x="2380463" y="3270248"/>
            <a:ext cx="5524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Franklin Gothic Medium"/>
                <a:cs typeface="Franklin Gothic Medium"/>
              </a:rPr>
              <a:t>Tautology!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42179" y="3944083"/>
            <a:ext cx="5524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Franklin Gothic Medium"/>
                <a:cs typeface="Franklin Gothic Medium"/>
              </a:rPr>
              <a:t>Contradiction!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28846" y="4414364"/>
            <a:ext cx="55241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Franklin Gothic Medium"/>
                <a:cs typeface="Franklin Gothic Medium"/>
              </a:rPr>
              <a:t>Contingency (note: in morning lecture the and was an or)!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97437" y="5345913"/>
            <a:ext cx="1537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Franklin Gothic Medium"/>
                <a:cs typeface="Franklin Gothic Medium"/>
              </a:rPr>
              <a:t>Tautology!</a:t>
            </a:r>
          </a:p>
        </p:txBody>
      </p:sp>
    </p:spTree>
    <p:extLst>
      <p:ext uri="{BB962C8B-B14F-4D97-AF65-F5344CB8AC3E}">
        <p14:creationId xmlns:p14="http://schemas.microsoft.com/office/powerpoint/2010/main" val="35238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Logical </a:t>
            </a:r>
            <a:r>
              <a:rPr lang="en-US" dirty="0"/>
              <a:t>E</a:t>
            </a:r>
            <a:r>
              <a:rPr lang="en-US" dirty="0" smtClean="0"/>
              <a:t>quivalence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77982" y="1302326"/>
            <a:ext cx="7917873" cy="3200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sz="3000" i="1" dirty="0">
                <a:solidFill>
                  <a:srgbClr val="C00000"/>
                </a:solidFill>
              </a:rPr>
              <a:t>A</a:t>
            </a:r>
            <a:r>
              <a:rPr lang="en-US" sz="3000" dirty="0" smtClean="0"/>
              <a:t> and </a:t>
            </a:r>
            <a:r>
              <a:rPr lang="en-US" sz="3000" i="1" dirty="0">
                <a:solidFill>
                  <a:srgbClr val="C00000"/>
                </a:solidFill>
              </a:rPr>
              <a:t>B</a:t>
            </a:r>
            <a:r>
              <a:rPr lang="en-US" sz="3000" dirty="0" smtClean="0"/>
              <a:t> are </a:t>
            </a:r>
            <a:r>
              <a:rPr lang="en-US" sz="3000" i="1" dirty="0" smtClean="0"/>
              <a:t>logically equivalent </a:t>
            </a:r>
            <a:r>
              <a:rPr lang="en-US" sz="3000" dirty="0" smtClean="0"/>
              <a:t>if and only if</a:t>
            </a:r>
          </a:p>
          <a:p>
            <a:pPr marL="0" indent="0">
              <a:buNone/>
              <a:defRPr/>
            </a:pPr>
            <a:r>
              <a:rPr lang="en-US" sz="3000" i="1" dirty="0">
                <a:solidFill>
                  <a:srgbClr val="C00000"/>
                </a:solidFill>
              </a:rPr>
              <a:t> </a:t>
            </a:r>
            <a:r>
              <a:rPr lang="en-US" sz="3000" i="1" dirty="0" smtClean="0">
                <a:solidFill>
                  <a:srgbClr val="C00000"/>
                </a:solidFill>
              </a:rPr>
              <a:t>  A </a:t>
            </a:r>
            <a:r>
              <a:rPr lang="en-US" sz="3000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</a:t>
            </a:r>
            <a:r>
              <a:rPr lang="en-US" sz="3000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sz="3000" i="1" dirty="0" smtClean="0">
                <a:solidFill>
                  <a:srgbClr val="C00000"/>
                </a:solidFill>
              </a:rPr>
              <a:t>B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smtClean="0"/>
              <a:t>is a tautology</a:t>
            </a:r>
          </a:p>
          <a:p>
            <a:pPr marL="457200" lvl="1" indent="0">
              <a:buNone/>
              <a:defRPr/>
            </a:pPr>
            <a:r>
              <a:rPr lang="en-US" i="1" dirty="0" smtClean="0">
                <a:ea typeface="+mn-ea"/>
              </a:rPr>
              <a:t>    i.e. </a:t>
            </a:r>
            <a:r>
              <a:rPr lang="en-US" sz="3000" i="1" dirty="0">
                <a:solidFill>
                  <a:srgbClr val="C00000"/>
                </a:solidFill>
              </a:rPr>
              <a:t>A</a:t>
            </a:r>
            <a:r>
              <a:rPr lang="en-US" dirty="0" smtClean="0">
                <a:ea typeface="+mn-ea"/>
              </a:rPr>
              <a:t> and </a:t>
            </a:r>
            <a:r>
              <a:rPr lang="en-US" sz="3000" i="1" dirty="0">
                <a:solidFill>
                  <a:srgbClr val="C00000"/>
                </a:solidFill>
              </a:rPr>
              <a:t>B</a:t>
            </a:r>
            <a:r>
              <a:rPr lang="en-US" dirty="0" smtClean="0">
                <a:ea typeface="+mn-ea"/>
              </a:rPr>
              <a:t> have the same truth table</a:t>
            </a:r>
          </a:p>
          <a:p>
            <a:pPr lvl="1">
              <a:defRPr/>
            </a:pPr>
            <a:endParaRPr lang="en-US" sz="1900" dirty="0" smtClean="0">
              <a:ea typeface="+mn-ea"/>
            </a:endParaRPr>
          </a:p>
          <a:p>
            <a:pPr marL="0" indent="0">
              <a:buNone/>
              <a:defRPr/>
            </a:pPr>
            <a:r>
              <a:rPr lang="en-US" sz="3000" dirty="0" smtClean="0">
                <a:ea typeface="+mn-ea"/>
              </a:rPr>
              <a:t>The notation </a:t>
            </a:r>
            <a:r>
              <a:rPr lang="en-US" sz="3000" i="1" dirty="0" smtClean="0">
                <a:solidFill>
                  <a:srgbClr val="C00000"/>
                </a:solidFill>
                <a:ea typeface="+mn-ea"/>
              </a:rPr>
              <a:t>A</a:t>
            </a:r>
            <a:r>
              <a:rPr lang="en-US" sz="3000" dirty="0" smtClean="0">
                <a:solidFill>
                  <a:srgbClr val="C00000"/>
                </a:solidFill>
                <a:ea typeface="+mn-ea"/>
              </a:rPr>
              <a:t> </a:t>
            </a:r>
            <a:r>
              <a:rPr lang="en-US" sz="3000" dirty="0" smtClean="0">
                <a:solidFill>
                  <a:srgbClr val="C00000"/>
                </a:solidFill>
                <a:latin typeface="Symbol" pitchFamily="18" charset="2"/>
                <a:ea typeface="+mn-ea"/>
                <a:sym typeface="Symbol" pitchFamily="18" charset="2"/>
              </a:rPr>
              <a:t></a:t>
            </a:r>
            <a:r>
              <a:rPr lang="en-US" sz="3000" dirty="0" smtClean="0">
                <a:solidFill>
                  <a:srgbClr val="C00000"/>
                </a:solidFill>
                <a:ea typeface="+mn-ea"/>
              </a:rPr>
              <a:t> </a:t>
            </a:r>
            <a:r>
              <a:rPr lang="en-US" sz="3000" i="1" dirty="0" smtClean="0">
                <a:solidFill>
                  <a:srgbClr val="C00000"/>
                </a:solidFill>
                <a:ea typeface="+mn-ea"/>
              </a:rPr>
              <a:t>B</a:t>
            </a:r>
            <a:r>
              <a:rPr lang="en-US" sz="3000" dirty="0" smtClean="0">
                <a:solidFill>
                  <a:srgbClr val="C00000"/>
                </a:solidFill>
                <a:ea typeface="+mn-ea"/>
              </a:rPr>
              <a:t> </a:t>
            </a:r>
            <a:r>
              <a:rPr lang="en-US" sz="3000" dirty="0" smtClean="0">
                <a:ea typeface="+mn-ea"/>
              </a:rPr>
              <a:t>denotes </a:t>
            </a:r>
            <a:r>
              <a:rPr lang="en-US" sz="3000" i="1" dirty="0">
                <a:solidFill>
                  <a:srgbClr val="C00000"/>
                </a:solidFill>
              </a:rPr>
              <a:t>A</a:t>
            </a:r>
            <a:r>
              <a:rPr lang="en-US" sz="3000" dirty="0" smtClean="0">
                <a:ea typeface="+mn-ea"/>
              </a:rPr>
              <a:t> and </a:t>
            </a:r>
            <a:r>
              <a:rPr lang="en-US" sz="3000" i="1" dirty="0">
                <a:solidFill>
                  <a:srgbClr val="C00000"/>
                </a:solidFill>
              </a:rPr>
              <a:t>B</a:t>
            </a:r>
            <a:r>
              <a:rPr lang="en-US" sz="3000" dirty="0" smtClean="0">
                <a:ea typeface="+mn-ea"/>
              </a:rPr>
              <a:t> are</a:t>
            </a:r>
          </a:p>
          <a:p>
            <a:pPr marL="0" indent="0">
              <a:buNone/>
              <a:defRPr/>
            </a:pPr>
            <a:r>
              <a:rPr lang="en-US" sz="3000" dirty="0"/>
              <a:t> </a:t>
            </a:r>
            <a:r>
              <a:rPr lang="en-US" sz="3000" dirty="0" smtClean="0"/>
              <a:t>  </a:t>
            </a:r>
            <a:r>
              <a:rPr lang="en-US" sz="3000" dirty="0" smtClean="0">
                <a:ea typeface="+mn-ea"/>
              </a:rPr>
              <a:t>logically equivalent</a:t>
            </a:r>
          </a:p>
          <a:p>
            <a:pPr>
              <a:defRPr/>
            </a:pPr>
            <a:endParaRPr lang="en-US" sz="2200" dirty="0" smtClean="0">
              <a:ea typeface="+mn-ea"/>
            </a:endParaRPr>
          </a:p>
          <a:p>
            <a:pPr marL="0" indent="0">
              <a:buNone/>
              <a:defRPr/>
            </a:pPr>
            <a:r>
              <a:rPr lang="en-US" sz="3000" dirty="0" smtClean="0">
                <a:solidFill>
                  <a:srgbClr val="C00000"/>
                </a:solidFill>
                <a:ea typeface="+mn-ea"/>
              </a:rPr>
              <a:t>Example:</a:t>
            </a:r>
            <a:r>
              <a:rPr lang="en-US" sz="3000" dirty="0" smtClean="0">
                <a:ea typeface="+mn-ea"/>
              </a:rPr>
              <a:t>	</a:t>
            </a:r>
            <a:r>
              <a:rPr lang="en-US" sz="3000" i="1" dirty="0" smtClean="0">
                <a:ea typeface="+mn-ea"/>
              </a:rPr>
              <a:t>p</a:t>
            </a:r>
            <a:r>
              <a:rPr lang="en-US" sz="3000" dirty="0" smtClean="0">
                <a:ea typeface="+mn-ea"/>
              </a:rPr>
              <a:t> </a:t>
            </a:r>
            <a:r>
              <a:rPr lang="en-US" sz="3000" dirty="0" smtClean="0">
                <a:latin typeface="Symbol" pitchFamily="18" charset="2"/>
                <a:ea typeface="+mn-ea"/>
                <a:sym typeface="Symbol" pitchFamily="18" charset="2"/>
              </a:rPr>
              <a:t></a:t>
            </a:r>
            <a:r>
              <a:rPr lang="en-US" sz="3000" dirty="0" smtClean="0">
                <a:ea typeface="+mn-ea"/>
              </a:rPr>
              <a:t> </a:t>
            </a:r>
            <a:r>
              <a:rPr lang="en-US" sz="3000" b="1" dirty="0" smtClean="0">
                <a:latin typeface="Symbol" pitchFamily="18" charset="2"/>
                <a:ea typeface="+mn-ea"/>
                <a:sym typeface="Symbol" pitchFamily="18" charset="2"/>
              </a:rPr>
              <a:t></a:t>
            </a:r>
            <a:r>
              <a:rPr lang="en-US" sz="3000" i="1" dirty="0" smtClean="0">
                <a:ea typeface="+mn-ea"/>
              </a:rPr>
              <a:t>p</a:t>
            </a:r>
            <a:r>
              <a:rPr lang="en-US" sz="3000" dirty="0" smtClean="0">
                <a:ea typeface="+mn-ea"/>
              </a:rPr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76641825"/>
              </p:ext>
            </p:extLst>
          </p:nvPr>
        </p:nvGraphicFramePr>
        <p:xfrm>
          <a:off x="2376052" y="4720937"/>
          <a:ext cx="3525984" cy="1461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878"/>
                <a:gridCol w="669827"/>
                <a:gridCol w="940214"/>
                <a:gridCol w="1447065"/>
              </a:tblGrid>
              <a:tr h="508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p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 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</a:t>
                      </a:r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</a:t>
                      </a:r>
                      <a:r>
                        <a:rPr lang="en-US" sz="2000" b="1" i="0" dirty="0" smtClean="0"/>
                        <a:t>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</a:t>
                      </a:r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</a:tr>
              <a:tr h="4763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Franklin Gothic Medium" pitchFamily="34" charset="0"/>
                        </a:rPr>
                        <a:t>T</a:t>
                      </a:r>
                      <a:endParaRPr lang="en-US" sz="1800" dirty="0">
                        <a:latin typeface="Franklin Gothic Medium" pitchFamily="34" charset="0"/>
                      </a:endParaRPr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Franklin Gothic Medium" pitchFamily="34" charset="0"/>
                        </a:rPr>
                        <a:t>F</a:t>
                      </a:r>
                      <a:endParaRPr lang="en-US" sz="1800" dirty="0">
                        <a:latin typeface="Franklin Gothic Medium" pitchFamily="34" charset="0"/>
                      </a:endParaRPr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Franklin Gothic Medium" pitchFamily="34" charset="0"/>
                        </a:rPr>
                        <a:t>T</a:t>
                      </a:r>
                      <a:endParaRPr lang="en-US" sz="1800" dirty="0">
                        <a:latin typeface="Franklin Gothic Medium" pitchFamily="34" charset="0"/>
                      </a:endParaRPr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Franklin Gothic Medium" pitchFamily="34" charset="0"/>
                        </a:rPr>
                        <a:t>T</a:t>
                      </a:r>
                      <a:endParaRPr lang="en-US" sz="1800" dirty="0">
                        <a:latin typeface="Franklin Gothic Medium" pitchFamily="34" charset="0"/>
                      </a:endParaRPr>
                    </a:p>
                  </a:txBody>
                  <a:tcPr marL="91457" marR="91457" marT="45732" marB="45732"/>
                </a:tc>
              </a:tr>
              <a:tr h="4763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Franklin Gothic Medium" pitchFamily="34" charset="0"/>
                        </a:rPr>
                        <a:t>F</a:t>
                      </a:r>
                      <a:endParaRPr lang="en-US" sz="1800" dirty="0">
                        <a:latin typeface="Franklin Gothic Medium" pitchFamily="34" charset="0"/>
                      </a:endParaRPr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Franklin Gothic Medium" pitchFamily="34" charset="0"/>
                        </a:rPr>
                        <a:t>T</a:t>
                      </a:r>
                      <a:endParaRPr lang="en-US" sz="1800" dirty="0">
                        <a:latin typeface="Franklin Gothic Medium" pitchFamily="34" charset="0"/>
                      </a:endParaRPr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Franklin Gothic Medium" pitchFamily="34" charset="0"/>
                        </a:rPr>
                        <a:t>F</a:t>
                      </a:r>
                      <a:endParaRPr lang="en-US" sz="1800" dirty="0">
                        <a:latin typeface="Franklin Gothic Medium" pitchFamily="34" charset="0"/>
                      </a:endParaRPr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Franklin Gothic Medium" pitchFamily="34" charset="0"/>
                        </a:rPr>
                        <a:t>T</a:t>
                      </a:r>
                      <a:endParaRPr lang="en-US" sz="1800" dirty="0">
                        <a:latin typeface="Franklin Gothic Medium" pitchFamily="34" charset="0"/>
                      </a:endParaRPr>
                    </a:p>
                  </a:txBody>
                  <a:tcPr marL="91457" marR="91457" marT="45732" marB="45732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22479" y="2168866"/>
            <a:ext cx="5531742" cy="392965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5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</p:spPr>
        <p:txBody>
          <a:bodyPr/>
          <a:lstStyle/>
          <a:p>
            <a:r>
              <a:rPr lang="en-US" dirty="0" smtClean="0"/>
              <a:t>Review: De Morgan’s laws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064326" y="1288472"/>
            <a:ext cx="4426527" cy="1132609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(p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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q)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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p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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q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(p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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q)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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p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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q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992" y="2524045"/>
            <a:ext cx="899286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Consolas" pitchFamily="49" charset="0"/>
                <a:cs typeface="Consolas" pitchFamily="49" charset="0"/>
              </a:rPr>
              <a:t>if (!(</a:t>
            </a:r>
            <a:r>
              <a:rPr lang="en-US" sz="1900" b="1" dirty="0">
                <a:latin typeface="Consolas" pitchFamily="49" charset="0"/>
                <a:cs typeface="Consolas" pitchFamily="49" charset="0"/>
              </a:rPr>
              <a:t>front != null &amp;&amp; value &gt; </a:t>
            </a:r>
            <a:r>
              <a:rPr lang="en-US" sz="1900" b="1" dirty="0" err="1">
                <a:latin typeface="Consolas" pitchFamily="49" charset="0"/>
                <a:cs typeface="Consolas" pitchFamily="49" charset="0"/>
              </a:rPr>
              <a:t>front.data</a:t>
            </a:r>
            <a:r>
              <a:rPr lang="en-US" sz="1900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r>
              <a:rPr lang="en-US" sz="1900" dirty="0">
                <a:latin typeface="Consolas" pitchFamily="49" charset="0"/>
                <a:cs typeface="Consolas" pitchFamily="49" charset="0"/>
              </a:rPr>
              <a:t>	front = new </a:t>
            </a:r>
            <a:r>
              <a:rPr lang="en-US" sz="1900" dirty="0" err="1">
                <a:latin typeface="Consolas" pitchFamily="49" charset="0"/>
                <a:cs typeface="Consolas" pitchFamily="49" charset="0"/>
              </a:rPr>
              <a:t>ListNode</a:t>
            </a:r>
            <a:r>
              <a:rPr lang="en-US" sz="1900" dirty="0">
                <a:latin typeface="Consolas" pitchFamily="49" charset="0"/>
                <a:cs typeface="Consolas" pitchFamily="49" charset="0"/>
              </a:rPr>
              <a:t>(value, front);</a:t>
            </a:r>
          </a:p>
          <a:p>
            <a:r>
              <a:rPr lang="en-US" sz="1900" dirty="0">
                <a:latin typeface="Consolas" pitchFamily="49" charset="0"/>
                <a:cs typeface="Consolas" pitchFamily="49" charset="0"/>
              </a:rPr>
              <a:t>else {</a:t>
            </a:r>
          </a:p>
          <a:p>
            <a:r>
              <a:rPr lang="en-US" sz="19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900" dirty="0" err="1">
                <a:latin typeface="Consolas" pitchFamily="49" charset="0"/>
                <a:cs typeface="Consolas" pitchFamily="49" charset="0"/>
              </a:rPr>
              <a:t>ListNode</a:t>
            </a:r>
            <a:r>
              <a:rPr lang="en-US" sz="1900" dirty="0">
                <a:latin typeface="Consolas" pitchFamily="49" charset="0"/>
                <a:cs typeface="Consolas" pitchFamily="49" charset="0"/>
              </a:rPr>
              <a:t> current = front;</a:t>
            </a:r>
          </a:p>
          <a:p>
            <a:r>
              <a:rPr lang="en-US" sz="1900" dirty="0">
                <a:latin typeface="Consolas" pitchFamily="49" charset="0"/>
                <a:cs typeface="Consolas" pitchFamily="49" charset="0"/>
              </a:rPr>
              <a:t>	while 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900" b="1" dirty="0" err="1" smtClean="0">
                <a:latin typeface="Consolas" pitchFamily="49" charset="0"/>
                <a:cs typeface="Consolas" pitchFamily="49" charset="0"/>
              </a:rPr>
              <a:t>current.next</a:t>
            </a:r>
            <a:r>
              <a:rPr lang="en-US" sz="19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b="1" dirty="0">
                <a:latin typeface="Consolas" pitchFamily="49" charset="0"/>
                <a:cs typeface="Consolas" pitchFamily="49" charset="0"/>
              </a:rPr>
              <a:t>== null </a:t>
            </a:r>
            <a:r>
              <a:rPr lang="en-US" sz="1900" b="1" dirty="0" smtClean="0">
                <a:latin typeface="Consolas" pitchFamily="49" charset="0"/>
                <a:cs typeface="Consolas" pitchFamily="49" charset="0"/>
              </a:rPr>
              <a:t>&amp;&amp; </a:t>
            </a:r>
            <a:r>
              <a:rPr lang="en-US" sz="1900" b="1" dirty="0" err="1">
                <a:latin typeface="Consolas" pitchFamily="49" charset="0"/>
                <a:cs typeface="Consolas" pitchFamily="49" charset="0"/>
              </a:rPr>
              <a:t>current.next.data</a:t>
            </a:r>
            <a:r>
              <a:rPr lang="en-US" sz="1900" b="1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en-US" sz="1900" b="1" dirty="0" smtClean="0">
                <a:latin typeface="Consolas" pitchFamily="49" charset="0"/>
                <a:cs typeface="Consolas" pitchFamily="49" charset="0"/>
              </a:rPr>
              <a:t> value)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1900" dirty="0">
              <a:latin typeface="Consolas" pitchFamily="49" charset="0"/>
              <a:cs typeface="Consolas" pitchFamily="49" charset="0"/>
            </a:endParaRPr>
          </a:p>
          <a:p>
            <a:r>
              <a:rPr lang="en-US" sz="1900" dirty="0">
                <a:latin typeface="Consolas" pitchFamily="49" charset="0"/>
                <a:cs typeface="Consolas" pitchFamily="49" charset="0"/>
              </a:rPr>
              <a:t>		current = </a:t>
            </a:r>
            <a:r>
              <a:rPr lang="en-US" sz="1900" dirty="0" err="1">
                <a:latin typeface="Consolas" pitchFamily="49" charset="0"/>
                <a:cs typeface="Consolas" pitchFamily="49" charset="0"/>
              </a:rPr>
              <a:t>current.next</a:t>
            </a:r>
            <a:r>
              <a:rPr lang="en-US" sz="19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9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900" dirty="0" err="1">
                <a:latin typeface="Consolas" pitchFamily="49" charset="0"/>
                <a:cs typeface="Consolas" pitchFamily="49" charset="0"/>
              </a:rPr>
              <a:t>current.next</a:t>
            </a:r>
            <a:r>
              <a:rPr lang="en-US" sz="1900" dirty="0">
                <a:latin typeface="Consolas" pitchFamily="49" charset="0"/>
                <a:cs typeface="Consolas" pitchFamily="49" charset="0"/>
              </a:rPr>
              <a:t> = new </a:t>
            </a:r>
            <a:r>
              <a:rPr lang="en-US" sz="1900" dirty="0" err="1">
                <a:latin typeface="Consolas" pitchFamily="49" charset="0"/>
                <a:cs typeface="Consolas" pitchFamily="49" charset="0"/>
              </a:rPr>
              <a:t>ListNode</a:t>
            </a:r>
            <a:r>
              <a:rPr lang="en-US" sz="1900" dirty="0">
                <a:latin typeface="Consolas" pitchFamily="49" charset="0"/>
                <a:cs typeface="Consolas" pitchFamily="49" charset="0"/>
              </a:rPr>
              <a:t>(value, </a:t>
            </a:r>
            <a:r>
              <a:rPr lang="en-US" sz="1900" dirty="0" err="1">
                <a:latin typeface="Consolas" pitchFamily="49" charset="0"/>
                <a:cs typeface="Consolas" pitchFamily="49" charset="0"/>
              </a:rPr>
              <a:t>current.next</a:t>
            </a:r>
            <a:r>
              <a:rPr lang="en-US" sz="19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9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458" y="4928460"/>
            <a:ext cx="8769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Franklin Gothic Medium"/>
                <a:cs typeface="Franklin Gothic Medium"/>
              </a:rPr>
              <a:t>This code inserts </a:t>
            </a:r>
            <a:r>
              <a:rPr lang="en-US" sz="2000" i="1" dirty="0" smtClean="0">
                <a:latin typeface="Franklin Gothic Medium"/>
                <a:cs typeface="Franklin Gothic Medium"/>
              </a:rPr>
              <a:t>value</a:t>
            </a:r>
            <a:r>
              <a:rPr lang="en-US" sz="2000" dirty="0" smtClean="0">
                <a:latin typeface="Franklin Gothic Medium"/>
                <a:cs typeface="Franklin Gothic Medium"/>
              </a:rPr>
              <a:t> into a sorted linked list.</a:t>
            </a:r>
          </a:p>
          <a:p>
            <a:endParaRPr lang="en-US" sz="2000" dirty="0" smtClean="0">
              <a:latin typeface="Franklin Gothic Medium"/>
              <a:cs typeface="Franklin Gothic Medium"/>
            </a:endParaRPr>
          </a:p>
          <a:p>
            <a:r>
              <a:rPr lang="en-US" sz="2000" dirty="0" smtClean="0">
                <a:latin typeface="Franklin Gothic Medium"/>
                <a:cs typeface="Franklin Gothic Medium"/>
              </a:rPr>
              <a:t>The first if runs when…front is null or value is smaller than the</a:t>
            </a:r>
            <a:r>
              <a:rPr lang="en-US" sz="2000" dirty="0">
                <a:latin typeface="Franklin Gothic Medium"/>
                <a:cs typeface="Franklin Gothic Medium"/>
              </a:rPr>
              <a:t> </a:t>
            </a:r>
            <a:r>
              <a:rPr lang="en-US" sz="2000" dirty="0" smtClean="0">
                <a:latin typeface="Franklin Gothic Medium"/>
                <a:cs typeface="Franklin Gothic Medium"/>
              </a:rPr>
              <a:t>first item.</a:t>
            </a:r>
          </a:p>
          <a:p>
            <a:endParaRPr lang="en-US" sz="2000" dirty="0">
              <a:latin typeface="Franklin Gothic Medium"/>
              <a:cs typeface="Franklin Gothic Medium"/>
            </a:endParaRPr>
          </a:p>
          <a:p>
            <a:r>
              <a:rPr lang="en-US" sz="2000" dirty="0" smtClean="0">
                <a:latin typeface="Franklin Gothic Medium"/>
                <a:cs typeface="Franklin Gothic Medium"/>
              </a:rPr>
              <a:t>The while loop stops when…we’ve reached the end of the list or the next value is bigger.</a:t>
            </a:r>
          </a:p>
        </p:txBody>
      </p:sp>
    </p:spTree>
    <p:extLst>
      <p:ext uri="{BB962C8B-B14F-4D97-AF65-F5344CB8AC3E}">
        <p14:creationId xmlns:p14="http://schemas.microsoft.com/office/powerpoint/2010/main" val="424053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Law of Implication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07739789"/>
              </p:ext>
            </p:extLst>
          </p:nvPr>
        </p:nvGraphicFramePr>
        <p:xfrm>
          <a:off x="1163496" y="2893291"/>
          <a:ext cx="6286786" cy="187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1715"/>
                <a:gridCol w="511715"/>
                <a:gridCol w="877226"/>
                <a:gridCol w="731022"/>
                <a:gridCol w="1023430"/>
                <a:gridCol w="26316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/>
                        <a:t>q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sz="2000" b="1" i="1" dirty="0" smtClean="0"/>
                        <a:t> q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p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 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1" dirty="0" smtClean="0"/>
                        <a:t> q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/>
                        <a:t>  (</a:t>
                      </a:r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sz="2000" b="1" i="1" dirty="0" smtClean="0"/>
                        <a:t> q</a:t>
                      </a:r>
                      <a:r>
                        <a:rPr lang="en-US" sz="2000" b="1" i="0" dirty="0" smtClean="0"/>
                        <a:t>)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</a:t>
                      </a:r>
                      <a:r>
                        <a:rPr lang="en-US" sz="2000" b="1" i="0" dirty="0" smtClean="0"/>
                        <a:t>  (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0" dirty="0" smtClean="0"/>
                        <a:t> </a:t>
                      </a:r>
                      <a:r>
                        <a:rPr lang="en-US" sz="2000" b="1" i="1" dirty="0" smtClean="0"/>
                        <a:t>q</a:t>
                      </a:r>
                      <a:r>
                        <a:rPr lang="en-US" sz="2000" b="1" i="0" dirty="0" smtClean="0"/>
                        <a:t>)</a:t>
                      </a:r>
                      <a:endParaRPr lang="en-US" sz="2000" b="1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62979" y="1485900"/>
            <a:ext cx="563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dirty="0" smtClean="0"/>
              <a:t>(</a:t>
            </a:r>
            <a:r>
              <a:rPr lang="en-US" sz="3200" i="1" dirty="0"/>
              <a:t>p </a:t>
            </a:r>
            <a:r>
              <a:rPr lang="en-US" sz="3200" dirty="0">
                <a:latin typeface="Symbol" charset="0"/>
                <a:sym typeface="Symbol" charset="0"/>
              </a:rPr>
              <a:t></a:t>
            </a:r>
            <a:r>
              <a:rPr lang="en-US" sz="3200" dirty="0"/>
              <a:t> </a:t>
            </a:r>
            <a:r>
              <a:rPr lang="en-US" sz="3200" i="1" dirty="0"/>
              <a:t>q</a:t>
            </a:r>
            <a:r>
              <a:rPr lang="en-US" sz="3200" dirty="0"/>
              <a:t>) </a:t>
            </a:r>
            <a:r>
              <a:rPr lang="en-US" sz="3200" dirty="0">
                <a:latin typeface="Symbol" charset="0"/>
                <a:sym typeface="Symbol" charset="0"/>
              </a:rPr>
              <a:t></a:t>
            </a:r>
            <a:r>
              <a:rPr lang="en-US" sz="3200" dirty="0"/>
              <a:t> (</a:t>
            </a:r>
            <a:r>
              <a:rPr lang="en-US" sz="3200" dirty="0">
                <a:latin typeface="Symbol" charset="0"/>
                <a:sym typeface="Symbol" charset="0"/>
              </a:rPr>
              <a:t></a:t>
            </a:r>
            <a:r>
              <a:rPr lang="en-US" sz="3200" dirty="0"/>
              <a:t> </a:t>
            </a:r>
            <a:r>
              <a:rPr lang="en-US" sz="3200" i="1" dirty="0"/>
              <a:t>p</a:t>
            </a:r>
            <a:r>
              <a:rPr lang="en-US" sz="3200" dirty="0"/>
              <a:t> </a:t>
            </a:r>
            <a:r>
              <a:rPr lang="en-US" sz="3200" dirty="0">
                <a:latin typeface="Symbol" charset="0"/>
                <a:sym typeface="Symbol" charset="0"/>
              </a:rPr>
              <a:t></a:t>
            </a:r>
            <a:r>
              <a:rPr lang="en-US" sz="3200" dirty="0"/>
              <a:t> </a:t>
            </a:r>
            <a:r>
              <a:rPr lang="en-US" sz="3200" i="1" dirty="0"/>
              <a:t>q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4697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3: Logic and Boolean algebra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989" y="2584786"/>
            <a:ext cx="4459310" cy="3750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</a:t>
            </a:r>
            <a:r>
              <a:rPr lang="en-US" dirty="0"/>
              <a:t>E</a:t>
            </a:r>
            <a:r>
              <a:rPr lang="en-US" dirty="0" smtClean="0"/>
              <a:t>quivalence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40327" y="1226128"/>
            <a:ext cx="8229600" cy="214052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Franklin Gothic Medium" pitchFamily="34" charset="0"/>
              </a:rPr>
              <a:t>Describe an algorithm for computing if two logical expressions/circuits are </a:t>
            </a:r>
            <a:r>
              <a:rPr lang="en-US" sz="2800" dirty="0" smtClean="0">
                <a:latin typeface="Franklin Gothic Medium" pitchFamily="34" charset="0"/>
              </a:rPr>
              <a:t>equivalent.</a:t>
            </a:r>
            <a:endParaRPr lang="en-US" sz="2800" dirty="0">
              <a:latin typeface="Franklin Gothic Medium" pitchFamily="34" charset="0"/>
            </a:endParaRPr>
          </a:p>
          <a:p>
            <a:pPr marL="0" indent="0">
              <a:buNone/>
            </a:pPr>
            <a:endParaRPr lang="en-US" sz="2800" dirty="0">
              <a:latin typeface="Franklin Gothic Medium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What </a:t>
            </a:r>
            <a:r>
              <a:rPr lang="en-US" sz="2800" dirty="0">
                <a:solidFill>
                  <a:srgbClr val="C00000"/>
                </a:solidFill>
                <a:latin typeface="Franklin Gothic Medium" pitchFamily="34" charset="0"/>
              </a:rPr>
              <a:t>is the run time of the algorithm?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84250" y="3990108"/>
            <a:ext cx="6483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Compute the entire truth table for both of them!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8375" y="4682605"/>
            <a:ext cx="6913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There are 2</a:t>
            </a:r>
            <a:r>
              <a:rPr lang="en-US" sz="2400" baseline="30000" dirty="0" smtClean="0">
                <a:latin typeface="Franklin Gothic Medium"/>
                <a:cs typeface="Franklin Gothic Medium"/>
              </a:rPr>
              <a:t>n</a:t>
            </a:r>
            <a:r>
              <a:rPr lang="en-US" sz="2400" dirty="0" smtClean="0">
                <a:latin typeface="Franklin Gothic Medium"/>
                <a:cs typeface="Franklin Gothic Medium"/>
              </a:rPr>
              <a:t> entries in the column for </a:t>
            </a:r>
            <a:r>
              <a:rPr lang="en-US" sz="2400" i="1" dirty="0" smtClean="0">
                <a:latin typeface="Franklin Gothic Medium"/>
                <a:cs typeface="Franklin Gothic Medium"/>
              </a:rPr>
              <a:t>n</a:t>
            </a:r>
            <a:r>
              <a:rPr lang="en-US" sz="2400" dirty="0">
                <a:latin typeface="Franklin Gothic Medium"/>
                <a:cs typeface="Franklin Gothic Medium"/>
              </a:rPr>
              <a:t> </a:t>
            </a:r>
            <a:r>
              <a:rPr lang="en-US" sz="2400" dirty="0" smtClean="0">
                <a:latin typeface="Franklin Gothic Medium"/>
                <a:cs typeface="Franklin Gothic Medium"/>
              </a:rPr>
              <a:t>variables.</a:t>
            </a:r>
          </a:p>
        </p:txBody>
      </p:sp>
    </p:spTree>
    <p:extLst>
      <p:ext uri="{BB962C8B-B14F-4D97-AF65-F5344CB8AC3E}">
        <p14:creationId xmlns:p14="http://schemas.microsoft.com/office/powerpoint/2010/main" val="100655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Familiar Properties of Arithmetic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 					  (</a:t>
                </a:r>
                <a:r>
                  <a:rPr lang="en-US" dirty="0" err="1" smtClean="0"/>
                  <a:t>Commutativity</a:t>
                </a:r>
                <a:r>
                  <a:rPr lang="en-US" dirty="0" smtClean="0"/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∨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≡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∨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∧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≡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∧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 </a:t>
                </a:r>
                <a:r>
                  <a:rPr lang="en-US" dirty="0" smtClean="0"/>
                  <a:t>    (</a:t>
                </a:r>
                <a:r>
                  <a:rPr lang="en-US" dirty="0" err="1" smtClean="0"/>
                  <a:t>Distributivity</a:t>
                </a:r>
                <a:r>
                  <a:rPr lang="en-US" dirty="0" smtClean="0"/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∧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  <m:r>
                          <a:rPr lang="en-US" b="0" i="1" smtClean="0">
                            <a:latin typeface="Cambria Math"/>
                          </a:rPr>
                          <m:t>∨</m:t>
                        </m:r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≡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∧</m:t>
                        </m:r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∨(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∧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∨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𝑞</m:t>
                        </m:r>
                        <m:r>
                          <a:rPr lang="en-US" b="0" i="1" smtClean="0">
                            <a:latin typeface="Cambria Math"/>
                          </a:rPr>
                          <m:t>∧</m:t>
                        </m:r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≡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∨</m:t>
                        </m:r>
                        <m:r>
                          <a:rPr lang="en-US" i="1">
                            <a:latin typeface="Cambria Math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∧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</a:rPr>
                      <m:t>∨</m:t>
                    </m:r>
                    <m:r>
                      <a:rPr lang="en-US" i="1">
                        <a:latin typeface="Cambria Math"/>
                      </a:rPr>
                      <m:t>𝑟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+(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	  (Associativity)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∨</m:t>
                        </m:r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∨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≡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∨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  <m:r>
                          <a:rPr lang="en-US" b="0" i="1" smtClean="0">
                            <a:latin typeface="Cambria Math"/>
                          </a:rPr>
                          <m:t>∨</m:t>
                        </m:r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∧</m:t>
                        </m:r>
                        <m:r>
                          <a:rPr lang="en-US" i="1">
                            <a:latin typeface="Cambria Math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∧</m:t>
                    </m:r>
                    <m:r>
                      <a:rPr lang="en-US" i="1">
                        <a:latin typeface="Cambria Math"/>
                      </a:rPr>
                      <m:t>𝑟</m:t>
                    </m:r>
                    <m:r>
                      <a:rPr lang="en-US" i="1">
                        <a:latin typeface="Cambria Math"/>
                      </a:rPr>
                      <m:t>≡</m:t>
                    </m:r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∧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∧</m:t>
                    </m:r>
                    <m:r>
                      <a:rPr lang="en-US" i="1">
                        <a:latin typeface="Cambria Math"/>
                      </a:rPr>
                      <m:t>𝑟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23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3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44160"/>
            <a:ext cx="8369808" cy="521208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ctangle 6"/>
          <p:cNvSpPr/>
          <p:nvPr/>
        </p:nvSpPr>
        <p:spPr>
          <a:xfrm>
            <a:off x="6912466" y="5373302"/>
            <a:ext cx="5166145" cy="10829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2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5156</TotalTime>
  <Words>1626</Words>
  <Application>Microsoft Office PowerPoint</Application>
  <PresentationFormat>On-screen Show (4:3)</PresentationFormat>
  <Paragraphs>805</Paragraphs>
  <Slides>28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Foundations of Computing I</vt:lpstr>
      <vt:lpstr>More Gates!</vt:lpstr>
      <vt:lpstr>Review: Logical Equivalence</vt:lpstr>
      <vt:lpstr>Review: Logical Equivalence</vt:lpstr>
      <vt:lpstr>Review: De Morgan’s laws</vt:lpstr>
      <vt:lpstr>Review: Law of Implication</vt:lpstr>
      <vt:lpstr>CSE 311: Foundations of Computing</vt:lpstr>
      <vt:lpstr>Computing Equivalence</vt:lpstr>
      <vt:lpstr>Some Familiar Properties of Arithmetic</vt:lpstr>
      <vt:lpstr>Properties of Logical Connectives</vt:lpstr>
      <vt:lpstr>Understanding Connectives</vt:lpstr>
      <vt:lpstr>Some Equivalences Related to Implication</vt:lpstr>
      <vt:lpstr>Some Equivalences Related to Implication</vt:lpstr>
      <vt:lpstr>Logical Proofs</vt:lpstr>
      <vt:lpstr>Prove this is a Tautology</vt:lpstr>
      <vt:lpstr>Prove this is a Tautology</vt:lpstr>
      <vt:lpstr>Prove these are not equivalent</vt:lpstr>
      <vt:lpstr>Boolean Logic</vt:lpstr>
      <vt:lpstr>A Combinational Logic Example</vt:lpstr>
      <vt:lpstr>Implementation in Software</vt:lpstr>
      <vt:lpstr>Implementation with Combinational Logic</vt:lpstr>
      <vt:lpstr>Defining Our Inputs!</vt:lpstr>
      <vt:lpstr>Converting to a Truth Table!</vt:lpstr>
      <vt:lpstr>Truth Table to Logic (Part 1)</vt:lpstr>
      <vt:lpstr>Truth Table to Logic (Part 2)</vt:lpstr>
      <vt:lpstr>Truth Table to Logic (Part 3)</vt:lpstr>
      <vt:lpstr>Logic to Gates</vt:lpstr>
      <vt:lpstr>Combinational Logic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Paul Beame</cp:lastModifiedBy>
  <cp:revision>249</cp:revision>
  <cp:lastPrinted>2014-09-29T06:57:26Z</cp:lastPrinted>
  <dcterms:created xsi:type="dcterms:W3CDTF">2013-01-07T07:20:47Z</dcterms:created>
  <dcterms:modified xsi:type="dcterms:W3CDTF">2014-10-01T00:08:07Z</dcterms:modified>
</cp:coreProperties>
</file>