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327" r:id="rId2"/>
    <p:sldId id="287" r:id="rId3"/>
    <p:sldId id="288" r:id="rId4"/>
    <p:sldId id="300" r:id="rId5"/>
    <p:sldId id="324" r:id="rId6"/>
    <p:sldId id="302" r:id="rId7"/>
    <p:sldId id="303" r:id="rId8"/>
    <p:sldId id="326" r:id="rId9"/>
    <p:sldId id="289" r:id="rId10"/>
    <p:sldId id="305" r:id="rId11"/>
    <p:sldId id="328" r:id="rId12"/>
    <p:sldId id="307" r:id="rId13"/>
    <p:sldId id="331" r:id="rId14"/>
    <p:sldId id="309" r:id="rId15"/>
    <p:sldId id="310" r:id="rId16"/>
    <p:sldId id="311" r:id="rId17"/>
    <p:sldId id="312" r:id="rId18"/>
    <p:sldId id="333" r:id="rId19"/>
    <p:sldId id="313" r:id="rId20"/>
    <p:sldId id="314" r:id="rId21"/>
    <p:sldId id="330" r:id="rId22"/>
    <p:sldId id="315" r:id="rId23"/>
    <p:sldId id="316" r:id="rId24"/>
    <p:sldId id="318" r:id="rId25"/>
    <p:sldId id="334" r:id="rId26"/>
    <p:sldId id="332" r:id="rId27"/>
    <p:sldId id="319" r:id="rId28"/>
    <p:sldId id="317" r:id="rId2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ank" initials="adb" lastIdx="5" clrIdx="0"/>
  <p:cmAuthor id="1" name="Paul Beame" initials="PB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8994" autoAdjust="0"/>
  </p:normalViewPr>
  <p:slideViewPr>
    <p:cSldViewPr snapToGrid="0" snapToObjects="1">
      <p:cViewPr varScale="1">
        <p:scale>
          <a:sx n="89" d="100"/>
          <a:sy n="89" d="100"/>
        </p:scale>
        <p:origin x="-786" y="-102"/>
      </p:cViewPr>
      <p:guideLst>
        <p:guide orient="horz" pos="2160"/>
        <p:guide pos="28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 userDrawn="1"/>
        </p:nvSpPr>
        <p:spPr>
          <a:xfrm>
            <a:off x="1558290" y="3429000"/>
            <a:ext cx="6027420" cy="271886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>
                <a:latin typeface="Berlin Sans FB" pitchFamily="34" charset="0"/>
              </a:rPr>
              <a:t>Foundations of Computing I</a:t>
            </a:r>
            <a:endParaRPr lang="en-US" sz="6600" dirty="0">
              <a:latin typeface="Berlin Sans FB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496224" y="662740"/>
            <a:ext cx="21515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CSE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32774" y="1394260"/>
            <a:ext cx="14542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311</a:t>
            </a:r>
            <a:endParaRPr lang="en-US" sz="9600" dirty="0">
              <a:solidFill>
                <a:schemeClr val="accent4">
                  <a:lumMod val="2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626787" y="5889813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Berlin Sans FB" pitchFamily="34" charset="0"/>
                <a:cs typeface="Franklin Gothic Medium"/>
              </a:rPr>
              <a:t>Fall 2014</a:t>
            </a:r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ttp://imgs.xkcd.com/comics/labyrinth_puzz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013" y="491206"/>
            <a:ext cx="2956377" cy="269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47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Gate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54491004"/>
              </p:ext>
            </p:extLst>
          </p:nvPr>
        </p:nvGraphicFramePr>
        <p:xfrm>
          <a:off x="1647030" y="2562985"/>
          <a:ext cx="1905000" cy="188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76872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 </a:t>
                      </a:r>
                      <a:r>
                        <a:rPr lang="en-US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1" baseline="0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</a:tr>
              <a:tr h="3768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768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768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768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57728733"/>
              </p:ext>
            </p:extLst>
          </p:nvPr>
        </p:nvGraphicFramePr>
        <p:xfrm>
          <a:off x="5669828" y="2619200"/>
          <a:ext cx="1905000" cy="1884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897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q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/>
                        <a:t>OUT</a:t>
                      </a:r>
                      <a:endParaRPr lang="en-US" sz="1400" b="1" i="0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  <a:tr h="39738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1158875" y="1296988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  <a:cs typeface="Arial" pitchFamily="34" charset="0"/>
              </a:rPr>
              <a:t>AND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cs typeface="Arial" pitchFamily="34" charset="0"/>
              </a:rPr>
              <a:t>Connective</a:t>
            </a:r>
            <a:endParaRPr lang="en-US" sz="2800" dirty="0">
              <a:solidFill>
                <a:srgbClr val="C00000"/>
              </a:solidFill>
              <a:latin typeface="Franklin Gothic Medium" pitchFamily="34" charset="0"/>
              <a:cs typeface="Arial" pitchFamily="34" charset="0"/>
            </a:endParaRPr>
          </a:p>
        </p:txBody>
      </p:sp>
      <p:sp>
        <p:nvSpPr>
          <p:cNvPr id="13" name="TextBox 33"/>
          <p:cNvSpPr txBox="1">
            <a:spLocks noChangeArrowheads="1"/>
          </p:cNvSpPr>
          <p:nvPr/>
        </p:nvSpPr>
        <p:spPr bwMode="auto">
          <a:xfrm>
            <a:off x="5335588" y="1296988"/>
            <a:ext cx="263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AND Gate</a:t>
            </a:r>
            <a:endParaRPr lang="en-US" sz="2000" b="1" i="1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625060" y="4920090"/>
            <a:ext cx="2200704" cy="990600"/>
            <a:chOff x="6194573" y="5288253"/>
            <a:chExt cx="2200704" cy="990600"/>
          </a:xfrm>
        </p:grpSpPr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6194573" y="5681953"/>
              <a:ext cx="279455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 dirty="0"/>
                <a:t>q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194573" y="5288253"/>
              <a:ext cx="2200704" cy="787400"/>
              <a:chOff x="6194573" y="5288253"/>
              <a:chExt cx="2200704" cy="787400"/>
            </a:xfrm>
          </p:grpSpPr>
          <p:sp>
            <p:nvSpPr>
              <p:cNvPr id="18" name="Rectangle 20"/>
              <p:cNvSpPr>
                <a:spLocks noChangeArrowheads="1"/>
              </p:cNvSpPr>
              <p:nvPr/>
            </p:nvSpPr>
            <p:spPr bwMode="auto">
              <a:xfrm>
                <a:off x="6194573" y="5288253"/>
                <a:ext cx="342967" cy="787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 dirty="0"/>
                  <a:t>p</a:t>
                </a:r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7861773" y="5604483"/>
                <a:ext cx="533504" cy="330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1400" dirty="0" smtClean="0"/>
                  <a:t>OUT</a:t>
                </a:r>
                <a:endParaRPr lang="en-US" sz="1400" dirty="0"/>
              </a:p>
            </p:txBody>
          </p:sp>
          <p:pic>
            <p:nvPicPr>
              <p:cNvPr id="21" name="Picture 49" descr="an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2271" y="5410491"/>
                <a:ext cx="1419502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TextBox 6"/>
              <p:cNvSpPr txBox="1">
                <a:spLocks noChangeArrowheads="1"/>
              </p:cNvSpPr>
              <p:nvPr/>
            </p:nvSpPr>
            <p:spPr bwMode="auto">
              <a:xfrm>
                <a:off x="6836748" y="5593634"/>
                <a:ext cx="57419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400" b="1" dirty="0"/>
                  <a:t>AND</a:t>
                </a:r>
              </a:p>
            </p:txBody>
          </p:sp>
        </p:grpSp>
      </p:grp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3193689" y="5833836"/>
            <a:ext cx="2916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 dirty="0">
                <a:latin typeface="Franklin Gothic Medium" pitchFamily="34" charset="0"/>
              </a:rPr>
              <a:t>“</a:t>
            </a:r>
            <a:r>
              <a:rPr lang="en-US" dirty="0">
                <a:latin typeface="Franklin Gothic Medium" pitchFamily="34" charset="0"/>
              </a:rPr>
              <a:t>block looks like D of AND</a:t>
            </a:r>
            <a:r>
              <a:rPr lang="ja-JP" altLang="en-US" dirty="0">
                <a:latin typeface="Franklin Gothic Medium" pitchFamily="34" charset="0"/>
              </a:rPr>
              <a:t>”</a:t>
            </a:r>
            <a:endParaRPr lang="en-US" dirty="0">
              <a:latin typeface="Franklin Gothic Medium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25710" y="2076084"/>
            <a:ext cx="1185616" cy="423351"/>
            <a:chOff x="2194073" y="4864047"/>
            <a:chExt cx="1185616" cy="423351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2201693" y="4864047"/>
              <a:ext cx="184771" cy="247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500" i="1" dirty="0" smtClean="0"/>
                <a:t>p</a:t>
              </a:r>
              <a:endParaRPr lang="en-US" sz="1500" i="1" dirty="0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092267" y="5000713"/>
              <a:ext cx="287422" cy="177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000" dirty="0" smtClean="0"/>
                <a:t>OUT</a:t>
              </a:r>
              <a:endParaRPr lang="en-US" sz="1000" dirty="0"/>
            </a:p>
          </p:txBody>
        </p:sp>
        <p:pic>
          <p:nvPicPr>
            <p:cNvPr id="26" name="Picture 49" descr="an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5139" y="4929901"/>
              <a:ext cx="764748" cy="357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Box 6"/>
            <p:cNvSpPr txBox="1">
              <a:spLocks noChangeArrowheads="1"/>
            </p:cNvSpPr>
            <p:nvPr/>
          </p:nvSpPr>
          <p:spPr bwMode="auto">
            <a:xfrm>
              <a:off x="2471461" y="4989878"/>
              <a:ext cx="4635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000" b="1" dirty="0"/>
                <a:t>AND</a:t>
              </a:r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2194073" y="5039307"/>
              <a:ext cx="184771" cy="247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500" i="1" dirty="0"/>
                <a:t>q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171299" y="2134460"/>
            <a:ext cx="673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/>
              <a:t>p </a:t>
            </a:r>
            <a:r>
              <a:rPr lang="en-US" b="1" dirty="0">
                <a:latin typeface="Symbol" charset="0"/>
                <a:sym typeface="Symbol" charset="0"/>
              </a:rPr>
              <a:t></a:t>
            </a:r>
            <a:r>
              <a:rPr lang="en-US" b="1" dirty="0"/>
              <a:t> </a:t>
            </a:r>
            <a:r>
              <a:rPr lang="en-US" b="1" i="1" dirty="0"/>
              <a:t>q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82440" y="1327468"/>
            <a:ext cx="702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v</a:t>
            </a:r>
            <a:r>
              <a:rPr lang="en-US" sz="2400" dirty="0" smtClean="0">
                <a:latin typeface="Franklin Gothic Medium"/>
                <a:cs typeface="Franklin Gothic Medium"/>
              </a:rPr>
              <a:t>s.</a:t>
            </a:r>
          </a:p>
        </p:txBody>
      </p:sp>
    </p:spTree>
    <p:extLst>
      <p:ext uri="{BB962C8B-B14F-4D97-AF65-F5344CB8AC3E}">
        <p14:creationId xmlns:p14="http://schemas.microsoft.com/office/powerpoint/2010/main" val="406434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Gate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70171448"/>
              </p:ext>
            </p:extLst>
          </p:nvPr>
        </p:nvGraphicFramePr>
        <p:xfrm>
          <a:off x="1647030" y="2564678"/>
          <a:ext cx="1905000" cy="188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76872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 </a:t>
                      </a:r>
                      <a:r>
                        <a:rPr lang="en-US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1" baseline="0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</a:tr>
              <a:tr h="3768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768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768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7687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98414679"/>
              </p:ext>
            </p:extLst>
          </p:nvPr>
        </p:nvGraphicFramePr>
        <p:xfrm>
          <a:off x="5669828" y="2619200"/>
          <a:ext cx="1905000" cy="1884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897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q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/>
                        <a:t>OUT</a:t>
                      </a:r>
                      <a:endParaRPr lang="en-US" sz="1400" b="1" i="0" dirty="0"/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9738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1158875" y="1296988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  <a:cs typeface="Arial" pitchFamily="34" charset="0"/>
              </a:rPr>
              <a:t>OR Connective</a:t>
            </a:r>
            <a:endParaRPr lang="en-US" sz="2800" dirty="0">
              <a:solidFill>
                <a:srgbClr val="C00000"/>
              </a:solidFill>
              <a:latin typeface="Franklin Gothic Medium" pitchFamily="34" charset="0"/>
              <a:cs typeface="Arial" pitchFamily="34" charset="0"/>
            </a:endParaRPr>
          </a:p>
        </p:txBody>
      </p:sp>
      <p:sp>
        <p:nvSpPr>
          <p:cNvPr id="13" name="TextBox 33"/>
          <p:cNvSpPr txBox="1">
            <a:spLocks noChangeArrowheads="1"/>
          </p:cNvSpPr>
          <p:nvPr/>
        </p:nvSpPr>
        <p:spPr bwMode="auto">
          <a:xfrm>
            <a:off x="5335588" y="1296988"/>
            <a:ext cx="263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OR Gate</a:t>
            </a:r>
            <a:endParaRPr lang="en-US" sz="2000" b="1" i="1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25710" y="2076084"/>
            <a:ext cx="1185616" cy="438411"/>
            <a:chOff x="6025710" y="2076084"/>
            <a:chExt cx="1185616" cy="438411"/>
          </a:xfrm>
        </p:grpSpPr>
        <p:pic>
          <p:nvPicPr>
            <p:cNvPr id="35" name="Picture 50" descr="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8296" y="2133660"/>
              <a:ext cx="803672" cy="380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6033330" y="2076084"/>
              <a:ext cx="184771" cy="247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500" i="1" dirty="0" smtClean="0"/>
                <a:t>p</a:t>
              </a:r>
              <a:endParaRPr lang="en-US" sz="1500" i="1" dirty="0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6923904" y="2212750"/>
              <a:ext cx="287422" cy="177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000" dirty="0" smtClean="0"/>
                <a:t> OUT</a:t>
              </a:r>
              <a:endParaRPr lang="en-US" sz="1000" dirty="0"/>
            </a:p>
          </p:txBody>
        </p:sp>
        <p:sp>
          <p:nvSpPr>
            <p:cNvPr id="27" name="TextBox 6"/>
            <p:cNvSpPr txBox="1">
              <a:spLocks noChangeArrowheads="1"/>
            </p:cNvSpPr>
            <p:nvPr/>
          </p:nvSpPr>
          <p:spPr bwMode="auto">
            <a:xfrm>
              <a:off x="6303098" y="2201915"/>
              <a:ext cx="4122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700" b="1" dirty="0" smtClean="0"/>
                <a:t> </a:t>
              </a:r>
              <a:r>
                <a:rPr lang="en-US" sz="1000" b="1" dirty="0" smtClean="0"/>
                <a:t>OR</a:t>
              </a:r>
              <a:endParaRPr lang="en-US" sz="1000" b="1" dirty="0"/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6025710" y="2251344"/>
              <a:ext cx="184771" cy="247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500" i="1" dirty="0"/>
                <a:t>q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171299" y="2136153"/>
            <a:ext cx="673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/>
              <a:t>p </a:t>
            </a:r>
            <a:r>
              <a:rPr lang="en-US" b="1" dirty="0">
                <a:latin typeface="Symbol"/>
                <a:sym typeface="Symbol"/>
              </a:rPr>
              <a:t></a:t>
            </a:r>
            <a:r>
              <a:rPr lang="en-US" b="1" dirty="0" smtClean="0"/>
              <a:t> </a:t>
            </a:r>
            <a:r>
              <a:rPr lang="en-US" b="1" i="1" dirty="0"/>
              <a:t>q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82440" y="1327468"/>
            <a:ext cx="702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v</a:t>
            </a:r>
            <a:r>
              <a:rPr lang="en-US" sz="2400" dirty="0" smtClean="0">
                <a:latin typeface="Franklin Gothic Medium"/>
                <a:cs typeface="Franklin Gothic Medium"/>
              </a:rPr>
              <a:t>s.</a:t>
            </a:r>
          </a:p>
        </p:txBody>
      </p:sp>
      <p:grpSp>
        <p:nvGrpSpPr>
          <p:cNvPr id="36" name="Group 7"/>
          <p:cNvGrpSpPr>
            <a:grpSpLocks/>
          </p:cNvGrpSpPr>
          <p:nvPr/>
        </p:nvGrpSpPr>
        <p:grpSpPr bwMode="auto">
          <a:xfrm>
            <a:off x="3560269" y="4926878"/>
            <a:ext cx="1649599" cy="1068388"/>
            <a:chOff x="5879239" y="5013674"/>
            <a:chExt cx="1649412" cy="1068388"/>
          </a:xfrm>
        </p:grpSpPr>
        <p:grpSp>
          <p:nvGrpSpPr>
            <p:cNvPr id="37" name="Group 21"/>
            <p:cNvGrpSpPr>
              <a:grpSpLocks/>
            </p:cNvGrpSpPr>
            <p:nvPr/>
          </p:nvGrpSpPr>
          <p:grpSpPr bwMode="auto">
            <a:xfrm>
              <a:off x="5879239" y="5013674"/>
              <a:ext cx="1649412" cy="1068388"/>
              <a:chOff x="5325299" y="4417218"/>
              <a:chExt cx="1649412" cy="1068388"/>
            </a:xfrm>
          </p:grpSpPr>
          <p:sp>
            <p:nvSpPr>
              <p:cNvPr id="39" name="Rectangle 29"/>
              <p:cNvSpPr>
                <a:spLocks noChangeArrowheads="1"/>
              </p:cNvSpPr>
              <p:nvPr/>
            </p:nvSpPr>
            <p:spPr bwMode="auto">
              <a:xfrm>
                <a:off x="5325299" y="4417218"/>
                <a:ext cx="342900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p</a:t>
                </a:r>
              </a:p>
            </p:txBody>
          </p:sp>
          <p:sp>
            <p:nvSpPr>
              <p:cNvPr id="40" name="Rectangle 30"/>
              <p:cNvSpPr>
                <a:spLocks noChangeArrowheads="1"/>
              </p:cNvSpPr>
              <p:nvPr/>
            </p:nvSpPr>
            <p:spPr bwMode="auto">
              <a:xfrm>
                <a:off x="5325299" y="4888706"/>
                <a:ext cx="279400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q</a:t>
                </a:r>
              </a:p>
            </p:txBody>
          </p:sp>
          <p:pic>
            <p:nvPicPr>
              <p:cNvPr id="42" name="Picture 50" descr="or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4536" y="4569618"/>
                <a:ext cx="1400175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8" name="TextBox 6"/>
            <p:cNvSpPr txBox="1">
              <a:spLocks noChangeArrowheads="1"/>
            </p:cNvSpPr>
            <p:nvPr/>
          </p:nvSpPr>
          <p:spPr bwMode="auto">
            <a:xfrm>
              <a:off x="6522237" y="5345375"/>
              <a:ext cx="4539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b="1" dirty="0"/>
                <a:t>OR</a:t>
              </a:r>
            </a:p>
          </p:txBody>
        </p:sp>
      </p:grpSp>
      <p:sp>
        <p:nvSpPr>
          <p:cNvPr id="43" name="TextBox 29"/>
          <p:cNvSpPr txBox="1">
            <a:spLocks noChangeArrowheads="1"/>
          </p:cNvSpPr>
          <p:nvPr/>
        </p:nvSpPr>
        <p:spPr bwMode="auto">
          <a:xfrm>
            <a:off x="2878544" y="5937447"/>
            <a:ext cx="3262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 dirty="0">
                <a:latin typeface="Franklin Gothic Medium" pitchFamily="34" charset="0"/>
              </a:rPr>
              <a:t>“</a:t>
            </a:r>
            <a:r>
              <a:rPr lang="en-US" dirty="0">
                <a:latin typeface="Franklin Gothic Medium" pitchFamily="34" charset="0"/>
              </a:rPr>
              <a:t>arrowhead block looks like V</a:t>
            </a:r>
            <a:r>
              <a:rPr lang="ja-JP" altLang="en-US" dirty="0">
                <a:latin typeface="Franklin Gothic Medium" pitchFamily="34" charset="0"/>
              </a:rPr>
              <a:t>”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5209868" y="5272231"/>
            <a:ext cx="533504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tabLst>
                <a:tab pos="457200" algn="l"/>
                <a:tab pos="914400" algn="l"/>
                <a:tab pos="1371600" algn="l"/>
              </a:tabLst>
            </a:pPr>
            <a:r>
              <a:rPr lang="en-US" sz="1400" dirty="0" smtClean="0"/>
              <a:t>OUT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9272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Gates</a:t>
            </a:r>
            <a:endParaRPr lang="en-US" dirty="0"/>
          </a:p>
        </p:txBody>
      </p:sp>
      <p:sp>
        <p:nvSpPr>
          <p:cNvPr id="41" name="TextBox 5"/>
          <p:cNvSpPr txBox="1">
            <a:spLocks noChangeArrowheads="1"/>
          </p:cNvSpPr>
          <p:nvPr/>
        </p:nvSpPr>
        <p:spPr bwMode="auto">
          <a:xfrm>
            <a:off x="1155700" y="1874768"/>
            <a:ext cx="28813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latin typeface="Symbol" charset="0"/>
                <a:sym typeface="Symbol" charset="0"/>
              </a:rPr>
              <a:t> </a:t>
            </a:r>
            <a:r>
              <a:rPr lang="en-US" sz="2000" b="1" i="1" dirty="0"/>
              <a:t>p</a:t>
            </a:r>
          </a:p>
        </p:txBody>
      </p:sp>
      <p:sp>
        <p:nvSpPr>
          <p:cNvPr id="42" name="TextBox 33"/>
          <p:cNvSpPr txBox="1">
            <a:spLocks noChangeArrowheads="1"/>
          </p:cNvSpPr>
          <p:nvPr/>
        </p:nvSpPr>
        <p:spPr bwMode="auto">
          <a:xfrm>
            <a:off x="5011383" y="1289993"/>
            <a:ext cx="32530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</a:rPr>
              <a:t>NOT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Gate</a:t>
            </a:r>
            <a:endParaRPr lang="en-US" sz="2000" dirty="0">
              <a:latin typeface="Franklin Gothic Medium" pitchFamily="34" charset="0"/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25748754"/>
              </p:ext>
            </p:extLst>
          </p:nvPr>
        </p:nvGraphicFramePr>
        <p:xfrm>
          <a:off x="2078759" y="2590800"/>
          <a:ext cx="1143000" cy="1127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9602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 marT="45662" marB="45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1800" b="1" i="0" baseline="0" dirty="0" smtClean="0"/>
                        <a:t> </a:t>
                      </a:r>
                      <a:r>
                        <a:rPr lang="en-US" sz="1800" b="1" i="1" baseline="0" dirty="0" smtClean="0"/>
                        <a:t>p</a:t>
                      </a:r>
                      <a:endParaRPr lang="en-US" sz="1800" b="1" i="1" dirty="0"/>
                    </a:p>
                  </a:txBody>
                  <a:tcPr marT="45662" marB="45662"/>
                </a:tc>
              </a:tr>
              <a:tr h="3655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</a:t>
                      </a:r>
                      <a:endParaRPr lang="en-US" sz="1800" b="1" dirty="0"/>
                    </a:p>
                  </a:txBody>
                  <a:tcPr marT="45662" marB="45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</a:t>
                      </a:r>
                      <a:endParaRPr lang="en-US" sz="1800" b="1" dirty="0"/>
                    </a:p>
                  </a:txBody>
                  <a:tcPr marT="45662" marB="45662"/>
                </a:tc>
              </a:tr>
              <a:tr h="3655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</a:t>
                      </a:r>
                      <a:endParaRPr lang="en-US" sz="1800" b="1" dirty="0"/>
                    </a:p>
                  </a:txBody>
                  <a:tcPr marT="45662" marB="45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</a:t>
                      </a:r>
                      <a:endParaRPr lang="en-US" sz="1800" b="1" dirty="0"/>
                    </a:p>
                  </a:txBody>
                  <a:tcPr marT="45662" marB="45662"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81131023"/>
              </p:ext>
            </p:extLst>
          </p:nvPr>
        </p:nvGraphicFramePr>
        <p:xfrm>
          <a:off x="5973739" y="2613582"/>
          <a:ext cx="1143000" cy="1097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/>
                        <a:t>OUT</a:t>
                      </a:r>
                      <a:endParaRPr lang="en-US" sz="1400" b="1" i="1" dirty="0"/>
                    </a:p>
                  </a:txBody>
                  <a:tcPr marT="45675" marB="45675" anchor="ctr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T="45675" marB="45675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282440" y="1327468"/>
            <a:ext cx="702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v</a:t>
            </a:r>
            <a:r>
              <a:rPr lang="en-US" sz="2400" dirty="0" smtClean="0">
                <a:latin typeface="Franklin Gothic Medium"/>
                <a:cs typeface="Franklin Gothic Medium"/>
              </a:rPr>
              <a:t>s.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53616" y="1340178"/>
            <a:ext cx="26854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</a:rPr>
              <a:t>NOT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Connective</a:t>
            </a:r>
            <a:endParaRPr lang="en-US" sz="28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90725" y="2111333"/>
            <a:ext cx="13708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Franklin Gothic Medium" pitchFamily="34" charset="0"/>
              </a:rPr>
              <a:t> </a:t>
            </a:r>
            <a:r>
              <a:rPr lang="en-US" dirty="0" smtClean="0">
                <a:latin typeface="Franklin Gothic Medium" pitchFamily="34" charset="0"/>
              </a:rPr>
              <a:t>Also called </a:t>
            </a:r>
          </a:p>
          <a:p>
            <a:pPr algn="ctr"/>
            <a:r>
              <a:rPr lang="en-US" i="1" dirty="0" smtClean="0">
                <a:latin typeface="Franklin Gothic Medium" pitchFamily="34" charset="0"/>
              </a:rPr>
              <a:t>inverter</a:t>
            </a:r>
            <a:endParaRPr lang="en-US" sz="1400" dirty="0">
              <a:latin typeface="Franklin Gothic Medium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24693" y="4248357"/>
            <a:ext cx="1685608" cy="775653"/>
            <a:chOff x="5585789" y="4244022"/>
            <a:chExt cx="1685608" cy="775653"/>
          </a:xfrm>
        </p:grpSpPr>
        <p:grpSp>
          <p:nvGrpSpPr>
            <p:cNvPr id="20" name="Group 1"/>
            <p:cNvGrpSpPr>
              <a:grpSpLocks/>
            </p:cNvGrpSpPr>
            <p:nvPr/>
          </p:nvGrpSpPr>
          <p:grpSpPr bwMode="auto">
            <a:xfrm>
              <a:off x="5585789" y="4244022"/>
              <a:ext cx="1685608" cy="775653"/>
              <a:chOff x="5682558" y="4343400"/>
              <a:chExt cx="1684775" cy="775653"/>
            </a:xfrm>
          </p:grpSpPr>
          <p:sp>
            <p:nvSpPr>
              <p:cNvPr id="21" name="Rectangle 41"/>
              <p:cNvSpPr>
                <a:spLocks noChangeArrowheads="1"/>
              </p:cNvSpPr>
              <p:nvPr/>
            </p:nvSpPr>
            <p:spPr bwMode="auto">
              <a:xfrm>
                <a:off x="5682558" y="4410075"/>
                <a:ext cx="342900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 dirty="0"/>
                  <a:t>p</a:t>
                </a:r>
              </a:p>
            </p:txBody>
          </p:sp>
          <p:sp>
            <p:nvSpPr>
              <p:cNvPr id="39" name="Rectangle 42"/>
              <p:cNvSpPr>
                <a:spLocks noChangeArrowheads="1"/>
              </p:cNvSpPr>
              <p:nvPr/>
            </p:nvSpPr>
            <p:spPr bwMode="auto">
              <a:xfrm>
                <a:off x="7087933" y="4522153"/>
                <a:ext cx="279400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1400" dirty="0" smtClean="0"/>
                  <a:t>OUT</a:t>
                </a:r>
                <a:endParaRPr lang="en-US" sz="1400" dirty="0"/>
              </a:p>
            </p:txBody>
          </p:sp>
          <p:pic>
            <p:nvPicPr>
              <p:cNvPr id="40" name="Picture 51" descr="not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9845" y="4343400"/>
                <a:ext cx="1219200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3" name="TextBox 6"/>
            <p:cNvSpPr txBox="1">
              <a:spLocks noChangeArrowheads="1"/>
            </p:cNvSpPr>
            <p:nvPr/>
          </p:nvSpPr>
          <p:spPr bwMode="auto">
            <a:xfrm>
              <a:off x="6043054" y="4414300"/>
              <a:ext cx="5629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NOT</a:t>
              </a:r>
              <a:endParaRPr lang="en-US" sz="1400" b="1" dirty="0"/>
            </a:p>
          </p:txBody>
        </p:sp>
      </p:grpSp>
      <p:grpSp>
        <p:nvGrpSpPr>
          <p:cNvPr id="25" name="Group 1"/>
          <p:cNvGrpSpPr>
            <a:grpSpLocks/>
          </p:cNvGrpSpPr>
          <p:nvPr/>
        </p:nvGrpSpPr>
        <p:grpSpPr bwMode="auto">
          <a:xfrm>
            <a:off x="5928859" y="1735038"/>
            <a:ext cx="1180771" cy="539840"/>
            <a:chOff x="5660672" y="4343400"/>
            <a:chExt cx="1695718" cy="775653"/>
          </a:xfrm>
        </p:grpSpPr>
        <p:sp>
          <p:nvSpPr>
            <p:cNvPr id="26" name="Rectangle 41"/>
            <p:cNvSpPr>
              <a:spLocks noChangeArrowheads="1"/>
            </p:cNvSpPr>
            <p:nvPr/>
          </p:nvSpPr>
          <p:spPr bwMode="auto">
            <a:xfrm>
              <a:off x="5660672" y="4421024"/>
              <a:ext cx="3429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600" i="1" dirty="0"/>
                <a:t>p</a:t>
              </a:r>
            </a:p>
          </p:txBody>
        </p:sp>
        <p:sp>
          <p:nvSpPr>
            <p:cNvPr id="27" name="Rectangle 42"/>
            <p:cNvSpPr>
              <a:spLocks noChangeArrowheads="1"/>
            </p:cNvSpPr>
            <p:nvPr/>
          </p:nvSpPr>
          <p:spPr bwMode="auto">
            <a:xfrm>
              <a:off x="7076990" y="4522153"/>
              <a:ext cx="2794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000" dirty="0" smtClean="0"/>
                <a:t>OUT</a:t>
              </a:r>
              <a:endParaRPr lang="en-US" sz="1000" dirty="0"/>
            </a:p>
          </p:txBody>
        </p:sp>
        <p:pic>
          <p:nvPicPr>
            <p:cNvPr id="28" name="Picture 51" descr="not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9845" y="4343400"/>
              <a:ext cx="1219200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TextBox 6"/>
          <p:cNvSpPr txBox="1">
            <a:spLocks noChangeArrowheads="1"/>
          </p:cNvSpPr>
          <p:nvPr/>
        </p:nvSpPr>
        <p:spPr bwMode="auto">
          <a:xfrm>
            <a:off x="6232448" y="1851421"/>
            <a:ext cx="4555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b="1" dirty="0" smtClean="0"/>
              <a:t>NOT</a:t>
            </a:r>
            <a:endParaRPr lang="en-US" sz="10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406641" y="1661160"/>
            <a:ext cx="457199" cy="5357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6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Blobs are Okay!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329538" y="4853728"/>
            <a:ext cx="1783080" cy="691833"/>
            <a:chOff x="5869940" y="5299710"/>
            <a:chExt cx="1783080" cy="691833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6099053" y="5532120"/>
              <a:ext cx="12847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6316346" y="5299710"/>
              <a:ext cx="772024" cy="44112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9"/>
            <p:cNvSpPr>
              <a:spLocks noChangeArrowheads="1"/>
            </p:cNvSpPr>
            <p:nvPr/>
          </p:nvSpPr>
          <p:spPr bwMode="auto">
            <a:xfrm>
              <a:off x="5869940" y="5299710"/>
              <a:ext cx="3270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000" i="1" dirty="0"/>
                <a:t>p</a:t>
              </a:r>
            </a:p>
          </p:txBody>
        </p:sp>
        <p:sp>
          <p:nvSpPr>
            <p:cNvPr id="49" name="Rectangle 42"/>
            <p:cNvSpPr>
              <a:spLocks noChangeArrowheads="1"/>
            </p:cNvSpPr>
            <p:nvPr/>
          </p:nvSpPr>
          <p:spPr bwMode="auto">
            <a:xfrm>
              <a:off x="7373620" y="5394643"/>
              <a:ext cx="2794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1400" dirty="0"/>
                <a:t>OUT</a:t>
              </a:r>
            </a:p>
          </p:txBody>
        </p:sp>
        <p:sp>
          <p:nvSpPr>
            <p:cNvPr id="24" name="TextBox 6"/>
            <p:cNvSpPr txBox="1">
              <a:spLocks noChangeArrowheads="1"/>
            </p:cNvSpPr>
            <p:nvPr/>
          </p:nvSpPr>
          <p:spPr bwMode="auto">
            <a:xfrm>
              <a:off x="6437014" y="5368706"/>
              <a:ext cx="5629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NOT</a:t>
              </a:r>
              <a:endParaRPr lang="en-US" sz="1400" b="1" dirty="0"/>
            </a:p>
          </p:txBody>
        </p:sp>
      </p:grp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3227467" y="1966800"/>
            <a:ext cx="342939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 sz="2400" i="1" dirty="0"/>
              <a:t>p</a:t>
            </a:r>
          </a:p>
        </p:txBody>
      </p:sp>
      <p:sp>
        <p:nvSpPr>
          <p:cNvPr id="37" name="Oval 36"/>
          <p:cNvSpPr/>
          <p:nvPr/>
        </p:nvSpPr>
        <p:spPr>
          <a:xfrm>
            <a:off x="3786738" y="1993817"/>
            <a:ext cx="772024" cy="6788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401276" y="2215729"/>
            <a:ext cx="4035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423947" y="2504156"/>
            <a:ext cx="4035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30"/>
          <p:cNvSpPr>
            <a:spLocks noChangeArrowheads="1"/>
          </p:cNvSpPr>
          <p:nvPr/>
        </p:nvSpPr>
        <p:spPr bwMode="auto">
          <a:xfrm>
            <a:off x="3210116" y="2254522"/>
            <a:ext cx="27943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 sz="2400" i="1" dirty="0"/>
              <a:t>q</a:t>
            </a:r>
          </a:p>
        </p:txBody>
      </p:sp>
      <p:cxnSp>
        <p:nvCxnSpPr>
          <p:cNvPr id="52" name="Straight Connector 51"/>
          <p:cNvCxnSpPr>
            <a:stCxn id="37" idx="6"/>
          </p:cNvCxnSpPr>
          <p:nvPr/>
        </p:nvCxnSpPr>
        <p:spPr>
          <a:xfrm>
            <a:off x="4558762" y="2333263"/>
            <a:ext cx="39628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42"/>
          <p:cNvSpPr>
            <a:spLocks noChangeArrowheads="1"/>
          </p:cNvSpPr>
          <p:nvPr/>
        </p:nvSpPr>
        <p:spPr bwMode="auto">
          <a:xfrm>
            <a:off x="4944888" y="2195786"/>
            <a:ext cx="2794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 sz="1400" dirty="0"/>
              <a:t>OUT</a:t>
            </a:r>
          </a:p>
        </p:txBody>
      </p:sp>
      <p:sp>
        <p:nvSpPr>
          <p:cNvPr id="32" name="TextBox 6"/>
          <p:cNvSpPr txBox="1">
            <a:spLocks noChangeArrowheads="1"/>
          </p:cNvSpPr>
          <p:nvPr/>
        </p:nvSpPr>
        <p:spPr bwMode="auto">
          <a:xfrm>
            <a:off x="3900423" y="2195786"/>
            <a:ext cx="5741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 smtClean="0"/>
              <a:t>AND</a:t>
            </a:r>
            <a:endParaRPr lang="en-US" sz="1400" b="1" dirty="0"/>
          </a:p>
        </p:txBody>
      </p:sp>
      <p:sp>
        <p:nvSpPr>
          <p:cNvPr id="55" name="Rectangle 29"/>
          <p:cNvSpPr>
            <a:spLocks noChangeArrowheads="1"/>
          </p:cNvSpPr>
          <p:nvPr/>
        </p:nvSpPr>
        <p:spPr bwMode="auto">
          <a:xfrm>
            <a:off x="3275795" y="3252753"/>
            <a:ext cx="342939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 sz="2400" i="1" dirty="0"/>
              <a:t>p</a:t>
            </a:r>
          </a:p>
        </p:txBody>
      </p:sp>
      <p:sp>
        <p:nvSpPr>
          <p:cNvPr id="56" name="Oval 55"/>
          <p:cNvSpPr/>
          <p:nvPr/>
        </p:nvSpPr>
        <p:spPr>
          <a:xfrm>
            <a:off x="3835066" y="3279770"/>
            <a:ext cx="772024" cy="67889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3449604" y="3501682"/>
            <a:ext cx="4035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472275" y="3790109"/>
            <a:ext cx="4035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30"/>
          <p:cNvSpPr>
            <a:spLocks noChangeArrowheads="1"/>
          </p:cNvSpPr>
          <p:nvPr/>
        </p:nvSpPr>
        <p:spPr bwMode="auto">
          <a:xfrm>
            <a:off x="3258444" y="3540475"/>
            <a:ext cx="27943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 sz="2400" i="1" dirty="0"/>
              <a:t>q</a:t>
            </a:r>
          </a:p>
        </p:txBody>
      </p:sp>
      <p:cxnSp>
        <p:nvCxnSpPr>
          <p:cNvPr id="60" name="Straight Connector 59"/>
          <p:cNvCxnSpPr>
            <a:stCxn id="56" idx="6"/>
          </p:cNvCxnSpPr>
          <p:nvPr/>
        </p:nvCxnSpPr>
        <p:spPr>
          <a:xfrm>
            <a:off x="4607090" y="3619216"/>
            <a:ext cx="39628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42"/>
          <p:cNvSpPr>
            <a:spLocks noChangeArrowheads="1"/>
          </p:cNvSpPr>
          <p:nvPr/>
        </p:nvSpPr>
        <p:spPr bwMode="auto">
          <a:xfrm>
            <a:off x="4993216" y="3481739"/>
            <a:ext cx="2794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 sz="1400" dirty="0"/>
              <a:t>OUT</a:t>
            </a:r>
          </a:p>
        </p:txBody>
      </p:sp>
      <p:sp>
        <p:nvSpPr>
          <p:cNvPr id="62" name="TextBox 6"/>
          <p:cNvSpPr txBox="1">
            <a:spLocks noChangeArrowheads="1"/>
          </p:cNvSpPr>
          <p:nvPr/>
        </p:nvSpPr>
        <p:spPr bwMode="auto">
          <a:xfrm>
            <a:off x="3994093" y="3481739"/>
            <a:ext cx="4539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/>
              <a:t>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8959" y="1147981"/>
            <a:ext cx="6887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You may write gates using blobs instead of shapes!</a:t>
            </a:r>
          </a:p>
        </p:txBody>
      </p:sp>
    </p:spTree>
    <p:extLst>
      <p:ext uri="{BB962C8B-B14F-4D97-AF65-F5344CB8AC3E}">
        <p14:creationId xmlns:p14="http://schemas.microsoft.com/office/powerpoint/2010/main" val="28952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ombinational </a:t>
            </a:r>
            <a:r>
              <a:rPr lang="en-US" dirty="0"/>
              <a:t>L</a:t>
            </a:r>
            <a:r>
              <a:rPr lang="en-US" dirty="0" smtClean="0"/>
              <a:t>ogic </a:t>
            </a:r>
            <a:r>
              <a:rPr lang="en-US" dirty="0"/>
              <a:t>C</a:t>
            </a:r>
            <a:r>
              <a:rPr lang="en-US" dirty="0" smtClean="0"/>
              <a:t>ircuits</a:t>
            </a:r>
            <a:endParaRPr lang="en-US" dirty="0"/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1627980" y="4960517"/>
            <a:ext cx="6166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C00000"/>
                </a:solidFill>
                <a:latin typeface="Franklin Gothic Medium" pitchFamily="34" charset="0"/>
              </a:rPr>
              <a:t>Values get sent along wires connecting gates </a:t>
            </a:r>
          </a:p>
        </p:txBody>
      </p:sp>
      <p:pic>
        <p:nvPicPr>
          <p:cNvPr id="14" name="Picture 51" descr="no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30" y="1638626"/>
            <a:ext cx="1219802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2799914" y="1808904"/>
            <a:ext cx="5629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 smtClean="0"/>
              <a:t>NOT</a:t>
            </a:r>
            <a:endParaRPr lang="en-US" sz="1400" b="1" dirty="0"/>
          </a:p>
        </p:txBody>
      </p:sp>
      <p:pic>
        <p:nvPicPr>
          <p:cNvPr id="32" name="Picture 50" descr="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678" y="3505502"/>
            <a:ext cx="1400334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6"/>
          <p:cNvSpPr txBox="1">
            <a:spLocks noChangeArrowheads="1"/>
          </p:cNvSpPr>
          <p:nvPr/>
        </p:nvSpPr>
        <p:spPr bwMode="auto">
          <a:xfrm>
            <a:off x="2979484" y="3684803"/>
            <a:ext cx="4539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/>
              <a:t>OR</a:t>
            </a:r>
          </a:p>
        </p:txBody>
      </p:sp>
      <p:pic>
        <p:nvPicPr>
          <p:cNvPr id="45" name="Picture 49" descr="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243" y="2684774"/>
            <a:ext cx="1419502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Box 6"/>
          <p:cNvSpPr txBox="1">
            <a:spLocks noChangeArrowheads="1"/>
          </p:cNvSpPr>
          <p:nvPr/>
        </p:nvSpPr>
        <p:spPr bwMode="auto">
          <a:xfrm>
            <a:off x="4424669" y="2862672"/>
            <a:ext cx="5741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/>
              <a:t>AND</a:t>
            </a:r>
          </a:p>
        </p:txBody>
      </p:sp>
      <p:pic>
        <p:nvPicPr>
          <p:cNvPr id="52" name="Picture 49" descr="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699" y="1875816"/>
            <a:ext cx="1419502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6"/>
          <p:cNvSpPr txBox="1">
            <a:spLocks noChangeArrowheads="1"/>
          </p:cNvSpPr>
          <p:nvPr/>
        </p:nvSpPr>
        <p:spPr bwMode="auto">
          <a:xfrm>
            <a:off x="6159556" y="2028479"/>
            <a:ext cx="5741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/>
              <a:t>AND</a:t>
            </a:r>
          </a:p>
        </p:txBody>
      </p:sp>
      <p:pic>
        <p:nvPicPr>
          <p:cNvPr id="55" name="Picture 51" descr="no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678" y="2522116"/>
            <a:ext cx="1219802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6"/>
          <p:cNvSpPr txBox="1">
            <a:spLocks noChangeArrowheads="1"/>
          </p:cNvSpPr>
          <p:nvPr/>
        </p:nvSpPr>
        <p:spPr bwMode="auto">
          <a:xfrm>
            <a:off x="2845562" y="2692394"/>
            <a:ext cx="5629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 dirty="0" smtClean="0"/>
              <a:t>NOT</a:t>
            </a:r>
            <a:endParaRPr lang="en-US" sz="1400" b="1" dirty="0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561640" y="2853904"/>
            <a:ext cx="830626" cy="1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523612" y="1970414"/>
            <a:ext cx="2624628" cy="1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flipV="1">
            <a:off x="3607406" y="3185691"/>
            <a:ext cx="784860" cy="653000"/>
          </a:xfrm>
          <a:prstGeom prst="bentConnector3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/>
          <p:nvPr/>
        </p:nvCxnSpPr>
        <p:spPr>
          <a:xfrm flipV="1">
            <a:off x="5050960" y="2366736"/>
            <a:ext cx="1097280" cy="653000"/>
          </a:xfrm>
          <a:prstGeom prst="bentConnector3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664806" y="2028479"/>
            <a:ext cx="460574" cy="882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ombinational </a:t>
            </a:r>
            <a:r>
              <a:rPr lang="en-US" dirty="0"/>
              <a:t>L</a:t>
            </a:r>
            <a:r>
              <a:rPr lang="en-US" dirty="0" smtClean="0"/>
              <a:t>ogic </a:t>
            </a:r>
            <a:r>
              <a:rPr lang="en-US" dirty="0"/>
              <a:t>C</a:t>
            </a:r>
            <a:r>
              <a:rPr lang="en-US" dirty="0" smtClean="0"/>
              <a:t>ircuits</a:t>
            </a:r>
            <a:endParaRPr lang="en-US" dirty="0"/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1647955" y="4280257"/>
            <a:ext cx="5930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C00000"/>
                </a:solidFill>
                <a:latin typeface="Franklin Gothic Medium" pitchFamily="34" charset="0"/>
              </a:rPr>
              <a:t>Wires can send one value to multiple gates!</a:t>
            </a:r>
            <a:endParaRPr lang="en-US" sz="24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947344" y="2208215"/>
            <a:ext cx="1400334" cy="663575"/>
            <a:chOff x="2449764" y="5554436"/>
            <a:chExt cx="1400334" cy="663575"/>
          </a:xfrm>
        </p:grpSpPr>
        <p:pic>
          <p:nvPicPr>
            <p:cNvPr id="33" name="Picture 50" descr="o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9764" y="5554436"/>
              <a:ext cx="1400334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TextBox 6"/>
            <p:cNvSpPr txBox="1">
              <a:spLocks noChangeArrowheads="1"/>
            </p:cNvSpPr>
            <p:nvPr/>
          </p:nvSpPr>
          <p:spPr bwMode="auto">
            <a:xfrm>
              <a:off x="2843570" y="5733737"/>
              <a:ext cx="4539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b="1" dirty="0"/>
                <a:t>OR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216668" y="3034448"/>
            <a:ext cx="1419502" cy="663575"/>
            <a:chOff x="3875329" y="4733708"/>
            <a:chExt cx="1419502" cy="663575"/>
          </a:xfrm>
        </p:grpSpPr>
        <p:pic>
          <p:nvPicPr>
            <p:cNvPr id="35" name="Picture 49" descr="an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5329" y="4733708"/>
              <a:ext cx="1419502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TextBox 6"/>
            <p:cNvSpPr txBox="1">
              <a:spLocks noChangeArrowheads="1"/>
            </p:cNvSpPr>
            <p:nvPr/>
          </p:nvSpPr>
          <p:spPr bwMode="auto">
            <a:xfrm>
              <a:off x="4288755" y="4911606"/>
              <a:ext cx="57419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b="1" dirty="0"/>
                <a:t>AND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56460" y="2226569"/>
            <a:ext cx="1219802" cy="663575"/>
            <a:chOff x="2449764" y="4571050"/>
            <a:chExt cx="1219802" cy="663575"/>
          </a:xfrm>
        </p:grpSpPr>
        <p:pic>
          <p:nvPicPr>
            <p:cNvPr id="39" name="Picture 51" descr="not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9764" y="4571050"/>
              <a:ext cx="1219802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TextBox 6"/>
            <p:cNvSpPr txBox="1">
              <a:spLocks noChangeArrowheads="1"/>
            </p:cNvSpPr>
            <p:nvPr/>
          </p:nvSpPr>
          <p:spPr bwMode="auto">
            <a:xfrm>
              <a:off x="2709648" y="4741328"/>
              <a:ext cx="5629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b="1" dirty="0" smtClean="0"/>
                <a:t>NOT</a:t>
              </a:r>
              <a:endParaRPr lang="en-US" sz="1400" b="1" dirty="0"/>
            </a:p>
          </p:txBody>
        </p:sp>
      </p:grpSp>
      <p:cxnSp>
        <p:nvCxnSpPr>
          <p:cNvPr id="44" name="Elbow Connector 43"/>
          <p:cNvCxnSpPr/>
          <p:nvPr/>
        </p:nvCxnSpPr>
        <p:spPr>
          <a:xfrm flipV="1">
            <a:off x="5261176" y="2716410"/>
            <a:ext cx="1017850" cy="653000"/>
          </a:xfrm>
          <a:prstGeom prst="bentConnector3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508760" y="1405572"/>
            <a:ext cx="4123479" cy="663575"/>
            <a:chOff x="1181861" y="3857838"/>
            <a:chExt cx="4123479" cy="663575"/>
          </a:xfrm>
        </p:grpSpPr>
        <p:grpSp>
          <p:nvGrpSpPr>
            <p:cNvPr id="7" name="Group 6"/>
            <p:cNvGrpSpPr/>
            <p:nvPr/>
          </p:nvGrpSpPr>
          <p:grpSpPr>
            <a:xfrm>
              <a:off x="3885838" y="3857838"/>
              <a:ext cx="1419502" cy="663575"/>
              <a:chOff x="3885838" y="3857838"/>
              <a:chExt cx="1419502" cy="663575"/>
            </a:xfrm>
          </p:grpSpPr>
          <p:pic>
            <p:nvPicPr>
              <p:cNvPr id="37" name="Picture 49" descr="an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5838" y="3857838"/>
                <a:ext cx="1419502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" name="TextBox 6"/>
              <p:cNvSpPr txBox="1">
                <a:spLocks noChangeArrowheads="1"/>
              </p:cNvSpPr>
              <p:nvPr/>
            </p:nvSpPr>
            <p:spPr bwMode="auto">
              <a:xfrm>
                <a:off x="4272695" y="4025741"/>
                <a:ext cx="57419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400" b="1" dirty="0"/>
                  <a:t>AND</a:t>
                </a:r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>
              <a:off x="1181861" y="4024012"/>
              <a:ext cx="3066871" cy="1"/>
            </a:xfrm>
            <a:prstGeom prst="line">
              <a:avLst/>
            </a:prstGeom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Elbow Connector 46"/>
          <p:cNvCxnSpPr/>
          <p:nvPr/>
        </p:nvCxnSpPr>
        <p:spPr>
          <a:xfrm>
            <a:off x="5261176" y="1737692"/>
            <a:ext cx="1025615" cy="649824"/>
          </a:xfrm>
          <a:prstGeom prst="bentConnector3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532791" y="3530341"/>
            <a:ext cx="3066871" cy="1"/>
          </a:xfrm>
          <a:prstGeom prst="line">
            <a:avLst/>
          </a:prstGeom>
          <a:ln w="285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/>
          <p:nvPr/>
        </p:nvCxnSpPr>
        <p:spPr>
          <a:xfrm flipV="1">
            <a:off x="3128245" y="1896493"/>
            <a:ext cx="1442498" cy="660152"/>
          </a:xfrm>
          <a:prstGeom prst="bentConnector3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/>
          <p:nvPr/>
        </p:nvCxnSpPr>
        <p:spPr>
          <a:xfrm>
            <a:off x="3116797" y="2566657"/>
            <a:ext cx="1475245" cy="645689"/>
          </a:xfrm>
          <a:prstGeom prst="bentConnector3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1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ogical Equivalence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85800" y="1278081"/>
            <a:ext cx="8229600" cy="175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ea typeface="+mn-ea"/>
              </a:rPr>
              <a:t>Terminology:  </a:t>
            </a:r>
            <a:r>
              <a:rPr lang="en-US" sz="2800" dirty="0" smtClean="0">
                <a:ea typeface="+mn-ea"/>
              </a:rPr>
              <a:t>A compound proposition is a…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	Tautology</a:t>
            </a:r>
            <a:r>
              <a:rPr lang="en-US" dirty="0" smtClean="0">
                <a:ea typeface="+mn-ea"/>
              </a:rPr>
              <a:t> if it is always true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	Contradiction</a:t>
            </a:r>
            <a:r>
              <a:rPr lang="en-US" dirty="0" smtClean="0">
                <a:ea typeface="+mn-ea"/>
              </a:rPr>
              <a:t> if it is always false</a:t>
            </a:r>
          </a:p>
          <a:p>
            <a:pPr lvl="1">
              <a:defRPr/>
            </a:pPr>
            <a:r>
              <a:rPr lang="en-US" i="1" dirty="0" smtClean="0">
                <a:ea typeface="+mn-ea"/>
              </a:rPr>
              <a:t>	Contingency</a:t>
            </a:r>
            <a:r>
              <a:rPr lang="en-US" dirty="0" smtClean="0">
                <a:ea typeface="+mn-ea"/>
              </a:rPr>
              <a:t> if it can be either true or false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>
              <a:ea typeface="+mn-ea"/>
            </a:endParaRPr>
          </a:p>
        </p:txBody>
      </p:sp>
      <p:sp>
        <p:nvSpPr>
          <p:cNvPr id="23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6355" y="3270248"/>
            <a:ext cx="6172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 dirty="0"/>
              <a:t>p</a:t>
            </a:r>
            <a:r>
              <a:rPr lang="en-US" sz="2400" b="1" dirty="0"/>
              <a:t> </a:t>
            </a:r>
            <a:r>
              <a:rPr lang="en-US" sz="2400" b="1" dirty="0">
                <a:latin typeface="Symbol" charset="0"/>
                <a:sym typeface="Symbol" charset="0"/>
              </a:rPr>
              <a:t></a:t>
            </a:r>
            <a:r>
              <a:rPr lang="en-US" sz="2400" b="1" dirty="0"/>
              <a:t> </a:t>
            </a:r>
            <a:r>
              <a:rPr lang="en-US" sz="2400" b="1" dirty="0">
                <a:latin typeface="Symbol" charset="0"/>
                <a:sym typeface="Symbol" charset="0"/>
              </a:rPr>
              <a:t></a:t>
            </a:r>
            <a:r>
              <a:rPr lang="en-US" sz="2400" b="1" dirty="0"/>
              <a:t> </a:t>
            </a:r>
            <a:r>
              <a:rPr lang="en-US" sz="2400" i="1" dirty="0"/>
              <a:t>p</a:t>
            </a:r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400" i="1" dirty="0"/>
              <a:t>p </a:t>
            </a:r>
            <a:r>
              <a:rPr lang="en-US" sz="2400" dirty="0">
                <a:latin typeface="Symbol" charset="0"/>
                <a:sym typeface="Symbol" charset="0"/>
              </a:rPr>
              <a:t>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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</a:t>
            </a:r>
            <a:r>
              <a:rPr lang="en-US" sz="2400" dirty="0"/>
              <a:t> (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</a:t>
            </a:r>
            <a:r>
              <a:rPr lang="en-US" sz="2400" dirty="0"/>
              <a:t> (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</a:p>
          <a:p>
            <a:pPr eaLnBrk="1" hangingPunct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27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</a:t>
            </a:r>
            <a:r>
              <a:rPr lang="en-US" dirty="0"/>
              <a:t>E</a:t>
            </a:r>
            <a:r>
              <a:rPr lang="en-US" dirty="0" smtClean="0"/>
              <a:t>quivalence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7982" y="1302326"/>
            <a:ext cx="7917873" cy="3200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3000" i="1" dirty="0">
                <a:solidFill>
                  <a:srgbClr val="C00000"/>
                </a:solidFill>
              </a:rPr>
              <a:t>A</a:t>
            </a:r>
            <a:r>
              <a:rPr lang="en-US" sz="3000" dirty="0" smtClean="0"/>
              <a:t> and </a:t>
            </a:r>
            <a:r>
              <a:rPr lang="en-US" sz="3000" i="1" dirty="0">
                <a:solidFill>
                  <a:srgbClr val="C00000"/>
                </a:solidFill>
              </a:rPr>
              <a:t>B</a:t>
            </a:r>
            <a:r>
              <a:rPr lang="en-US" sz="3000" dirty="0" smtClean="0"/>
              <a:t> are </a:t>
            </a:r>
            <a:r>
              <a:rPr lang="en-US" sz="3000" i="1" dirty="0" smtClean="0"/>
              <a:t>logically equivalent </a:t>
            </a:r>
            <a:r>
              <a:rPr lang="en-US" sz="3000" dirty="0" smtClean="0"/>
              <a:t>if and only if</a:t>
            </a:r>
          </a:p>
          <a:p>
            <a:pPr marL="0" indent="0">
              <a:buNone/>
              <a:defRPr/>
            </a:pPr>
            <a:r>
              <a:rPr lang="en-US" sz="3000" i="1" dirty="0">
                <a:solidFill>
                  <a:srgbClr val="C00000"/>
                </a:solidFill>
              </a:rPr>
              <a:t> </a:t>
            </a:r>
            <a:r>
              <a:rPr lang="en-US" sz="3000" i="1" dirty="0" smtClean="0">
                <a:solidFill>
                  <a:srgbClr val="C00000"/>
                </a:solidFill>
              </a:rPr>
              <a:t>  A </a:t>
            </a:r>
            <a:r>
              <a:rPr lang="en-US" sz="3000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</a:t>
            </a:r>
            <a:r>
              <a:rPr lang="en-US" sz="3000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3000" i="1" dirty="0" smtClean="0">
                <a:solidFill>
                  <a:srgbClr val="C00000"/>
                </a:solidFill>
              </a:rPr>
              <a:t>B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smtClean="0"/>
              <a:t>is a tautology</a:t>
            </a:r>
          </a:p>
          <a:p>
            <a:pPr marL="457200" lvl="1" indent="0">
              <a:buNone/>
              <a:defRPr/>
            </a:pPr>
            <a:r>
              <a:rPr lang="en-US" i="1" dirty="0" smtClean="0">
                <a:ea typeface="+mn-ea"/>
              </a:rPr>
              <a:t>    i.e. </a:t>
            </a:r>
            <a:r>
              <a:rPr lang="en-US" sz="3000" i="1" dirty="0">
                <a:solidFill>
                  <a:srgbClr val="C00000"/>
                </a:solidFill>
              </a:rPr>
              <a:t>A</a:t>
            </a:r>
            <a:r>
              <a:rPr lang="en-US" dirty="0" smtClean="0">
                <a:ea typeface="+mn-ea"/>
              </a:rPr>
              <a:t> and </a:t>
            </a:r>
            <a:r>
              <a:rPr lang="en-US" sz="3000" i="1" dirty="0">
                <a:solidFill>
                  <a:srgbClr val="C00000"/>
                </a:solidFill>
              </a:rPr>
              <a:t>B</a:t>
            </a:r>
            <a:r>
              <a:rPr lang="en-US" dirty="0" smtClean="0">
                <a:ea typeface="+mn-ea"/>
              </a:rPr>
              <a:t> have the same truth table</a:t>
            </a:r>
          </a:p>
          <a:p>
            <a:pPr lvl="1">
              <a:defRPr/>
            </a:pPr>
            <a:endParaRPr lang="en-US" sz="1900" dirty="0" smtClean="0">
              <a:ea typeface="+mn-ea"/>
            </a:endParaRPr>
          </a:p>
          <a:p>
            <a:pPr marL="0" indent="0">
              <a:buNone/>
              <a:defRPr/>
            </a:pPr>
            <a:r>
              <a:rPr lang="en-US" sz="3000" dirty="0" smtClean="0">
                <a:ea typeface="+mn-ea"/>
              </a:rPr>
              <a:t>The notation </a:t>
            </a:r>
            <a:r>
              <a:rPr lang="en-US" sz="3000" i="1" dirty="0" smtClean="0">
                <a:solidFill>
                  <a:srgbClr val="C00000"/>
                </a:solidFill>
                <a:ea typeface="+mn-ea"/>
              </a:rPr>
              <a:t>A</a:t>
            </a:r>
            <a:r>
              <a:rPr lang="en-US" sz="3000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sz="3000" dirty="0" smtClean="0">
                <a:solidFill>
                  <a:srgbClr val="C00000"/>
                </a:solidFill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sz="3000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sz="3000" i="1" dirty="0" smtClean="0">
                <a:solidFill>
                  <a:srgbClr val="C00000"/>
                </a:solidFill>
                <a:ea typeface="+mn-ea"/>
              </a:rPr>
              <a:t>B</a:t>
            </a:r>
            <a:r>
              <a:rPr lang="en-US" sz="3000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sz="3000" dirty="0" smtClean="0">
                <a:ea typeface="+mn-ea"/>
              </a:rPr>
              <a:t>denotes </a:t>
            </a:r>
            <a:r>
              <a:rPr lang="en-US" sz="3000" i="1" dirty="0">
                <a:solidFill>
                  <a:srgbClr val="C00000"/>
                </a:solidFill>
              </a:rPr>
              <a:t>A</a:t>
            </a:r>
            <a:r>
              <a:rPr lang="en-US" sz="3000" dirty="0" smtClean="0">
                <a:ea typeface="+mn-ea"/>
              </a:rPr>
              <a:t> and </a:t>
            </a:r>
            <a:r>
              <a:rPr lang="en-US" sz="3000" i="1" dirty="0">
                <a:solidFill>
                  <a:srgbClr val="C00000"/>
                </a:solidFill>
              </a:rPr>
              <a:t>B</a:t>
            </a:r>
            <a:r>
              <a:rPr lang="en-US" sz="3000" dirty="0" smtClean="0">
                <a:ea typeface="+mn-ea"/>
              </a:rPr>
              <a:t> are</a:t>
            </a:r>
          </a:p>
          <a:p>
            <a:pPr marL="0" indent="0">
              <a:buNone/>
              <a:defRPr/>
            </a:pPr>
            <a:r>
              <a:rPr lang="en-US" sz="3000" dirty="0"/>
              <a:t> </a:t>
            </a:r>
            <a:r>
              <a:rPr lang="en-US" sz="3000" dirty="0" smtClean="0"/>
              <a:t>  </a:t>
            </a:r>
            <a:r>
              <a:rPr lang="en-US" sz="3000" dirty="0" smtClean="0">
                <a:ea typeface="+mn-ea"/>
              </a:rPr>
              <a:t>logically equivalent</a:t>
            </a:r>
          </a:p>
          <a:p>
            <a:pPr>
              <a:defRPr/>
            </a:pPr>
            <a:endParaRPr lang="en-US" sz="2200" dirty="0" smtClean="0">
              <a:ea typeface="+mn-ea"/>
            </a:endParaRPr>
          </a:p>
          <a:p>
            <a:pPr marL="0" indent="0">
              <a:buNone/>
              <a:defRPr/>
            </a:pPr>
            <a:r>
              <a:rPr lang="en-US" sz="3000" dirty="0" smtClean="0">
                <a:solidFill>
                  <a:srgbClr val="C00000"/>
                </a:solidFill>
                <a:ea typeface="+mn-ea"/>
              </a:rPr>
              <a:t>Example:</a:t>
            </a:r>
            <a:r>
              <a:rPr lang="en-US" sz="3000" dirty="0" smtClean="0">
                <a:ea typeface="+mn-ea"/>
              </a:rPr>
              <a:t>	</a:t>
            </a:r>
            <a:r>
              <a:rPr lang="en-US" sz="3000" i="1" dirty="0" smtClean="0">
                <a:ea typeface="+mn-ea"/>
              </a:rPr>
              <a:t>p</a:t>
            </a:r>
            <a:r>
              <a:rPr lang="en-US" sz="3000" dirty="0" smtClean="0">
                <a:ea typeface="+mn-ea"/>
              </a:rPr>
              <a:t> </a:t>
            </a:r>
            <a:r>
              <a:rPr lang="en-US" sz="3000" dirty="0" smtClean="0"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sz="3000" dirty="0" smtClean="0">
                <a:ea typeface="+mn-ea"/>
              </a:rPr>
              <a:t> </a:t>
            </a:r>
            <a:r>
              <a:rPr lang="en-US" sz="3000" b="1" dirty="0" smtClean="0">
                <a:latin typeface="Symbol" pitchFamily="18" charset="2"/>
                <a:ea typeface="+mn-ea"/>
                <a:sym typeface="Symbol" pitchFamily="18" charset="2"/>
              </a:rPr>
              <a:t></a:t>
            </a:r>
            <a:r>
              <a:rPr lang="en-US" sz="3000" dirty="0" smtClean="0">
                <a:latin typeface="Symbol" pitchFamily="18" charset="2"/>
                <a:ea typeface="+mn-ea"/>
                <a:sym typeface="Symbol" pitchFamily="18" charset="2"/>
              </a:rPr>
              <a:t> </a:t>
            </a:r>
            <a:r>
              <a:rPr lang="en-US" sz="3000" b="1" dirty="0" smtClean="0">
                <a:latin typeface="Symbol" pitchFamily="18" charset="2"/>
                <a:ea typeface="+mn-ea"/>
                <a:sym typeface="Symbol" pitchFamily="18" charset="2"/>
              </a:rPr>
              <a:t></a:t>
            </a:r>
            <a:r>
              <a:rPr lang="en-US" sz="3000" dirty="0" smtClean="0">
                <a:latin typeface="Symbol" pitchFamily="18" charset="2"/>
                <a:ea typeface="+mn-ea"/>
                <a:sym typeface="Symbol" pitchFamily="18" charset="2"/>
              </a:rPr>
              <a:t> </a:t>
            </a:r>
            <a:r>
              <a:rPr lang="en-US" sz="3000" i="1" dirty="0" smtClean="0">
                <a:ea typeface="+mn-ea"/>
              </a:rPr>
              <a:t>p</a:t>
            </a:r>
            <a:r>
              <a:rPr lang="en-US" sz="3000" dirty="0" smtClean="0">
                <a:ea typeface="+mn-ea"/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98067702"/>
              </p:ext>
            </p:extLst>
          </p:nvPr>
        </p:nvGraphicFramePr>
        <p:xfrm>
          <a:off x="2376052" y="4720937"/>
          <a:ext cx="3525984" cy="1461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878"/>
                <a:gridCol w="669827"/>
                <a:gridCol w="940214"/>
                <a:gridCol w="1447065"/>
              </a:tblGrid>
              <a:tr h="508969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 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</a:tr>
              <a:tr h="47634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</a:tr>
              <a:tr h="47634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22479" y="2168866"/>
            <a:ext cx="5531742" cy="392965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C00000"/>
                </a:solidFill>
              </a:rPr>
              <a:t>A </a:t>
            </a:r>
            <a:r>
              <a:rPr lang="en-US" dirty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</a:t>
            </a:r>
            <a:r>
              <a:rPr lang="en-US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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i="1" dirty="0">
                <a:solidFill>
                  <a:srgbClr val="C00000"/>
                </a:solidFill>
              </a:rPr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404698" cy="514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i="1" dirty="0" smtClean="0">
                <a:solidFill>
                  <a:srgbClr val="C00000"/>
                </a:solidFill>
                <a:ea typeface="+mj-ea"/>
              </a:rPr>
              <a:t>A</a:t>
            </a:r>
            <a:r>
              <a:rPr lang="en-US" sz="2800" dirty="0" smtClean="0">
                <a:solidFill>
                  <a:srgbClr val="C00000"/>
                </a:solidFill>
                <a:ea typeface="+mj-ea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Symbol" pitchFamily="18" charset="2"/>
                <a:ea typeface="+mj-ea"/>
                <a:sym typeface="Symbol" pitchFamily="18" charset="2"/>
              </a:rPr>
              <a:t></a:t>
            </a:r>
            <a:r>
              <a:rPr lang="en-US" sz="2800" dirty="0">
                <a:solidFill>
                  <a:srgbClr val="C00000"/>
                </a:solidFill>
                <a:ea typeface="+mj-ea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ea typeface="+mj-ea"/>
              </a:rPr>
              <a:t>B </a:t>
            </a:r>
            <a:r>
              <a:rPr lang="en-US" sz="2800" dirty="0" smtClean="0"/>
              <a:t>says that </a:t>
            </a:r>
            <a:r>
              <a:rPr lang="en-US" sz="2800" b="1" i="1" dirty="0" smtClean="0"/>
              <a:t>two</a:t>
            </a:r>
            <a:r>
              <a:rPr lang="en-US" sz="2800" dirty="0" smtClean="0"/>
              <a:t> propositions </a:t>
            </a:r>
            <a:r>
              <a:rPr lang="en-US" sz="2800" i="1" dirty="0" smtClean="0">
                <a:solidFill>
                  <a:srgbClr val="C00000"/>
                </a:solidFill>
              </a:rPr>
              <a:t>A</a:t>
            </a:r>
            <a:r>
              <a:rPr lang="en-US" sz="2800" dirty="0" smtClean="0"/>
              <a:t> and </a:t>
            </a:r>
            <a:r>
              <a:rPr lang="en-US" sz="2800" i="1" dirty="0">
                <a:solidFill>
                  <a:srgbClr val="C00000"/>
                </a:solidFill>
              </a:rPr>
              <a:t>B</a:t>
            </a:r>
            <a:r>
              <a:rPr lang="en-US" sz="2800" dirty="0" smtClean="0"/>
              <a:t> </a:t>
            </a:r>
            <a:r>
              <a:rPr lang="en-US" sz="2800" i="1" dirty="0" smtClean="0"/>
              <a:t>always </a:t>
            </a:r>
            <a:r>
              <a:rPr lang="en-US" sz="2800" b="1" i="1" dirty="0" smtClean="0"/>
              <a:t>mean</a:t>
            </a:r>
            <a:r>
              <a:rPr lang="en-US" sz="2800" i="1" dirty="0" smtClean="0"/>
              <a:t> the same thing</a:t>
            </a:r>
          </a:p>
          <a:p>
            <a:pPr lvl="2"/>
            <a:r>
              <a:rPr lang="en-US" sz="1600" dirty="0"/>
              <a:t>	</a:t>
            </a:r>
            <a:r>
              <a:rPr lang="en-US" sz="1600" dirty="0" smtClean="0"/>
              <a:t>		</a:t>
            </a:r>
          </a:p>
          <a:p>
            <a:pPr marL="0" indent="0">
              <a:buNone/>
            </a:pPr>
            <a:r>
              <a:rPr lang="en-US" sz="2800" i="1" dirty="0">
                <a:solidFill>
                  <a:srgbClr val="C00000"/>
                </a:solidFill>
                <a:ea typeface="+mj-ea"/>
              </a:rPr>
              <a:t>A </a:t>
            </a:r>
            <a:r>
              <a:rPr lang="en-US" sz="2800" dirty="0">
                <a:solidFill>
                  <a:srgbClr val="C00000"/>
                </a:solidFill>
                <a:latin typeface="Symbol" pitchFamily="18" charset="2"/>
                <a:ea typeface="+mj-ea"/>
                <a:sym typeface="Symbol" pitchFamily="18" charset="2"/>
              </a:rPr>
              <a:t></a:t>
            </a:r>
            <a:r>
              <a:rPr lang="en-US" sz="2800" dirty="0">
                <a:solidFill>
                  <a:srgbClr val="C00000"/>
                </a:solidFill>
                <a:ea typeface="+mj-ea"/>
                <a:sym typeface="Symbol" pitchFamily="18" charset="2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ea typeface="+mj-ea"/>
              </a:rPr>
              <a:t>B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is a </a:t>
            </a:r>
            <a:r>
              <a:rPr lang="en-US" sz="2800" b="1" i="1" dirty="0" smtClean="0">
                <a:solidFill>
                  <a:prstClr val="black"/>
                </a:solidFill>
              </a:rPr>
              <a:t>single</a:t>
            </a:r>
            <a:r>
              <a:rPr lang="en-US" sz="2800" dirty="0" smtClean="0">
                <a:solidFill>
                  <a:prstClr val="black"/>
                </a:solidFill>
              </a:rPr>
              <a:t> proposition that may be true or false depending on the truth values of the variables in </a:t>
            </a:r>
            <a:r>
              <a:rPr lang="en-US" sz="2800" i="1" dirty="0">
                <a:solidFill>
                  <a:srgbClr val="C00000"/>
                </a:solidFill>
              </a:rPr>
              <a:t>A</a:t>
            </a:r>
            <a:r>
              <a:rPr lang="en-US" sz="2800" dirty="0" smtClean="0">
                <a:solidFill>
                  <a:prstClr val="black"/>
                </a:solidFill>
              </a:rPr>
              <a:t> and </a:t>
            </a:r>
            <a:r>
              <a:rPr lang="en-US" sz="2800" i="1" dirty="0" smtClean="0">
                <a:solidFill>
                  <a:srgbClr val="C00000"/>
                </a:solidFill>
              </a:rPr>
              <a:t>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but 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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B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C00000"/>
                </a:solidFill>
              </a:rPr>
              <a:t>(A </a:t>
            </a:r>
            <a:r>
              <a:rPr lang="en-US" dirty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</a:t>
            </a:r>
            <a:r>
              <a:rPr lang="en-US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B)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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T </a:t>
            </a:r>
            <a:r>
              <a:rPr lang="en-US" dirty="0" smtClean="0"/>
              <a:t>have the same meaning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r>
              <a:rPr lang="en-US" sz="2800" dirty="0" smtClean="0"/>
              <a:t>Note:  Why write </a:t>
            </a:r>
            <a:r>
              <a:rPr lang="en-US" sz="2800" i="1" dirty="0">
                <a:solidFill>
                  <a:srgbClr val="C00000"/>
                </a:solidFill>
              </a:rPr>
              <a:t>A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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i="1" dirty="0">
                <a:solidFill>
                  <a:srgbClr val="C00000"/>
                </a:solidFill>
              </a:rPr>
              <a:t>B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and not  </a:t>
            </a:r>
            <a:r>
              <a:rPr lang="en-US" sz="2800" i="1" dirty="0" smtClean="0">
                <a:solidFill>
                  <a:srgbClr val="C00000"/>
                </a:solidFill>
              </a:rPr>
              <a:t>A</a:t>
            </a:r>
            <a:r>
              <a:rPr lang="en-US" sz="2800" dirty="0" smtClean="0">
                <a:solidFill>
                  <a:srgbClr val="C00000"/>
                </a:solidFill>
              </a:rPr>
              <a:t>=</a:t>
            </a:r>
            <a:r>
              <a:rPr lang="en-US" sz="2800" i="1" dirty="0" smtClean="0">
                <a:solidFill>
                  <a:srgbClr val="C00000"/>
                </a:solidFill>
              </a:rPr>
              <a:t>B</a:t>
            </a:r>
            <a:r>
              <a:rPr lang="en-US" sz="2800" dirty="0" smtClean="0">
                <a:solidFill>
                  <a:prstClr val="black"/>
                </a:solidFill>
              </a:rPr>
              <a:t> ?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We use </a:t>
            </a:r>
            <a:r>
              <a:rPr lang="en-US" sz="2800" i="1" dirty="0" smtClean="0">
                <a:solidFill>
                  <a:srgbClr val="C00000"/>
                </a:solidFill>
              </a:rPr>
              <a:t>A</a:t>
            </a:r>
            <a:r>
              <a:rPr lang="en-US" sz="2800" dirty="0" smtClean="0">
                <a:solidFill>
                  <a:srgbClr val="C00000"/>
                </a:solidFill>
              </a:rPr>
              <a:t>=</a:t>
            </a:r>
            <a:r>
              <a:rPr lang="en-US" sz="2800" i="1" dirty="0" smtClean="0">
                <a:solidFill>
                  <a:srgbClr val="C00000"/>
                </a:solidFill>
              </a:rPr>
              <a:t>B </a:t>
            </a:r>
            <a:r>
              <a:rPr lang="en-US" sz="2800" dirty="0" smtClean="0">
                <a:solidFill>
                  <a:prstClr val="black"/>
                </a:solidFill>
              </a:rPr>
              <a:t>to say that </a:t>
            </a:r>
            <a:r>
              <a:rPr lang="en-US" sz="2800" i="1" dirty="0" smtClean="0">
                <a:solidFill>
                  <a:srgbClr val="C00000"/>
                </a:solidFill>
              </a:rPr>
              <a:t>A</a:t>
            </a:r>
            <a:r>
              <a:rPr lang="en-US" sz="2800" dirty="0" smtClean="0">
                <a:solidFill>
                  <a:prstClr val="black"/>
                </a:solidFill>
              </a:rPr>
              <a:t> and </a:t>
            </a:r>
            <a:r>
              <a:rPr lang="en-US" sz="2800" i="1" dirty="0" smtClean="0">
                <a:solidFill>
                  <a:srgbClr val="C00000"/>
                </a:solidFill>
              </a:rPr>
              <a:t>B</a:t>
            </a:r>
            <a:r>
              <a:rPr lang="en-US" sz="2800" dirty="0" smtClean="0">
                <a:solidFill>
                  <a:prstClr val="black"/>
                </a:solidFill>
              </a:rPr>
              <a:t> are precisely the 	same proposition (same sequence of symbols)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9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</p:spPr>
        <p:txBody>
          <a:bodyPr/>
          <a:lstStyle/>
          <a:p>
            <a:r>
              <a:rPr lang="en-US" dirty="0" smtClean="0"/>
              <a:t>De Morgan’s laws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064326" y="1288472"/>
            <a:ext cx="4426527" cy="113260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(p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q)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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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(p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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q)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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q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0168" y="3198167"/>
            <a:ext cx="498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My code compiles or there is a bug.</a:t>
            </a:r>
          </a:p>
        </p:txBody>
      </p:sp>
    </p:spTree>
    <p:extLst>
      <p:ext uri="{BB962C8B-B14F-4D97-AF65-F5344CB8AC3E}">
        <p14:creationId xmlns:p14="http://schemas.microsoft.com/office/powerpoint/2010/main" val="152728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Administrivia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9155" y="1253863"/>
            <a:ext cx="7969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Course Web:  </a:t>
            </a:r>
            <a:r>
              <a:rPr lang="en-US" sz="2800" dirty="0" smtClean="0">
                <a:latin typeface="Franklin Gothic Medium"/>
                <a:cs typeface="Franklin Gothic Medium"/>
              </a:rPr>
              <a:t>http://www.cs.washington.edu/311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6472" y="2053409"/>
            <a:ext cx="7969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Office Hours:  </a:t>
            </a:r>
            <a:r>
              <a:rPr lang="en-US" sz="2800" dirty="0" smtClean="0">
                <a:latin typeface="Franklin Gothic Medium"/>
                <a:cs typeface="Franklin Gothic Medium"/>
              </a:rPr>
              <a:t>10 hours available; check web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398" y="2888524"/>
            <a:ext cx="7969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Homework #1:  </a:t>
            </a:r>
            <a:r>
              <a:rPr lang="en-US" sz="2800" dirty="0" smtClean="0">
                <a:latin typeface="Franklin Gothic Medium"/>
                <a:cs typeface="Franklin Gothic Medium"/>
              </a:rPr>
              <a:t>Posted.  Turn in (stapled) at the</a:t>
            </a:r>
          </a:p>
          <a:p>
            <a:r>
              <a:rPr lang="en-US" sz="2800" b="1" dirty="0" smtClean="0">
                <a:latin typeface="Franklin Gothic Medium"/>
                <a:cs typeface="Franklin Gothic Medium"/>
              </a:rPr>
              <a:t>                           start </a:t>
            </a:r>
            <a:r>
              <a:rPr lang="en-US" sz="2800" dirty="0" smtClean="0">
                <a:latin typeface="Franklin Gothic Medium"/>
                <a:cs typeface="Franklin Gothic Medium"/>
              </a:rPr>
              <a:t>of class on Wednesday (Oct 1)</a:t>
            </a:r>
            <a:endParaRPr lang="en-US" sz="2800" b="1" dirty="0" smtClean="0">
              <a:latin typeface="Franklin Gothic Medium"/>
              <a:cs typeface="Franklin Gothic Medium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199" y="4071569"/>
            <a:ext cx="79698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Extra Credit:	</a:t>
            </a:r>
            <a:r>
              <a:rPr lang="en-US" sz="2800" dirty="0" smtClean="0">
                <a:latin typeface="Franklin Gothic Medium"/>
                <a:cs typeface="Franklin Gothic Medium"/>
              </a:rPr>
              <a:t>Not required to get a 4.0.</a:t>
            </a:r>
          </a:p>
          <a:p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                      	Counts separately.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					In total, may raise grade by ~0.1</a:t>
            </a:r>
          </a:p>
          <a:p>
            <a:r>
              <a:rPr lang="en-US" sz="2800" b="1" dirty="0">
                <a:latin typeface="Franklin Gothic Medium"/>
                <a:cs typeface="Franklin Gothic Medium"/>
              </a:rPr>
              <a:t> </a:t>
            </a:r>
            <a:r>
              <a:rPr lang="en-US" sz="2800" b="1" dirty="0" smtClean="0">
                <a:latin typeface="Franklin Gothic Medium"/>
                <a:cs typeface="Franklin Gothic Medium"/>
              </a:rPr>
              <a:t>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359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Morgan’s laws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05713904"/>
              </p:ext>
            </p:extLst>
          </p:nvPr>
        </p:nvGraphicFramePr>
        <p:xfrm>
          <a:off x="464126" y="2649675"/>
          <a:ext cx="8288340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513"/>
                <a:gridCol w="371513"/>
                <a:gridCol w="659096"/>
                <a:gridCol w="792439"/>
                <a:gridCol w="1289301"/>
                <a:gridCol w="857523"/>
                <a:gridCol w="1206755"/>
                <a:gridCol w="2740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q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 </a:t>
                      </a:r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</a:t>
                      </a:r>
                      <a:endParaRPr lang="en-US" sz="2000" b="1" i="1" dirty="0" smtClean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 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</a:t>
                      </a:r>
                      <a:r>
                        <a:rPr lang="en-US" sz="2000" b="1" i="0" baseline="0" dirty="0" smtClean="0"/>
                        <a:t>)</a:t>
                      </a:r>
                      <a:endParaRPr lang="en-US" sz="2000" b="1" i="0" dirty="0" smtClean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 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</a:t>
                      </a:r>
                      <a:r>
                        <a:rPr lang="en-US" sz="2000" b="1" i="0" baseline="0" dirty="0" smtClean="0"/>
                        <a:t>)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  (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 </a:t>
                      </a:r>
                      <a:r>
                        <a:rPr lang="en-US" sz="2000" b="1" i="1" dirty="0" smtClean="0"/>
                        <a:t>q</a:t>
                      </a:r>
                      <a:r>
                        <a:rPr lang="en-US" sz="2000" b="1" i="0" dirty="0" smtClean="0"/>
                        <a:t>)</a:t>
                      </a:r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69461" y="1394691"/>
            <a:ext cx="6043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Example: 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latin typeface="Symbol" charset="0"/>
                <a:sym typeface="Symbol" charset="0"/>
              </a:rPr>
              <a:t> </a:t>
            </a:r>
            <a:r>
              <a:rPr lang="en-US" sz="3200" dirty="0"/>
              <a:t>(</a:t>
            </a:r>
            <a:r>
              <a:rPr lang="en-US" sz="3200" i="1" dirty="0"/>
              <a:t>p</a:t>
            </a:r>
            <a:r>
              <a:rPr lang="en-US" sz="3200" b="1" dirty="0">
                <a:latin typeface="Symbol" charset="0"/>
                <a:sym typeface="Symbol" charset="0"/>
              </a:rPr>
              <a:t> </a:t>
            </a:r>
            <a:r>
              <a:rPr lang="en-US" sz="3200" dirty="0"/>
              <a:t> </a:t>
            </a:r>
            <a:r>
              <a:rPr lang="en-US" sz="3200" i="1" dirty="0"/>
              <a:t>q</a:t>
            </a:r>
            <a:r>
              <a:rPr lang="en-US" sz="3200" dirty="0"/>
              <a:t>) </a:t>
            </a:r>
            <a:r>
              <a:rPr lang="en-US" sz="3200" dirty="0">
                <a:latin typeface="Symbol" charset="0"/>
                <a:sym typeface="Symbol" charset="0"/>
              </a:rPr>
              <a:t></a:t>
            </a:r>
            <a:r>
              <a:rPr lang="en-US" sz="3200" dirty="0"/>
              <a:t> (</a:t>
            </a:r>
            <a:r>
              <a:rPr lang="en-US" sz="3200" dirty="0">
                <a:latin typeface="Symbol" charset="0"/>
                <a:sym typeface="Symbol" charset="0"/>
              </a:rPr>
              <a:t></a:t>
            </a:r>
            <a:r>
              <a:rPr lang="en-US" sz="3200" dirty="0"/>
              <a:t> </a:t>
            </a:r>
            <a:r>
              <a:rPr lang="en-US" sz="3200" i="1" dirty="0"/>
              <a:t>p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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 </a:t>
            </a:r>
            <a:r>
              <a:rPr lang="en-US" sz="3200" i="1" dirty="0"/>
              <a:t>q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934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</p:spPr>
        <p:txBody>
          <a:bodyPr/>
          <a:lstStyle/>
          <a:p>
            <a:r>
              <a:rPr lang="en-US" dirty="0" smtClean="0"/>
              <a:t>De Morgan’s laws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064326" y="1288472"/>
            <a:ext cx="4426527" cy="113260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(p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q)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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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(p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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q)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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q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092" y="2524045"/>
            <a:ext cx="90149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front != null &amp;&amp; value &gt;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front.data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front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ListNode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(value, front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else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ListNode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current = front;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while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current.next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==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null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||</a:t>
            </a:r>
            <a:r>
              <a:rPr lang="en-US" sz="16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current.next.data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&gt;= value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current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current.next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current.next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ListNode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(value,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current.next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95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Implication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84443233"/>
              </p:ext>
            </p:extLst>
          </p:nvPr>
        </p:nvGraphicFramePr>
        <p:xfrm>
          <a:off x="1163496" y="2893291"/>
          <a:ext cx="6286786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715"/>
                <a:gridCol w="511715"/>
                <a:gridCol w="877226"/>
                <a:gridCol w="731022"/>
                <a:gridCol w="1023430"/>
                <a:gridCol w="26316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  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</a:t>
                      </a:r>
                      <a:r>
                        <a:rPr lang="en-US" sz="2000" b="1" i="0" dirty="0" smtClean="0"/>
                        <a:t>)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 (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1" dirty="0" smtClean="0"/>
                        <a:t>q</a:t>
                      </a:r>
                      <a:r>
                        <a:rPr lang="en-US" sz="2000" b="1" i="0" dirty="0" smtClean="0"/>
                        <a:t>)</a:t>
                      </a:r>
                      <a:endParaRPr lang="en-US" sz="2000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62979" y="1485900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(</a:t>
            </a:r>
            <a:r>
              <a:rPr lang="en-US" sz="3200" i="1" dirty="0"/>
              <a:t>p </a:t>
            </a:r>
            <a:r>
              <a:rPr lang="en-US" sz="3200" dirty="0">
                <a:latin typeface="Symbol" charset="0"/>
                <a:sym typeface="Symbol" charset="0"/>
              </a:rPr>
              <a:t></a:t>
            </a:r>
            <a:r>
              <a:rPr lang="en-US" sz="3200" dirty="0"/>
              <a:t> </a:t>
            </a:r>
            <a:r>
              <a:rPr lang="en-US" sz="3200" i="1" dirty="0"/>
              <a:t>q</a:t>
            </a:r>
            <a:r>
              <a:rPr lang="en-US" sz="3200" dirty="0"/>
              <a:t>) </a:t>
            </a:r>
            <a:r>
              <a:rPr lang="en-US" sz="3200" dirty="0">
                <a:latin typeface="Symbol" charset="0"/>
                <a:sym typeface="Symbol" charset="0"/>
              </a:rPr>
              <a:t></a:t>
            </a:r>
            <a:r>
              <a:rPr lang="en-US" sz="3200" dirty="0"/>
              <a:t> (</a:t>
            </a:r>
            <a:r>
              <a:rPr lang="en-US" sz="3200" dirty="0">
                <a:latin typeface="Symbol" charset="0"/>
                <a:sym typeface="Symbol" charset="0"/>
              </a:rPr>
              <a:t></a:t>
            </a:r>
            <a:r>
              <a:rPr lang="en-US" sz="3200" dirty="0"/>
              <a:t> </a:t>
            </a:r>
            <a:r>
              <a:rPr lang="en-US" sz="3200" i="1" dirty="0"/>
              <a:t>p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</a:t>
            </a:r>
            <a:r>
              <a:rPr lang="en-US" sz="3200" dirty="0"/>
              <a:t> </a:t>
            </a:r>
            <a:r>
              <a:rPr lang="en-US" sz="3200" i="1" dirty="0"/>
              <a:t>q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6952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/>
              <a:t>E</a:t>
            </a:r>
            <a:r>
              <a:rPr lang="en-US" dirty="0" smtClean="0"/>
              <a:t>quivalence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40327" y="1226128"/>
            <a:ext cx="8229600" cy="214052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</a:rPr>
              <a:t>Describe an algorithm for computing if two logical expressions/circuits are </a:t>
            </a:r>
            <a:r>
              <a:rPr lang="en-US" sz="2800" dirty="0" smtClean="0">
                <a:latin typeface="Franklin Gothic Medium" pitchFamily="34" charset="0"/>
              </a:rPr>
              <a:t>equivalent.</a:t>
            </a:r>
            <a:endParaRPr lang="en-US" sz="2800" dirty="0">
              <a:latin typeface="Franklin Gothic Medium" pitchFamily="34" charset="0"/>
            </a:endParaRPr>
          </a:p>
          <a:p>
            <a:pPr marL="0" indent="0">
              <a:buNone/>
            </a:pPr>
            <a:endParaRPr lang="en-US" sz="2800" dirty="0"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What </a:t>
            </a:r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</a:rPr>
              <a:t>is the run time of the algorithm?</a:t>
            </a:r>
          </a:p>
        </p:txBody>
      </p:sp>
    </p:spTree>
    <p:extLst>
      <p:ext uri="{BB962C8B-B14F-4D97-AF65-F5344CB8AC3E}">
        <p14:creationId xmlns:p14="http://schemas.microsoft.com/office/powerpoint/2010/main" val="36373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Familiar Properties of Arithmetic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					  (Commutativity)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⋅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⋅</m:t>
                    </m:r>
                    <m:r>
                      <a:rPr lang="en-US" i="1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/>
                  <a:t>      (</a:t>
                </a:r>
                <a:r>
                  <a:rPr lang="en-US" dirty="0" err="1"/>
                  <a:t>Distributivity</a:t>
                </a:r>
                <a:r>
                  <a:rPr lang="en-US" dirty="0"/>
                  <a:t>)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+(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  (Associativity)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23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677659" y="3967438"/>
            <a:ext cx="5970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Logic has similar properties!</a:t>
            </a:r>
          </a:p>
        </p:txBody>
      </p:sp>
    </p:spTree>
    <p:extLst>
      <p:ext uri="{BB962C8B-B14F-4D97-AF65-F5344CB8AC3E}">
        <p14:creationId xmlns:p14="http://schemas.microsoft.com/office/powerpoint/2010/main" val="378309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Familiar Properties of Arithmetic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					  (</a:t>
                </a:r>
                <a:r>
                  <a:rPr lang="en-US" dirty="0" err="1" smtClean="0"/>
                  <a:t>Commutativity</a:t>
                </a:r>
                <a:r>
                  <a:rPr lang="en-US" dirty="0" smtClean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≡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≡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⋅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 </a:t>
                </a:r>
                <a:r>
                  <a:rPr lang="en-US" dirty="0" smtClean="0"/>
                  <a:t>    (</a:t>
                </a:r>
                <a:r>
                  <a:rPr lang="en-US" dirty="0" err="1" smtClean="0"/>
                  <a:t>Distributivity</a:t>
                </a:r>
                <a:r>
                  <a:rPr lang="en-US" dirty="0" smtClean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∧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  <m:r>
                          <a:rPr lang="en-US" b="0" i="1" smtClean="0">
                            <a:latin typeface="Cambria Math"/>
                          </a:rPr>
                          <m:t>∨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≡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∧</m:t>
                        </m:r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∨(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∨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𝑞</m:t>
                        </m:r>
                        <m:r>
                          <a:rPr lang="en-US" b="0" i="1" smtClean="0">
                            <a:latin typeface="Cambria Math"/>
                          </a:rPr>
                          <m:t>∧</m:t>
                        </m:r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≡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∨</m:t>
                        </m:r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</a:rPr>
                      <m:t>∨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+(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	  (Associativity)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∨</m:t>
                        </m:r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∨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≡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∨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  <m:r>
                          <a:rPr lang="en-US" b="0" i="1" smtClean="0">
                            <a:latin typeface="Cambria Math"/>
                          </a:rPr>
                          <m:t>∨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∧</m:t>
                        </m:r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≡</m:t>
                    </m:r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∧</m:t>
                    </m:r>
                    <m:r>
                      <a:rPr lang="en-US" i="1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23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92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roperties of Logical </a:t>
            </a:r>
            <a:r>
              <a:rPr lang="en-US" dirty="0"/>
              <a:t>C</a:t>
            </a:r>
            <a:r>
              <a:rPr lang="en-US" dirty="0" smtClean="0"/>
              <a:t>onnectives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136027" y="1216681"/>
                <a:ext cx="8939960" cy="5093435"/>
              </a:xfrm>
            </p:spPr>
            <p:txBody>
              <a:bodyPr numCol="2"/>
              <a:lstStyle/>
              <a:p>
                <a:r>
                  <a:rPr lang="en-US" sz="2200" dirty="0" smtClean="0">
                    <a:solidFill>
                      <a:srgbClr val="C00000"/>
                    </a:solidFill>
                    <a:latin typeface="Franklin Gothic Medium" pitchFamily="34" charset="0"/>
                  </a:rPr>
                  <a:t>Identity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∧</m:t>
                    </m:r>
                    <m:r>
                      <m:rPr>
                        <m:nor/>
                      </m:rPr>
                      <a:rPr lang="en-US" sz="2200" b="0" i="0" smtClean="0">
                        <a:solidFill>
                          <a:schemeClr val="tx1"/>
                        </a:solidFill>
                        <a:latin typeface="Cambria Math"/>
                      </a:rPr>
                      <m:t>T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≡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sz="2200" b="0" dirty="0" smtClean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∨</m:t>
                    </m:r>
                    <m:r>
                      <m:rPr>
                        <m:nor/>
                      </m:rPr>
                      <a:rPr lang="en-US" sz="2200" b="0" i="0" smtClean="0">
                        <a:solidFill>
                          <a:schemeClr val="tx1"/>
                        </a:solidFill>
                        <a:latin typeface="Cambria Math"/>
                      </a:rPr>
                      <m:t>F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≡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sz="2200" dirty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r>
                  <a:rPr lang="en-US" sz="2200" dirty="0" smtClean="0">
                    <a:solidFill>
                      <a:srgbClr val="C00000"/>
                    </a:solidFill>
                    <a:latin typeface="Franklin Gothic Medium" pitchFamily="34" charset="0"/>
                  </a:rPr>
                  <a:t>Domination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∨</m:t>
                    </m:r>
                    <m:r>
                      <m:rPr>
                        <m:nor/>
                      </m:rPr>
                      <a:rPr lang="en-US" sz="2200">
                        <a:solidFill>
                          <a:schemeClr val="tx1"/>
                        </a:solidFill>
                        <a:latin typeface="Cambria Math"/>
                      </a:rPr>
                      <m:t>T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≡</m:t>
                    </m:r>
                    <m:r>
                      <m:rPr>
                        <m:nor/>
                      </m:rPr>
                      <a:rPr lang="en-US" sz="2200">
                        <a:solidFill>
                          <a:schemeClr val="tx1"/>
                        </a:solidFill>
                        <a:latin typeface="Cambria Math"/>
                      </a:rPr>
                      <m:t>T</m:t>
                    </m:r>
                  </m:oMath>
                </a14:m>
                <a:endParaRPr lang="en-US" sz="2200" dirty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∧</m:t>
                    </m:r>
                    <m:r>
                      <m:rPr>
                        <m:nor/>
                      </m:rPr>
                      <a:rPr lang="en-US" sz="2200">
                        <a:solidFill>
                          <a:schemeClr val="tx1"/>
                        </a:solidFill>
                        <a:latin typeface="Cambria Math"/>
                      </a:rPr>
                      <m:t>F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</a:rPr>
                      <m:t>≡</m:t>
                    </m:r>
                    <m:r>
                      <m:rPr>
                        <m:nor/>
                      </m:rPr>
                      <a:rPr lang="en-US" sz="2200" b="0" i="0" smtClean="0">
                        <a:solidFill>
                          <a:schemeClr val="tx1"/>
                        </a:solidFill>
                        <a:latin typeface="Cambria Math"/>
                      </a:rPr>
                      <m:t>F</m:t>
                    </m:r>
                  </m:oMath>
                </a14:m>
                <a:endParaRPr lang="en-US" sz="2200" dirty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r>
                  <a:rPr lang="en-US" sz="2200" dirty="0" smtClean="0">
                    <a:solidFill>
                      <a:srgbClr val="C00000"/>
                    </a:solidFill>
                    <a:latin typeface="Franklin Gothic Medium" pitchFamily="34" charset="0"/>
                  </a:rPr>
                  <a:t>Idempotent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∨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≡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sz="2200" b="0" dirty="0" smtClean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∧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≡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sz="2200" dirty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r>
                  <a:rPr lang="en-US" sz="2200" dirty="0" smtClean="0">
                    <a:solidFill>
                      <a:srgbClr val="C00000"/>
                    </a:solidFill>
                    <a:latin typeface="Franklin Gothic Medium" pitchFamily="34" charset="0"/>
                  </a:rPr>
                  <a:t>Commutative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𝑝</m:t>
                    </m:r>
                    <m:r>
                      <a:rPr lang="en-US" sz="2200" i="1">
                        <a:latin typeface="Cambria Math"/>
                      </a:rPr>
                      <m:t>∨</m:t>
                    </m:r>
                    <m:r>
                      <a:rPr lang="en-US" sz="2200" i="1">
                        <a:latin typeface="Cambria Math"/>
                      </a:rPr>
                      <m:t>𝑞</m:t>
                    </m:r>
                    <m:r>
                      <a:rPr lang="en-US" sz="2200" i="1">
                        <a:latin typeface="Cambria Math"/>
                      </a:rPr>
                      <m:t>≡</m:t>
                    </m:r>
                    <m:r>
                      <a:rPr lang="en-US" sz="2200" i="1">
                        <a:latin typeface="Cambria Math"/>
                      </a:rPr>
                      <m:t>𝑞</m:t>
                    </m:r>
                    <m:r>
                      <a:rPr lang="en-US" sz="2200" i="1">
                        <a:latin typeface="Cambria Math"/>
                      </a:rPr>
                      <m:t>∨</m:t>
                    </m:r>
                    <m:r>
                      <a:rPr lang="en-US" sz="2200" i="1">
                        <a:latin typeface="Cambria Math"/>
                      </a:rPr>
                      <m:t>𝑝</m:t>
                    </m:r>
                  </m:oMath>
                </a14:m>
                <a:endParaRPr lang="en-US" sz="22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𝑝</m:t>
                    </m:r>
                    <m:r>
                      <a:rPr lang="en-US" sz="2200" i="1">
                        <a:latin typeface="Cambria Math"/>
                      </a:rPr>
                      <m:t>∧</m:t>
                    </m:r>
                    <m:r>
                      <a:rPr lang="en-US" sz="2200" i="1">
                        <a:latin typeface="Cambria Math"/>
                      </a:rPr>
                      <m:t>𝑞</m:t>
                    </m:r>
                    <m:r>
                      <a:rPr lang="en-US" sz="2200" i="1">
                        <a:latin typeface="Cambria Math"/>
                      </a:rPr>
                      <m:t>≡</m:t>
                    </m:r>
                    <m:r>
                      <a:rPr lang="en-US" sz="2200" i="1">
                        <a:latin typeface="Cambria Math"/>
                      </a:rPr>
                      <m:t>𝑞</m:t>
                    </m:r>
                    <m:r>
                      <a:rPr lang="en-US" sz="2200" i="1">
                        <a:latin typeface="Cambria Math"/>
                      </a:rPr>
                      <m:t>∧</m:t>
                    </m:r>
                    <m:r>
                      <a:rPr lang="en-US" sz="2200" i="1">
                        <a:latin typeface="Cambria Math"/>
                      </a:rPr>
                      <m:t>𝑝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Franklin Gothic Medium" pitchFamily="34" charset="0"/>
                </a:endParaRPr>
              </a:p>
              <a:p>
                <a:r>
                  <a:rPr lang="en-US" sz="2200" dirty="0" smtClean="0">
                    <a:solidFill>
                      <a:srgbClr val="C00000"/>
                    </a:solidFill>
                    <a:latin typeface="Franklin Gothic Medium" pitchFamily="34" charset="0"/>
                  </a:rPr>
                  <a:t>Associative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𝑝</m:t>
                        </m:r>
                        <m:r>
                          <a:rPr lang="en-US" sz="2200" i="1">
                            <a:latin typeface="Cambria Math"/>
                          </a:rPr>
                          <m:t>∨</m:t>
                        </m:r>
                        <m:r>
                          <a:rPr lang="en-US" sz="2200" i="1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∨</m:t>
                    </m:r>
                    <m:r>
                      <a:rPr lang="en-US" sz="2200" i="1">
                        <a:latin typeface="Cambria Math"/>
                      </a:rPr>
                      <m:t>𝑟</m:t>
                    </m:r>
                    <m:r>
                      <a:rPr lang="en-US" sz="2200" i="1">
                        <a:latin typeface="Cambria Math"/>
                      </a:rPr>
                      <m:t>≡</m:t>
                    </m:r>
                    <m:r>
                      <a:rPr lang="en-US" sz="2200" i="1">
                        <a:latin typeface="Cambria Math"/>
                      </a:rPr>
                      <m:t>𝑝</m:t>
                    </m:r>
                    <m:r>
                      <a:rPr lang="en-US" sz="2200" i="1">
                        <a:latin typeface="Cambria Math"/>
                      </a:rPr>
                      <m:t>∨</m:t>
                    </m:r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𝑞</m:t>
                        </m:r>
                        <m:r>
                          <a:rPr lang="en-US" sz="2200" i="1">
                            <a:latin typeface="Cambria Math"/>
                          </a:rPr>
                          <m:t>∨</m:t>
                        </m:r>
                        <m:r>
                          <a:rPr lang="en-US" sz="2200" i="1">
                            <a:latin typeface="Cambria Math"/>
                          </a:rPr>
                          <m:t>𝑟</m:t>
                        </m:r>
                      </m:e>
                    </m:d>
                  </m:oMath>
                </a14:m>
                <a:endParaRPr lang="en-US" sz="2200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𝑝</m:t>
                        </m:r>
                        <m:r>
                          <a:rPr lang="en-US" sz="2200" i="1">
                            <a:latin typeface="Cambria Math"/>
                          </a:rPr>
                          <m:t>∧</m:t>
                        </m:r>
                        <m:r>
                          <a:rPr lang="en-US" sz="2200" i="1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∧</m:t>
                    </m:r>
                    <m:r>
                      <a:rPr lang="en-US" sz="2200" i="1">
                        <a:latin typeface="Cambria Math"/>
                      </a:rPr>
                      <m:t>𝑟</m:t>
                    </m:r>
                    <m:r>
                      <a:rPr lang="en-US" sz="2200" i="1">
                        <a:latin typeface="Cambria Math"/>
                      </a:rPr>
                      <m:t>≡</m:t>
                    </m:r>
                    <m:r>
                      <a:rPr lang="en-US" sz="2200" i="1">
                        <a:latin typeface="Cambria Math"/>
                      </a:rPr>
                      <m:t>𝑝</m:t>
                    </m:r>
                    <m:r>
                      <a:rPr lang="en-US" sz="2200" i="1">
                        <a:latin typeface="Cambria Math"/>
                      </a:rPr>
                      <m:t>∧(</m:t>
                    </m:r>
                    <m:r>
                      <a:rPr lang="en-US" sz="2200" i="1">
                        <a:latin typeface="Cambria Math"/>
                      </a:rPr>
                      <m:t>𝑞</m:t>
                    </m:r>
                    <m:r>
                      <a:rPr lang="en-US" sz="2200" i="1">
                        <a:latin typeface="Cambria Math"/>
                      </a:rPr>
                      <m:t>∧</m:t>
                    </m:r>
                    <m:r>
                      <a:rPr lang="en-US" sz="2200" i="1">
                        <a:latin typeface="Cambria Math"/>
                      </a:rPr>
                      <m:t>𝑟</m:t>
                    </m:r>
                    <m:r>
                      <a:rPr lang="en-US" sz="2200" i="1">
                        <a:latin typeface="Cambria Math"/>
                      </a:rPr>
                      <m:t>)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Franklin Gothic Medium" pitchFamily="34" charset="0"/>
                </a:endParaRPr>
              </a:p>
              <a:p>
                <a:r>
                  <a:rPr lang="en-US" sz="2200" dirty="0" smtClean="0">
                    <a:solidFill>
                      <a:srgbClr val="C00000"/>
                    </a:solidFill>
                    <a:latin typeface="Franklin Gothic Medium" pitchFamily="34" charset="0"/>
                  </a:rPr>
                  <a:t>Distributive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𝑝</m:t>
                    </m:r>
                    <m:r>
                      <a:rPr lang="en-US" sz="2200" i="1">
                        <a:latin typeface="Cambria Math"/>
                      </a:rPr>
                      <m:t>∧</m:t>
                    </m:r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𝑞</m:t>
                        </m:r>
                        <m:r>
                          <a:rPr lang="en-US" sz="2200" i="1">
                            <a:latin typeface="Cambria Math"/>
                          </a:rPr>
                          <m:t>∨</m:t>
                        </m:r>
                        <m:r>
                          <a:rPr lang="en-US" sz="2200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≡</m:t>
                    </m:r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𝑝</m:t>
                        </m:r>
                        <m:r>
                          <a:rPr lang="en-US" sz="2200" i="1">
                            <a:latin typeface="Cambria Math"/>
                          </a:rPr>
                          <m:t>∧</m:t>
                        </m:r>
                        <m:r>
                          <a:rPr lang="en-US" sz="2200" i="1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∨(</m:t>
                    </m:r>
                    <m:r>
                      <a:rPr lang="en-US" sz="2200" i="1">
                        <a:latin typeface="Cambria Math"/>
                      </a:rPr>
                      <m:t>𝑝</m:t>
                    </m:r>
                    <m:r>
                      <a:rPr lang="en-US" sz="2200" i="1">
                        <a:latin typeface="Cambria Math"/>
                      </a:rPr>
                      <m:t>∧</m:t>
                    </m:r>
                    <m:r>
                      <a:rPr lang="en-US" sz="2200" i="1">
                        <a:latin typeface="Cambria Math"/>
                      </a:rPr>
                      <m:t>𝑟</m:t>
                    </m:r>
                    <m:r>
                      <a:rPr lang="en-US" sz="2200" i="1">
                        <a:latin typeface="Cambria Math"/>
                      </a:rPr>
                      <m:t>)</m:t>
                    </m:r>
                  </m:oMath>
                </a14:m>
                <a:endParaRPr lang="en-US" sz="22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𝑝</m:t>
                    </m:r>
                    <m:r>
                      <a:rPr lang="en-US" sz="2200" i="1">
                        <a:latin typeface="Cambria Math"/>
                      </a:rPr>
                      <m:t>∨</m:t>
                    </m:r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𝑞</m:t>
                        </m:r>
                        <m:r>
                          <a:rPr lang="en-US" sz="2200" i="1">
                            <a:latin typeface="Cambria Math"/>
                          </a:rPr>
                          <m:t>∧</m:t>
                        </m:r>
                        <m:r>
                          <a:rPr lang="en-US" sz="2200" i="1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≡</m:t>
                    </m:r>
                    <m:d>
                      <m:dPr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𝑝</m:t>
                        </m:r>
                        <m:r>
                          <a:rPr lang="en-US" sz="2200" i="1">
                            <a:latin typeface="Cambria Math"/>
                          </a:rPr>
                          <m:t>∨</m:t>
                        </m:r>
                        <m:r>
                          <a:rPr lang="en-US" sz="2200" i="1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∧(</m:t>
                    </m:r>
                    <m:r>
                      <a:rPr lang="en-US" sz="2200" i="1">
                        <a:latin typeface="Cambria Math"/>
                      </a:rPr>
                      <m:t>𝑝</m:t>
                    </m:r>
                    <m:r>
                      <a:rPr lang="en-US" sz="2200" i="1">
                        <a:latin typeface="Cambria Math"/>
                      </a:rPr>
                      <m:t>∨</m:t>
                    </m:r>
                    <m:r>
                      <a:rPr lang="en-US" sz="2200" i="1">
                        <a:latin typeface="Cambria Math"/>
                      </a:rPr>
                      <m:t>𝑟</m:t>
                    </m:r>
                    <m:r>
                      <a:rPr lang="en-US" sz="2200" i="1">
                        <a:latin typeface="Cambria Math"/>
                      </a:rPr>
                      <m:t>)</m:t>
                    </m:r>
                  </m:oMath>
                </a14:m>
                <a:endParaRPr lang="en-US" sz="2200" dirty="0">
                  <a:solidFill>
                    <a:srgbClr val="C00000"/>
                  </a:solidFill>
                  <a:latin typeface="Franklin Gothic Medium" pitchFamily="34" charset="0"/>
                </a:endParaRPr>
              </a:p>
              <a:p>
                <a:r>
                  <a:rPr lang="en-US" sz="2200" dirty="0" smtClean="0">
                    <a:solidFill>
                      <a:srgbClr val="C00000"/>
                    </a:solidFill>
                    <a:latin typeface="Franklin Gothic Medium" pitchFamily="34" charset="0"/>
                  </a:rPr>
                  <a:t>Absorption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∨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∧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≡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𝑝</m:t>
                    </m:r>
                  </m:oMath>
                </a14:m>
                <a:endParaRPr lang="en-US" sz="2200" b="0" dirty="0" smtClean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latin typeface="Cambria Math"/>
                      </a:rPr>
                      <m:t>∧</m:t>
                    </m:r>
                    <m:d>
                      <m:d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∨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sz="2200" b="0" i="1" smtClean="0">
                        <a:latin typeface="Cambria Math"/>
                      </a:rPr>
                      <m:t>≡</m:t>
                    </m:r>
                    <m:r>
                      <a:rPr lang="en-US" sz="2200" b="0" i="1" smtClean="0">
                        <a:latin typeface="Cambria Math"/>
                      </a:rPr>
                      <m:t>𝑝</m:t>
                    </m:r>
                  </m:oMath>
                </a14:m>
                <a:endParaRPr lang="en-US" sz="2200" dirty="0">
                  <a:latin typeface="Franklin Gothic Medium" pitchFamily="34" charset="0"/>
                </a:endParaRPr>
              </a:p>
              <a:p>
                <a:r>
                  <a:rPr lang="en-US" sz="2200" dirty="0" smtClean="0">
                    <a:solidFill>
                      <a:srgbClr val="C00000"/>
                    </a:solidFill>
                    <a:latin typeface="Franklin Gothic Medium" pitchFamily="34" charset="0"/>
                  </a:rPr>
                  <a:t>Negation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latin typeface="Cambria Math"/>
                      </a:rPr>
                      <m:t>∨¬</m:t>
                    </m:r>
                    <m:r>
                      <a:rPr lang="en-US" sz="2200" b="0" i="1" smtClean="0"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latin typeface="Cambria Math"/>
                      </a:rPr>
                      <m:t>≡</m:t>
                    </m:r>
                    <m:r>
                      <m:rPr>
                        <m:nor/>
                      </m:rPr>
                      <a:rPr lang="en-US" sz="2200" b="0" i="0" smtClean="0">
                        <a:latin typeface="Cambria Math"/>
                      </a:rPr>
                      <m:t>T</m:t>
                    </m:r>
                  </m:oMath>
                </a14:m>
                <a:endParaRPr lang="en-US" sz="2200" b="0" dirty="0" smtClean="0">
                  <a:latin typeface="Franklin Gothic Medium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𝑝</m:t>
                    </m:r>
                    <m:r>
                      <a:rPr lang="en-US" sz="2200" b="0" i="1" smtClean="0">
                        <a:latin typeface="Cambria Math"/>
                      </a:rPr>
                      <m:t>∧</m:t>
                    </m:r>
                    <m:r>
                      <a:rPr lang="en-US" sz="2200" i="1">
                        <a:latin typeface="Cambria Math"/>
                      </a:rPr>
                      <m:t>¬</m:t>
                    </m:r>
                    <m:r>
                      <a:rPr lang="en-US" sz="2200" i="1">
                        <a:latin typeface="Cambria Math"/>
                      </a:rPr>
                      <m:t>𝑝</m:t>
                    </m:r>
                    <m:r>
                      <a:rPr lang="en-US" sz="2200" i="1">
                        <a:latin typeface="Cambria Math"/>
                      </a:rPr>
                      <m:t>≡</m:t>
                    </m:r>
                    <m:r>
                      <m:rPr>
                        <m:nor/>
                      </m:rPr>
                      <a:rPr lang="en-US" sz="2200" b="0" i="0" smtClean="0">
                        <a:latin typeface="Cambria Math"/>
                      </a:rPr>
                      <m:t>F</m:t>
                    </m:r>
                  </m:oMath>
                </a14:m>
                <a:endParaRPr lang="en-US" sz="2200" dirty="0">
                  <a:latin typeface="Franklin Gothic Medium" pitchFamily="34" charset="0"/>
                </a:endParaRP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136027" y="1216681"/>
                <a:ext cx="8939960" cy="5093435"/>
              </a:xfrm>
              <a:blipFill rotWithShape="1">
                <a:blip r:embed="rId4"/>
                <a:stretch>
                  <a:fillRect l="-750" t="-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476370" y="173394"/>
            <a:ext cx="2667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ranklin Gothic Medium"/>
                <a:cs typeface="Franklin Gothic Medium"/>
              </a:rPr>
              <a:t>We will always give you this list!</a:t>
            </a:r>
          </a:p>
        </p:txBody>
      </p:sp>
    </p:spTree>
    <p:extLst>
      <p:ext uri="{BB962C8B-B14F-4D97-AF65-F5344CB8AC3E}">
        <p14:creationId xmlns:p14="http://schemas.microsoft.com/office/powerpoint/2010/main" val="304750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E</a:t>
            </a:r>
            <a:r>
              <a:rPr lang="en-US" dirty="0" smtClean="0"/>
              <a:t>quivalences </a:t>
            </a:r>
            <a:r>
              <a:rPr lang="en-US" dirty="0"/>
              <a:t>R</a:t>
            </a:r>
            <a:r>
              <a:rPr lang="en-US" dirty="0" smtClean="0"/>
              <a:t>elated to Implication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091051" y="1392380"/>
            <a:ext cx="709699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	</a:t>
            </a:r>
            <a:r>
              <a:rPr lang="en-US" sz="3000" dirty="0" smtClean="0">
                <a:latin typeface="Arial" charset="0"/>
              </a:rPr>
              <a:t> 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</a:t>
            </a:r>
            <a:r>
              <a:rPr lang="en-US" sz="3000" dirty="0">
                <a:latin typeface="Arial" charset="0"/>
              </a:rPr>
              <a:t> q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q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p</a:t>
            </a:r>
          </a:p>
          <a:p>
            <a:pPr marL="0" indent="0">
              <a:buNone/>
            </a:pPr>
            <a:r>
              <a:rPr lang="en-US" sz="3000" dirty="0" smtClean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(</a:t>
            </a:r>
            <a:r>
              <a:rPr lang="en-US" sz="3000" dirty="0">
                <a:latin typeface="Arial" charset="0"/>
              </a:rPr>
              <a:t>p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q) </a:t>
            </a:r>
            <a:r>
              <a:rPr lang="en-US" sz="3000" dirty="0">
                <a:latin typeface="Symbol" charset="0"/>
                <a:sym typeface="Symbol" charset="0"/>
              </a:rPr>
              <a:t></a:t>
            </a:r>
            <a:r>
              <a:rPr lang="en-US" sz="3000" dirty="0">
                <a:latin typeface="Arial" charset="0"/>
              </a:rPr>
              <a:t> (q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p)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 smtClean="0">
                <a:latin typeface="Arial" charset="0"/>
              </a:rPr>
              <a:t>q</a:t>
            </a:r>
            <a:endParaRPr lang="en-US" sz="3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2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nderstanding </a:t>
            </a:r>
            <a:r>
              <a:rPr lang="en-US" dirty="0"/>
              <a:t>C</a:t>
            </a:r>
            <a:r>
              <a:rPr lang="en-US" dirty="0" smtClean="0"/>
              <a:t>onnectives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19546" y="1236518"/>
            <a:ext cx="8229600" cy="4525963"/>
          </a:xfrm>
        </p:spPr>
        <p:txBody>
          <a:bodyPr/>
          <a:lstStyle/>
          <a:p>
            <a:r>
              <a:rPr lang="en-US" sz="2600" dirty="0">
                <a:solidFill>
                  <a:srgbClr val="C00000"/>
                </a:solidFill>
                <a:latin typeface="Franklin Gothic Medium" pitchFamily="34" charset="0"/>
              </a:rPr>
              <a:t>Reflect basic rules of reasoning and logic</a:t>
            </a:r>
          </a:p>
          <a:p>
            <a:r>
              <a:rPr lang="en-US" sz="2600" dirty="0">
                <a:solidFill>
                  <a:srgbClr val="C00000"/>
                </a:solidFill>
                <a:latin typeface="Franklin Gothic Medium" pitchFamily="34" charset="0"/>
              </a:rPr>
              <a:t>Allow manipulation of logical formulas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Simplification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Testing for equivalence</a:t>
            </a:r>
          </a:p>
          <a:p>
            <a:r>
              <a:rPr lang="en-US" sz="2600" dirty="0">
                <a:solidFill>
                  <a:srgbClr val="C00000"/>
                </a:solidFill>
                <a:latin typeface="Franklin Gothic Medium" pitchFamily="34" charset="0"/>
              </a:rPr>
              <a:t>Applications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Query optimization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Search optimization and caching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Artificial Intelligence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Program verification</a:t>
            </a:r>
          </a:p>
        </p:txBody>
      </p:sp>
    </p:spTree>
    <p:extLst>
      <p:ext uri="{BB962C8B-B14F-4D97-AF65-F5344CB8AC3E}">
        <p14:creationId xmlns:p14="http://schemas.microsoft.com/office/powerpoint/2010/main" val="27136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Last Time</a:t>
            </a:r>
            <a:r>
              <a:rPr lang="en-US" dirty="0" smtClean="0"/>
              <a:t>: Logical</a:t>
            </a:r>
            <a:r>
              <a:rPr lang="en-US" i="1" dirty="0" smtClean="0"/>
              <a:t> </a:t>
            </a:r>
            <a:r>
              <a:rPr lang="en-US" dirty="0" smtClean="0"/>
              <a:t>Connectives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71952797"/>
              </p:ext>
            </p:extLst>
          </p:nvPr>
        </p:nvGraphicFramePr>
        <p:xfrm>
          <a:off x="1675390" y="1514764"/>
          <a:ext cx="1143000" cy="1097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p</a:t>
                      </a:r>
                      <a:endParaRPr lang="en-US" sz="1800" i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1800" i="0" baseline="0" dirty="0" smtClean="0"/>
                        <a:t> </a:t>
                      </a:r>
                      <a:r>
                        <a:rPr lang="en-US" sz="1800" i="1" baseline="0" dirty="0" smtClean="0"/>
                        <a:t>p</a:t>
                      </a:r>
                      <a:endParaRPr lang="en-US" sz="1800" i="1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T="45675" marB="45675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8097936"/>
              </p:ext>
            </p:extLst>
          </p:nvPr>
        </p:nvGraphicFramePr>
        <p:xfrm>
          <a:off x="5150427" y="1294149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1" baseline="0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11515766"/>
              </p:ext>
            </p:extLst>
          </p:nvPr>
        </p:nvGraphicFramePr>
        <p:xfrm>
          <a:off x="1447800" y="3871095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05496151"/>
              </p:ext>
            </p:extLst>
          </p:nvPr>
        </p:nvGraphicFramePr>
        <p:xfrm>
          <a:off x="5167746" y="3975005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</a:t>
                      </a:r>
                      <a:r>
                        <a:rPr lang="en-US" i="1" baseline="0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905290" y="2821998"/>
            <a:ext cx="673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NOT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742708" y="3230322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AND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2086987" y="5838441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OR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5826991" y="5923878"/>
            <a:ext cx="684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XOR</a:t>
            </a:r>
          </a:p>
        </p:txBody>
      </p:sp>
    </p:spTree>
    <p:extLst>
      <p:ext uri="{BB962C8B-B14F-4D97-AF65-F5344CB8AC3E}">
        <p14:creationId xmlns:p14="http://schemas.microsoft.com/office/powerpoint/2010/main" val="15521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</p:spPr>
            <p:txBody>
              <a:bodyPr/>
              <a:lstStyle/>
              <a:p>
                <a:r>
                  <a:rPr lang="en-US" i="1" dirty="0" smtClean="0">
                    <a:solidFill>
                      <a:prstClr val="black"/>
                    </a:solidFill>
                  </a:rPr>
                  <a:t>Last Time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  <a:blipFill rotWithShape="1">
                <a:blip r:embed="rId4"/>
                <a:stretch>
                  <a:fillRect l="-1852" t="-12121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1054" y="128847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600" dirty="0"/>
              <a:t>“If </a:t>
            </a:r>
            <a:r>
              <a:rPr lang="en-US" sz="2600" i="1" dirty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600" dirty="0"/>
              <a:t>, then </a:t>
            </a:r>
            <a:r>
              <a:rPr lang="en-US" sz="2600" i="1" dirty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600" dirty="0"/>
              <a:t>” is a </a:t>
            </a:r>
            <a:r>
              <a:rPr lang="en-US" sz="2600" b="1" dirty="0"/>
              <a:t>promise</a:t>
            </a:r>
            <a:r>
              <a:rPr lang="en-US" sz="2600" dirty="0"/>
              <a:t>:</a:t>
            </a:r>
            <a:endParaRPr lang="en-US" sz="2600" i="1" dirty="0"/>
          </a:p>
          <a:p>
            <a:pPr lvl="1">
              <a:buFont typeface="Arial" pitchFamily="34" charset="0"/>
              <a:buChar char="•"/>
            </a:pPr>
            <a:r>
              <a:rPr lang="en-US" sz="2200" dirty="0"/>
              <a:t>Whenever </a:t>
            </a:r>
            <a:r>
              <a:rPr lang="en-US" sz="2200" i="1" dirty="0">
                <a:latin typeface="Cambria Math" pitchFamily="18" charset="0"/>
                <a:ea typeface="Cambria Math" pitchFamily="18" charset="0"/>
              </a:rPr>
              <a:t>p  </a:t>
            </a:r>
            <a:r>
              <a:rPr lang="en-US" sz="2200" dirty="0"/>
              <a:t>is true, then </a:t>
            </a:r>
            <a:r>
              <a:rPr lang="en-US" sz="2200" i="1" dirty="0"/>
              <a:t>q</a:t>
            </a:r>
            <a:r>
              <a:rPr lang="en-US" sz="2200" dirty="0"/>
              <a:t> is true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/>
              <a:t>Ask “has the promise been broken</a:t>
            </a:r>
            <a:r>
              <a:rPr lang="en-US" sz="2200" dirty="0" smtClean="0"/>
              <a:t>”</a:t>
            </a:r>
            <a:endParaRPr lang="en-US" sz="2200" b="1" dirty="0" smtClean="0"/>
          </a:p>
          <a:p>
            <a:pPr lvl="1">
              <a:buFont typeface="Arial" pitchFamily="34" charset="0"/>
              <a:buChar char="•"/>
            </a:pPr>
            <a:endParaRPr lang="en-US" sz="22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12622240"/>
              </p:ext>
            </p:extLst>
          </p:nvPr>
        </p:nvGraphicFramePr>
        <p:xfrm>
          <a:off x="6750628" y="1201881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  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  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1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F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07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</p:spPr>
            <p:txBody>
              <a:bodyPr/>
              <a:lstStyle/>
              <a:p>
                <a:r>
                  <a:rPr lang="en-US" i="1" dirty="0" smtClean="0">
                    <a:solidFill>
                      <a:prstClr val="black"/>
                    </a:solidFill>
                  </a:rPr>
                  <a:t>Last Time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  <a:blipFill rotWithShape="1">
                <a:blip r:embed="rId4"/>
                <a:stretch>
                  <a:fillRect l="-1852" t="-12121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1054" y="128847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600" dirty="0"/>
              <a:t>“If </a:t>
            </a:r>
            <a:r>
              <a:rPr lang="en-US" sz="2600" i="1" dirty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600" dirty="0"/>
              <a:t>, then </a:t>
            </a:r>
            <a:r>
              <a:rPr lang="en-US" sz="2600" i="1" dirty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600" dirty="0"/>
              <a:t>” is a </a:t>
            </a:r>
            <a:r>
              <a:rPr lang="en-US" sz="2600" b="1" dirty="0"/>
              <a:t>promise</a:t>
            </a:r>
            <a:r>
              <a:rPr lang="en-US" sz="2600" dirty="0"/>
              <a:t>:</a:t>
            </a:r>
            <a:endParaRPr lang="en-US" sz="2600" i="1" dirty="0"/>
          </a:p>
          <a:p>
            <a:pPr lvl="1">
              <a:buFont typeface="Arial" pitchFamily="34" charset="0"/>
              <a:buChar char="•"/>
            </a:pPr>
            <a:r>
              <a:rPr lang="en-US" sz="2200" dirty="0"/>
              <a:t>Whenever </a:t>
            </a:r>
            <a:r>
              <a:rPr lang="en-US" sz="2200" i="1" dirty="0">
                <a:latin typeface="Cambria Math" pitchFamily="18" charset="0"/>
                <a:ea typeface="Cambria Math" pitchFamily="18" charset="0"/>
              </a:rPr>
              <a:t>p  </a:t>
            </a:r>
            <a:r>
              <a:rPr lang="en-US" sz="2200" dirty="0"/>
              <a:t>is true, then </a:t>
            </a:r>
            <a:r>
              <a:rPr lang="en-US" sz="2200" i="1" dirty="0"/>
              <a:t>q</a:t>
            </a:r>
            <a:r>
              <a:rPr lang="en-US" sz="2200" dirty="0"/>
              <a:t> is true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/>
              <a:t>Ask “has the promise been broken</a:t>
            </a:r>
            <a:r>
              <a:rPr lang="en-US" sz="2200" dirty="0" smtClean="0"/>
              <a:t>”</a:t>
            </a:r>
          </a:p>
          <a:p>
            <a:pPr lvl="1">
              <a:buFont typeface="Arial" pitchFamily="34" charset="0"/>
              <a:buChar char="•"/>
            </a:pPr>
            <a:endParaRPr lang="en-US" sz="2200" b="1" dirty="0"/>
          </a:p>
          <a:p>
            <a:pPr lvl="1">
              <a:buFont typeface="Arial" pitchFamily="34" charset="0"/>
              <a:buChar char="•"/>
            </a:pPr>
            <a:endParaRPr lang="en-US" sz="2200" b="1" dirty="0" smtClean="0"/>
          </a:p>
          <a:p>
            <a:pPr marL="457200" lvl="1" indent="0">
              <a:buNone/>
            </a:pPr>
            <a:endParaRPr lang="en-US" sz="2200" b="1" dirty="0" smtClean="0"/>
          </a:p>
          <a:p>
            <a:pPr marL="57150" indent="0" algn="ctr">
              <a:buNone/>
            </a:pPr>
            <a:r>
              <a:rPr lang="en-US" i="1" dirty="0" smtClean="0"/>
              <a:t>If </a:t>
            </a:r>
            <a:r>
              <a:rPr lang="en-US" i="1" dirty="0"/>
              <a:t>it’s raining, then I have my </a:t>
            </a:r>
            <a:r>
              <a:rPr lang="en-US" i="1" dirty="0" smtClean="0"/>
              <a:t>umbrella.</a:t>
            </a:r>
            <a:endParaRPr lang="en-US" sz="2600" b="1" dirty="0" smtClean="0"/>
          </a:p>
          <a:p>
            <a:pPr lvl="1">
              <a:buFont typeface="Arial" pitchFamily="34" charset="0"/>
              <a:buChar char="•"/>
            </a:pPr>
            <a:endParaRPr lang="en-US" sz="2200" b="1" dirty="0" smtClean="0"/>
          </a:p>
          <a:p>
            <a:pPr lvl="1">
              <a:buFont typeface="Arial" pitchFamily="34" charset="0"/>
              <a:buChar char="•"/>
            </a:pPr>
            <a:endParaRPr lang="en-US" sz="22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75913934"/>
              </p:ext>
            </p:extLst>
          </p:nvPr>
        </p:nvGraphicFramePr>
        <p:xfrm>
          <a:off x="6750628" y="1201881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  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  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1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F</a:t>
                      </a:r>
                      <a:endParaRPr lang="en-US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T</a:t>
                      </a:r>
                      <a:endParaRPr lang="en-US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  T</a:t>
                      </a:r>
                      <a:endParaRPr lang="en-US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1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prstClr val="black"/>
                </a:solidFill>
              </a:rPr>
              <a:t>Last Time</a:t>
            </a:r>
            <a:r>
              <a:rPr lang="en-US" dirty="0" smtClean="0">
                <a:solidFill>
                  <a:prstClr val="black"/>
                </a:solidFill>
              </a:rPr>
              <a:t>: Related Implications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92283" y="1246907"/>
            <a:ext cx="8229600" cy="374072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Implication:			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</a:p>
          <a:p>
            <a:r>
              <a:rPr lang="en-US" dirty="0" smtClean="0"/>
              <a:t>Converse:				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</a:p>
          <a:p>
            <a:r>
              <a:rPr lang="en-US" dirty="0" smtClean="0"/>
              <a:t>Contrapositive:		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</a:p>
          <a:p>
            <a:r>
              <a:rPr lang="en-US" dirty="0" smtClean="0"/>
              <a:t>Inverse: 					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do these relate to each other?</a:t>
            </a:r>
          </a:p>
        </p:txBody>
      </p:sp>
    </p:spTree>
    <p:extLst>
      <p:ext uri="{BB962C8B-B14F-4D97-AF65-F5344CB8AC3E}">
        <p14:creationId xmlns:p14="http://schemas.microsoft.com/office/powerpoint/2010/main" val="41861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i="1" dirty="0" smtClean="0">
                    <a:solidFill>
                      <a:prstClr val="black"/>
                    </a:solidFill>
                  </a:rPr>
                  <a:t>Last Time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4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02673" y="1267690"/>
            <a:ext cx="8229600" cy="4525963"/>
          </a:xfrm>
        </p:spPr>
        <p:txBody>
          <a:bodyPr/>
          <a:lstStyle/>
          <a:p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</a:p>
          <a:p>
            <a:r>
              <a:rPr lang="en-US" i="1" dirty="0" smtClean="0"/>
              <a:t>p</a:t>
            </a:r>
            <a:r>
              <a:rPr lang="en-US" dirty="0" smtClean="0"/>
              <a:t> is equivalent to </a:t>
            </a:r>
            <a:r>
              <a:rPr lang="en-US" i="1" dirty="0" smtClean="0"/>
              <a:t>q</a:t>
            </a:r>
          </a:p>
          <a:p>
            <a:r>
              <a:rPr lang="en-US" i="1" dirty="0" smtClean="0"/>
              <a:t>p</a:t>
            </a:r>
            <a:r>
              <a:rPr lang="en-US" dirty="0" smtClean="0"/>
              <a:t> implies </a:t>
            </a:r>
            <a:r>
              <a:rPr lang="en-US" i="1" dirty="0" smtClean="0"/>
              <a:t>q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r>
              <a:rPr lang="en-US" dirty="0" smtClean="0"/>
              <a:t> implies </a:t>
            </a:r>
            <a:r>
              <a:rPr lang="en-US" i="1" dirty="0" smtClean="0"/>
              <a:t>p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9273412"/>
              </p:ext>
            </p:extLst>
          </p:nvPr>
        </p:nvGraphicFramePr>
        <p:xfrm>
          <a:off x="2940627" y="3581400"/>
          <a:ext cx="2628900" cy="1956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092"/>
                <a:gridCol w="736092"/>
                <a:gridCol w="1156716"/>
              </a:tblGrid>
              <a:tr h="360680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q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 </a:t>
                      </a:r>
                      <a:r>
                        <a:rPr lang="en-US" sz="2400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400" i="0" baseline="0" dirty="0" smtClean="0"/>
                        <a:t> </a:t>
                      </a:r>
                      <a:r>
                        <a:rPr lang="en-US" sz="2400" i="1" dirty="0" smtClean="0"/>
                        <a:t>q</a:t>
                      </a:r>
                      <a:endParaRPr lang="en-US" sz="2400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F</a:t>
                      </a:r>
                      <a:endParaRPr lang="en-US" dirty="0"/>
                    </a:p>
                  </a:txBody>
                  <a:tcPr/>
                </a:tc>
              </a:tr>
              <a:tr h="402474">
                <a:tc>
                  <a:txBody>
                    <a:bodyPr/>
                    <a:lstStyle/>
                    <a:p>
                      <a:r>
                        <a:rPr lang="en-US" dirty="0" smtClean="0"/>
                        <a:t> 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37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2: Digital Circuits &amp; More Logic</a:t>
            </a:r>
          </a:p>
        </p:txBody>
      </p:sp>
      <p:pic>
        <p:nvPicPr>
          <p:cNvPr id="5" name="Picture 4" descr="http://imgs.xkcd.com/comics/labyrinth_puzz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811" y="2871669"/>
            <a:ext cx="2956377" cy="269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4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</a:t>
            </a:r>
            <a:r>
              <a:rPr lang="en-US" smtClean="0"/>
              <a:t>igital </a:t>
            </a:r>
            <a:r>
              <a:rPr lang="en-US" dirty="0"/>
              <a:t>C</a:t>
            </a:r>
            <a:r>
              <a:rPr lang="en-US" smtClean="0"/>
              <a:t>ircuits</a:t>
            </a:r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idx="1"/>
          </p:nvPr>
        </p:nvSpPr>
        <p:spPr>
          <a:xfrm>
            <a:off x="457200" y="1246910"/>
            <a:ext cx="8312728" cy="4436917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000" dirty="0" smtClean="0">
                <a:latin typeface="Franklin Gothic Medium" pitchFamily="34" charset="0"/>
              </a:rPr>
              <a:t>Computing With Logic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C00000"/>
                </a:solidFill>
                <a:latin typeface="Franklin Gothic Medium" pitchFamily="34" charset="0"/>
              </a:rPr>
              <a:t>T</a:t>
            </a:r>
            <a:r>
              <a:rPr lang="en-US" dirty="0" smtClean="0">
                <a:solidFill>
                  <a:srgbClr val="C00000"/>
                </a:solidFill>
                <a:latin typeface="Franklin Gothic Medium" pitchFamily="34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Franklin Gothic Medium" pitchFamily="34" charset="0"/>
              </a:rPr>
              <a:t>corresponds to 1 </a:t>
            </a:r>
            <a:r>
              <a:rPr lang="en-US" dirty="0">
                <a:latin typeface="Franklin Gothic Medium" pitchFamily="34" charset="0"/>
              </a:rPr>
              <a:t>or </a:t>
            </a:r>
            <a:r>
              <a:rPr lang="ja-JP" altLang="en-US" dirty="0">
                <a:latin typeface="Franklin Gothic Medium" pitchFamily="34" charset="0"/>
              </a:rPr>
              <a:t>“</a:t>
            </a:r>
            <a:r>
              <a:rPr lang="en-US" dirty="0">
                <a:latin typeface="Franklin Gothic Medium" pitchFamily="34" charset="0"/>
              </a:rPr>
              <a:t>high</a:t>
            </a:r>
            <a:r>
              <a:rPr lang="ja-JP" altLang="en-US" dirty="0">
                <a:latin typeface="Franklin Gothic Medium" pitchFamily="34" charset="0"/>
              </a:rPr>
              <a:t>”</a:t>
            </a:r>
            <a:r>
              <a:rPr lang="en-US" dirty="0">
                <a:latin typeface="Franklin Gothic Medium" pitchFamily="34" charset="0"/>
              </a:rPr>
              <a:t> voltage 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C00000"/>
                </a:solidFill>
                <a:latin typeface="Franklin Gothic Medium" pitchFamily="34" charset="0"/>
              </a:rPr>
              <a:t>F</a:t>
            </a:r>
            <a:r>
              <a:rPr lang="en-US" dirty="0" smtClean="0">
                <a:solidFill>
                  <a:srgbClr val="C00000"/>
                </a:solidFill>
                <a:latin typeface="Franklin Gothic Medium" pitchFamily="34" charset="0"/>
              </a:rPr>
              <a:t>  corresponds </a:t>
            </a:r>
            <a:r>
              <a:rPr lang="en-US" dirty="0">
                <a:solidFill>
                  <a:srgbClr val="C00000"/>
                </a:solidFill>
                <a:latin typeface="Franklin Gothic Medium" pitchFamily="34" charset="0"/>
              </a:rPr>
              <a:t>to </a:t>
            </a:r>
            <a:r>
              <a:rPr lang="en-US" dirty="0" smtClean="0">
                <a:solidFill>
                  <a:srgbClr val="C00000"/>
                </a:solidFill>
                <a:latin typeface="Franklin Gothic Medium" pitchFamily="34" charset="0"/>
              </a:rPr>
              <a:t>0 </a:t>
            </a:r>
            <a:r>
              <a:rPr lang="en-US" dirty="0">
                <a:latin typeface="Franklin Gothic Medium" pitchFamily="34" charset="0"/>
              </a:rPr>
              <a:t>or </a:t>
            </a:r>
            <a:r>
              <a:rPr lang="ja-JP" altLang="en-US" dirty="0">
                <a:latin typeface="Franklin Gothic Medium" pitchFamily="34" charset="0"/>
              </a:rPr>
              <a:t>“</a:t>
            </a:r>
            <a:r>
              <a:rPr lang="en-US" dirty="0">
                <a:latin typeface="Franklin Gothic Medium" pitchFamily="34" charset="0"/>
              </a:rPr>
              <a:t>low</a:t>
            </a:r>
            <a:r>
              <a:rPr lang="ja-JP" altLang="en-US" dirty="0">
                <a:latin typeface="Franklin Gothic Medium" pitchFamily="34" charset="0"/>
              </a:rPr>
              <a:t>”</a:t>
            </a:r>
            <a:r>
              <a:rPr lang="en-US" dirty="0">
                <a:latin typeface="Franklin Gothic Medium" pitchFamily="34" charset="0"/>
              </a:rPr>
              <a:t> voltage</a:t>
            </a:r>
          </a:p>
          <a:p>
            <a:pPr lvl="4">
              <a:lnSpc>
                <a:spcPct val="90000"/>
              </a:lnSpc>
            </a:pPr>
            <a:endParaRPr lang="en-US" sz="2800" dirty="0">
              <a:latin typeface="Franklin Gothic Medium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3000" b="1" dirty="0">
                <a:latin typeface="Franklin Gothic Medium" pitchFamily="34" charset="0"/>
              </a:rPr>
              <a:t>Gates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Take inputs and produce </a:t>
            </a:r>
            <a:r>
              <a:rPr lang="en-US" dirty="0" smtClean="0">
                <a:latin typeface="Franklin Gothic Medium" pitchFamily="34" charset="0"/>
              </a:rPr>
              <a:t>outputs (functions)</a:t>
            </a:r>
            <a:endParaRPr lang="en-US" dirty="0">
              <a:latin typeface="Franklin Gothic Medium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Several kinds of gates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Correspond to propositional </a:t>
            </a:r>
            <a:r>
              <a:rPr lang="en-US" dirty="0" smtClean="0">
                <a:latin typeface="Franklin Gothic Medium" pitchFamily="34" charset="0"/>
              </a:rPr>
              <a:t>connectives (most of them)</a:t>
            </a:r>
            <a:endParaRPr lang="en-US" dirty="0">
              <a:latin typeface="Franklin Gothic Medium" pitchFamily="34" charset="0"/>
            </a:endParaRPr>
          </a:p>
          <a:p>
            <a:pPr lvl="2">
              <a:lnSpc>
                <a:spcPct val="90000"/>
              </a:lnSpc>
            </a:pPr>
            <a:endParaRPr lang="en-US" sz="2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5283</TotalTime>
  <Words>1147</Words>
  <Application>Microsoft Office PowerPoint</Application>
  <PresentationFormat>On-screen Show (4:3)</PresentationFormat>
  <Paragraphs>427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Administrivia</vt:lpstr>
      <vt:lpstr>Last Time: Logical Connectives</vt:lpstr>
      <vt:lpstr>Last Time: p→q</vt:lpstr>
      <vt:lpstr>Last Time: p→q</vt:lpstr>
      <vt:lpstr>Last Time: Related Implications</vt:lpstr>
      <vt:lpstr>Last Time: p↔q</vt:lpstr>
      <vt:lpstr>CSE 311: Foundations of Computing</vt:lpstr>
      <vt:lpstr>Digital Circuits</vt:lpstr>
      <vt:lpstr>And Gate</vt:lpstr>
      <vt:lpstr>Or Gate</vt:lpstr>
      <vt:lpstr>Not Gates</vt:lpstr>
      <vt:lpstr>Blobs are Okay!</vt:lpstr>
      <vt:lpstr>Combinational Logic Circuits</vt:lpstr>
      <vt:lpstr>Combinational Logic Circuits</vt:lpstr>
      <vt:lpstr>Logical Equivalence</vt:lpstr>
      <vt:lpstr>Logical Equivalence</vt:lpstr>
      <vt:lpstr>A  B  vs.  A  B</vt:lpstr>
      <vt:lpstr>De Morgan’s laws</vt:lpstr>
      <vt:lpstr>De Morgan’s laws</vt:lpstr>
      <vt:lpstr>De Morgan’s laws</vt:lpstr>
      <vt:lpstr>Law of Implication</vt:lpstr>
      <vt:lpstr>Computing Equivalence</vt:lpstr>
      <vt:lpstr>Some Familiar Properties of Arithmetic</vt:lpstr>
      <vt:lpstr>Some Familiar Properties of Arithmetic</vt:lpstr>
      <vt:lpstr>Properties of Logical Connectives</vt:lpstr>
      <vt:lpstr>Some Equivalences Related to Implication</vt:lpstr>
      <vt:lpstr>Understanding Connectives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Paul Beame</cp:lastModifiedBy>
  <cp:revision>231</cp:revision>
  <cp:lastPrinted>2014-09-26T02:01:43Z</cp:lastPrinted>
  <dcterms:created xsi:type="dcterms:W3CDTF">2013-01-07T07:20:47Z</dcterms:created>
  <dcterms:modified xsi:type="dcterms:W3CDTF">2014-09-26T02:20:50Z</dcterms:modified>
</cp:coreProperties>
</file>