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323" r:id="rId2"/>
    <p:sldId id="258" r:id="rId3"/>
    <p:sldId id="287" r:id="rId4"/>
    <p:sldId id="300" r:id="rId5"/>
    <p:sldId id="288" r:id="rId6"/>
    <p:sldId id="289" r:id="rId7"/>
    <p:sldId id="257" r:id="rId8"/>
    <p:sldId id="303" r:id="rId9"/>
    <p:sldId id="310" r:id="rId10"/>
    <p:sldId id="302" r:id="rId11"/>
    <p:sldId id="301" r:id="rId12"/>
    <p:sldId id="304" r:id="rId13"/>
    <p:sldId id="305" r:id="rId14"/>
    <p:sldId id="324" r:id="rId15"/>
    <p:sldId id="290" r:id="rId16"/>
    <p:sldId id="291" r:id="rId17"/>
    <p:sldId id="311" r:id="rId18"/>
    <p:sldId id="312" r:id="rId19"/>
    <p:sldId id="307" r:id="rId20"/>
    <p:sldId id="296" r:id="rId21"/>
    <p:sldId id="325" r:id="rId22"/>
    <p:sldId id="293" r:id="rId23"/>
    <p:sldId id="315" r:id="rId24"/>
    <p:sldId id="326" r:id="rId25"/>
    <p:sldId id="313" r:id="rId26"/>
    <p:sldId id="298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ank" initials="adb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3" autoAdjust="0"/>
    <p:restoredTop sz="97605" autoAdjust="0"/>
  </p:normalViewPr>
  <p:slideViewPr>
    <p:cSldViewPr snapToGrid="0" snapToObjects="1">
      <p:cViewPr varScale="1">
        <p:scale>
          <a:sx n="98" d="100"/>
          <a:sy n="98" d="100"/>
        </p:scale>
        <p:origin x="-6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FB922-F127-5E47-9B2E-CA730A74DCA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7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4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image" Target="../media/image1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558290" y="3429000"/>
            <a:ext cx="6027420" cy="2718863"/>
          </a:xfrm>
        </p:spPr>
        <p:txBody>
          <a:bodyPr/>
          <a:lstStyle/>
          <a:p>
            <a:r>
              <a:rPr lang="en-US" sz="6600" dirty="0" smtClean="0">
                <a:latin typeface="Berlin Sans FB" pitchFamily="34" charset="0"/>
              </a:rPr>
              <a:t>Foundations of Computing I</a:t>
            </a:r>
            <a:endParaRPr lang="en-US" sz="6600" dirty="0">
              <a:latin typeface="Berlin Sans FB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96224" y="662740"/>
            <a:ext cx="215155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>
                <a:solidFill>
                  <a:schemeClr val="accent4">
                    <a:lumMod val="25000"/>
                  </a:schemeClr>
                </a:solidFill>
                <a:latin typeface="Berlin Sans FB" pitchFamily="34" charset="0"/>
              </a:rPr>
              <a:t>CSE</a:t>
            </a:r>
          </a:p>
        </p:txBody>
      </p:sp>
      <p:sp>
        <p:nvSpPr>
          <p:cNvPr id="8" name="Rectangle 7"/>
          <p:cNvSpPr/>
          <p:nvPr/>
        </p:nvSpPr>
        <p:spPr>
          <a:xfrm>
            <a:off x="3832774" y="1394260"/>
            <a:ext cx="145424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smtClean="0">
                <a:solidFill>
                  <a:schemeClr val="accent4">
                    <a:lumMod val="25000"/>
                  </a:schemeClr>
                </a:solidFill>
                <a:latin typeface="Berlin Sans FB" pitchFamily="34" charset="0"/>
              </a:rPr>
              <a:t>311</a:t>
            </a:r>
            <a:endParaRPr lang="en-US" sz="9600" dirty="0">
              <a:solidFill>
                <a:schemeClr val="accent4">
                  <a:lumMod val="25000"/>
                </a:schemeClr>
              </a:solidFill>
              <a:latin typeface="Berlin Sans FB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26787" y="5889813"/>
            <a:ext cx="18662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Berlin Sans FB" pitchFamily="34" charset="0"/>
                <a:cs typeface="Franklin Gothic Medium"/>
              </a:rPr>
              <a:t>Fall 2014</a:t>
            </a:r>
          </a:p>
        </p:txBody>
      </p:sp>
    </p:spTree>
    <p:extLst>
      <p:ext uri="{BB962C8B-B14F-4D97-AF65-F5344CB8AC3E}">
        <p14:creationId xmlns:p14="http://schemas.microsoft.com/office/powerpoint/2010/main" val="4229347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128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A proposition is a statement that has a truth value, and is “well-formed</a:t>
            </a:r>
            <a:r>
              <a:rPr lang="en-US" sz="2800" dirty="0" smtClean="0">
                <a:solidFill>
                  <a:srgbClr val="002060"/>
                </a:solidFill>
              </a:rPr>
              <a:t>”...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88373" y="1111825"/>
            <a:ext cx="8229600" cy="480087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600" dirty="0" smtClean="0"/>
              <a:t>Consider these statements: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600" dirty="0" smtClean="0"/>
              <a:t>2 + 2 = 5</a:t>
            </a:r>
            <a:endParaRPr lang="en-US" sz="2600" dirty="0"/>
          </a:p>
          <a:p>
            <a:pPr lvl="1">
              <a:buFont typeface="Arial"/>
              <a:buChar char="•"/>
              <a:defRPr/>
            </a:pPr>
            <a:r>
              <a:rPr lang="en-US" sz="2600" dirty="0"/>
              <a:t>The home page renders correctly in IE</a:t>
            </a:r>
            <a:r>
              <a:rPr lang="en-US" sz="2600" dirty="0" smtClean="0"/>
              <a:t>.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600" dirty="0" smtClean="0"/>
              <a:t>This is the song that never ends…</a:t>
            </a:r>
          </a:p>
          <a:p>
            <a:pPr lvl="1">
              <a:buFont typeface="Arial"/>
              <a:buChar char="•"/>
              <a:defRPr/>
            </a:pPr>
            <a:r>
              <a:rPr lang="en-US" sz="2600" dirty="0"/>
              <a:t>Turn in your homework on </a:t>
            </a:r>
            <a:r>
              <a:rPr lang="en-US" sz="2600" dirty="0" smtClean="0"/>
              <a:t>Wednesday.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600" dirty="0" smtClean="0"/>
              <a:t>This statement is false.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600" dirty="0" err="1" smtClean="0"/>
              <a:t>Akjsdf</a:t>
            </a:r>
            <a:r>
              <a:rPr lang="en-US" sz="2600" dirty="0" smtClean="0"/>
              <a:t>?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600" dirty="0" smtClean="0"/>
              <a:t>The Washington State flag is red.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600" dirty="0" smtClean="0"/>
              <a:t>Every positive even integer can be </a:t>
            </a:r>
          </a:p>
          <a:p>
            <a:pPr marL="45720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600" dirty="0" smtClean="0"/>
              <a:t>    written as the sum of two primes.</a:t>
            </a:r>
          </a:p>
        </p:txBody>
      </p:sp>
      <p:sp>
        <p:nvSpPr>
          <p:cNvPr id="3" name="Rectangle 2"/>
          <p:cNvSpPr/>
          <p:nvPr/>
        </p:nvSpPr>
        <p:spPr>
          <a:xfrm>
            <a:off x="6879359" y="1674976"/>
            <a:ext cx="1200684" cy="4237722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6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>
                <a:spLocks noGrp="1"/>
              </p:cNvSpPr>
              <p:nvPr>
                <p:ph idx="1"/>
                <p:custDataLst>
                  <p:tags r:id="rId1"/>
                </p:custDataLst>
              </p:nvPr>
            </p:nvSpPr>
            <p:spPr>
              <a:xfrm>
                <a:off x="488373" y="1507429"/>
                <a:ext cx="8229600" cy="4525963"/>
              </a:xfrm>
            </p:spPr>
            <p:txBody>
              <a:bodyPr rtlCol="0">
                <a:noAutofit/>
              </a:bodyPr>
              <a:lstStyle/>
              <a:p>
                <a:pPr eaLnBrk="1" fontAlgn="auto" hangingPunct="1"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en-US" sz="2800" dirty="0" smtClean="0">
                    <a:solidFill>
                      <a:srgbClr val="C00000"/>
                    </a:solidFill>
                  </a:rPr>
                  <a:t>A </a:t>
                </a:r>
                <a:r>
                  <a:rPr lang="en-US" sz="2800" b="1" dirty="0" smtClean="0">
                    <a:solidFill>
                      <a:srgbClr val="C00000"/>
                    </a:solidFill>
                  </a:rPr>
                  <a:t>proposition </a:t>
                </a:r>
                <a:r>
                  <a:rPr lang="en-US" sz="2800" dirty="0" smtClean="0">
                    <a:solidFill>
                      <a:srgbClr val="C00000"/>
                    </a:solidFill>
                  </a:rPr>
                  <a:t>is a statement that </a:t>
                </a:r>
              </a:p>
              <a:p>
                <a:pPr lvl="1">
                  <a:buFont typeface="Arial" pitchFamily="34" charset="0"/>
                  <a:buChar char="•"/>
                  <a:defRPr/>
                </a:pPr>
                <a:r>
                  <a:rPr lang="en-US" dirty="0" smtClean="0">
                    <a:solidFill>
                      <a:srgbClr val="C00000"/>
                    </a:solidFill>
                  </a:rPr>
                  <a:t>has a truth value, and</a:t>
                </a:r>
              </a:p>
              <a:p>
                <a:pPr lvl="1">
                  <a:buFont typeface="Arial" pitchFamily="34" charset="0"/>
                  <a:buChar char="•"/>
                  <a:defRPr/>
                </a:pPr>
                <a:r>
                  <a:rPr lang="en-US" dirty="0" smtClean="0">
                    <a:solidFill>
                      <a:srgbClr val="C00000"/>
                    </a:solidFill>
                  </a:rPr>
                  <a:t>is “well-formed”</a:t>
                </a:r>
              </a:p>
              <a:p>
                <a:pPr marL="457200" lvl="1" indent="0">
                  <a:buNone/>
                  <a:defRPr/>
                </a:pPr>
                <a:endParaRPr lang="en-US" dirty="0" smtClean="0">
                  <a:solidFill>
                    <a:srgbClr val="C00000"/>
                  </a:solidFill>
                </a:endParaRPr>
              </a:p>
              <a:p>
                <a:pPr eaLnBrk="1" fontAlgn="auto" hangingPunct="1"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en-US" sz="2800" dirty="0" smtClean="0"/>
                  <a:t>Propositional </a:t>
                </a:r>
                <a:r>
                  <a:rPr lang="en-US" sz="2800" dirty="0"/>
                  <a:t>V</a:t>
                </a:r>
                <a:r>
                  <a:rPr lang="en-US" sz="2800" dirty="0" smtClean="0"/>
                  <a:t>ariables: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b="0" i="1" smtClean="0">
                        <a:latin typeface="Cambria Math"/>
                      </a:rPr>
                      <m:t>𝑠</m:t>
                    </m:r>
                    <m:r>
                      <a:rPr lang="en-US" sz="2800" b="0" i="1" smtClean="0">
                        <a:latin typeface="Cambria Math"/>
                      </a:rPr>
                      <m:t>, …</m:t>
                    </m:r>
                  </m:oMath>
                </a14:m>
                <a:r>
                  <a:rPr lang="en-US" sz="2800" dirty="0" smtClean="0"/>
                  <a:t> </a:t>
                </a:r>
              </a:p>
              <a:p>
                <a:pPr eaLnBrk="1" fontAlgn="auto" hangingPunct="1"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en-US" sz="2800" dirty="0" smtClean="0"/>
                  <a:t>Truth Values: </a:t>
                </a:r>
                <a:r>
                  <a:rPr lang="en-US" sz="2800" b="1" dirty="0" smtClean="0">
                    <a:solidFill>
                      <a:srgbClr val="C00000"/>
                    </a:solidFill>
                  </a:rPr>
                  <a:t>T</a:t>
                </a:r>
                <a:r>
                  <a:rPr lang="en-US" sz="2800" dirty="0" smtClean="0"/>
                  <a:t> for </a:t>
                </a:r>
                <a:r>
                  <a:rPr lang="en-US" sz="2800" dirty="0" smtClean="0">
                    <a:solidFill>
                      <a:srgbClr val="C00000"/>
                    </a:solidFill>
                  </a:rPr>
                  <a:t>true</a:t>
                </a:r>
                <a:r>
                  <a:rPr lang="en-US" sz="2800" dirty="0" smtClean="0"/>
                  <a:t>, </a:t>
                </a:r>
                <a:r>
                  <a:rPr lang="en-US" sz="2800" b="1" dirty="0" smtClean="0">
                    <a:solidFill>
                      <a:srgbClr val="C00000"/>
                    </a:solidFill>
                  </a:rPr>
                  <a:t>F</a:t>
                </a:r>
                <a:r>
                  <a:rPr lang="en-US" sz="2800" dirty="0" smtClean="0"/>
                  <a:t> for </a:t>
                </a:r>
                <a:r>
                  <a:rPr lang="en-US" sz="2800" dirty="0" smtClean="0">
                    <a:solidFill>
                      <a:srgbClr val="C00000"/>
                    </a:solidFill>
                  </a:rPr>
                  <a:t>false</a:t>
                </a:r>
              </a:p>
              <a:p>
                <a:pPr marL="0" indent="0" eaLnBrk="1" fontAlgn="auto" hangingPunct="1">
                  <a:spcAft>
                    <a:spcPts val="0"/>
                  </a:spcAft>
                  <a:buNone/>
                  <a:defRPr/>
                </a:pPr>
                <a:endParaRPr lang="en-US" sz="2800" dirty="0" smtClean="0"/>
              </a:p>
              <a:p>
                <a:pPr marL="0" indent="0" eaLnBrk="1" fontAlgn="auto" hangingPunct="1">
                  <a:spcAft>
                    <a:spcPts val="0"/>
                  </a:spcAft>
                  <a:buNone/>
                  <a:defRPr/>
                </a:pPr>
                <a:endParaRPr lang="en-US" sz="2800" dirty="0"/>
              </a:p>
            </p:txBody>
          </p:sp>
        </mc:Choice>
        <mc:Fallback xmlns="">
          <p:sp>
            <p:nvSpPr>
              <p:cNvPr id="1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3"/>
                </p:custDataLst>
              </p:nvPr>
            </p:nvSpPr>
            <p:spPr>
              <a:xfrm>
                <a:off x="488373" y="1507429"/>
                <a:ext cx="8229600" cy="4525963"/>
              </a:xfrm>
              <a:blipFill rotWithShape="1">
                <a:blip r:embed="rId4"/>
                <a:stretch>
                  <a:fillRect l="-1259" t="-1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637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Proposition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88373" y="1111825"/>
            <a:ext cx="8229600" cy="5611704"/>
          </a:xfrm>
        </p:spPr>
        <p:txBody>
          <a:bodyPr rtlCol="0">
            <a:noAutofit/>
          </a:bodyPr>
          <a:lstStyle/>
          <a:p>
            <a:pPr marL="57150" lvl="0" indent="0">
              <a:buNone/>
              <a:defRPr/>
            </a:pPr>
            <a:r>
              <a:rPr lang="en-US" sz="2800" dirty="0">
                <a:solidFill>
                  <a:srgbClr val="002060"/>
                </a:solidFill>
              </a:rPr>
              <a:t>“Roger is an orange elephant who has toenails if he has tusks, and has toenails, tusks, or both.”</a:t>
            </a:r>
          </a:p>
          <a:p>
            <a:pPr marL="57150" indent="0">
              <a:buNone/>
              <a:defRPr/>
            </a:pPr>
            <a:endParaRPr lang="en-US" sz="1400" dirty="0" smtClean="0">
              <a:solidFill>
                <a:srgbClr val="C00000"/>
              </a:solidFill>
            </a:endParaRPr>
          </a:p>
          <a:p>
            <a:pPr lvl="0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</a:rPr>
              <a:t>What does this </a:t>
            </a:r>
            <a:r>
              <a:rPr lang="en-US" sz="2400" dirty="0" smtClean="0">
                <a:solidFill>
                  <a:prstClr val="black"/>
                </a:solidFill>
              </a:rPr>
              <a:t>proposition mean</a:t>
            </a:r>
            <a:r>
              <a:rPr lang="en-US" sz="2400" dirty="0">
                <a:solidFill>
                  <a:prstClr val="black"/>
                </a:solidFill>
              </a:rPr>
              <a:t>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It seems to be built out of other, more basic propositions that are sitting inside it!    What are they?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  <a:p>
            <a:pPr marL="57150" indent="0">
              <a:buNone/>
              <a:defRPr/>
            </a:pP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48671" y="3953437"/>
            <a:ext cx="5746682" cy="1153585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1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are the basic propositions combined?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88373" y="1111825"/>
            <a:ext cx="8229600" cy="3058523"/>
          </a:xfrm>
        </p:spPr>
        <p:txBody>
          <a:bodyPr rtlCol="0">
            <a:noAutofit/>
          </a:bodyPr>
          <a:lstStyle/>
          <a:p>
            <a:pPr marL="57150" lvl="0" indent="0">
              <a:buNone/>
              <a:defRPr/>
            </a:pPr>
            <a:r>
              <a:rPr lang="en-US" sz="2800" dirty="0">
                <a:solidFill>
                  <a:srgbClr val="002060"/>
                </a:solidFill>
              </a:rPr>
              <a:t>“Roger is an orange elephant who has toenails if he has tusks, and has toenails, tusks, or both.”</a:t>
            </a:r>
          </a:p>
          <a:p>
            <a:pPr marL="57150" indent="0">
              <a:buNone/>
              <a:defRPr/>
            </a:pPr>
            <a:endParaRPr lang="en-US" sz="1000" dirty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latin typeface="Droid Serif" pitchFamily="18" charset="0"/>
                <a:ea typeface="Droid Serif" pitchFamily="18" charset="0"/>
                <a:cs typeface="Droid Serif" pitchFamily="18" charset="0"/>
              </a:rPr>
              <a:t>RElephant</a:t>
            </a:r>
            <a:r>
              <a:rPr lang="en-US" sz="2000" dirty="0" smtClean="0">
                <a:latin typeface="Droid Serif" pitchFamily="18" charset="0"/>
                <a:ea typeface="Droid Serif" pitchFamily="18" charset="0"/>
                <a:cs typeface="Droid Serif" pitchFamily="18" charset="0"/>
              </a:rPr>
              <a:t> </a:t>
            </a:r>
            <a:r>
              <a:rPr lang="en-US" sz="2000" dirty="0" smtClean="0"/>
              <a:t>: </a:t>
            </a:r>
            <a:r>
              <a:rPr lang="en-US" sz="2000" dirty="0"/>
              <a:t>“Roger is an orange elephant”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>
                <a:latin typeface="Droid Serif" pitchFamily="18" charset="0"/>
                <a:ea typeface="Droid Serif" pitchFamily="18" charset="0"/>
                <a:cs typeface="Droid Serif" pitchFamily="18" charset="0"/>
              </a:rPr>
              <a:t>RTusks</a:t>
            </a:r>
            <a:r>
              <a:rPr lang="en-US" sz="2000" dirty="0"/>
              <a:t> </a:t>
            </a:r>
            <a:r>
              <a:rPr lang="en-US" sz="2000" dirty="0" smtClean="0"/>
              <a:t>: </a:t>
            </a:r>
            <a:r>
              <a:rPr lang="en-US" sz="2000" dirty="0"/>
              <a:t>“Roger has tusks”</a:t>
            </a:r>
            <a:endParaRPr lang="en-US" sz="2000" b="1" dirty="0">
              <a:latin typeface="Droid Serif" pitchFamily="18" charset="0"/>
              <a:ea typeface="Droid Serif" pitchFamily="18" charset="0"/>
              <a:cs typeface="Droid Serif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>
                <a:latin typeface="Droid Serif" pitchFamily="18" charset="0"/>
                <a:ea typeface="Droid Serif" pitchFamily="18" charset="0"/>
                <a:cs typeface="Droid Serif" pitchFamily="18" charset="0"/>
              </a:rPr>
              <a:t>RToenails</a:t>
            </a:r>
            <a:r>
              <a:rPr lang="en-US" sz="2000" dirty="0"/>
              <a:t> </a:t>
            </a:r>
            <a:r>
              <a:rPr lang="en-US" sz="2000" dirty="0" smtClean="0"/>
              <a:t>: </a:t>
            </a:r>
            <a:r>
              <a:rPr lang="en-US" sz="2000" dirty="0"/>
              <a:t>“Roger has toenails”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91819" y="3722343"/>
            <a:ext cx="8677083" cy="1898016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9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Connectives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idx="1"/>
                <p:custDataLst>
                  <p:tags r:id="rId1"/>
                </p:custDataLst>
              </p:nvPr>
            </p:nvSpPr>
            <p:spPr>
              <a:xfrm>
                <a:off x="457200" y="1073240"/>
                <a:ext cx="8229600" cy="3789317"/>
              </a:xfrm>
            </p:spPr>
            <p:txBody>
              <a:bodyPr/>
              <a:lstStyle/>
              <a:p>
                <a:pPr eaLnBrk="1" hangingPunct="1"/>
                <a:r>
                  <a:rPr lang="en-US" dirty="0" smtClean="0"/>
                  <a:t>Negation (not)			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i="1" dirty="0" smtClean="0">
                  <a:solidFill>
                    <a:srgbClr val="C00000"/>
                  </a:solidFill>
                </a:endParaRPr>
              </a:p>
              <a:p>
                <a:pPr eaLnBrk="1" hangingPunct="1"/>
                <a:r>
                  <a:rPr lang="en-US" dirty="0" smtClean="0"/>
                  <a:t>Conjunction (and) 	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 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 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b="0" dirty="0" smtClean="0">
                  <a:solidFill>
                    <a:srgbClr val="C00000"/>
                  </a:solidFill>
                </a:endParaRPr>
              </a:p>
              <a:p>
                <a:r>
                  <a:rPr lang="en-US" dirty="0" smtClean="0"/>
                  <a:t>Disjunction (or)			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 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∨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  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dirty="0">
                  <a:solidFill>
                    <a:srgbClr val="C00000"/>
                  </a:solidFill>
                </a:endParaRPr>
              </a:p>
              <a:p>
                <a:r>
                  <a:rPr lang="en-US" dirty="0" smtClean="0"/>
                  <a:t>Exclusive or				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⊕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a:rPr lang="en-US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dirty="0">
                  <a:solidFill>
                    <a:srgbClr val="C00000"/>
                  </a:solidFill>
                </a:endParaRPr>
              </a:p>
              <a:p>
                <a:pPr eaLnBrk="1" hangingPunct="1"/>
                <a:r>
                  <a:rPr lang="en-US" dirty="0" smtClean="0"/>
                  <a:t>Implication			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i="1" dirty="0" smtClean="0">
                  <a:solidFill>
                    <a:srgbClr val="C00000"/>
                  </a:solidFill>
                </a:endParaRPr>
              </a:p>
              <a:p>
                <a:pPr eaLnBrk="1" hangingPunct="1"/>
                <a:r>
                  <a:rPr lang="en-US" dirty="0" err="1" smtClean="0"/>
                  <a:t>Biconditional</a:t>
                </a:r>
                <a:r>
                  <a:rPr lang="en-US" dirty="0" smtClean="0"/>
                  <a:t>			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↔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i="1" dirty="0" smtClean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7"/>
                </p:custDataLst>
              </p:nvPr>
            </p:nvSpPr>
            <p:spPr>
              <a:xfrm>
                <a:off x="457200" y="1073240"/>
                <a:ext cx="8229600" cy="3789317"/>
              </a:xfrm>
              <a:blipFill rotWithShape="1">
                <a:blip r:embed="rId8"/>
                <a:stretch>
                  <a:fillRect l="-1630" t="-1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753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Connectives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idx="1"/>
                <p:custDataLst>
                  <p:tags r:id="rId1"/>
                </p:custDataLst>
              </p:nvPr>
            </p:nvSpPr>
            <p:spPr>
              <a:xfrm>
                <a:off x="457200" y="881280"/>
                <a:ext cx="8229600" cy="2845956"/>
              </a:xfrm>
            </p:spPr>
            <p:txBody>
              <a:bodyPr/>
              <a:lstStyle/>
              <a:p>
                <a:pPr eaLnBrk="1" hangingPunct="1"/>
                <a:r>
                  <a:rPr lang="en-US" sz="2400" b="1" dirty="0" smtClean="0"/>
                  <a:t>Negation (not)</a:t>
                </a:r>
                <a:r>
                  <a:rPr lang="en-US" sz="2400" dirty="0" smtClean="0"/>
                  <a:t>			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¬</m:t>
                    </m:r>
                    <m:r>
                      <a:rPr lang="en-US" sz="2400" b="1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𝒑</m:t>
                    </m:r>
                  </m:oMath>
                </a14:m>
                <a:endParaRPr lang="en-US" sz="2400" b="1" i="1" dirty="0" smtClean="0">
                  <a:solidFill>
                    <a:srgbClr val="C00000"/>
                  </a:solidFill>
                </a:endParaRPr>
              </a:p>
              <a:p>
                <a:pPr eaLnBrk="1" hangingPunct="1"/>
                <a:r>
                  <a:rPr lang="en-US" sz="2400" b="1" dirty="0" smtClean="0"/>
                  <a:t>Conjunction (and) </a:t>
                </a:r>
                <a:r>
                  <a:rPr lang="en-US" sz="2400" dirty="0" smtClean="0"/>
                  <a:t>		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/>
                      </a:rPr>
                      <m:t>  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/>
                      </a:rPr>
                      <m:t>  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𝒒</m:t>
                    </m:r>
                  </m:oMath>
                </a14:m>
                <a:endParaRPr lang="en-US" sz="2400" b="1" dirty="0" smtClean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/>
                  <a:t>Disjunction (or)</a:t>
                </a:r>
                <a:r>
                  <a:rPr lang="en-US" sz="2400" dirty="0" smtClean="0"/>
                  <a:t>		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/>
                      </a:rPr>
                      <m:t>  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∨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/>
                      </a:rPr>
                      <m:t>  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𝒒</m:t>
                    </m:r>
                  </m:oMath>
                </a14:m>
                <a:endParaRPr lang="en-US" sz="2400" b="1" dirty="0">
                  <a:solidFill>
                    <a:srgbClr val="C00000"/>
                  </a:solidFill>
                </a:endParaRPr>
              </a:p>
              <a:p>
                <a:r>
                  <a:rPr lang="en-US" sz="2400" b="1" dirty="0" smtClean="0"/>
                  <a:t>Exclusive or</a:t>
                </a:r>
                <a:r>
                  <a:rPr lang="en-US" sz="2400" dirty="0" smtClean="0"/>
                  <a:t>			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⊕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𝒒</m:t>
                    </m:r>
                  </m:oMath>
                </a14:m>
                <a:endParaRPr lang="en-US" sz="2400" b="1" dirty="0">
                  <a:solidFill>
                    <a:srgbClr val="C00000"/>
                  </a:solidFill>
                </a:endParaRPr>
              </a:p>
              <a:p>
                <a:pPr eaLnBrk="1" hangingPunct="1"/>
                <a:r>
                  <a:rPr lang="en-US" sz="2400" b="1" dirty="0" smtClean="0"/>
                  <a:t>Implication</a:t>
                </a:r>
                <a:r>
                  <a:rPr lang="en-US" sz="2400" dirty="0" smtClean="0"/>
                  <a:t>				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𝒒</m:t>
                    </m:r>
                  </m:oMath>
                </a14:m>
                <a:endParaRPr lang="en-US" sz="2400" b="1" i="1" dirty="0" smtClean="0">
                  <a:solidFill>
                    <a:srgbClr val="C00000"/>
                  </a:solidFill>
                </a:endParaRPr>
              </a:p>
              <a:p>
                <a:pPr eaLnBrk="1" hangingPunct="1"/>
                <a:r>
                  <a:rPr lang="en-US" sz="2400" b="1" dirty="0" err="1" smtClean="0"/>
                  <a:t>Biconditional</a:t>
                </a:r>
                <a:r>
                  <a:rPr lang="en-US" sz="2400" dirty="0" smtClean="0"/>
                  <a:t>			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↔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𝒒</m:t>
                    </m:r>
                  </m:oMath>
                </a14:m>
                <a:endParaRPr lang="en-US" sz="2400" b="1" i="1" dirty="0" smtClean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3"/>
                </p:custDataLst>
              </p:nvPr>
            </p:nvSpPr>
            <p:spPr>
              <a:xfrm>
                <a:off x="457200" y="881280"/>
                <a:ext cx="8229600" cy="2845956"/>
              </a:xfrm>
              <a:blipFill rotWithShape="1">
                <a:blip r:embed="rId4"/>
                <a:stretch>
                  <a:fillRect l="-963" t="-15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51722" y="5058432"/>
            <a:ext cx="878199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indent="0">
              <a:buNone/>
              <a:defRPr/>
            </a:pPr>
            <a:r>
              <a:rPr lang="en-US" dirty="0" smtClean="0">
                <a:latin typeface="Droid Serif" pitchFamily="18" charset="0"/>
                <a:ea typeface="Droid Serif" pitchFamily="18" charset="0"/>
                <a:cs typeface="Droid Serif" pitchFamily="18" charset="0"/>
              </a:rPr>
              <a:t>RElephant </a:t>
            </a:r>
            <a:r>
              <a:rPr lang="en-US" b="1" dirty="0" smtClean="0">
                <a:latin typeface="Franklin Gothic Book" pitchFamily="34" charset="0"/>
                <a:ea typeface="Droid Serif" pitchFamily="18" charset="0"/>
                <a:cs typeface="Droid Serif" pitchFamily="18" charset="0"/>
              </a:rPr>
              <a:t>and</a:t>
            </a:r>
            <a:r>
              <a:rPr lang="en-US" dirty="0" smtClean="0">
                <a:latin typeface="Franklin Gothic Book" pitchFamily="34" charset="0"/>
                <a:ea typeface="Droid Serif" pitchFamily="18" charset="0"/>
                <a:cs typeface="Droid Serif" pitchFamily="18" charset="0"/>
              </a:rPr>
              <a:t> (</a:t>
            </a:r>
            <a:r>
              <a:rPr lang="en-US" dirty="0" err="1" smtClean="0">
                <a:latin typeface="Droid Serif" pitchFamily="18" charset="0"/>
                <a:ea typeface="Droid Serif" pitchFamily="18" charset="0"/>
                <a:cs typeface="Droid Serif" pitchFamily="18" charset="0"/>
              </a:rPr>
              <a:t>RToenails</a:t>
            </a:r>
            <a:r>
              <a:rPr lang="en-US" dirty="0" smtClean="0">
                <a:latin typeface="Franklin Gothic Book" pitchFamily="34" charset="0"/>
                <a:ea typeface="Droid Serif" pitchFamily="18" charset="0"/>
                <a:cs typeface="Droid Serif" pitchFamily="18" charset="0"/>
              </a:rPr>
              <a:t> </a:t>
            </a:r>
            <a:r>
              <a:rPr lang="en-US" b="1" dirty="0" smtClean="0">
                <a:latin typeface="Franklin Gothic Book" pitchFamily="34" charset="0"/>
                <a:ea typeface="Droid Serif" pitchFamily="18" charset="0"/>
                <a:cs typeface="Droid Serif" pitchFamily="18" charset="0"/>
              </a:rPr>
              <a:t>if </a:t>
            </a:r>
            <a:r>
              <a:rPr lang="en-US" dirty="0" err="1" smtClean="0">
                <a:latin typeface="Droid Serif" pitchFamily="18" charset="0"/>
                <a:ea typeface="Droid Serif" pitchFamily="18" charset="0"/>
                <a:cs typeface="Droid Serif" pitchFamily="18" charset="0"/>
              </a:rPr>
              <a:t>RTusks</a:t>
            </a:r>
            <a:r>
              <a:rPr lang="en-US" dirty="0" smtClean="0">
                <a:latin typeface="Franklin Gothic Book" pitchFamily="34" charset="0"/>
                <a:ea typeface="Droid Serif" pitchFamily="18" charset="0"/>
                <a:cs typeface="Droid Serif" pitchFamily="18" charset="0"/>
              </a:rPr>
              <a:t>) </a:t>
            </a:r>
            <a:r>
              <a:rPr lang="en-US" b="1" dirty="0" smtClean="0">
                <a:latin typeface="Franklin Gothic Book" pitchFamily="34" charset="0"/>
                <a:ea typeface="Droid Serif" pitchFamily="18" charset="0"/>
                <a:cs typeface="Droid Serif" pitchFamily="18" charset="0"/>
              </a:rPr>
              <a:t>and</a:t>
            </a:r>
            <a:r>
              <a:rPr lang="en-US" dirty="0" smtClean="0">
                <a:latin typeface="Franklin Gothic Book" pitchFamily="34" charset="0"/>
                <a:ea typeface="Droid Serif" pitchFamily="18" charset="0"/>
                <a:cs typeface="Droid Serif" pitchFamily="18" charset="0"/>
              </a:rPr>
              <a:t> (</a:t>
            </a:r>
            <a:r>
              <a:rPr lang="en-US" dirty="0" err="1" smtClean="0">
                <a:latin typeface="Droid Serif" pitchFamily="18" charset="0"/>
                <a:ea typeface="Droid Serif" pitchFamily="18" charset="0"/>
                <a:cs typeface="Droid Serif" pitchFamily="18" charset="0"/>
              </a:rPr>
              <a:t>RToenails</a:t>
            </a:r>
            <a:r>
              <a:rPr lang="en-US" b="1" dirty="0">
                <a:latin typeface="Franklin Gothic Book" pitchFamily="34" charset="0"/>
                <a:ea typeface="Droid Serif" pitchFamily="18" charset="0"/>
                <a:cs typeface="Droid Serif" pitchFamily="18" charset="0"/>
              </a:rPr>
              <a:t> </a:t>
            </a:r>
            <a:r>
              <a:rPr lang="en-US" b="1" dirty="0" smtClean="0">
                <a:latin typeface="Franklin Gothic Book" pitchFamily="34" charset="0"/>
                <a:ea typeface="Droid Serif" pitchFamily="18" charset="0"/>
                <a:cs typeface="Droid Serif" pitchFamily="18" charset="0"/>
              </a:rPr>
              <a:t>or</a:t>
            </a:r>
            <a:r>
              <a:rPr lang="en-US" dirty="0" smtClean="0">
                <a:latin typeface="Droid Serif" pitchFamily="18" charset="0"/>
                <a:ea typeface="Droid Serif" pitchFamily="18" charset="0"/>
                <a:cs typeface="Droid Serif" pitchFamily="18" charset="0"/>
              </a:rPr>
              <a:t> </a:t>
            </a:r>
            <a:r>
              <a:rPr lang="en-US" dirty="0" err="1" smtClean="0">
                <a:latin typeface="Droid Serif" pitchFamily="18" charset="0"/>
                <a:ea typeface="Droid Serif" pitchFamily="18" charset="0"/>
                <a:cs typeface="Droid Serif" pitchFamily="18" charset="0"/>
              </a:rPr>
              <a:t>RTusks</a:t>
            </a:r>
            <a:r>
              <a:rPr lang="en-US" b="1" dirty="0">
                <a:latin typeface="Franklin Gothic Book" pitchFamily="34" charset="0"/>
                <a:ea typeface="Droid Serif" pitchFamily="18" charset="0"/>
                <a:cs typeface="Droid Serif" pitchFamily="18" charset="0"/>
              </a:rPr>
              <a:t> </a:t>
            </a:r>
            <a:r>
              <a:rPr lang="en-US" b="1" dirty="0" smtClean="0">
                <a:latin typeface="Franklin Gothic Book" pitchFamily="34" charset="0"/>
                <a:ea typeface="Droid Serif" pitchFamily="18" charset="0"/>
                <a:cs typeface="Droid Serif" pitchFamily="18" charset="0"/>
              </a:rPr>
              <a:t>or</a:t>
            </a:r>
            <a:r>
              <a:rPr lang="en-US" dirty="0" smtClean="0">
                <a:latin typeface="Droid Serif" pitchFamily="18" charset="0"/>
                <a:ea typeface="Droid Serif" pitchFamily="18" charset="0"/>
                <a:cs typeface="Droid Serif" pitchFamily="18" charset="0"/>
              </a:rPr>
              <a:t> (</a:t>
            </a:r>
            <a:r>
              <a:rPr lang="en-US" dirty="0" err="1" smtClean="0">
                <a:latin typeface="Droid Serif" pitchFamily="18" charset="0"/>
                <a:ea typeface="Droid Serif" pitchFamily="18" charset="0"/>
                <a:cs typeface="Droid Serif" pitchFamily="18" charset="0"/>
              </a:rPr>
              <a:t>RToenails</a:t>
            </a:r>
            <a:r>
              <a:rPr lang="en-US" dirty="0" smtClean="0">
                <a:latin typeface="Droid Serif" pitchFamily="18" charset="0"/>
                <a:ea typeface="Droid Serif" pitchFamily="18" charset="0"/>
                <a:cs typeface="Droid Serif" pitchFamily="18" charset="0"/>
              </a:rPr>
              <a:t> </a:t>
            </a:r>
            <a:r>
              <a:rPr lang="en-US" b="1" dirty="0">
                <a:latin typeface="Franklin Gothic Book" pitchFamily="34" charset="0"/>
                <a:ea typeface="Droid Serif" pitchFamily="18" charset="0"/>
                <a:cs typeface="Droid Serif" pitchFamily="18" charset="0"/>
              </a:rPr>
              <a:t>and</a:t>
            </a:r>
            <a:r>
              <a:rPr lang="en-US" dirty="0">
                <a:latin typeface="Franklin Gothic Book" pitchFamily="34" charset="0"/>
                <a:ea typeface="Droid Serif" pitchFamily="18" charset="0"/>
                <a:cs typeface="Droid Serif" pitchFamily="18" charset="0"/>
              </a:rPr>
              <a:t> </a:t>
            </a:r>
            <a:r>
              <a:rPr lang="en-US" dirty="0" err="1" smtClean="0">
                <a:latin typeface="Droid Serif" pitchFamily="18" charset="0"/>
                <a:ea typeface="Droid Serif" pitchFamily="18" charset="0"/>
                <a:cs typeface="Droid Serif" pitchFamily="18" charset="0"/>
              </a:rPr>
              <a:t>RTusks</a:t>
            </a:r>
            <a:r>
              <a:rPr lang="en-US" dirty="0" smtClean="0">
                <a:latin typeface="Droid Serif" pitchFamily="18" charset="0"/>
                <a:ea typeface="Droid Serif" pitchFamily="18" charset="0"/>
                <a:cs typeface="Droid Serif" pitchFamily="18" charset="0"/>
              </a:rPr>
              <a:t>))</a:t>
            </a:r>
            <a:endParaRPr lang="en-US" dirty="0"/>
          </a:p>
          <a:p>
            <a:pPr marL="57150" indent="0">
              <a:buNone/>
              <a:defRPr/>
            </a:pPr>
            <a:endParaRPr lang="en-US" dirty="0" smtClean="0"/>
          </a:p>
          <a:p>
            <a:pPr marL="57150" indent="0">
              <a:buNone/>
              <a:defRPr/>
            </a:pPr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291820" y="4605336"/>
            <a:ext cx="8501801" cy="2137298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66247" y="3651229"/>
            <a:ext cx="79474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lvl="0">
              <a:spcBef>
                <a:spcPct val="20000"/>
              </a:spcBef>
              <a:defRPr/>
            </a:pPr>
            <a:r>
              <a:rPr lang="en-US" sz="2800" dirty="0">
                <a:solidFill>
                  <a:srgbClr val="002060"/>
                </a:solidFill>
                <a:latin typeface="Franklin Gothic Medium"/>
              </a:rPr>
              <a:t>“Roger is an orange elephant who has toenails if he has tusks, and has toenails, tusks, or both.”</a:t>
            </a:r>
          </a:p>
        </p:txBody>
      </p:sp>
    </p:spTree>
    <p:extLst>
      <p:ext uri="{BB962C8B-B14F-4D97-AF65-F5344CB8AC3E}">
        <p14:creationId xmlns:p14="http://schemas.microsoft.com/office/powerpoint/2010/main" val="221947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Truth Tables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8446372"/>
              </p:ext>
            </p:extLst>
          </p:nvPr>
        </p:nvGraphicFramePr>
        <p:xfrm>
          <a:off x="1336964" y="1468579"/>
          <a:ext cx="1250371" cy="13369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4859"/>
                <a:gridCol w="735512"/>
              </a:tblGrid>
              <a:tr h="51423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/>
                        <a:t>p</a:t>
                      </a:r>
                      <a:endParaRPr lang="en-US" sz="2400" b="1" i="1" dirty="0"/>
                    </a:p>
                  </a:txBody>
                  <a:tcPr marT="45680" marB="456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400" b="1" i="1" baseline="0" dirty="0" smtClean="0"/>
                        <a:t>p</a:t>
                      </a:r>
                      <a:endParaRPr lang="en-US" sz="2400" b="1" i="1" dirty="0"/>
                    </a:p>
                  </a:txBody>
                  <a:tcPr marT="45680" marB="45680"/>
                </a:tc>
              </a:tr>
              <a:tr h="41136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80" marB="4568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80" marB="45680"/>
                </a:tc>
              </a:tr>
              <a:tr h="411366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680" marB="4568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680" marB="45680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83062367"/>
              </p:ext>
            </p:extLst>
          </p:nvPr>
        </p:nvGraphicFramePr>
        <p:xfrm>
          <a:off x="4599704" y="1427014"/>
          <a:ext cx="252846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7969"/>
                <a:gridCol w="707969"/>
                <a:gridCol w="1112522"/>
              </a:tblGrid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/>
                        <a:t>p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/>
                        <a:t>q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/>
                        <a:t>p </a:t>
                      </a:r>
                      <a:r>
                        <a:rPr lang="en-US" sz="2400" b="1" i="0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sz="2400" b="1" i="0" baseline="0" dirty="0" smtClean="0"/>
                        <a:t> </a:t>
                      </a:r>
                      <a:r>
                        <a:rPr lang="en-US" sz="2400" b="1" i="1" baseline="0" dirty="0" smtClean="0"/>
                        <a:t>q</a:t>
                      </a:r>
                      <a:endParaRPr lang="en-US" sz="2400" b="1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813415326"/>
              </p:ext>
            </p:extLst>
          </p:nvPr>
        </p:nvGraphicFramePr>
        <p:xfrm>
          <a:off x="1291934" y="3972792"/>
          <a:ext cx="2540763" cy="19306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0315"/>
                <a:gridCol w="832388"/>
                <a:gridCol w="868060"/>
              </a:tblGrid>
              <a:tr h="459673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/>
                        <a:t>p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/>
                        <a:t>q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/>
                        <a:t>p </a:t>
                      </a:r>
                      <a:r>
                        <a:rPr lang="en-US" sz="2400" b="1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sz="2400" b="1" i="1" dirty="0" smtClean="0"/>
                        <a:t> q</a:t>
                      </a:r>
                      <a:endParaRPr lang="en-US" sz="2400" b="1" i="1" dirty="0"/>
                    </a:p>
                  </a:txBody>
                  <a:tcPr/>
                </a:tc>
              </a:tr>
              <a:tr h="36773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773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773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773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650024440"/>
              </p:ext>
            </p:extLst>
          </p:nvPr>
        </p:nvGraphicFramePr>
        <p:xfrm>
          <a:off x="4606634" y="3983178"/>
          <a:ext cx="252153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6028"/>
                <a:gridCol w="706028"/>
                <a:gridCol w="1109474"/>
              </a:tblGrid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/>
                        <a:t>p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/>
                        <a:t>q</a:t>
                      </a:r>
                      <a:endParaRPr lang="en-US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/>
                        <a:t>p </a:t>
                      </a:r>
                      <a:r>
                        <a:rPr lang="en-US" sz="2400" b="1" i="0" baseline="0" dirty="0" smtClean="0">
                          <a:latin typeface="Symbol"/>
                          <a:sym typeface="Symbol"/>
                        </a:rPr>
                        <a:t></a:t>
                      </a:r>
                      <a:r>
                        <a:rPr lang="en-US" sz="2400" b="1" i="1" baseline="0" dirty="0" smtClean="0"/>
                        <a:t> q</a:t>
                      </a:r>
                      <a:endParaRPr lang="en-US" sz="2400" b="1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443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53856"/>
                <a:ext cx="8229600" cy="606642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53856"/>
                <a:ext cx="8229600" cy="606642"/>
              </a:xfr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71054" y="1288470"/>
            <a:ext cx="8229600" cy="4525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600" dirty="0" smtClean="0"/>
              <a:t>“If </a:t>
            </a:r>
            <a:r>
              <a:rPr lang="en-US" sz="2600" i="1" dirty="0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sz="2600" dirty="0" smtClean="0"/>
              <a:t>, then </a:t>
            </a:r>
            <a:r>
              <a:rPr lang="en-US" sz="2600" i="1" dirty="0" smtClean="0">
                <a:latin typeface="Cambria Math" pitchFamily="18" charset="0"/>
                <a:ea typeface="Cambria Math" pitchFamily="18" charset="0"/>
              </a:rPr>
              <a:t>q</a:t>
            </a:r>
            <a:r>
              <a:rPr lang="en-US" sz="2600" dirty="0" smtClean="0"/>
              <a:t>” is a </a:t>
            </a:r>
            <a:r>
              <a:rPr lang="en-US" sz="2600" b="1" dirty="0" smtClean="0"/>
              <a:t>promise</a:t>
            </a:r>
            <a:r>
              <a:rPr lang="en-US" sz="2600" dirty="0" smtClean="0"/>
              <a:t>:</a:t>
            </a:r>
            <a:endParaRPr lang="en-US" sz="2600" i="1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Whenever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p  </a:t>
            </a:r>
            <a:r>
              <a:rPr lang="en-US" sz="2400" dirty="0" smtClean="0"/>
              <a:t>is true, then </a:t>
            </a:r>
            <a:r>
              <a:rPr lang="en-US" sz="2400" i="1" dirty="0" smtClean="0"/>
              <a:t>q</a:t>
            </a:r>
            <a:r>
              <a:rPr lang="en-US" sz="2400" dirty="0" smtClean="0"/>
              <a:t> is true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Ask “has the promise been broken”</a:t>
            </a:r>
          </a:p>
          <a:p>
            <a:pPr lvl="1">
              <a:buFont typeface="Arial" pitchFamily="34" charset="0"/>
              <a:buChar char="•"/>
            </a:pPr>
            <a:endParaRPr lang="en-US" sz="2200" dirty="0" smtClean="0"/>
          </a:p>
          <a:p>
            <a:pPr lvl="1">
              <a:buFont typeface="Arial" pitchFamily="34" charset="0"/>
              <a:buChar char="•"/>
            </a:pPr>
            <a:endParaRPr lang="en-US" sz="2200" dirty="0"/>
          </a:p>
          <a:p>
            <a:pPr marL="0" indent="0">
              <a:buNone/>
            </a:pPr>
            <a:r>
              <a:rPr lang="en-US" sz="2600" i="1" dirty="0" smtClean="0"/>
              <a:t>		If it’s raining, then I have my umbrella</a:t>
            </a:r>
          </a:p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r>
              <a:rPr lang="en-US" sz="2600" i="1" dirty="0" smtClean="0"/>
              <a:t>Suppose it’s not raining…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89626783"/>
              </p:ext>
            </p:extLst>
          </p:nvPr>
        </p:nvGraphicFramePr>
        <p:xfrm>
          <a:off x="6750628" y="1201881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60680">
                <a:tc>
                  <a:txBody>
                    <a:bodyPr/>
                    <a:lstStyle/>
                    <a:p>
                      <a:r>
                        <a:rPr lang="en-US" i="1" dirty="0" smtClean="0">
                          <a:latin typeface="Franklin Gothic Medium"/>
                        </a:rPr>
                        <a:t>  </a:t>
                      </a:r>
                      <a:r>
                        <a:rPr lang="en-US" b="1" i="1" dirty="0" smtClean="0">
                          <a:latin typeface="Franklin Gothic Medium"/>
                        </a:rPr>
                        <a:t>p</a:t>
                      </a:r>
                      <a:endParaRPr lang="en-US" b="1" i="1" dirty="0">
                        <a:latin typeface="Franklin Gothic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latin typeface="Franklin Gothic Medium"/>
                        </a:rPr>
                        <a:t>  </a:t>
                      </a:r>
                      <a:r>
                        <a:rPr lang="en-US" b="1" i="1" dirty="0" smtClean="0">
                          <a:latin typeface="Franklin Gothic Medium"/>
                        </a:rPr>
                        <a:t>q</a:t>
                      </a:r>
                      <a:endParaRPr lang="en-US" b="1" i="1" dirty="0">
                        <a:latin typeface="Franklin Gothic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latin typeface="Franklin Gothic Medium"/>
                        </a:rPr>
                        <a:t>p </a:t>
                      </a:r>
                      <a:r>
                        <a:rPr lang="en-US" b="1" i="1" baseline="0" dirty="0" smtClean="0">
                          <a:latin typeface="Symbol"/>
                          <a:sym typeface="Symbol"/>
                        </a:rPr>
                        <a:t></a:t>
                      </a:r>
                      <a:r>
                        <a:rPr lang="en-US" b="1" i="1" dirty="0" smtClean="0">
                          <a:latin typeface="Franklin Gothic Medium"/>
                        </a:rPr>
                        <a:t> q</a:t>
                      </a:r>
                      <a:endParaRPr lang="en-US" b="1" i="1" dirty="0">
                        <a:latin typeface="Franklin Gothic Medium"/>
                      </a:endParaRPr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 dirty="0">
                        <a:latin typeface="Franklin Gothic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Franklin Gothic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Franklin Gothic Medium"/>
                      </a:endParaRPr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 dirty="0">
                        <a:latin typeface="Franklin Gothic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Franklin Gothic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Franklin Gothic Medium"/>
                      </a:endParaRPr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 dirty="0">
                        <a:latin typeface="Franklin Gothic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Franklin Gothic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Franklin Gothic Medium"/>
                      </a:endParaRPr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 dirty="0">
                        <a:latin typeface="Franklin Gothic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Franklin Gothic Medium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Franklin Gothic Medium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71054" y="4187439"/>
            <a:ext cx="8229600" cy="2119357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11830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53856"/>
                <a:ext cx="8229600" cy="606642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53856"/>
                <a:ext cx="8229600" cy="606642"/>
              </a:xfr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291830" y="1288470"/>
            <a:ext cx="8570068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200" i="1" dirty="0" smtClean="0"/>
              <a:t>“I am a Pokémon master only if I have collected all 151 Pokémon”</a:t>
            </a:r>
          </a:p>
          <a:p>
            <a:pPr marL="0" indent="0" algn="ctr">
              <a:buNone/>
            </a:pPr>
            <a:endParaRPr lang="en-US" sz="2100" i="1" dirty="0"/>
          </a:p>
          <a:p>
            <a:pPr marL="0" indent="0">
              <a:buNone/>
            </a:pPr>
            <a:r>
              <a:rPr lang="en-US" sz="2400" dirty="0" smtClean="0"/>
              <a:t>Can we re-phrase this as if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sz="2400" dirty="0" smtClean="0"/>
              <a:t>, then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q </a:t>
            </a:r>
            <a:r>
              <a:rPr lang="en-US" sz="2400" dirty="0" smtClean="0"/>
              <a:t>?</a:t>
            </a:r>
            <a:endParaRPr lang="en-US" sz="2400" i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666288"/>
            <a:ext cx="8229600" cy="2119357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5671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53856"/>
                <a:ext cx="8229600" cy="606642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53856"/>
                <a:ext cx="8229600" cy="606642"/>
              </a:xfr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71054" y="128847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Implication: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implies </a:t>
            </a:r>
            <a:r>
              <a:rPr lang="en-US" i="1" dirty="0" smtClean="0"/>
              <a:t>q</a:t>
            </a:r>
          </a:p>
          <a:p>
            <a:pPr lvl="1"/>
            <a:r>
              <a:rPr lang="en-US" dirty="0" smtClean="0"/>
              <a:t>whenever </a:t>
            </a:r>
            <a:r>
              <a:rPr lang="en-US" i="1" dirty="0" smtClean="0"/>
              <a:t>p</a:t>
            </a:r>
            <a:r>
              <a:rPr lang="en-US" dirty="0" smtClean="0"/>
              <a:t> is true </a:t>
            </a:r>
            <a:r>
              <a:rPr lang="en-US" i="1" dirty="0" smtClean="0"/>
              <a:t>q</a:t>
            </a:r>
            <a:r>
              <a:rPr lang="en-US" dirty="0" smtClean="0"/>
              <a:t> must be true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p</a:t>
            </a:r>
            <a:r>
              <a:rPr lang="en-US" dirty="0" smtClean="0"/>
              <a:t> then </a:t>
            </a:r>
            <a:r>
              <a:rPr lang="en-US" i="1" dirty="0" smtClean="0"/>
              <a:t>q</a:t>
            </a:r>
          </a:p>
          <a:p>
            <a:pPr lvl="1"/>
            <a:r>
              <a:rPr lang="en-US" i="1" dirty="0" smtClean="0"/>
              <a:t>q</a:t>
            </a:r>
            <a:r>
              <a:rPr lang="en-US" dirty="0" smtClean="0"/>
              <a:t> if </a:t>
            </a:r>
            <a:r>
              <a:rPr lang="en-US" i="1" dirty="0" smtClean="0"/>
              <a:t>p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is sufficient for </a:t>
            </a:r>
            <a:r>
              <a:rPr lang="en-US" i="1" dirty="0" smtClean="0"/>
              <a:t>q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only if </a:t>
            </a:r>
            <a:r>
              <a:rPr lang="en-US" i="1" dirty="0" smtClean="0"/>
              <a:t>q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66043025"/>
              </p:ext>
            </p:extLst>
          </p:nvPr>
        </p:nvGraphicFramePr>
        <p:xfrm>
          <a:off x="6750628" y="1201881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6068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  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  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p </a:t>
                      </a:r>
                      <a:r>
                        <a:rPr lang="en-US" i="1" baseline="0" dirty="0" smtClean="0">
                          <a:latin typeface="Symbol"/>
                          <a:sym typeface="Symbol"/>
                        </a:rPr>
                        <a:t></a:t>
                      </a:r>
                      <a:r>
                        <a:rPr lang="en-US" i="1" dirty="0" smtClean="0"/>
                        <a:t> q</a:t>
                      </a:r>
                      <a:endParaRPr lang="en-US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7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 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995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2014</a:t>
            </a:r>
          </a:p>
          <a:p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Franklin Gothic Medium"/>
                <a:cs typeface="Franklin Gothic Medium"/>
              </a:rPr>
              <a:t>Lecture 1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  <a:latin typeface="Franklin Gothic Medium"/>
                <a:cs typeface="Franklin Gothic Medium"/>
              </a:rPr>
              <a:t>: Propositional Logic</a:t>
            </a:r>
          </a:p>
        </p:txBody>
      </p:sp>
      <p:pic>
        <p:nvPicPr>
          <p:cNvPr id="1026" name="Picture 2" descr="Formal Log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6525" y="2909622"/>
            <a:ext cx="4345420" cy="342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Converse, Contrapositive, Inverse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92283" y="1246907"/>
            <a:ext cx="8229600" cy="374072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Implication:			   </a:t>
            </a:r>
            <a:r>
              <a:rPr lang="en-US" i="1" dirty="0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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q</a:t>
            </a:r>
          </a:p>
          <a:p>
            <a:r>
              <a:rPr lang="en-US" dirty="0" smtClean="0"/>
              <a:t>Converse:				   </a:t>
            </a:r>
            <a:r>
              <a:rPr lang="en-US" i="1" dirty="0" smtClean="0">
                <a:solidFill>
                  <a:srgbClr val="C00000"/>
                </a:solidFill>
              </a:rPr>
              <a:t>q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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p</a:t>
            </a:r>
          </a:p>
          <a:p>
            <a:r>
              <a:rPr lang="en-US" dirty="0" smtClean="0"/>
              <a:t>Contrapositive:		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</a:t>
            </a:r>
            <a:r>
              <a:rPr lang="en-US" i="1" dirty="0" smtClean="0">
                <a:solidFill>
                  <a:srgbClr val="C00000"/>
                </a:solidFill>
              </a:rPr>
              <a:t>q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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</a:t>
            </a:r>
            <a:r>
              <a:rPr lang="en-US" i="1" dirty="0" smtClean="0">
                <a:solidFill>
                  <a:srgbClr val="C00000"/>
                </a:solidFill>
              </a:rPr>
              <a:t>p</a:t>
            </a:r>
          </a:p>
          <a:p>
            <a:r>
              <a:rPr lang="en-US" dirty="0" smtClean="0"/>
              <a:t>Inverse: 					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</a:t>
            </a:r>
            <a:r>
              <a:rPr lang="en-US" i="1" dirty="0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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</a:t>
            </a:r>
            <a:r>
              <a:rPr lang="en-US" i="1" dirty="0" smtClean="0">
                <a:solidFill>
                  <a:srgbClr val="C00000"/>
                </a:solidFill>
              </a:rPr>
              <a:t>q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How do these relate to each other?</a:t>
            </a:r>
          </a:p>
        </p:txBody>
      </p:sp>
      <p:sp>
        <p:nvSpPr>
          <p:cNvPr id="3" name="Rectangle 2"/>
          <p:cNvSpPr/>
          <p:nvPr/>
        </p:nvSpPr>
        <p:spPr>
          <a:xfrm>
            <a:off x="666750" y="3981450"/>
            <a:ext cx="8305800" cy="2520950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Roger’s Sentence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2331" y="5028899"/>
            <a:ext cx="8293693" cy="1136591"/>
          </a:xfrm>
          <a:prstGeom prst="rect">
            <a:avLst/>
          </a:prstGeom>
          <a:ln>
            <a:solidFill>
              <a:srgbClr val="C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92257" y="3368827"/>
            <a:ext cx="63837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Franklin Gothic Medium"/>
                <a:cs typeface="Franklin Gothic Medium"/>
              </a:rPr>
              <a:t>Define shorthand …</a:t>
            </a:r>
            <a:endParaRPr lang="en-US" sz="2000" dirty="0">
              <a:latin typeface="Franklin Gothic Medium"/>
              <a:cs typeface="Franklin Gothic Medium"/>
            </a:endParaRPr>
          </a:p>
          <a:p>
            <a:r>
              <a:rPr lang="en-US" sz="2000" dirty="0" smtClean="0">
                <a:latin typeface="Franklin Gothic Medium"/>
                <a:cs typeface="Franklin Gothic Medium"/>
              </a:rPr>
              <a:t>	</a:t>
            </a:r>
            <a:r>
              <a:rPr lang="en-US" sz="2000" i="1" dirty="0">
                <a:latin typeface="Cambria Math" pitchFamily="18" charset="0"/>
                <a:ea typeface="Cambria Math" pitchFamily="18" charset="0"/>
                <a:cs typeface="Franklin Gothic Medium"/>
              </a:rPr>
              <a:t>p</a:t>
            </a:r>
            <a:r>
              <a:rPr lang="en-US" sz="2000" i="1" dirty="0" smtClean="0">
                <a:latin typeface="Cambria Math" pitchFamily="18" charset="0"/>
                <a:ea typeface="Cambria Math" pitchFamily="18" charset="0"/>
                <a:cs typeface="Franklin Gothic Medium"/>
              </a:rPr>
              <a:t> </a:t>
            </a:r>
            <a:r>
              <a:rPr lang="en-US" sz="2000" dirty="0" smtClean="0">
                <a:latin typeface="Droid Serif" pitchFamily="18" charset="0"/>
                <a:ea typeface="Droid Serif" pitchFamily="18" charset="0"/>
                <a:cs typeface="Droid Serif" pitchFamily="18" charset="0"/>
              </a:rPr>
              <a:t>:</a:t>
            </a:r>
            <a:r>
              <a:rPr lang="en-US" sz="2000" dirty="0" smtClean="0">
                <a:latin typeface="Franklin Gothic Medium"/>
                <a:cs typeface="Franklin Gothic Medium"/>
              </a:rPr>
              <a:t> </a:t>
            </a:r>
            <a:r>
              <a:rPr lang="en-US" sz="2000" dirty="0" err="1" smtClean="0">
                <a:latin typeface="Droid Serif" pitchFamily="18" charset="0"/>
                <a:ea typeface="Droid Serif" pitchFamily="18" charset="0"/>
                <a:cs typeface="Droid Serif" pitchFamily="18" charset="0"/>
              </a:rPr>
              <a:t>RElephant</a:t>
            </a:r>
            <a:endParaRPr lang="en-US" sz="2000" dirty="0" smtClean="0">
              <a:latin typeface="Droid Serif" pitchFamily="18" charset="0"/>
              <a:ea typeface="Droid Serif" pitchFamily="18" charset="0"/>
              <a:cs typeface="Droid Serif" pitchFamily="18" charset="0"/>
            </a:endParaRPr>
          </a:p>
          <a:p>
            <a:r>
              <a:rPr lang="en-US" sz="2000" dirty="0" smtClean="0">
                <a:latin typeface="Droid Serif" pitchFamily="18" charset="0"/>
                <a:ea typeface="Droid Serif" pitchFamily="18" charset="0"/>
                <a:cs typeface="Droid Serif" pitchFamily="18" charset="0"/>
              </a:rPr>
              <a:t>	</a:t>
            </a:r>
            <a:r>
              <a:rPr lang="en-US" sz="2000" i="1" dirty="0">
                <a:latin typeface="Droid Serif" pitchFamily="18" charset="0"/>
                <a:ea typeface="Droid Serif" pitchFamily="18" charset="0"/>
                <a:cs typeface="Droid Serif" pitchFamily="18" charset="0"/>
              </a:rPr>
              <a:t>q</a:t>
            </a:r>
            <a:r>
              <a:rPr lang="en-US" sz="2000" i="1" dirty="0" smtClean="0">
                <a:latin typeface="Droid Serif" pitchFamily="18" charset="0"/>
                <a:ea typeface="Droid Serif" pitchFamily="18" charset="0"/>
                <a:cs typeface="Droid Serif" pitchFamily="18" charset="0"/>
              </a:rPr>
              <a:t> </a:t>
            </a:r>
            <a:r>
              <a:rPr lang="en-US" sz="2000" dirty="0" smtClean="0">
                <a:latin typeface="Droid Serif" pitchFamily="18" charset="0"/>
                <a:ea typeface="Droid Serif" pitchFamily="18" charset="0"/>
                <a:cs typeface="Droid Serif" pitchFamily="18" charset="0"/>
              </a:rPr>
              <a:t>: </a:t>
            </a:r>
            <a:r>
              <a:rPr lang="en-US" sz="2000" dirty="0" err="1" smtClean="0">
                <a:latin typeface="Droid Serif" pitchFamily="18" charset="0"/>
                <a:ea typeface="Droid Serif" pitchFamily="18" charset="0"/>
                <a:cs typeface="Droid Serif" pitchFamily="18" charset="0"/>
              </a:rPr>
              <a:t>RTusks</a:t>
            </a:r>
            <a:endParaRPr lang="en-US" sz="2000" dirty="0" smtClean="0">
              <a:latin typeface="Droid Serif" pitchFamily="18" charset="0"/>
              <a:ea typeface="Droid Serif" pitchFamily="18" charset="0"/>
              <a:cs typeface="Droid Serif" pitchFamily="18" charset="0"/>
            </a:endParaRPr>
          </a:p>
          <a:p>
            <a:r>
              <a:rPr lang="en-US" sz="2000" dirty="0" smtClean="0">
                <a:latin typeface="Droid Serif" pitchFamily="18" charset="0"/>
                <a:ea typeface="Droid Serif" pitchFamily="18" charset="0"/>
                <a:cs typeface="Droid Serif" pitchFamily="18" charset="0"/>
              </a:rPr>
              <a:t>	</a:t>
            </a:r>
            <a:r>
              <a:rPr lang="en-US" sz="2000" i="1" dirty="0" smtClean="0">
                <a:latin typeface="Cambria Math" pitchFamily="18" charset="0"/>
                <a:ea typeface="Cambria Math" pitchFamily="18" charset="0"/>
                <a:cs typeface="Droid Serif" pitchFamily="18" charset="0"/>
              </a:rPr>
              <a:t>r  </a:t>
            </a:r>
            <a:r>
              <a:rPr lang="en-US" sz="2000" dirty="0" smtClean="0">
                <a:latin typeface="Droid Serif" pitchFamily="18" charset="0"/>
                <a:ea typeface="Droid Serif" pitchFamily="18" charset="0"/>
                <a:cs typeface="Droid Serif" pitchFamily="18" charset="0"/>
              </a:rPr>
              <a:t>: </a:t>
            </a:r>
            <a:r>
              <a:rPr lang="en-US" sz="2000" dirty="0" err="1" smtClean="0">
                <a:latin typeface="Droid Serif" pitchFamily="18" charset="0"/>
                <a:ea typeface="Droid Serif" pitchFamily="18" charset="0"/>
                <a:cs typeface="Droid Serif" pitchFamily="18" charset="0"/>
              </a:rPr>
              <a:t>RToenails</a:t>
            </a:r>
            <a:endParaRPr lang="en-US" sz="2000" dirty="0" smtClean="0">
              <a:latin typeface="Franklin Gothic Medium"/>
              <a:cs typeface="Franklin Gothic Medium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055388"/>
            <a:ext cx="8466743" cy="861872"/>
          </a:xfrm>
        </p:spPr>
        <p:txBody>
          <a:bodyPr rtlCol="0">
            <a:noAutofit/>
          </a:bodyPr>
          <a:lstStyle/>
          <a:p>
            <a:pPr marL="57150" indent="0">
              <a:buNone/>
              <a:defRPr/>
            </a:pPr>
            <a:r>
              <a:rPr lang="en-US" sz="2800" dirty="0">
                <a:solidFill>
                  <a:srgbClr val="002060"/>
                </a:solidFill>
              </a:rPr>
              <a:t>“Roger is an orange elephant who has toenails if he has tusks, </a:t>
            </a:r>
            <a:r>
              <a:rPr lang="en-US" sz="2800" dirty="0" smtClean="0">
                <a:solidFill>
                  <a:srgbClr val="002060"/>
                </a:solidFill>
              </a:rPr>
              <a:t>and has </a:t>
            </a:r>
            <a:r>
              <a:rPr lang="en-US" sz="2800" dirty="0">
                <a:solidFill>
                  <a:srgbClr val="002060"/>
                </a:solidFill>
              </a:rPr>
              <a:t>toenails, tusks, or </a:t>
            </a:r>
            <a:r>
              <a:rPr lang="en-US" sz="2800" dirty="0" smtClean="0">
                <a:solidFill>
                  <a:srgbClr val="002060"/>
                </a:solidFill>
              </a:rPr>
              <a:t>both.”</a:t>
            </a:r>
            <a:endParaRPr lang="en-US" sz="2800" dirty="0">
              <a:solidFill>
                <a:srgbClr val="002060"/>
              </a:solidFill>
            </a:endParaRPr>
          </a:p>
          <a:p>
            <a:pPr marL="57150" indent="0">
              <a:buNone/>
              <a:defRPr/>
            </a:pPr>
            <a:endParaRPr lang="en-US" sz="2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01557" y="2628396"/>
                <a:ext cx="8842443" cy="553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7150" lvl="0">
                  <a:defRPr/>
                </a:pPr>
                <a:r>
                  <a:rPr lang="en-US" sz="2000" dirty="0">
                    <a:solidFill>
                      <a:prstClr val="black"/>
                    </a:solidFill>
                    <a:latin typeface="Droid Serif" pitchFamily="18" charset="0"/>
                    <a:ea typeface="Droid Serif" pitchFamily="18" charset="0"/>
                    <a:cs typeface="Droid Serif" pitchFamily="18" charset="0"/>
                  </a:rPr>
                  <a:t>RElephant</a:t>
                </a:r>
                <a14:m>
                  <m:oMath xmlns:m="http://schemas.openxmlformats.org/officeDocument/2006/math">
                    <m:r>
                      <a:rPr lang="en-US" sz="2000" dirty="0">
                        <a:solidFill>
                          <a:prstClr val="black"/>
                        </a:solidFill>
                        <a:latin typeface="Cambria Math"/>
                        <a:ea typeface="Droid Serif" pitchFamily="18" charset="0"/>
                        <a:cs typeface="Droid Serif" pitchFamily="18" charset="0"/>
                      </a:rPr>
                      <m:t> </m:t>
                    </m:r>
                    <m:r>
                      <a:rPr lang="en-US" sz="2000" b="1" i="1" dirty="0">
                        <a:solidFill>
                          <a:prstClr val="black"/>
                        </a:solidFill>
                        <a:latin typeface="Cambria Math"/>
                        <a:ea typeface="Droid Serif" pitchFamily="18" charset="0"/>
                        <a:cs typeface="Droid Serif" pitchFamily="18" charset="0"/>
                      </a:rPr>
                      <m:t>∧ 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Franklin Gothic Book" pitchFamily="34" charset="0"/>
                    <a:ea typeface="Droid Serif" pitchFamily="18" charset="0"/>
                    <a:cs typeface="Droid Serif" pitchFamily="18" charset="0"/>
                  </a:rPr>
                  <a:t>(</a:t>
                </a:r>
                <a:r>
                  <a:rPr lang="en-US" sz="2000" dirty="0" err="1" smtClean="0">
                    <a:solidFill>
                      <a:prstClr val="black"/>
                    </a:solidFill>
                    <a:latin typeface="Droid Serif" pitchFamily="18" charset="0"/>
                    <a:ea typeface="Droid Serif" pitchFamily="18" charset="0"/>
                    <a:cs typeface="Droid Serif" pitchFamily="18" charset="0"/>
                  </a:rPr>
                  <a:t>RToenails</a:t>
                </a:r>
                <a:r>
                  <a:rPr lang="en-US" sz="2000" dirty="0" smtClean="0">
                    <a:solidFill>
                      <a:prstClr val="black"/>
                    </a:solidFill>
                    <a:latin typeface="Franklin Gothic Book" pitchFamily="34" charset="0"/>
                    <a:ea typeface="Droid Serif" pitchFamily="18" charset="0"/>
                    <a:cs typeface="Droid Serif" pitchFamily="18" charset="0"/>
                  </a:rPr>
                  <a:t> </a:t>
                </a:r>
                <a:r>
                  <a:rPr lang="en-US" sz="2000" b="1" dirty="0">
                    <a:solidFill>
                      <a:prstClr val="black"/>
                    </a:solidFill>
                    <a:latin typeface="Franklin Gothic Book" pitchFamily="34" charset="0"/>
                    <a:ea typeface="Droid Serif" pitchFamily="18" charset="0"/>
                    <a:cs typeface="Droid Serif" pitchFamily="18" charset="0"/>
                  </a:rPr>
                  <a:t>if </a:t>
                </a:r>
                <a:r>
                  <a:rPr lang="en-US" sz="2000" dirty="0" err="1">
                    <a:solidFill>
                      <a:prstClr val="black"/>
                    </a:solidFill>
                    <a:latin typeface="Droid Serif" pitchFamily="18" charset="0"/>
                    <a:ea typeface="Droid Serif" pitchFamily="18" charset="0"/>
                    <a:cs typeface="Droid Serif" pitchFamily="18" charset="0"/>
                  </a:rPr>
                  <a:t>RTusks</a:t>
                </a:r>
                <a:r>
                  <a:rPr lang="en-US" sz="2000" dirty="0">
                    <a:solidFill>
                      <a:prstClr val="black"/>
                    </a:solidFill>
                    <a:latin typeface="Franklin Gothic Book" pitchFamily="34" charset="0"/>
                    <a:ea typeface="Droid Serif" pitchFamily="18" charset="0"/>
                    <a:cs typeface="Droid Serif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000" dirty="0">
                        <a:solidFill>
                          <a:prstClr val="black"/>
                        </a:solidFill>
                        <a:latin typeface="Cambria Math"/>
                        <a:ea typeface="Droid Serif" pitchFamily="18" charset="0"/>
                        <a:cs typeface="Droid Serif" pitchFamily="18" charset="0"/>
                      </a:rPr>
                      <m:t> </m:t>
                    </m:r>
                    <m:r>
                      <a:rPr lang="en-US" sz="2000" b="1" i="1" dirty="0">
                        <a:solidFill>
                          <a:prstClr val="black"/>
                        </a:solidFill>
                        <a:latin typeface="Cambria Math"/>
                        <a:ea typeface="Droid Serif" pitchFamily="18" charset="0"/>
                        <a:cs typeface="Droid Serif" pitchFamily="18" charset="0"/>
                      </a:rPr>
                      <m:t>∧ 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Franklin Gothic Book" pitchFamily="34" charset="0"/>
                    <a:ea typeface="Droid Serif" pitchFamily="18" charset="0"/>
                    <a:cs typeface="Droid Serif" pitchFamily="18" charset="0"/>
                  </a:rPr>
                  <a:t>(</a:t>
                </a:r>
                <a:r>
                  <a:rPr lang="en-US" sz="2000" dirty="0" err="1">
                    <a:solidFill>
                      <a:prstClr val="black"/>
                    </a:solidFill>
                    <a:latin typeface="Droid Serif" pitchFamily="18" charset="0"/>
                    <a:ea typeface="Droid Serif" pitchFamily="18" charset="0"/>
                    <a:cs typeface="Droid Serif" pitchFamily="18" charset="0"/>
                  </a:rPr>
                  <a:t>RToenails</a:t>
                </a:r>
                <a:r>
                  <a:rPr lang="en-US" sz="2000" dirty="0">
                    <a:solidFill>
                      <a:prstClr val="black"/>
                    </a:solidFill>
                    <a:latin typeface="Droid Serif" pitchFamily="18" charset="0"/>
                    <a:ea typeface="Droid Serif" pitchFamily="18" charset="0"/>
                    <a:cs typeface="Droid Serif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dirty="0">
                        <a:solidFill>
                          <a:prstClr val="black"/>
                        </a:solidFill>
                        <a:latin typeface="Cambria Math"/>
                        <a:ea typeface="Droid Serif" pitchFamily="18" charset="0"/>
                        <a:cs typeface="Droid Serif" pitchFamily="18" charset="0"/>
                      </a:rPr>
                      <m:t>∨ </m:t>
                    </m:r>
                  </m:oMath>
                </a14:m>
                <a:r>
                  <a:rPr lang="en-US" sz="2000" dirty="0" err="1">
                    <a:solidFill>
                      <a:prstClr val="black"/>
                    </a:solidFill>
                    <a:latin typeface="Droid Serif" pitchFamily="18" charset="0"/>
                    <a:ea typeface="Droid Serif" pitchFamily="18" charset="0"/>
                    <a:cs typeface="Droid Serif" pitchFamily="18" charset="0"/>
                  </a:rPr>
                  <a:t>RTusks</a:t>
                </a:r>
                <a:r>
                  <a:rPr lang="en-US" sz="2000" dirty="0">
                    <a:solidFill>
                      <a:prstClr val="black"/>
                    </a:solidFill>
                    <a:latin typeface="Droid Serif" pitchFamily="18" charset="0"/>
                    <a:ea typeface="Droid Serif" pitchFamily="18" charset="0"/>
                    <a:cs typeface="Droid Serif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dirty="0">
                        <a:solidFill>
                          <a:prstClr val="black"/>
                        </a:solidFill>
                        <a:latin typeface="Cambria Math"/>
                        <a:ea typeface="Droid Serif" pitchFamily="18" charset="0"/>
                        <a:cs typeface="Droid Serif" pitchFamily="18" charset="0"/>
                      </a:rPr>
                      <m:t>∨ </m:t>
                    </m:r>
                  </m:oMath>
                </a14:m>
                <a:r>
                  <a:rPr lang="en-US" sz="2000" dirty="0">
                    <a:solidFill>
                      <a:prstClr val="black"/>
                    </a:solidFill>
                    <a:latin typeface="Droid Serif" pitchFamily="18" charset="0"/>
                    <a:ea typeface="Droid Serif" pitchFamily="18" charset="0"/>
                    <a:cs typeface="Droid Serif" pitchFamily="18" charset="0"/>
                  </a:rPr>
                  <a:t>(</a:t>
                </a:r>
                <a:r>
                  <a:rPr lang="en-US" sz="2000" dirty="0" err="1">
                    <a:solidFill>
                      <a:prstClr val="black"/>
                    </a:solidFill>
                    <a:latin typeface="Droid Serif" pitchFamily="18" charset="0"/>
                    <a:ea typeface="Droid Serif" pitchFamily="18" charset="0"/>
                    <a:cs typeface="Droid Serif" pitchFamily="18" charset="0"/>
                  </a:rPr>
                  <a:t>RToenails</a:t>
                </a:r>
                <a:r>
                  <a:rPr lang="en-US" sz="2000" dirty="0">
                    <a:solidFill>
                      <a:prstClr val="black"/>
                    </a:solidFill>
                    <a:latin typeface="Droid Serif" pitchFamily="18" charset="0"/>
                    <a:ea typeface="Droid Serif" pitchFamily="18" charset="0"/>
                    <a:cs typeface="Droid Serif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dirty="0">
                        <a:solidFill>
                          <a:prstClr val="black"/>
                        </a:solidFill>
                        <a:latin typeface="Cambria Math"/>
                        <a:ea typeface="Droid Serif" pitchFamily="18" charset="0"/>
                        <a:cs typeface="Droid Serif" pitchFamily="18" charset="0"/>
                      </a:rPr>
                      <m:t> </m:t>
                    </m:r>
                    <m:r>
                      <a:rPr lang="en-US" sz="2000" b="1" i="1" dirty="0">
                        <a:solidFill>
                          <a:prstClr val="black"/>
                        </a:solidFill>
                        <a:latin typeface="Cambria Math"/>
                        <a:ea typeface="Droid Serif" pitchFamily="18" charset="0"/>
                        <a:cs typeface="Droid Serif" pitchFamily="18" charset="0"/>
                      </a:rPr>
                      <m:t>∧ </m:t>
                    </m:r>
                  </m:oMath>
                </a14:m>
                <a:r>
                  <a:rPr lang="en-US" sz="2000" dirty="0" err="1">
                    <a:solidFill>
                      <a:prstClr val="black"/>
                    </a:solidFill>
                    <a:latin typeface="Droid Serif" pitchFamily="18" charset="0"/>
                    <a:ea typeface="Droid Serif" pitchFamily="18" charset="0"/>
                    <a:cs typeface="Droid Serif" pitchFamily="18" charset="0"/>
                  </a:rPr>
                  <a:t>RTusks</a:t>
                </a:r>
                <a:r>
                  <a:rPr lang="en-US" sz="2000" dirty="0" smtClean="0">
                    <a:solidFill>
                      <a:prstClr val="black"/>
                    </a:solidFill>
                    <a:latin typeface="Droid Serif" pitchFamily="18" charset="0"/>
                    <a:ea typeface="Droid Serif" pitchFamily="18" charset="0"/>
                    <a:cs typeface="Droid Serif" pitchFamily="18" charset="0"/>
                  </a:rPr>
                  <a:t>))</a:t>
                </a:r>
                <a:endParaRPr lang="en-US" sz="2000" dirty="0">
                  <a:solidFill>
                    <a:prstClr val="black"/>
                  </a:solidFill>
                  <a:latin typeface="Droid Serif" pitchFamily="18" charset="0"/>
                  <a:ea typeface="Droid Serif" pitchFamily="18" charset="0"/>
                  <a:cs typeface="Droid Serif" pitchFamily="18" charset="0"/>
                </a:endParaRPr>
              </a:p>
              <a:p>
                <a:pPr marL="57150" lvl="0">
                  <a:defRPr/>
                </a:pPr>
                <a:endParaRPr lang="en-US" sz="10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57" y="2628396"/>
                <a:ext cx="8842443" cy="553998"/>
              </a:xfrm>
              <a:prstGeom prst="rect">
                <a:avLst/>
              </a:prstGeom>
              <a:blipFill rotWithShape="1">
                <a:blip r:embed="rId3"/>
                <a:stretch>
                  <a:fillRect l="-69" t="-5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>
            <a:off x="4178893" y="2033081"/>
            <a:ext cx="0" cy="50899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151831" y="3385763"/>
            <a:ext cx="0" cy="1519801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14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Roger’s </a:t>
            </a:r>
            <a:r>
              <a:rPr lang="en-US" dirty="0" smtClean="0"/>
              <a:t>Sentence with a Truth Table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custDataLst>
                  <p:tags r:id="rId1"/>
                </p:custDataLst>
                <p:extLst>
                  <p:ext uri="{D42A27DB-BD31-4B8C-83A1-F6EECF244321}">
                    <p14:modId xmlns:p14="http://schemas.microsoft.com/office/powerpoint/2010/main" val="358079084"/>
                  </p:ext>
                </p:extLst>
              </p:nvPr>
            </p:nvGraphicFramePr>
            <p:xfrm>
              <a:off x="249543" y="1628814"/>
              <a:ext cx="8670720" cy="307219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51894"/>
                    <a:gridCol w="351894"/>
                    <a:gridCol w="351894"/>
                    <a:gridCol w="708401"/>
                    <a:gridCol w="1157591"/>
                    <a:gridCol w="710119"/>
                    <a:gridCol w="690664"/>
                    <a:gridCol w="1556426"/>
                    <a:gridCol w="2791837"/>
                  </a:tblGrid>
                  <a:tr h="389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b="1" i="1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p</a:t>
                          </a:r>
                          <a:endParaRPr lang="en-US" sz="1500" b="1" i="1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500" b="1" i="1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q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500" b="1" i="1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500" b="1" i="1" smtClean="0">
                                    <a:latin typeface="Cambria Math"/>
                                  </a:rPr>
                                  <m:t>𝒒</m:t>
                                </m:r>
                                <m:r>
                                  <a:rPr lang="en-US" sz="1500" b="1" i="1" smtClean="0">
                                    <a:latin typeface="Cambria Math"/>
                                  </a:rPr>
                                  <m:t>→</m:t>
                                </m:r>
                                <m:r>
                                  <a:rPr lang="en-US" sz="1500" b="1" i="1" smtClean="0">
                                    <a:latin typeface="Cambria Math"/>
                                  </a:rPr>
                                  <m:t>𝒓</m:t>
                                </m:r>
                              </m:oMath>
                            </m:oMathPara>
                          </a14:m>
                          <a:endParaRPr lang="en-US" sz="1500" b="1" i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5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Franklin Gothic Medium"/>
                                  </a:rPr>
                                  <m:t>𝒑</m:t>
                                </m:r>
                                <m:r>
                                  <a:rPr kumimoji="0" lang="en-US" sz="15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Franklin Gothic Medium"/>
                                  </a:rPr>
                                  <m:t>∧</m:t>
                                </m:r>
                                <m:d>
                                  <m:dPr>
                                    <m:ctrlPr>
                                      <a:rPr kumimoji="0" lang="en-US" sz="15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Franklin Gothic Medium"/>
                                      </a:rPr>
                                    </m:ctrlPr>
                                  </m:dPr>
                                  <m:e>
                                    <m:r>
                                      <a:rPr kumimoji="0" lang="en-US" sz="15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Franklin Gothic Medium"/>
                                      </a:rPr>
                                      <m:t>𝒒</m:t>
                                    </m:r>
                                    <m:r>
                                      <a:rPr kumimoji="0" lang="en-US" sz="15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Franklin Gothic Medium"/>
                                      </a:rPr>
                                      <m:t>→</m:t>
                                    </m:r>
                                    <m:r>
                                      <a:rPr kumimoji="0" lang="en-US" sz="1500" b="1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/>
                                        <a:ea typeface="+mn-ea"/>
                                        <a:cs typeface="Franklin Gothic Medium"/>
                                      </a:rPr>
                                      <m:t>𝒓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1500" b="1" i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5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Franklin Gothic Medium"/>
                                  </a:rPr>
                                  <m:t>𝒓</m:t>
                                </m:r>
                                <m:r>
                                  <a:rPr kumimoji="0" lang="en-US" sz="15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Franklin Gothic Medium"/>
                                  </a:rPr>
                                  <m:t>∨</m:t>
                                </m:r>
                                <m:r>
                                  <a:rPr kumimoji="0" lang="en-US" sz="15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Franklin Gothic Medium"/>
                                  </a:rPr>
                                  <m:t>𝒒</m:t>
                                </m:r>
                              </m:oMath>
                            </m:oMathPara>
                          </a14:m>
                          <a:endParaRPr lang="en-US" sz="1500" b="1" i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5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Franklin Gothic Medium"/>
                                  </a:rPr>
                                  <m:t>𝒓</m:t>
                                </m:r>
                                <m:r>
                                  <a:rPr kumimoji="0" lang="en-US" sz="15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Franklin Gothic Medium"/>
                                  </a:rPr>
                                  <m:t>∧</m:t>
                                </m:r>
                                <m:r>
                                  <a:rPr kumimoji="0" lang="en-US" sz="15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Franklin Gothic Medium"/>
                                  </a:rPr>
                                  <m:t>𝒒</m:t>
                                </m:r>
                              </m:oMath>
                            </m:oMathPara>
                          </a14:m>
                          <a:endParaRPr lang="en-US" sz="1500" b="1" i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Franklin Gothic Medium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en-US" sz="1500" b="1" i="1" smtClean="0">
                                  <a:latin typeface="Cambria Math"/>
                                  <a:cs typeface="Franklin Gothic Medium"/>
                                </a:rPr>
                                <m:t>𝒓</m:t>
                              </m:r>
                              <m:r>
                                <a:rPr lang="en-US" sz="1500" b="1" i="1" smtClean="0">
                                  <a:latin typeface="Cambria Math"/>
                                  <a:cs typeface="Franklin Gothic Medium"/>
                                </a:rPr>
                                <m:t>∨</m:t>
                              </m:r>
                              <m:r>
                                <a:rPr lang="en-US" sz="1500" b="1" i="1" smtClean="0">
                                  <a:latin typeface="Cambria Math"/>
                                  <a:cs typeface="Franklin Gothic Medium"/>
                                </a:rPr>
                                <m:t>𝒒</m:t>
                              </m:r>
                              <m:r>
                                <a:rPr lang="en-US" sz="1500" b="1" i="1" smtClean="0">
                                  <a:latin typeface="Cambria Math"/>
                                  <a:cs typeface="Franklin Gothic Medium"/>
                                </a:rPr>
                                <m:t>)∨</m:t>
                              </m:r>
                              <m:d>
                                <m:dPr>
                                  <m:ctrlPr>
                                    <a:rPr lang="en-US" sz="1500" b="1" i="1" smtClean="0">
                                      <a:latin typeface="Cambria Math"/>
                                      <a:cs typeface="Franklin Gothic Medium"/>
                                    </a:rPr>
                                  </m:ctrlPr>
                                </m:dPr>
                                <m:e>
                                  <m:r>
                                    <a:rPr lang="en-US" sz="1500" b="1" i="1" smtClean="0">
                                      <a:latin typeface="Cambria Math"/>
                                      <a:cs typeface="Franklin Gothic Medium"/>
                                    </a:rPr>
                                    <m:t>𝒓</m:t>
                                  </m:r>
                                  <m:r>
                                    <a:rPr lang="en-US" sz="1500" b="1" i="1" smtClean="0">
                                      <a:latin typeface="Cambria Math"/>
                                      <a:cs typeface="Franklin Gothic Medium"/>
                                    </a:rPr>
                                    <m:t>∧</m:t>
                                  </m:r>
                                  <m:r>
                                    <a:rPr lang="en-US" sz="1500" b="1" i="1" smtClean="0">
                                      <a:latin typeface="Cambria Math"/>
                                      <a:cs typeface="Franklin Gothic Medium"/>
                                    </a:rPr>
                                    <m:t>𝒒</m:t>
                                  </m:r>
                                </m:e>
                              </m:d>
                            </m:oMath>
                          </a14:m>
                          <a:endParaRPr lang="en-US" sz="1500" b="1" i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1500" b="1" i="1" smtClean="0">
                                  <a:latin typeface="Cambria Math"/>
                                  <a:cs typeface="Franklin Gothic Medium"/>
                                </a:rPr>
                                <m:t>𝒑</m:t>
                              </m:r>
                              <m:r>
                                <a:rPr lang="en-US" sz="1500" b="1" i="1" smtClean="0">
                                  <a:latin typeface="Cambria Math"/>
                                  <a:cs typeface="Franklin Gothic Medium"/>
                                </a:rPr>
                                <m:t>∧</m:t>
                              </m:r>
                              <m:d>
                                <m:dPr>
                                  <m:ctrlPr>
                                    <a:rPr lang="en-US" sz="1500" b="1" i="1" smtClean="0">
                                      <a:latin typeface="Cambria Math"/>
                                      <a:cs typeface="Franklin Gothic Medium"/>
                                    </a:rPr>
                                  </m:ctrlPr>
                                </m:dPr>
                                <m:e>
                                  <m:r>
                                    <a:rPr lang="en-US" sz="1500" b="1" i="1" smtClean="0">
                                      <a:latin typeface="Cambria Math"/>
                                      <a:cs typeface="Franklin Gothic Medium"/>
                                    </a:rPr>
                                    <m:t>𝒒</m:t>
                                  </m:r>
                                  <m:r>
                                    <a:rPr lang="en-US" sz="1500" b="1" i="1" smtClean="0">
                                      <a:latin typeface="Cambria Math"/>
                                      <a:cs typeface="Franklin Gothic Medium"/>
                                    </a:rPr>
                                    <m:t>→</m:t>
                                  </m:r>
                                  <m:r>
                                    <a:rPr lang="en-US" sz="1500" b="1" i="1" smtClean="0">
                                      <a:latin typeface="Cambria Math"/>
                                      <a:cs typeface="Franklin Gothic Medium"/>
                                    </a:rPr>
                                    <m:t>𝒓</m:t>
                                  </m:r>
                                </m:e>
                              </m:d>
                              <m:r>
                                <a:rPr lang="en-US" sz="1500" b="1" i="1" smtClean="0">
                                  <a:latin typeface="Cambria Math"/>
                                  <a:cs typeface="Franklin Gothic Medium"/>
                                </a:rPr>
                                <m:t>∧ (</m:t>
                              </m:r>
                              <m:r>
                                <a:rPr lang="en-US" sz="1500" b="1" i="1" smtClean="0">
                                  <a:latin typeface="Cambria Math"/>
                                  <a:cs typeface="Franklin Gothic Medium"/>
                                </a:rPr>
                                <m:t>𝒓</m:t>
                              </m:r>
                              <m:r>
                                <a:rPr lang="en-US" sz="1500" b="1" i="1" smtClean="0">
                                  <a:latin typeface="Cambria Math"/>
                                  <a:cs typeface="Franklin Gothic Medium"/>
                                </a:rPr>
                                <m:t>∨</m:t>
                              </m:r>
                              <m:r>
                                <a:rPr lang="en-US" sz="1500" b="1" i="1" smtClean="0">
                                  <a:latin typeface="Cambria Math"/>
                                  <a:cs typeface="Franklin Gothic Medium"/>
                                </a:rPr>
                                <m:t>𝒒</m:t>
                              </m:r>
                              <m:r>
                                <a:rPr lang="en-US" sz="1500" b="1" i="1" smtClean="0">
                                  <a:latin typeface="Cambria Math"/>
                                  <a:cs typeface="Franklin Gothic Medium"/>
                                </a:rPr>
                                <m:t>∨</m:t>
                              </m:r>
                              <m:d>
                                <m:dPr>
                                  <m:ctrlPr>
                                    <a:rPr lang="en-US" sz="1500" b="1" i="1" smtClean="0">
                                      <a:latin typeface="Cambria Math"/>
                                      <a:cs typeface="Franklin Gothic Medium"/>
                                    </a:rPr>
                                  </m:ctrlPr>
                                </m:dPr>
                                <m:e>
                                  <m:r>
                                    <a:rPr lang="en-US" sz="1500" b="1" i="1" smtClean="0">
                                      <a:latin typeface="Cambria Math"/>
                                      <a:cs typeface="Franklin Gothic Medium"/>
                                    </a:rPr>
                                    <m:t>𝒓</m:t>
                                  </m:r>
                                  <m:r>
                                    <a:rPr lang="en-US" sz="1500" b="1" i="1" smtClean="0">
                                      <a:latin typeface="Cambria Math"/>
                                      <a:cs typeface="Franklin Gothic Medium"/>
                                    </a:rPr>
                                    <m:t>∧</m:t>
                                  </m:r>
                                  <m:r>
                                    <a:rPr lang="en-US" sz="1500" b="1" i="1" smtClean="0">
                                      <a:latin typeface="Cambria Math"/>
                                      <a:cs typeface="Franklin Gothic Medium"/>
                                    </a:rPr>
                                    <m:t>𝒒</m:t>
                                  </m:r>
                                </m:e>
                              </m:d>
                              <m:r>
                                <a:rPr lang="en-US" sz="1500" b="1" i="1" smtClean="0">
                                  <a:latin typeface="Cambria Math"/>
                                  <a:cs typeface="Franklin Gothic Medium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500" b="1" dirty="0" smtClean="0"/>
                            <a:t> </a:t>
                          </a:r>
                          <a:endParaRPr lang="en-US" sz="1500" b="1" dirty="0">
                            <a:latin typeface="Droid Serif" pitchFamily="18" charset="0"/>
                            <a:ea typeface="Droid Serif" pitchFamily="18" charset="0"/>
                            <a:cs typeface="Droid Serif" pitchFamily="18" charset="0"/>
                          </a:endParaRPr>
                        </a:p>
                      </a:txBody>
                      <a:tcPr anchor="ctr"/>
                    </a:tc>
                  </a:tr>
                  <a:tr h="329958"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</a:tr>
                  <a:tr h="329958"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</a:tr>
                  <a:tr h="329958"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</a:tr>
                  <a:tr h="329958"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</a:tr>
                  <a:tr h="329958"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</a:tr>
                  <a:tr h="329958"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</a:tr>
                  <a:tr h="329958"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</a:tr>
                  <a:tr h="329958"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 smtClean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custDataLst>
                  <p:tags r:id="rId3"/>
                </p:custDataLst>
                <p:extLst>
                  <p:ext uri="{D42A27DB-BD31-4B8C-83A1-F6EECF244321}">
                    <p14:modId xmlns:p14="http://schemas.microsoft.com/office/powerpoint/2010/main" val="358079084"/>
                  </p:ext>
                </p:extLst>
              </p:nvPr>
            </p:nvGraphicFramePr>
            <p:xfrm>
              <a:off x="249543" y="1628814"/>
              <a:ext cx="8670720" cy="307219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51894"/>
                    <a:gridCol w="351894"/>
                    <a:gridCol w="351894"/>
                    <a:gridCol w="708401"/>
                    <a:gridCol w="1157591"/>
                    <a:gridCol w="710119"/>
                    <a:gridCol w="690664"/>
                    <a:gridCol w="1556426"/>
                    <a:gridCol w="2791837"/>
                  </a:tblGrid>
                  <a:tr h="3899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500" b="1" i="1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p</a:t>
                          </a:r>
                          <a:endParaRPr lang="en-US" sz="1500" b="1" i="1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500" b="1" i="1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q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500" b="1" i="1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50000" r="-977586" b="-6890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52632" r="-496842" b="-6890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410256" r="-706838" b="-6890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528319" r="-631858" b="-6890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278431" r="-180000" b="-6890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210699" r="-218" b="-689063"/>
                          </a:stretch>
                        </a:blipFill>
                      </a:tcPr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 smtClean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9141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Roger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88373" y="1111825"/>
            <a:ext cx="8511610" cy="1008805"/>
          </a:xfrm>
        </p:spPr>
        <p:txBody>
          <a:bodyPr rtlCol="0">
            <a:noAutofit/>
          </a:bodyPr>
          <a:lstStyle/>
          <a:p>
            <a:pPr marL="57150" indent="0"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Roger is only orange if whenever he either has tusks or toenails, he doesn't have tusks and he is an orange elephant.”</a:t>
            </a:r>
          </a:p>
          <a:p>
            <a:pPr marL="57150" indent="0">
              <a:buNone/>
              <a:defRPr/>
            </a:pPr>
            <a:endParaRPr lang="en-US" sz="2400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800" dirty="0" err="1" smtClean="0">
                <a:latin typeface="Droid Serif" pitchFamily="18" charset="0"/>
                <a:ea typeface="Droid Serif" pitchFamily="18" charset="0"/>
                <a:cs typeface="Droid Serif" pitchFamily="18" charset="0"/>
              </a:rPr>
              <a:t>RElephant</a:t>
            </a:r>
            <a:r>
              <a:rPr lang="en-US" sz="1800" dirty="0" smtClean="0">
                <a:latin typeface="Droid Serif" pitchFamily="18" charset="0"/>
                <a:ea typeface="Droid Serif" pitchFamily="18" charset="0"/>
                <a:cs typeface="Droid Serif" pitchFamily="18" charset="0"/>
              </a:rPr>
              <a:t> </a:t>
            </a:r>
            <a:r>
              <a:rPr lang="en-US" sz="1800" dirty="0" smtClean="0"/>
              <a:t>: “Roger is an orange elephant”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800" dirty="0" err="1" smtClean="0">
                <a:latin typeface="Droid Serif" pitchFamily="18" charset="0"/>
                <a:ea typeface="Droid Serif" pitchFamily="18" charset="0"/>
                <a:cs typeface="Droid Serif" pitchFamily="18" charset="0"/>
              </a:rPr>
              <a:t>RTusks</a:t>
            </a:r>
            <a:r>
              <a:rPr lang="en-US" sz="1800" dirty="0" smtClean="0"/>
              <a:t> : “Roger has tusks”</a:t>
            </a:r>
            <a:endParaRPr lang="en-US" sz="1800" b="1" dirty="0" smtClean="0">
              <a:latin typeface="Droid Serif" pitchFamily="18" charset="0"/>
              <a:ea typeface="Droid Serif" pitchFamily="18" charset="0"/>
              <a:cs typeface="Droid Serif" pitchFamily="18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800" dirty="0" err="1" smtClean="0">
                <a:latin typeface="Droid Serif" pitchFamily="18" charset="0"/>
                <a:ea typeface="Droid Serif" pitchFamily="18" charset="0"/>
                <a:cs typeface="Droid Serif" pitchFamily="18" charset="0"/>
              </a:rPr>
              <a:t>RToenails</a:t>
            </a:r>
            <a:r>
              <a:rPr lang="en-US" sz="1800" dirty="0" smtClean="0"/>
              <a:t> : “Roger has toenails”</a:t>
            </a:r>
          </a:p>
          <a:p>
            <a:pPr>
              <a:buFont typeface="Arial" pitchFamily="34" charset="0"/>
              <a:buChar char="•"/>
              <a:defRPr/>
            </a:pP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291820" y="2217906"/>
            <a:ext cx="8501801" cy="4199985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9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Roger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88373" y="1111825"/>
            <a:ext cx="8511610" cy="1008805"/>
          </a:xfrm>
        </p:spPr>
        <p:txBody>
          <a:bodyPr rtlCol="0">
            <a:noAutofit/>
          </a:bodyPr>
          <a:lstStyle/>
          <a:p>
            <a:pPr marL="57150" indent="0">
              <a:buNone/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Roger is only orange if whenever he either has tusks or toenails, he doesn't have tusks and he is an orange elephant.”</a:t>
            </a:r>
          </a:p>
          <a:p>
            <a:pPr marL="57150" indent="0">
              <a:buNone/>
              <a:defRPr/>
            </a:pP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8373" y="2709170"/>
            <a:ext cx="84432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lvl="0">
              <a:defRPr/>
            </a:pPr>
            <a:r>
              <a:rPr lang="en-US" sz="2000" dirty="0" smtClean="0">
                <a:solidFill>
                  <a:prstClr val="black"/>
                </a:solidFill>
                <a:latin typeface="Franklin Gothic Book" pitchFamily="34" charset="0"/>
                <a:ea typeface="Droid Serif" pitchFamily="18" charset="0"/>
                <a:cs typeface="Droid Serif" pitchFamily="18" charset="0"/>
              </a:rPr>
              <a:t>(</a:t>
            </a:r>
            <a:r>
              <a:rPr lang="en-US" sz="2000" dirty="0" err="1">
                <a:solidFill>
                  <a:prstClr val="black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RElephant</a:t>
            </a:r>
            <a:r>
              <a:rPr lang="en-US" sz="2000" dirty="0">
                <a:solidFill>
                  <a:prstClr val="black"/>
                </a:solidFill>
                <a:latin typeface="Franklin Gothic Book" pitchFamily="34" charset="0"/>
                <a:ea typeface="Droid Serif" pitchFamily="18" charset="0"/>
                <a:cs typeface="Droid Serif" pitchFamily="18" charset="0"/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  <a:latin typeface="Franklin Gothic Book" pitchFamily="34" charset="0"/>
                <a:ea typeface="Droid Serif" pitchFamily="18" charset="0"/>
                <a:cs typeface="Droid Serif" pitchFamily="18" charset="0"/>
              </a:rPr>
              <a:t>only</a:t>
            </a:r>
            <a:r>
              <a:rPr lang="en-US" sz="2000" dirty="0" smtClean="0">
                <a:solidFill>
                  <a:prstClr val="black"/>
                </a:solidFill>
                <a:latin typeface="Franklin Gothic Book" pitchFamily="34" charset="0"/>
                <a:ea typeface="Droid Serif" pitchFamily="18" charset="0"/>
                <a:cs typeface="Droid Serif" pitchFamily="18" charset="0"/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  <a:latin typeface="Franklin Gothic Book" pitchFamily="34" charset="0"/>
                <a:ea typeface="Droid Serif" pitchFamily="18" charset="0"/>
                <a:cs typeface="Droid Serif" pitchFamily="18" charset="0"/>
              </a:rPr>
              <a:t>if (whenever (</a:t>
            </a:r>
            <a:r>
              <a:rPr lang="en-US" sz="2000" dirty="0" err="1" smtClean="0">
                <a:solidFill>
                  <a:prstClr val="black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RTusks</a:t>
            </a:r>
            <a:r>
              <a:rPr lang="en-US" sz="2000" dirty="0" smtClean="0">
                <a:solidFill>
                  <a:prstClr val="black"/>
                </a:solidFill>
                <a:latin typeface="Franklin Gothic Book" pitchFamily="34" charset="0"/>
                <a:ea typeface="Droid Serif" pitchFamily="18" charset="0"/>
                <a:cs typeface="Droid Serif" pitchFamily="18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Franklin Gothic Medium" panose="020B0603020102020204" pitchFamily="34" charset="0"/>
                <a:ea typeface="Droid Serif" pitchFamily="18" charset="0"/>
                <a:cs typeface="Droid Serif" pitchFamily="18" charset="0"/>
              </a:rPr>
              <a:t>x</a:t>
            </a:r>
            <a:r>
              <a:rPr lang="en-US" sz="2000" b="1" dirty="0" err="1" smtClean="0">
                <a:solidFill>
                  <a:prstClr val="black"/>
                </a:solidFill>
                <a:latin typeface="Franklin Gothic Book" pitchFamily="34" charset="0"/>
                <a:ea typeface="Droid Serif" pitchFamily="18" charset="0"/>
                <a:cs typeface="Droid Serif" pitchFamily="18" charset="0"/>
              </a:rPr>
              <a:t>or</a:t>
            </a:r>
            <a:r>
              <a:rPr lang="en-US" sz="2000" dirty="0" smtClean="0">
                <a:solidFill>
                  <a:prstClr val="black"/>
                </a:solidFill>
                <a:latin typeface="Franklin Gothic Book" pitchFamily="34" charset="0"/>
                <a:ea typeface="Droid Serif" pitchFamily="18" charset="0"/>
                <a:cs typeface="Droid Serif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RToenails</a:t>
            </a:r>
            <a:r>
              <a:rPr lang="en-US" sz="2000" b="1" dirty="0" smtClean="0">
                <a:solidFill>
                  <a:prstClr val="black"/>
                </a:solidFill>
                <a:latin typeface="Franklin Gothic Book" pitchFamily="34" charset="0"/>
                <a:ea typeface="Droid Serif" pitchFamily="18" charset="0"/>
                <a:cs typeface="Droid Serif" pitchFamily="18" charset="0"/>
              </a:rPr>
              <a:t>) then not</a:t>
            </a:r>
            <a:r>
              <a:rPr lang="en-US" sz="2000" dirty="0" smtClean="0">
                <a:solidFill>
                  <a:prstClr val="black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RTusks</a:t>
            </a:r>
            <a:r>
              <a:rPr lang="en-US" sz="2000" b="1" dirty="0" smtClean="0">
                <a:solidFill>
                  <a:prstClr val="black"/>
                </a:solidFill>
                <a:latin typeface="Franklin Gothic Book" pitchFamily="34" charset="0"/>
                <a:ea typeface="Droid Serif" pitchFamily="18" charset="0"/>
                <a:cs typeface="Droid Serif" pitchFamily="18" charset="0"/>
              </a:rPr>
              <a:t>)) and</a:t>
            </a:r>
            <a:r>
              <a:rPr lang="en-US" sz="2000" dirty="0" smtClean="0">
                <a:solidFill>
                  <a:prstClr val="black"/>
                </a:solidFill>
                <a:latin typeface="Franklin Gothic Book" pitchFamily="34" charset="0"/>
                <a:ea typeface="Droid Serif" pitchFamily="18" charset="0"/>
                <a:cs typeface="Droid Serif" pitchFamily="18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RElephant</a:t>
            </a:r>
            <a:r>
              <a:rPr lang="en-US" sz="2000" dirty="0">
                <a:solidFill>
                  <a:prstClr val="black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 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4586459"/>
            <a:ext cx="27732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  <a:latin typeface="Franklin Gothic Medium"/>
                <a:cs typeface="Franklin Gothic Medium"/>
              </a:rPr>
              <a:t>	</a:t>
            </a:r>
            <a:r>
              <a:rPr lang="en-US" i="1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  <a:cs typeface="Franklin Gothic Medium"/>
              </a:rPr>
              <a:t>p </a:t>
            </a:r>
            <a:r>
              <a:rPr lang="en-US" dirty="0">
                <a:solidFill>
                  <a:prstClr val="black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:</a:t>
            </a:r>
            <a:r>
              <a:rPr lang="en-US" dirty="0">
                <a:solidFill>
                  <a:prstClr val="black"/>
                </a:solidFill>
                <a:latin typeface="Franklin Gothic Medium"/>
                <a:cs typeface="Franklin Gothic Medium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RElephant</a:t>
            </a:r>
            <a:endParaRPr lang="en-US" dirty="0">
              <a:solidFill>
                <a:prstClr val="black"/>
              </a:solidFill>
              <a:latin typeface="Droid Serif" pitchFamily="18" charset="0"/>
              <a:ea typeface="Droid Serif" pitchFamily="18" charset="0"/>
              <a:cs typeface="Droid Serif" pitchFamily="18" charset="0"/>
            </a:endParaRPr>
          </a:p>
          <a:p>
            <a:pPr lvl="0"/>
            <a:r>
              <a:rPr lang="en-US" dirty="0">
                <a:solidFill>
                  <a:prstClr val="black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	</a:t>
            </a:r>
            <a:r>
              <a:rPr lang="en-US" i="1" dirty="0">
                <a:solidFill>
                  <a:prstClr val="black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q </a:t>
            </a:r>
            <a:r>
              <a:rPr lang="en-US" dirty="0">
                <a:solidFill>
                  <a:prstClr val="black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: </a:t>
            </a:r>
            <a:r>
              <a:rPr lang="en-US" dirty="0" err="1">
                <a:solidFill>
                  <a:prstClr val="black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RTusks</a:t>
            </a:r>
            <a:endParaRPr lang="en-US" dirty="0">
              <a:solidFill>
                <a:prstClr val="black"/>
              </a:solidFill>
              <a:latin typeface="Droid Serif" pitchFamily="18" charset="0"/>
              <a:ea typeface="Droid Serif" pitchFamily="18" charset="0"/>
              <a:cs typeface="Droid Serif" pitchFamily="18" charset="0"/>
            </a:endParaRPr>
          </a:p>
          <a:p>
            <a:pPr lvl="0"/>
            <a:r>
              <a:rPr lang="en-US" dirty="0">
                <a:solidFill>
                  <a:prstClr val="black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	</a:t>
            </a:r>
            <a:r>
              <a:rPr lang="en-US" i="1" dirty="0">
                <a:solidFill>
                  <a:prstClr val="black"/>
                </a:solidFill>
                <a:latin typeface="Cambria Math" pitchFamily="18" charset="0"/>
                <a:ea typeface="Cambria Math" pitchFamily="18" charset="0"/>
                <a:cs typeface="Droid Serif" pitchFamily="18" charset="0"/>
              </a:rPr>
              <a:t>r  </a:t>
            </a:r>
            <a:r>
              <a:rPr lang="en-US" dirty="0">
                <a:solidFill>
                  <a:prstClr val="black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: </a:t>
            </a:r>
            <a:r>
              <a:rPr lang="en-US" dirty="0" err="1">
                <a:solidFill>
                  <a:prstClr val="black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RToenails</a:t>
            </a:r>
            <a:endParaRPr lang="en-US" dirty="0">
              <a:solidFill>
                <a:prstClr val="black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6739" y="4088896"/>
            <a:ext cx="84432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 lvl="0">
              <a:defRPr/>
            </a:pPr>
            <a:r>
              <a:rPr lang="en-US" sz="2000" dirty="0" smtClean="0">
                <a:solidFill>
                  <a:prstClr val="black"/>
                </a:solidFill>
                <a:latin typeface="Franklin Gothic Book" pitchFamily="34" charset="0"/>
                <a:ea typeface="Droid Serif" pitchFamily="18" charset="0"/>
                <a:cs typeface="Droid Serif" pitchFamily="18" charset="0"/>
              </a:rPr>
              <a:t>(</a:t>
            </a:r>
            <a:r>
              <a:rPr lang="en-US" sz="2000" dirty="0" err="1">
                <a:solidFill>
                  <a:prstClr val="black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RElephant</a:t>
            </a:r>
            <a:r>
              <a:rPr lang="en-US" sz="2000" dirty="0">
                <a:solidFill>
                  <a:prstClr val="black"/>
                </a:solidFill>
                <a:latin typeface="Franklin Gothic Book" pitchFamily="34" charset="0"/>
                <a:ea typeface="Droid Serif" pitchFamily="18" charset="0"/>
                <a:cs typeface="Droid Serif" pitchFamily="18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latin typeface="Cambria Math"/>
                <a:ea typeface="Cambria Math"/>
                <a:cs typeface="Droid Serif" pitchFamily="18" charset="0"/>
              </a:rPr>
              <a:t>→ </a:t>
            </a:r>
            <a:r>
              <a:rPr lang="en-US" sz="2000" dirty="0" smtClean="0">
                <a:solidFill>
                  <a:prstClr val="black"/>
                </a:solidFill>
                <a:latin typeface="Franklin Gothic Medium" panose="020B0603020102020204" pitchFamily="34" charset="0"/>
                <a:ea typeface="Droid Serif" pitchFamily="18" charset="0"/>
                <a:cs typeface="Droid Serif" pitchFamily="18" charset="0"/>
              </a:rPr>
              <a:t>(whenever </a:t>
            </a:r>
            <a:r>
              <a:rPr lang="en-US" sz="2000" b="1" dirty="0" smtClean="0">
                <a:solidFill>
                  <a:prstClr val="black"/>
                </a:solidFill>
                <a:latin typeface="Franklin Gothic Book" pitchFamily="34" charset="0"/>
                <a:ea typeface="Droid Serif" pitchFamily="18" charset="0"/>
                <a:cs typeface="Droid Serif" pitchFamily="18" charset="0"/>
              </a:rPr>
              <a:t>(</a:t>
            </a:r>
            <a:r>
              <a:rPr lang="en-US" sz="2000" dirty="0" err="1" smtClean="0">
                <a:solidFill>
                  <a:prstClr val="black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RTusks</a:t>
            </a:r>
            <a:r>
              <a:rPr lang="en-US" sz="2000" dirty="0" smtClean="0">
                <a:solidFill>
                  <a:prstClr val="black"/>
                </a:solidFill>
                <a:latin typeface="Franklin Gothic Book" pitchFamily="34" charset="0"/>
                <a:ea typeface="Droid Serif" pitchFamily="18" charset="0"/>
                <a:cs typeface="Droid Serif" pitchFamily="18" charset="0"/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  <a:latin typeface="Cambria Math"/>
                <a:ea typeface="Cambria Math"/>
                <a:cs typeface="Droid Serif" pitchFamily="18" charset="0"/>
              </a:rPr>
              <a:t>⊕</a:t>
            </a:r>
            <a:r>
              <a:rPr lang="en-US" sz="2000" dirty="0" smtClean="0">
                <a:solidFill>
                  <a:prstClr val="black"/>
                </a:solidFill>
                <a:latin typeface="Franklin Gothic Book" pitchFamily="34" charset="0"/>
                <a:ea typeface="Droid Serif" pitchFamily="18" charset="0"/>
                <a:cs typeface="Droid Serif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RToenails</a:t>
            </a:r>
            <a:r>
              <a:rPr lang="en-US" sz="2000" b="1" dirty="0" smtClean="0">
                <a:solidFill>
                  <a:prstClr val="black"/>
                </a:solidFill>
                <a:latin typeface="Franklin Gothic Book" pitchFamily="34" charset="0"/>
                <a:ea typeface="Droid Serif" pitchFamily="18" charset="0"/>
                <a:cs typeface="Droid Serif" pitchFamily="18" charset="0"/>
              </a:rPr>
              <a:t>) then </a:t>
            </a:r>
            <a:r>
              <a:rPr lang="en-US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Droid Serif" pitchFamily="18" charset="0"/>
                <a:sym typeface="Symbol"/>
              </a:rPr>
              <a:t></a:t>
            </a:r>
            <a:r>
              <a:rPr lang="en-US" sz="2000" dirty="0" smtClean="0">
                <a:solidFill>
                  <a:prstClr val="black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RTusks</a:t>
            </a:r>
            <a:r>
              <a:rPr lang="en-US" sz="2000" b="1" dirty="0" smtClean="0">
                <a:solidFill>
                  <a:prstClr val="black"/>
                </a:solidFill>
                <a:latin typeface="Franklin Gothic Book" pitchFamily="34" charset="0"/>
                <a:ea typeface="Droid Serif" pitchFamily="18" charset="0"/>
                <a:cs typeface="Droid Serif" pitchFamily="18" charset="0"/>
              </a:rPr>
              <a:t>)) </a:t>
            </a:r>
            <a:r>
              <a:rPr lang="en-US" sz="2000" b="1" dirty="0" smtClean="0">
                <a:solidFill>
                  <a:prstClr val="black"/>
                </a:solidFill>
                <a:latin typeface="Cambria Math"/>
                <a:ea typeface="Cambria Math"/>
                <a:cs typeface="Droid Serif" pitchFamily="18" charset="0"/>
              </a:rPr>
              <a:t>∧ </a:t>
            </a:r>
            <a:r>
              <a:rPr lang="en-US" sz="2000" dirty="0" err="1" smtClean="0">
                <a:solidFill>
                  <a:prstClr val="black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RElephant</a:t>
            </a:r>
            <a:r>
              <a:rPr lang="en-US" sz="2000" dirty="0" smtClean="0">
                <a:solidFill>
                  <a:prstClr val="black"/>
                </a:solidFill>
                <a:latin typeface="Droid Serif" pitchFamily="18" charset="0"/>
                <a:ea typeface="Droid Serif" pitchFamily="18" charset="0"/>
                <a:cs typeface="Droid Serif" pitchFamily="18" charset="0"/>
              </a:rPr>
              <a:t>  </a:t>
            </a:r>
            <a:endParaRPr lang="en-US" sz="2000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385" y="2086870"/>
            <a:ext cx="231775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572" y="3255828"/>
            <a:ext cx="231775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384" y="4736974"/>
            <a:ext cx="231775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2441643" y="5665430"/>
            <a:ext cx="4601183" cy="752461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5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Roger’s </a:t>
            </a:r>
            <a:r>
              <a:rPr lang="en-US" dirty="0" smtClean="0"/>
              <a:t>Second Sentence with a Truth Table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custDataLst>
                  <p:tags r:id="rId1"/>
                </p:custDataLst>
                <p:extLst>
                  <p:ext uri="{D42A27DB-BD31-4B8C-83A1-F6EECF244321}">
                    <p14:modId xmlns:p14="http://schemas.microsoft.com/office/powerpoint/2010/main" val="946455836"/>
                  </p:ext>
                </p:extLst>
              </p:nvPr>
            </p:nvGraphicFramePr>
            <p:xfrm>
              <a:off x="249542" y="1617384"/>
              <a:ext cx="8767997" cy="332291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02211"/>
                    <a:gridCol w="496111"/>
                    <a:gridCol w="544749"/>
                    <a:gridCol w="768485"/>
                    <a:gridCol w="408562"/>
                    <a:gridCol w="1605063"/>
                    <a:gridCol w="2023354"/>
                    <a:gridCol w="2519462"/>
                  </a:tblGrid>
                  <a:tr h="3968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i="1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p</a:t>
                          </a:r>
                          <a:endParaRPr lang="en-US" sz="1600" b="1" i="1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="1" i="1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q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="1" i="1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 smtClean="0">
                                    <a:latin typeface="Cambria Math"/>
                                    <a:cs typeface="Franklin Gothic Medium"/>
                                  </a:rPr>
                                  <m:t>𝒒</m:t>
                                </m:r>
                                <m:r>
                                  <a:rPr lang="en-US" sz="1600" b="1" i="1" smtClean="0">
                                    <a:latin typeface="Cambria Math"/>
                                    <a:cs typeface="Franklin Gothic Medium"/>
                                  </a:rPr>
                                  <m:t>⊕</m:t>
                                </m:r>
                                <m:r>
                                  <a:rPr lang="en-US" sz="1600" b="1" i="1" smtClean="0">
                                    <a:latin typeface="Cambria Math"/>
                                    <a:cs typeface="Franklin Gothic Medium"/>
                                  </a:rPr>
                                  <m:t>𝒓</m:t>
                                </m:r>
                              </m:oMath>
                            </m:oMathPara>
                          </a14:m>
                          <a:endParaRPr lang="en-US" sz="1600" b="1" dirty="0">
                            <a:latin typeface="Droid Serif" pitchFamily="18" charset="0"/>
                            <a:ea typeface="Droid Serif" pitchFamily="18" charset="0"/>
                            <a:cs typeface="Droid Serif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US" sz="16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Franklin Gothic Medium"/>
                                  </a:rPr>
                                  <m:t>¬</m:t>
                                </m:r>
                                <m:r>
                                  <a:rPr kumimoji="0" lang="en-US" sz="1600" b="1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/>
                                    <a:ea typeface="+mn-ea"/>
                                    <a:cs typeface="Franklin Gothic Medium"/>
                                  </a:rPr>
                                  <m:t>𝒒</m:t>
                                </m:r>
                              </m:oMath>
                            </m:oMathPara>
                          </a14:m>
                          <a:endParaRPr lang="en-US" sz="1600" b="1" dirty="0">
                            <a:latin typeface="Droid Serif" pitchFamily="18" charset="0"/>
                            <a:ea typeface="Droid Serif" pitchFamily="18" charset="0"/>
                            <a:cs typeface="Droid Serif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600" b="1" i="1" smtClean="0">
                                        <a:latin typeface="Cambria Math"/>
                                        <a:cs typeface="Franklin Gothic Medium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b="1" i="1" smtClean="0">
                                        <a:latin typeface="Cambria Math"/>
                                        <a:cs typeface="Franklin Gothic Medium"/>
                                      </a:rPr>
                                      <m:t>(</m:t>
                                    </m:r>
                                    <m:r>
                                      <a:rPr lang="en-US" sz="1600" b="1" i="1" smtClean="0">
                                        <a:latin typeface="Cambria Math"/>
                                        <a:cs typeface="Franklin Gothic Medium"/>
                                      </a:rPr>
                                      <m:t>𝒒</m:t>
                                    </m:r>
                                    <m:r>
                                      <a:rPr lang="en-US" sz="1600" b="1" i="1" smtClean="0">
                                        <a:latin typeface="Cambria Math"/>
                                        <a:cs typeface="Franklin Gothic Medium"/>
                                      </a:rPr>
                                      <m:t>⊕</m:t>
                                    </m:r>
                                    <m:r>
                                      <a:rPr lang="en-US" sz="1600" b="1" i="1" smtClean="0">
                                        <a:latin typeface="Cambria Math"/>
                                        <a:cs typeface="Franklin Gothic Medium"/>
                                      </a:rPr>
                                      <m:t>𝒓</m:t>
                                    </m:r>
                                  </m:e>
                                </m:d>
                                <m:r>
                                  <a:rPr lang="en-US" sz="1600" b="1" i="1">
                                    <a:latin typeface="Cambria Math"/>
                                    <a:cs typeface="Franklin Gothic Medium"/>
                                  </a:rPr>
                                  <m:t>→¬</m:t>
                                </m:r>
                                <m:r>
                                  <a:rPr lang="en-US" sz="1600" b="1" i="1">
                                    <a:latin typeface="Cambria Math"/>
                                    <a:cs typeface="Franklin Gothic Medium"/>
                                  </a:rPr>
                                  <m:t>𝒒</m:t>
                                </m:r>
                                <m:r>
                                  <a:rPr lang="en-US" sz="1600" b="1" i="1">
                                    <a:latin typeface="Cambria Math"/>
                                    <a:cs typeface="Franklin Gothic Medium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b="1" dirty="0">
                            <a:latin typeface="Droid Serif" pitchFamily="18" charset="0"/>
                            <a:ea typeface="Droid Serif" pitchFamily="18" charset="0"/>
                            <a:cs typeface="Droid Serif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1600" b="1" i="1" smtClean="0">
                                  <a:latin typeface="Cambria Math"/>
                                  <a:cs typeface="Franklin Gothic Medium"/>
                                </a:rPr>
                                <m:t>𝒑</m:t>
                              </m:r>
                              <m:r>
                                <a:rPr lang="en-US" sz="1600" b="1" i="1" smtClean="0">
                                  <a:latin typeface="Cambria Math"/>
                                  <a:cs typeface="Franklin Gothic Medium"/>
                                </a:rPr>
                                <m:t>→(</m:t>
                              </m:r>
                              <m:d>
                                <m:dPr>
                                  <m:ctrlPr>
                                    <a:rPr lang="en-US" sz="1600" b="1" i="1" smtClean="0">
                                      <a:latin typeface="Cambria Math"/>
                                      <a:cs typeface="Franklin Gothic Medium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1" i="1" smtClean="0">
                                      <a:latin typeface="Cambria Math"/>
                                      <a:cs typeface="Franklin Gothic Medium"/>
                                    </a:rPr>
                                    <m:t>𝒒</m:t>
                                  </m:r>
                                  <m:r>
                                    <a:rPr lang="en-US" sz="1600" b="1" i="1" smtClean="0">
                                      <a:latin typeface="Cambria Math"/>
                                      <a:cs typeface="Franklin Gothic Medium"/>
                                    </a:rPr>
                                    <m:t>⊕</m:t>
                                  </m:r>
                                  <m:r>
                                    <a:rPr lang="en-US" sz="1600" b="1" i="1" smtClean="0">
                                      <a:latin typeface="Cambria Math"/>
                                      <a:cs typeface="Franklin Gothic Medium"/>
                                    </a:rPr>
                                    <m:t>𝒓</m:t>
                                  </m:r>
                                </m:e>
                              </m:d>
                              <m:r>
                                <a:rPr lang="en-US" sz="1600" b="1" i="1">
                                  <a:latin typeface="Cambria Math"/>
                                  <a:cs typeface="Franklin Gothic Medium"/>
                                </a:rPr>
                                <m:t>→¬</m:t>
                              </m:r>
                              <m:r>
                                <a:rPr lang="en-US" sz="1600" b="1" i="1">
                                  <a:latin typeface="Cambria Math"/>
                                  <a:cs typeface="Franklin Gothic Medium"/>
                                </a:rPr>
                                <m:t>𝒒</m:t>
                              </m:r>
                              <m:r>
                                <a:rPr lang="en-US" sz="1600" b="1" i="1">
                                  <a:latin typeface="Cambria Math"/>
                                  <a:cs typeface="Franklin Gothic Medium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600" b="1" dirty="0" smtClean="0"/>
                            <a:t> </a:t>
                          </a:r>
                          <a:endParaRPr lang="en-US" sz="1600" b="1" dirty="0">
                            <a:latin typeface="Droid Serif" pitchFamily="18" charset="0"/>
                            <a:ea typeface="Droid Serif" pitchFamily="18" charset="0"/>
                            <a:cs typeface="Droid Serif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sz="1600" b="1" i="1" smtClean="0">
                                        <a:latin typeface="Cambria Math"/>
                                        <a:cs typeface="Franklin Gothic Medium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600" b="1" i="1" smtClean="0">
                                        <a:latin typeface="Cambria Math"/>
                                        <a:cs typeface="Franklin Gothic Medium"/>
                                      </a:rPr>
                                      <m:t>𝒑</m:t>
                                    </m:r>
                                    <m:r>
                                      <a:rPr lang="en-US" sz="1600" b="1" i="1" smtClean="0">
                                        <a:latin typeface="Cambria Math"/>
                                        <a:cs typeface="Franklin Gothic Medium"/>
                                      </a:rPr>
                                      <m:t>→(</m:t>
                                    </m:r>
                                    <m:d>
                                      <m:dPr>
                                        <m:ctrlPr>
                                          <a:rPr lang="en-US" sz="1600" b="1" i="1" smtClean="0">
                                            <a:latin typeface="Cambria Math"/>
                                            <a:cs typeface="Franklin Gothic Medium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600" b="1" i="1" smtClean="0">
                                            <a:latin typeface="Cambria Math"/>
                                            <a:cs typeface="Franklin Gothic Medium"/>
                                          </a:rPr>
                                          <m:t>𝒒</m:t>
                                        </m:r>
                                        <m:r>
                                          <a:rPr lang="en-US" sz="1600" b="1" i="1" smtClean="0">
                                            <a:latin typeface="Cambria Math"/>
                                            <a:cs typeface="Franklin Gothic Medium"/>
                                          </a:rPr>
                                          <m:t>⊕</m:t>
                                        </m:r>
                                        <m:r>
                                          <a:rPr lang="en-US" sz="1600" b="1" i="1" smtClean="0">
                                            <a:latin typeface="Cambria Math"/>
                                            <a:cs typeface="Franklin Gothic Medium"/>
                                          </a:rPr>
                                          <m:t>𝒓</m:t>
                                        </m:r>
                                      </m:e>
                                    </m:d>
                                    <m:r>
                                      <a:rPr lang="en-US" sz="1600" b="1" i="1">
                                        <a:latin typeface="Cambria Math"/>
                                        <a:cs typeface="Franklin Gothic Medium"/>
                                      </a:rPr>
                                      <m:t>→¬</m:t>
                                    </m:r>
                                    <m:r>
                                      <a:rPr lang="en-US" sz="1600" b="1" i="1">
                                        <a:latin typeface="Cambria Math"/>
                                        <a:cs typeface="Franklin Gothic Medium"/>
                                      </a:rPr>
                                      <m:t>𝒒</m:t>
                                    </m:r>
                                    <m:r>
                                      <a:rPr lang="en-US" sz="1600" b="1" i="1">
                                        <a:latin typeface="Cambria Math"/>
                                        <a:cs typeface="Franklin Gothic Medium"/>
                                      </a:rPr>
                                      <m:t>)</m:t>
                                    </m:r>
                                  </m:e>
                                </m:d>
                                <m:r>
                                  <a:rPr lang="en-US" sz="1600" b="1" i="1" smtClean="0">
                                    <a:latin typeface="Cambria Math"/>
                                    <a:cs typeface="Franklin Gothic Medium"/>
                                  </a:rPr>
                                  <m:t>∧</m:t>
                                </m:r>
                                <m:r>
                                  <a:rPr lang="en-US" sz="1600" b="1" i="1" smtClean="0">
                                    <a:latin typeface="Cambria Math"/>
                                    <a:cs typeface="Franklin Gothic Medium"/>
                                  </a:rPr>
                                  <m:t>𝒑</m:t>
                                </m:r>
                              </m:oMath>
                            </m:oMathPara>
                          </a14:m>
                          <a:endParaRPr lang="en-US" sz="1600" b="1" dirty="0" smtClean="0">
                            <a:latin typeface="Franklin Gothic Medium"/>
                            <a:cs typeface="Franklin Gothic Medium"/>
                          </a:endParaRPr>
                        </a:p>
                      </a:txBody>
                      <a:tcPr anchor="ctr"/>
                    </a:tc>
                  </a:tr>
                  <a:tr h="3365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T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T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T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</a:tr>
                  <a:tr h="330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T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T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F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</a:tr>
                  <a:tr h="33655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T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F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T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</a:tr>
                  <a:tr h="33147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T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F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F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</a:tr>
                  <a:tr h="3327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F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T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T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</a:tr>
                  <a:tr h="32131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F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T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F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F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F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T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</a:tr>
                  <a:tr h="34163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F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F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F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 smtClean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custDataLst>
                  <p:tags r:id="rId3"/>
                </p:custDataLst>
                <p:extLst>
                  <p:ext uri="{D42A27DB-BD31-4B8C-83A1-F6EECF244321}">
                    <p14:modId xmlns:p14="http://schemas.microsoft.com/office/powerpoint/2010/main" val="946455836"/>
                  </p:ext>
                </p:extLst>
              </p:nvPr>
            </p:nvGraphicFramePr>
            <p:xfrm>
              <a:off x="249542" y="1617384"/>
              <a:ext cx="8767997" cy="332291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02211"/>
                    <a:gridCol w="496111"/>
                    <a:gridCol w="544749"/>
                    <a:gridCol w="768485"/>
                    <a:gridCol w="408562"/>
                    <a:gridCol w="1605063"/>
                    <a:gridCol w="2023354"/>
                    <a:gridCol w="2519462"/>
                  </a:tblGrid>
                  <a:tr h="39683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i="1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p</a:t>
                          </a:r>
                          <a:endParaRPr lang="en-US" sz="1600" b="1" i="1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="1" i="1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q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="1" i="1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88889" r="-853968" b="-76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543284" r="-1505970" b="-76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163878" r="-283650" b="-76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209036" r="-124699" b="-76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4"/>
                          <a:stretch>
                            <a:fillRect l="-248426" r="-242" b="-763077"/>
                          </a:stretch>
                        </a:blipFill>
                      </a:tcPr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T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T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T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T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T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F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T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F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T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T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F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F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F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T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T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F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T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F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F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F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T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/>
                        </a:p>
                      </a:txBody>
                      <a:tcPr/>
                    </a:tc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F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F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 smtClean="0">
                              <a:solidFill>
                                <a:srgbClr val="002060"/>
                              </a:solidFill>
                            </a:rPr>
                            <a:t>F</a:t>
                          </a:r>
                          <a:endParaRPr lang="en-US" sz="1800" b="1" dirty="0">
                            <a:solidFill>
                              <a:srgbClr val="002060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600" dirty="0" smtClean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0020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Biconditional: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↔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4"/>
                <a:stretch>
                  <a:fillRect l="-1852" t="-12000" b="-29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02673" y="1267690"/>
            <a:ext cx="8229600" cy="4525963"/>
          </a:xfrm>
        </p:spPr>
        <p:txBody>
          <a:bodyPr/>
          <a:lstStyle/>
          <a:p>
            <a:r>
              <a:rPr lang="en-US" i="1" smtClean="0"/>
              <a:t>p</a:t>
            </a:r>
            <a:r>
              <a:rPr lang="en-US" smtClean="0"/>
              <a:t> iff </a:t>
            </a:r>
            <a:r>
              <a:rPr lang="en-US" i="1" smtClean="0"/>
              <a:t>q</a:t>
            </a:r>
          </a:p>
          <a:p>
            <a:r>
              <a:rPr lang="en-US" i="1" smtClean="0"/>
              <a:t>p</a:t>
            </a:r>
            <a:r>
              <a:rPr lang="en-US" smtClean="0"/>
              <a:t> is equivalent to </a:t>
            </a:r>
            <a:r>
              <a:rPr lang="en-US" i="1" smtClean="0"/>
              <a:t>q</a:t>
            </a:r>
          </a:p>
          <a:p>
            <a:r>
              <a:rPr lang="en-US" i="1" smtClean="0"/>
              <a:t>p</a:t>
            </a:r>
            <a:r>
              <a:rPr lang="en-US" smtClean="0"/>
              <a:t> implies </a:t>
            </a:r>
            <a:r>
              <a:rPr lang="en-US" i="1" smtClean="0"/>
              <a:t>q</a:t>
            </a:r>
            <a:r>
              <a:rPr lang="en-US" smtClean="0"/>
              <a:t> and </a:t>
            </a:r>
            <a:r>
              <a:rPr lang="en-US" i="1" smtClean="0"/>
              <a:t>q</a:t>
            </a:r>
            <a:r>
              <a:rPr lang="en-US" smtClean="0"/>
              <a:t> implies </a:t>
            </a:r>
            <a:r>
              <a:rPr lang="en-US" i="1" smtClean="0"/>
              <a:t>p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60142797"/>
              </p:ext>
            </p:extLst>
          </p:nvPr>
        </p:nvGraphicFramePr>
        <p:xfrm>
          <a:off x="2940627" y="3581400"/>
          <a:ext cx="2628900" cy="19569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6092"/>
                <a:gridCol w="736092"/>
                <a:gridCol w="1156716"/>
              </a:tblGrid>
              <a:tr h="360680"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p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q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p </a:t>
                      </a:r>
                      <a:r>
                        <a:rPr lang="en-US" sz="2400" i="0" baseline="0" dirty="0" smtClean="0">
                          <a:latin typeface="Symbol"/>
                          <a:sym typeface="Symbol"/>
                        </a:rPr>
                        <a:t></a:t>
                      </a:r>
                      <a:r>
                        <a:rPr lang="en-US" sz="2400" i="0" baseline="0" dirty="0" smtClean="0"/>
                        <a:t> </a:t>
                      </a:r>
                      <a:r>
                        <a:rPr lang="en-US" sz="2400" i="1" dirty="0" smtClean="0"/>
                        <a:t>q</a:t>
                      </a:r>
                      <a:endParaRPr lang="en-US" sz="2400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247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24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Perspective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93738" y="1187556"/>
            <a:ext cx="7321604" cy="5236900"/>
          </a:xfrm>
          <a:prstGeom prst="ellipse">
            <a:avLst/>
          </a:prstGeom>
          <a:ln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1773" y="1262260"/>
            <a:ext cx="25878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Computer Science </a:t>
            </a:r>
          </a:p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and Engineering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43317" y="2535954"/>
            <a:ext cx="1996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Programming</a:t>
            </a:r>
          </a:p>
        </p:txBody>
      </p:sp>
      <p:sp>
        <p:nvSpPr>
          <p:cNvPr id="13" name="Oval 12"/>
          <p:cNvSpPr/>
          <p:nvPr/>
        </p:nvSpPr>
        <p:spPr>
          <a:xfrm>
            <a:off x="3953947" y="2305122"/>
            <a:ext cx="3351287" cy="2881401"/>
          </a:xfrm>
          <a:prstGeom prst="ellips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094679" y="2443856"/>
            <a:ext cx="106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Theory</a:t>
            </a:r>
          </a:p>
        </p:txBody>
      </p:sp>
      <p:sp>
        <p:nvSpPr>
          <p:cNvPr id="16" name="Oval 15"/>
          <p:cNvSpPr/>
          <p:nvPr/>
        </p:nvSpPr>
        <p:spPr>
          <a:xfrm>
            <a:off x="1366129" y="2305122"/>
            <a:ext cx="3351287" cy="2881401"/>
          </a:xfrm>
          <a:prstGeom prst="ellips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658747" y="3364630"/>
            <a:ext cx="3351287" cy="2881401"/>
          </a:xfrm>
          <a:prstGeom prst="ellips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656993" y="5667197"/>
            <a:ext cx="1457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Franklin Gothic Medium"/>
                <a:cs typeface="Franklin Gothic Medium"/>
              </a:rPr>
              <a:t>Hardware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38139" y="2997619"/>
            <a:ext cx="1276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Franklin Gothic Medium"/>
                <a:cs typeface="Franklin Gothic Medium"/>
              </a:rPr>
              <a:t>CSE 14x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6061335" y="3767164"/>
            <a:ext cx="2167464" cy="1750185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5357793" y="4119336"/>
            <a:ext cx="2871006" cy="1398012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572084" y="5553533"/>
            <a:ext cx="1313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  <a:latin typeface="Franklin Gothic Medium"/>
                <a:cs typeface="Franklin Gothic Medium"/>
              </a:rPr>
              <a:t>CSE 311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4333195" y="3116181"/>
            <a:ext cx="3895604" cy="2401167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59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bout the Course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9155" y="919516"/>
            <a:ext cx="7399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We will study the </a:t>
            </a:r>
            <a:r>
              <a:rPr lang="en-US" sz="2800" i="1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theory </a:t>
            </a:r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needed for CSE: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9155" y="1418617"/>
            <a:ext cx="7890163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00FF"/>
                </a:solidFill>
              </a:rPr>
              <a:t>Logic</a:t>
            </a:r>
            <a:r>
              <a:rPr lang="en-US" sz="2800" dirty="0" smtClean="0">
                <a:solidFill>
                  <a:srgbClr val="0000FF"/>
                </a:solidFill>
              </a:rPr>
              <a:t>: </a:t>
            </a:r>
          </a:p>
          <a:p>
            <a:pPr>
              <a:defRPr/>
            </a:pPr>
            <a:r>
              <a:rPr lang="en-US" sz="2800" dirty="0">
                <a:solidFill>
                  <a:srgbClr val="0000FF"/>
                </a:solidFill>
              </a:rPr>
              <a:t>	</a:t>
            </a:r>
            <a:r>
              <a:rPr lang="en-US" sz="2800" dirty="0" smtClean="0"/>
              <a:t>How can we describe ideas </a:t>
            </a:r>
            <a:r>
              <a:rPr lang="en-US" sz="2800" i="1" dirty="0" smtClean="0"/>
              <a:t>precisely</a:t>
            </a:r>
            <a:r>
              <a:rPr lang="en-US" sz="2800" dirty="0" smtClean="0"/>
              <a:t>?</a:t>
            </a:r>
            <a:endParaRPr lang="en-US" sz="2800" dirty="0"/>
          </a:p>
          <a:p>
            <a:pPr>
              <a:defRPr/>
            </a:pPr>
            <a:r>
              <a:rPr lang="en-US" sz="2800" b="1" dirty="0" smtClean="0">
                <a:solidFill>
                  <a:srgbClr val="0000FF"/>
                </a:solidFill>
              </a:rPr>
              <a:t>Formal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</a:rPr>
              <a:t>Proofs</a:t>
            </a:r>
            <a:r>
              <a:rPr lang="en-US" sz="2800" dirty="0" smtClean="0">
                <a:solidFill>
                  <a:srgbClr val="0000FF"/>
                </a:solidFill>
              </a:rPr>
              <a:t>:</a:t>
            </a:r>
            <a:endParaRPr lang="en-US" sz="2800" dirty="0"/>
          </a:p>
          <a:p>
            <a:pPr>
              <a:defRPr/>
            </a:pPr>
            <a:r>
              <a:rPr lang="en-US" sz="2800" dirty="0" smtClean="0"/>
              <a:t>	How can we be </a:t>
            </a:r>
            <a:r>
              <a:rPr lang="en-US" sz="2800" i="1" dirty="0" smtClean="0"/>
              <a:t>positive </a:t>
            </a:r>
            <a:r>
              <a:rPr lang="en-US" sz="2800" dirty="0" smtClean="0"/>
              <a:t>we’re correct?</a:t>
            </a:r>
            <a:endParaRPr lang="en-US" sz="2800" dirty="0"/>
          </a:p>
          <a:p>
            <a:pPr>
              <a:defRPr/>
            </a:pPr>
            <a:r>
              <a:rPr lang="en-US" sz="2800" b="1" dirty="0">
                <a:solidFill>
                  <a:srgbClr val="0000FF"/>
                </a:solidFill>
              </a:rPr>
              <a:t>Number </a:t>
            </a:r>
            <a:r>
              <a:rPr lang="en-US" sz="2800" b="1" dirty="0" smtClean="0">
                <a:solidFill>
                  <a:srgbClr val="0000FF"/>
                </a:solidFill>
              </a:rPr>
              <a:t>Theory:</a:t>
            </a:r>
            <a:endParaRPr lang="en-US" sz="2800" b="1" dirty="0" smtClean="0"/>
          </a:p>
          <a:p>
            <a:pPr>
              <a:defRPr/>
            </a:pPr>
            <a:r>
              <a:rPr lang="en-US" sz="2800" dirty="0"/>
              <a:t>	</a:t>
            </a:r>
            <a:r>
              <a:rPr lang="en-US" sz="2800" dirty="0" smtClean="0"/>
              <a:t>How do we keep data </a:t>
            </a:r>
            <a:r>
              <a:rPr lang="en-US" sz="2800" i="1" dirty="0" smtClean="0"/>
              <a:t>secure?</a:t>
            </a:r>
            <a:endParaRPr lang="en-US" sz="2800" dirty="0"/>
          </a:p>
          <a:p>
            <a:pPr>
              <a:defRPr/>
            </a:pPr>
            <a:r>
              <a:rPr lang="en-US" sz="2800" b="1" dirty="0">
                <a:solidFill>
                  <a:srgbClr val="0000FF"/>
                </a:solidFill>
              </a:rPr>
              <a:t>Relations</a:t>
            </a:r>
            <a:r>
              <a:rPr lang="en-US" sz="2800" b="1" dirty="0" smtClean="0">
                <a:solidFill>
                  <a:srgbClr val="0000FF"/>
                </a:solidFill>
              </a:rPr>
              <a:t>/Relational Algebra:</a:t>
            </a:r>
            <a:endParaRPr lang="en-US" sz="2800" b="1" dirty="0" smtClean="0"/>
          </a:p>
          <a:p>
            <a:pPr>
              <a:defRPr/>
            </a:pPr>
            <a:r>
              <a:rPr lang="en-US" sz="2800" dirty="0" smtClean="0"/>
              <a:t>	How do we store information?</a:t>
            </a:r>
            <a:endParaRPr lang="en-US" sz="2800" dirty="0"/>
          </a:p>
          <a:p>
            <a:pPr>
              <a:defRPr/>
            </a:pPr>
            <a:r>
              <a:rPr lang="en-US" sz="2800" b="1" dirty="0">
                <a:solidFill>
                  <a:srgbClr val="0000FF"/>
                </a:solidFill>
              </a:rPr>
              <a:t>Finite </a:t>
            </a:r>
            <a:r>
              <a:rPr lang="en-US" sz="2800" b="1" dirty="0" smtClean="0">
                <a:solidFill>
                  <a:srgbClr val="0000FF"/>
                </a:solidFill>
              </a:rPr>
              <a:t>State Machines:</a:t>
            </a:r>
            <a:endParaRPr lang="en-US" sz="2800" b="1" dirty="0" smtClean="0"/>
          </a:p>
          <a:p>
            <a:pPr>
              <a:defRPr/>
            </a:pPr>
            <a:r>
              <a:rPr lang="en-US" sz="2800" dirty="0"/>
              <a:t>	</a:t>
            </a:r>
            <a:r>
              <a:rPr lang="en-US" sz="2800" dirty="0" smtClean="0"/>
              <a:t>How do we design hardware </a:t>
            </a:r>
            <a:r>
              <a:rPr lang="en-US" sz="2800" dirty="0"/>
              <a:t>and </a:t>
            </a:r>
            <a:r>
              <a:rPr lang="en-US" sz="2800" dirty="0" smtClean="0"/>
              <a:t>software?</a:t>
            </a:r>
            <a:endParaRPr lang="en-US" sz="2800" dirty="0"/>
          </a:p>
          <a:p>
            <a:pPr>
              <a:defRPr/>
            </a:pPr>
            <a:r>
              <a:rPr lang="en-US" sz="2800" b="1" dirty="0">
                <a:solidFill>
                  <a:srgbClr val="0000FF"/>
                </a:solidFill>
              </a:rPr>
              <a:t>Turing </a:t>
            </a:r>
            <a:r>
              <a:rPr lang="en-US" sz="2800" b="1" dirty="0" smtClean="0">
                <a:solidFill>
                  <a:srgbClr val="0000FF"/>
                </a:solidFill>
              </a:rPr>
              <a:t>Machines:</a:t>
            </a:r>
          </a:p>
          <a:p>
            <a:pPr>
              <a:defRPr/>
            </a:pPr>
            <a:r>
              <a:rPr lang="en-US" sz="2800" dirty="0">
                <a:solidFill>
                  <a:srgbClr val="0000FF"/>
                </a:solidFill>
              </a:rPr>
              <a:t>	</a:t>
            </a:r>
            <a:r>
              <a:rPr lang="en-US" sz="2800" dirty="0" smtClean="0"/>
              <a:t>Are there problems computers </a:t>
            </a:r>
            <a:r>
              <a:rPr lang="en-US" sz="2800" i="1" dirty="0" smtClean="0"/>
              <a:t>can’t</a:t>
            </a:r>
            <a:r>
              <a:rPr lang="en-US" sz="2800" dirty="0" smtClean="0"/>
              <a:t> solve?</a:t>
            </a:r>
            <a:endParaRPr lang="en-US" sz="2800" dirty="0" smtClean="0"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85069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bout the Course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9155" y="1181126"/>
            <a:ext cx="3695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It’s about perspective!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3508" y="1787474"/>
            <a:ext cx="8274627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600" dirty="0" smtClean="0">
                <a:latin typeface="Franklin Gothic Medium"/>
                <a:cs typeface="Franklin Gothic Medium"/>
              </a:rPr>
              <a:t>Example: Sudoku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>
                <a:latin typeface="Franklin Gothic Medium"/>
                <a:cs typeface="Franklin Gothic Medium"/>
              </a:rPr>
              <a:t>Given </a:t>
            </a:r>
            <a:r>
              <a:rPr lang="en-US" sz="2600" i="1" dirty="0" smtClean="0">
                <a:latin typeface="Franklin Gothic Medium"/>
                <a:cs typeface="Franklin Gothic Medium"/>
              </a:rPr>
              <a:t>one</a:t>
            </a:r>
            <a:r>
              <a:rPr lang="en-US" sz="2600" dirty="0" smtClean="0">
                <a:latin typeface="Franklin Gothic Medium"/>
                <a:cs typeface="Franklin Gothic Medium"/>
              </a:rPr>
              <a:t>, solve it by hand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>
                <a:latin typeface="Franklin Gothic Medium"/>
                <a:cs typeface="Franklin Gothic Medium"/>
              </a:rPr>
              <a:t>Given </a:t>
            </a:r>
            <a:r>
              <a:rPr lang="en-US" sz="2600" i="1" dirty="0" smtClean="0">
                <a:latin typeface="Franklin Gothic Medium"/>
                <a:cs typeface="Franklin Gothic Medium"/>
              </a:rPr>
              <a:t>most</a:t>
            </a:r>
            <a:r>
              <a:rPr lang="en-US" sz="2600" dirty="0" smtClean="0">
                <a:latin typeface="Franklin Gothic Medium"/>
                <a:cs typeface="Franklin Gothic Medium"/>
              </a:rPr>
              <a:t>, solve them with a program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>
                <a:latin typeface="Franklin Gothic Medium"/>
                <a:cs typeface="Franklin Gothic Medium"/>
              </a:rPr>
              <a:t>Given </a:t>
            </a:r>
            <a:r>
              <a:rPr lang="en-US" sz="2600" i="1" dirty="0" smtClean="0">
                <a:latin typeface="Franklin Gothic Medium"/>
                <a:cs typeface="Franklin Gothic Medium"/>
              </a:rPr>
              <a:t>any</a:t>
            </a:r>
            <a:r>
              <a:rPr lang="en-US" sz="2600" dirty="0" smtClean="0">
                <a:latin typeface="Franklin Gothic Medium"/>
                <a:cs typeface="Franklin Gothic Medium"/>
              </a:rPr>
              <a:t>, solve it with computer science</a:t>
            </a:r>
          </a:p>
          <a:p>
            <a:pPr marL="914400" lvl="1" indent="-457200">
              <a:buFont typeface="Arial"/>
              <a:buChar char="•"/>
            </a:pPr>
            <a:endParaRPr lang="en-US" sz="2800" dirty="0" smtClean="0">
              <a:latin typeface="Franklin Gothic Medium"/>
              <a:cs typeface="Franklin Gothic Medium"/>
            </a:endParaRPr>
          </a:p>
          <a:p>
            <a:pPr marL="457200" indent="-457200">
              <a:buFont typeface="Arial"/>
              <a:buChar char="•"/>
            </a:pPr>
            <a:r>
              <a:rPr lang="en-US" sz="2600" dirty="0" smtClean="0">
                <a:latin typeface="Franklin Gothic Medium"/>
                <a:cs typeface="Franklin Gothic Medium"/>
              </a:rPr>
              <a:t>Tools for reasoning about difficult problems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 smtClean="0">
                <a:latin typeface="Franklin Gothic Medium"/>
                <a:cs typeface="Franklin Gothic Medium"/>
              </a:rPr>
              <a:t>Tools for communicating ideas, methods, objectives…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 smtClean="0">
                <a:latin typeface="Franklin Gothic Medium"/>
                <a:cs typeface="Franklin Gothic Medium"/>
              </a:rPr>
              <a:t>Fundamental structures for computer science</a:t>
            </a:r>
          </a:p>
        </p:txBody>
      </p:sp>
    </p:spTree>
    <p:extLst>
      <p:ext uri="{BB962C8B-B14F-4D97-AF65-F5344CB8AC3E}">
        <p14:creationId xmlns:p14="http://schemas.microsoft.com/office/powerpoint/2010/main" val="155216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Administrivia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108389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Instructors:  Paul </a:t>
            </a:r>
            <a:r>
              <a:rPr lang="en-US" sz="2800" dirty="0" err="1" smtClean="0">
                <a:latin typeface="Franklin Gothic Medium"/>
                <a:cs typeface="Franklin Gothic Medium"/>
              </a:rPr>
              <a:t>Beame</a:t>
            </a:r>
            <a:r>
              <a:rPr lang="en-US" sz="2800" dirty="0" smtClean="0">
                <a:latin typeface="Franklin Gothic Medium"/>
                <a:cs typeface="Franklin Gothic Medium"/>
              </a:rPr>
              <a:t> and Adam Blank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709172"/>
            <a:ext cx="3886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Franklin Gothic Medium"/>
                <a:cs typeface="Franklin Gothic Medium"/>
              </a:rPr>
              <a:t>Teaching assistants:</a:t>
            </a:r>
          </a:p>
          <a:p>
            <a:r>
              <a:rPr lang="en-US" dirty="0" smtClean="0">
                <a:latin typeface="Franklin Gothic Medium" panose="020B0603020102020204" pitchFamily="34" charset="0"/>
              </a:rPr>
              <a:t>   Antoine </a:t>
            </a:r>
            <a:r>
              <a:rPr lang="en-US" dirty="0" err="1" smtClean="0">
                <a:latin typeface="Franklin Gothic Medium" panose="020B0603020102020204" pitchFamily="34" charset="0"/>
              </a:rPr>
              <a:t>Bosselut</a:t>
            </a:r>
            <a:r>
              <a:rPr lang="en-US" dirty="0">
                <a:latin typeface="Franklin Gothic Medium" panose="020B0603020102020204" pitchFamily="34" charset="0"/>
              </a:rPr>
              <a:t> </a:t>
            </a:r>
            <a:r>
              <a:rPr lang="en-US" dirty="0" smtClean="0">
                <a:latin typeface="Franklin Gothic Medium" panose="020B0603020102020204" pitchFamily="34" charset="0"/>
              </a:rPr>
              <a:t>  Nickolas </a:t>
            </a:r>
            <a:r>
              <a:rPr lang="en-US" dirty="0">
                <a:latin typeface="Franklin Gothic Medium" panose="020B0603020102020204" pitchFamily="34" charset="0"/>
              </a:rPr>
              <a:t>Evans</a:t>
            </a:r>
          </a:p>
          <a:p>
            <a:r>
              <a:rPr lang="en-US" dirty="0" smtClean="0">
                <a:latin typeface="Franklin Gothic Medium" panose="020B0603020102020204" pitchFamily="34" charset="0"/>
              </a:rPr>
              <a:t>   </a:t>
            </a:r>
            <a:r>
              <a:rPr lang="en-US" dirty="0" err="1" smtClean="0">
                <a:latin typeface="Franklin Gothic Medium" panose="020B0603020102020204" pitchFamily="34" charset="0"/>
              </a:rPr>
              <a:t>Akash</a:t>
            </a:r>
            <a:r>
              <a:rPr lang="en-US" dirty="0" smtClean="0">
                <a:latin typeface="Franklin Gothic Medium" panose="020B0603020102020204" pitchFamily="34" charset="0"/>
              </a:rPr>
              <a:t> Gupta          Jeffrey </a:t>
            </a:r>
            <a:r>
              <a:rPr lang="en-US" dirty="0" err="1" smtClean="0">
                <a:latin typeface="Franklin Gothic Medium" panose="020B0603020102020204" pitchFamily="34" charset="0"/>
              </a:rPr>
              <a:t>Hon</a:t>
            </a:r>
            <a:endParaRPr lang="en-US" dirty="0">
              <a:latin typeface="Franklin Gothic Medium" panose="020B0603020102020204" pitchFamily="34" charset="0"/>
            </a:endParaRPr>
          </a:p>
          <a:p>
            <a:r>
              <a:rPr lang="en-US" dirty="0" smtClean="0">
                <a:latin typeface="Franklin Gothic Medium" panose="020B0603020102020204" pitchFamily="34" charset="0"/>
              </a:rPr>
              <a:t>   Shawn Lee             Elaine </a:t>
            </a:r>
            <a:r>
              <a:rPr lang="en-US" dirty="0" err="1" smtClean="0">
                <a:latin typeface="Franklin Gothic Medium" panose="020B0603020102020204" pitchFamily="34" charset="0"/>
              </a:rPr>
              <a:t>Levey</a:t>
            </a:r>
            <a:endParaRPr lang="en-US" dirty="0">
              <a:latin typeface="Franklin Gothic Medium" panose="020B0603020102020204" pitchFamily="34" charset="0"/>
            </a:endParaRPr>
          </a:p>
          <a:p>
            <a:r>
              <a:rPr lang="en-US" dirty="0" smtClean="0">
                <a:latin typeface="Franklin Gothic Medium" panose="020B0603020102020204" pitchFamily="34" charset="0"/>
              </a:rPr>
              <a:t>   Evan McCarty         </a:t>
            </a:r>
            <a:r>
              <a:rPr lang="en-US" dirty="0" err="1" smtClean="0">
                <a:latin typeface="Franklin Gothic Medium" panose="020B0603020102020204" pitchFamily="34" charset="0"/>
              </a:rPr>
              <a:t>Yueqi</a:t>
            </a:r>
            <a:r>
              <a:rPr lang="en-US" dirty="0" smtClean="0">
                <a:latin typeface="Franklin Gothic Medium" panose="020B0603020102020204" pitchFamily="34" charset="0"/>
              </a:rPr>
              <a:t> </a:t>
            </a:r>
            <a:r>
              <a:rPr lang="en-US" dirty="0">
                <a:latin typeface="Franklin Gothic Medium" panose="020B0603020102020204" pitchFamily="34" charset="0"/>
              </a:rPr>
              <a:t>Sheng</a:t>
            </a:r>
            <a:endParaRPr lang="en-US" dirty="0" smtClean="0">
              <a:latin typeface="Franklin Gothic Medium" panose="020B0603020102020204" pitchFamily="34" charset="0"/>
            </a:endParaRPr>
          </a:p>
          <a:p>
            <a:r>
              <a:rPr lang="en-US" dirty="0">
                <a:latin typeface="Franklin Gothic Medium" panose="020B0603020102020204" pitchFamily="34" charset="0"/>
              </a:rPr>
              <a:t>	</a:t>
            </a:r>
            <a:r>
              <a:rPr lang="en-US" dirty="0">
                <a:solidFill>
                  <a:schemeClr val="accent1"/>
                </a:solidFill>
                <a:latin typeface="Franklin Gothic Medium" panose="020B0603020102020204" pitchFamily="34" charset="0"/>
                <a:cs typeface="Franklin Gothic Medium"/>
              </a:rPr>
              <a:t>	</a:t>
            </a:r>
            <a:endParaRPr lang="en-US" dirty="0" smtClean="0">
              <a:solidFill>
                <a:schemeClr val="accent1"/>
              </a:solidFill>
              <a:latin typeface="Franklin Gothic Medium" panose="020B0603020102020204" pitchFamily="34" charset="0"/>
              <a:cs typeface="Franklin Gothic Medium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3632940"/>
            <a:ext cx="41182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Franklin Gothic Medium"/>
                <a:cs typeface="Franklin Gothic Medium"/>
              </a:rPr>
              <a:t>Quiz Sections:  Thursdays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3734" y="4667367"/>
            <a:ext cx="485602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Franklin Gothic Medium"/>
                <a:cs typeface="Franklin Gothic Medium"/>
              </a:rPr>
              <a:t>(Optional) Book:  </a:t>
            </a:r>
          </a:p>
          <a:p>
            <a:r>
              <a:rPr lang="en-US" sz="2200" dirty="0">
                <a:latin typeface="Franklin Gothic Medium"/>
                <a:cs typeface="Franklin Gothic Medium"/>
              </a:rPr>
              <a:t>	</a:t>
            </a:r>
            <a:r>
              <a:rPr lang="en-US" sz="2200" dirty="0" smtClean="0">
                <a:latin typeface="Franklin Gothic Medium"/>
                <a:cs typeface="Franklin Gothic Medium"/>
              </a:rPr>
              <a:t>Rosen</a:t>
            </a:r>
          </a:p>
          <a:p>
            <a:r>
              <a:rPr lang="en-US" sz="2200" dirty="0" smtClean="0">
                <a:latin typeface="Franklin Gothic Medium"/>
                <a:cs typeface="Franklin Gothic Medium"/>
              </a:rPr>
              <a:t>	Discrete Mathematics</a:t>
            </a:r>
          </a:p>
          <a:p>
            <a:r>
              <a:rPr lang="en-US" sz="2200" dirty="0">
                <a:solidFill>
                  <a:srgbClr val="C00000"/>
                </a:solidFill>
                <a:latin typeface="Franklin Gothic Medium"/>
                <a:cs typeface="Franklin Gothic Medium"/>
              </a:rPr>
              <a:t>	</a:t>
            </a:r>
            <a:r>
              <a:rPr lang="en-US" sz="22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6</a:t>
            </a:r>
            <a:r>
              <a:rPr lang="en-US" sz="2200" baseline="300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th</a:t>
            </a:r>
            <a:r>
              <a:rPr lang="en-US" sz="22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 or 7</a:t>
            </a:r>
            <a:r>
              <a:rPr lang="en-US" sz="2200" baseline="300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th</a:t>
            </a:r>
            <a:r>
              <a:rPr lang="en-US" sz="22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 edition</a:t>
            </a:r>
          </a:p>
          <a:p>
            <a:r>
              <a:rPr lang="en-US" sz="2200" dirty="0">
                <a:solidFill>
                  <a:srgbClr val="C00000"/>
                </a:solidFill>
                <a:latin typeface="Franklin Gothic Medium"/>
                <a:cs typeface="Franklin Gothic Medium"/>
              </a:rPr>
              <a:t>	</a:t>
            </a:r>
            <a:r>
              <a:rPr lang="en-US" sz="22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Can buy online for ~$50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47755" y="1709172"/>
            <a:ext cx="44611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Franklin Gothic Medium"/>
                <a:cs typeface="Franklin Gothic Medium"/>
              </a:rPr>
              <a:t>Homework:</a:t>
            </a:r>
          </a:p>
          <a:p>
            <a:r>
              <a:rPr lang="en-US" sz="2200" dirty="0">
                <a:solidFill>
                  <a:srgbClr val="C00000"/>
                </a:solidFill>
                <a:latin typeface="Franklin Gothic Medium"/>
                <a:cs typeface="Franklin Gothic Medium"/>
              </a:rPr>
              <a:t> 	</a:t>
            </a:r>
            <a:r>
              <a:rPr lang="en-US" sz="22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Due WED at start of class</a:t>
            </a:r>
          </a:p>
          <a:p>
            <a:r>
              <a:rPr lang="en-US" sz="2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	</a:t>
            </a:r>
            <a:r>
              <a:rPr lang="en-US" sz="2200" dirty="0" smtClean="0">
                <a:latin typeface="Franklin Gothic Medium"/>
                <a:cs typeface="Franklin Gothic Medium"/>
              </a:rPr>
              <a:t>Write up individually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47755" y="2955832"/>
            <a:ext cx="4461161" cy="17851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Franklin Gothic Medium"/>
                <a:cs typeface="Franklin Gothic Medium"/>
              </a:rPr>
              <a:t>Exams:</a:t>
            </a:r>
          </a:p>
          <a:p>
            <a:r>
              <a:rPr lang="en-US" sz="2200" dirty="0">
                <a:solidFill>
                  <a:schemeClr val="accent1"/>
                </a:solidFill>
                <a:latin typeface="Franklin Gothic Medium"/>
                <a:cs typeface="Franklin Gothic Medium"/>
              </a:rPr>
              <a:t>	</a:t>
            </a:r>
            <a:r>
              <a:rPr lang="en-US" sz="2200" dirty="0" smtClean="0">
                <a:latin typeface="Franklin Gothic Medium"/>
                <a:cs typeface="Franklin Gothic Medium"/>
              </a:rPr>
              <a:t>Midterm: Monday, November 3 </a:t>
            </a:r>
          </a:p>
          <a:p>
            <a:r>
              <a:rPr lang="en-US" sz="2200" dirty="0">
                <a:latin typeface="Franklin Gothic Medium"/>
                <a:cs typeface="Franklin Gothic Medium"/>
              </a:rPr>
              <a:t>	</a:t>
            </a:r>
            <a:r>
              <a:rPr lang="en-US" sz="2200" dirty="0" smtClean="0">
                <a:latin typeface="Franklin Gothic Medium"/>
                <a:cs typeface="Franklin Gothic Medium"/>
              </a:rPr>
              <a:t>Final: </a:t>
            </a:r>
            <a:r>
              <a:rPr lang="en-US" sz="22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Monday, December  8  </a:t>
            </a:r>
            <a:r>
              <a:rPr lang="en-US" sz="2200" dirty="0" smtClean="0">
                <a:latin typeface="Franklin Gothic Medium"/>
                <a:cs typeface="Franklin Gothic Medium"/>
              </a:rPr>
              <a:t>	</a:t>
            </a:r>
            <a:endParaRPr lang="en-US" sz="2200" dirty="0">
              <a:latin typeface="Franklin Gothic Medium"/>
              <a:cs typeface="Franklin Gothic Medium"/>
            </a:endParaRPr>
          </a:p>
          <a:p>
            <a:r>
              <a:rPr lang="en-US" sz="2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		    2:30-4:20</a:t>
            </a:r>
            <a:r>
              <a:rPr lang="en-US" sz="2200" dirty="0" smtClean="0">
                <a:latin typeface="Franklin Gothic Medium"/>
                <a:cs typeface="Franklin Gothic Medium"/>
              </a:rPr>
              <a:t> or </a:t>
            </a:r>
            <a:r>
              <a:rPr lang="en-US" sz="2200" dirty="0" smtClean="0">
                <a:solidFill>
                  <a:schemeClr val="accent1"/>
                </a:solidFill>
                <a:latin typeface="Franklin Gothic Medium"/>
                <a:cs typeface="Franklin Gothic Medium"/>
              </a:rPr>
              <a:t>4:30-6:20</a:t>
            </a:r>
          </a:p>
          <a:p>
            <a:r>
              <a:rPr lang="en-US" sz="2200" dirty="0">
                <a:latin typeface="Franklin Gothic Medium"/>
                <a:cs typeface="Franklin Gothic Medium"/>
              </a:rPr>
              <a:t>	</a:t>
            </a:r>
            <a:r>
              <a:rPr lang="en-US" sz="2200" dirty="0" smtClean="0">
                <a:latin typeface="Franklin Gothic Medium"/>
                <a:cs typeface="Franklin Gothic Medium"/>
              </a:rPr>
              <a:t>	    </a:t>
            </a:r>
            <a:r>
              <a:rPr lang="en-US" sz="2200" b="1" dirty="0" smtClean="0">
                <a:solidFill>
                  <a:srgbClr val="002060"/>
                </a:solidFill>
                <a:latin typeface="Franklin Gothic Medium"/>
                <a:cs typeface="Franklin Gothic Medium"/>
              </a:rPr>
              <a:t>Non-standard 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47757" y="4756614"/>
            <a:ext cx="28485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Franklin Gothic Medium"/>
                <a:cs typeface="Franklin Gothic Medium"/>
              </a:rPr>
              <a:t>Grading (roughly): </a:t>
            </a:r>
          </a:p>
          <a:p>
            <a:r>
              <a:rPr lang="en-US" sz="2200" dirty="0">
                <a:latin typeface="Franklin Gothic Medium"/>
                <a:cs typeface="Franklin Gothic Medium"/>
              </a:rPr>
              <a:t>	</a:t>
            </a:r>
            <a:r>
              <a:rPr lang="en-US" sz="2200" dirty="0" smtClean="0">
                <a:latin typeface="Franklin Gothic Medium"/>
                <a:cs typeface="Franklin Gothic Medium"/>
              </a:rPr>
              <a:t>50% homework</a:t>
            </a:r>
          </a:p>
          <a:p>
            <a:r>
              <a:rPr lang="en-US" sz="2200" dirty="0" smtClean="0">
                <a:latin typeface="Franklin Gothic Medium"/>
                <a:cs typeface="Franklin Gothic Medium"/>
              </a:rPr>
              <a:t>	35% final exam</a:t>
            </a:r>
          </a:p>
          <a:p>
            <a:r>
              <a:rPr lang="en-US" sz="2200" dirty="0">
                <a:latin typeface="Franklin Gothic Medium"/>
                <a:cs typeface="Franklin Gothic Medium"/>
              </a:rPr>
              <a:t>	</a:t>
            </a:r>
            <a:r>
              <a:rPr lang="en-US" sz="2200" dirty="0" smtClean="0">
                <a:latin typeface="Franklin Gothic Medium"/>
                <a:cs typeface="Franklin Gothic Medium"/>
              </a:rPr>
              <a:t>15% midterm</a:t>
            </a:r>
            <a:endParaRPr lang="en-US" sz="2200" dirty="0" smtClean="0">
              <a:solidFill>
                <a:schemeClr val="accent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6451" y="6342866"/>
            <a:ext cx="76026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Franklin Gothic Medium"/>
                <a:cs typeface="Franklin Gothic Medium"/>
              </a:rPr>
              <a:t>All course information at </a:t>
            </a:r>
            <a:r>
              <a:rPr lang="en-US" sz="22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http://www.cs.washington.edu/311 </a:t>
            </a:r>
          </a:p>
        </p:txBody>
      </p:sp>
    </p:spTree>
    <p:extLst>
      <p:ext uri="{BB962C8B-B14F-4D97-AF65-F5344CB8AC3E}">
        <p14:creationId xmlns:p14="http://schemas.microsoft.com/office/powerpoint/2010/main" val="31047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Logic</a:t>
            </a:r>
            <a:r>
              <a:rPr lang="en-US" dirty="0" smtClean="0"/>
              <a:t>: The Language of Reasoning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88373" y="1111825"/>
            <a:ext cx="8229600" cy="45259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Why not use English?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Turn right here…</a:t>
            </a:r>
          </a:p>
          <a:p>
            <a:pPr lvl="1">
              <a:buFont typeface="Arial"/>
              <a:buChar char="•"/>
              <a:defRPr/>
            </a:pPr>
            <a:r>
              <a:rPr lang="en-US" dirty="0"/>
              <a:t>Buffalo </a:t>
            </a:r>
            <a:r>
              <a:rPr lang="en-US" dirty="0" err="1"/>
              <a:t>buffalo</a:t>
            </a:r>
            <a:r>
              <a:rPr lang="en-US" dirty="0"/>
              <a:t> </a:t>
            </a:r>
            <a:r>
              <a:rPr lang="en-US" dirty="0" err="1"/>
              <a:t>Buffalo</a:t>
            </a:r>
            <a:r>
              <a:rPr lang="en-US" dirty="0"/>
              <a:t> </a:t>
            </a:r>
            <a:r>
              <a:rPr lang="en-US" dirty="0" err="1"/>
              <a:t>buffalo</a:t>
            </a:r>
            <a:r>
              <a:rPr lang="en-US" dirty="0"/>
              <a:t> </a:t>
            </a:r>
            <a:r>
              <a:rPr lang="en-US" dirty="0" err="1"/>
              <a:t>buffalo</a:t>
            </a:r>
            <a:r>
              <a:rPr lang="en-US" dirty="0"/>
              <a:t> </a:t>
            </a:r>
            <a:r>
              <a:rPr lang="en-US" dirty="0" err="1"/>
              <a:t>buffalo</a:t>
            </a:r>
            <a:r>
              <a:rPr lang="en-US" dirty="0"/>
              <a:t> </a:t>
            </a:r>
            <a:r>
              <a:rPr lang="en-US" dirty="0" err="1"/>
              <a:t>Buffalo</a:t>
            </a:r>
            <a:r>
              <a:rPr lang="en-US" dirty="0"/>
              <a:t> </a:t>
            </a:r>
            <a:r>
              <a:rPr lang="en-US" dirty="0" err="1" smtClean="0"/>
              <a:t>buffalo</a:t>
            </a:r>
            <a:endParaRPr lang="en-US" dirty="0" smtClean="0"/>
          </a:p>
          <a:p>
            <a:pPr lvl="1">
              <a:buFont typeface="Arial"/>
              <a:buChar char="•"/>
              <a:defRPr/>
            </a:pPr>
            <a:r>
              <a:rPr lang="en-US" dirty="0" smtClean="0"/>
              <a:t>We saw her duck</a:t>
            </a:r>
          </a:p>
          <a:p>
            <a:pPr lvl="1">
              <a:buFont typeface="Arial"/>
              <a:buChar char="•"/>
              <a:defRPr/>
            </a:pPr>
            <a:endParaRPr lang="en-US" sz="1200" dirty="0"/>
          </a:p>
          <a:p>
            <a:pPr>
              <a:defRPr/>
            </a:pPr>
            <a:r>
              <a:rPr lang="en-US" sz="2800" dirty="0" smtClean="0"/>
              <a:t>“Language of Reasoning” like Java or English</a:t>
            </a:r>
          </a:p>
          <a:p>
            <a:pPr lvl="1">
              <a:buFont typeface="Arial"/>
              <a:buChar char="•"/>
              <a:defRPr/>
            </a:pPr>
            <a:r>
              <a:rPr lang="en-US" dirty="0" smtClean="0"/>
              <a:t>Words, sentences, paragraphs, arguments…</a:t>
            </a:r>
            <a:endParaRPr lang="en-US" dirty="0"/>
          </a:p>
          <a:p>
            <a:pPr lvl="1">
              <a:buFont typeface="Arial"/>
              <a:buChar char="•"/>
              <a:defRPr/>
            </a:pPr>
            <a:r>
              <a:rPr lang="en-US" dirty="0" smtClean="0"/>
              <a:t>Today is about </a:t>
            </a:r>
            <a:r>
              <a:rPr lang="en-US" b="1" dirty="0" smtClean="0"/>
              <a:t>words</a:t>
            </a:r>
            <a:r>
              <a:rPr lang="en-US" dirty="0" smtClean="0"/>
              <a:t> and </a:t>
            </a:r>
            <a:r>
              <a:rPr lang="en-US" b="1" dirty="0" smtClean="0"/>
              <a:t>sentences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90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Learn A New Language?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88373" y="1111825"/>
            <a:ext cx="8229600" cy="4525963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Logic, as the “language of reasoning”, will help us…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 smtClean="0"/>
              <a:t>Be more </a:t>
            </a:r>
            <a:r>
              <a:rPr lang="en-US" sz="2400" b="1" dirty="0" smtClean="0"/>
              <a:t>precise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 smtClean="0"/>
              <a:t>Be more </a:t>
            </a:r>
            <a:r>
              <a:rPr lang="en-US" sz="2400" b="1" dirty="0" smtClean="0"/>
              <a:t>concise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sz="2400" dirty="0" smtClean="0"/>
              <a:t>Figure out what a statement means more </a:t>
            </a:r>
            <a:r>
              <a:rPr lang="en-US" sz="2400" b="1" dirty="0" smtClean="0"/>
              <a:t>quickly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57831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Propositions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88373" y="1507429"/>
            <a:ext cx="8229600" cy="45259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C00000"/>
                </a:solidFill>
              </a:rPr>
              <a:t>A </a:t>
            </a:r>
            <a:r>
              <a:rPr lang="en-US" sz="2800" b="1" dirty="0" smtClean="0">
                <a:solidFill>
                  <a:srgbClr val="C00000"/>
                </a:solidFill>
              </a:rPr>
              <a:t>proposition </a:t>
            </a:r>
            <a:r>
              <a:rPr lang="en-US" sz="2800" dirty="0" smtClean="0">
                <a:solidFill>
                  <a:srgbClr val="C00000"/>
                </a:solidFill>
              </a:rPr>
              <a:t>is a statement that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C00000"/>
                </a:solidFill>
              </a:rPr>
              <a:t>has a truth value, and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C00000"/>
                </a:solidFill>
              </a:rPr>
              <a:t>is “well-formed”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418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C00000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8483</TotalTime>
  <Words>977</Words>
  <Application>Microsoft Office PowerPoint</Application>
  <PresentationFormat>On-screen Show (4:3)</PresentationFormat>
  <Paragraphs>246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Foundations of Computing I</vt:lpstr>
      <vt:lpstr>CSE 311: Foundations of Computing I</vt:lpstr>
      <vt:lpstr>Some Perspective</vt:lpstr>
      <vt:lpstr>About the Course</vt:lpstr>
      <vt:lpstr>About the Course</vt:lpstr>
      <vt:lpstr>Administrivia</vt:lpstr>
      <vt:lpstr>Logic: The Language of Reasoning</vt:lpstr>
      <vt:lpstr>Why Learn A New Language?</vt:lpstr>
      <vt:lpstr>Propositions</vt:lpstr>
      <vt:lpstr>A proposition is a statement that has a truth value, and is “well-formed”...</vt:lpstr>
      <vt:lpstr>Propositions</vt:lpstr>
      <vt:lpstr>A Proposition</vt:lpstr>
      <vt:lpstr>How are the basic propositions combined?</vt:lpstr>
      <vt:lpstr>Logical Connectives</vt:lpstr>
      <vt:lpstr>Logical Connectives</vt:lpstr>
      <vt:lpstr>Some Truth Tables</vt:lpstr>
      <vt:lpstr>p → q</vt:lpstr>
      <vt:lpstr>p → q</vt:lpstr>
      <vt:lpstr>p → q</vt:lpstr>
      <vt:lpstr>Converse, Contrapositive, Inverse</vt:lpstr>
      <vt:lpstr>Back to Roger’s Sentence</vt:lpstr>
      <vt:lpstr>Roger’s Sentence with a Truth Table</vt:lpstr>
      <vt:lpstr>More about Roger</vt:lpstr>
      <vt:lpstr>More about Roger</vt:lpstr>
      <vt:lpstr>Roger’s Second Sentence with a Truth Table</vt:lpstr>
      <vt:lpstr>Biconditional:  p ↔ q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beame</cp:lastModifiedBy>
  <cp:revision>282</cp:revision>
  <dcterms:created xsi:type="dcterms:W3CDTF">2013-01-07T07:20:47Z</dcterms:created>
  <dcterms:modified xsi:type="dcterms:W3CDTF">2014-09-24T06:52:22Z</dcterms:modified>
</cp:coreProperties>
</file>