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14"/>
  </p:notesMasterIdLst>
  <p:handoutMasterIdLst>
    <p:handoutMasterId r:id="rId15"/>
  </p:handoutMasterIdLst>
  <p:sldIdLst>
    <p:sldId id="413" r:id="rId2"/>
    <p:sldId id="590" r:id="rId3"/>
    <p:sldId id="591" r:id="rId4"/>
    <p:sldId id="592" r:id="rId5"/>
    <p:sldId id="589" r:id="rId6"/>
    <p:sldId id="593" r:id="rId7"/>
    <p:sldId id="594" r:id="rId8"/>
    <p:sldId id="588" r:id="rId9"/>
    <p:sldId id="595" r:id="rId10"/>
    <p:sldId id="596" r:id="rId11"/>
    <p:sldId id="597" r:id="rId12"/>
    <p:sldId id="598" r:id="rId13"/>
  </p:sldIdLst>
  <p:sldSz cx="9144000" cy="6858000" type="screen4x3"/>
  <p:notesSz cx="7315200" cy="9601200"/>
  <p:embeddedFontLst>
    <p:embeddedFont>
      <p:font typeface="MS PGothic" pitchFamily="34" charset="-128"/>
      <p:regular r:id="rId16"/>
    </p:embeddedFon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Cambria Math" pitchFamily="18" charset="0"/>
      <p:regular r:id="rId21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9900"/>
    <a:srgbClr val="0000FF"/>
    <a:srgbClr val="CC99FF"/>
    <a:srgbClr val="FFCC99"/>
    <a:srgbClr val="FFFF00"/>
    <a:srgbClr val="FF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29" autoAdjust="0"/>
    <p:restoredTop sz="95272" autoAdjust="0"/>
  </p:normalViewPr>
  <p:slideViewPr>
    <p:cSldViewPr>
      <p:cViewPr varScale="1">
        <p:scale>
          <a:sx n="127" d="100"/>
          <a:sy n="127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46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46" tIns="47182" rIns="96046" bIns="47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37586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C45F-7067-4EE4-B7E1-C1265D016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9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8650-DA18-4848-8473-C8F8AAD75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7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DDCA-A02E-4133-B62D-718635351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2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F2BE-59D7-43D4-80C6-5BAEFDB6C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8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04A6B-99A1-44EB-83E5-ADB92B62B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8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88B6-130B-4EE9-9C4D-496A05C0B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7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C3F75-9B78-4D26-B242-8B1E0B71E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9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75A3-B7A4-4E50-9714-7E996DE0B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181C-790C-471F-81A3-186E78651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5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28EC-B5EF-4422-8486-B6D84B987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F345-D262-4DA6-988C-A3465ACB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38268DB-6504-4594-BC5C-D42B63896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XX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RSA Encryption and Decryption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Spring 2013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BF611-402C-4711-956F-347FED24155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 of f</a:t>
            </a:r>
            <a:r>
              <a:rPr lang="en-US" baseline="-25000" smtClean="0"/>
              <a:t>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E2C21-A305-465C-BDF6-2951B19AF0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2708275" y="1889125"/>
            <a:ext cx="92075" cy="3048000"/>
            <a:chOff x="2674620" y="1844040"/>
            <a:chExt cx="91440" cy="3048000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>
            <a:xfrm flipV="1">
              <a:off x="2674620" y="1844040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 flipV="1">
              <a:off x="2674620" y="2213928"/>
              <a:ext cx="91440" cy="90487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 flipV="1">
              <a:off x="2674620" y="2583815"/>
              <a:ext cx="91440" cy="90488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 flipV="1">
              <a:off x="2674620" y="2952115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 flipV="1">
              <a:off x="2674620" y="3322003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 flipV="1">
              <a:off x="2674620" y="3691890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 flipV="1">
              <a:off x="2674620" y="4061778"/>
              <a:ext cx="91440" cy="90487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 flipV="1">
              <a:off x="2674620" y="4431665"/>
              <a:ext cx="91440" cy="90488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 flipV="1">
              <a:off x="2674620" y="4799965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grpSp>
        <p:nvGrpSpPr>
          <p:cNvPr id="11271" name="Group 17"/>
          <p:cNvGrpSpPr>
            <a:grpSpLocks/>
          </p:cNvGrpSpPr>
          <p:nvPr/>
        </p:nvGrpSpPr>
        <p:grpSpPr bwMode="auto">
          <a:xfrm>
            <a:off x="5334000" y="1889125"/>
            <a:ext cx="92075" cy="3048000"/>
            <a:chOff x="2674620" y="1844040"/>
            <a:chExt cx="91440" cy="3048000"/>
          </a:xfrm>
        </p:grpSpPr>
        <p:sp>
          <p:nvSpPr>
            <p:cNvPr id="19" name="Oval 18"/>
            <p:cNvSpPr>
              <a:spLocks noChangeAspect="1"/>
            </p:cNvSpPr>
            <p:nvPr/>
          </p:nvSpPr>
          <p:spPr>
            <a:xfrm flipV="1">
              <a:off x="2674620" y="1844040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 flipV="1">
              <a:off x="2674620" y="2213928"/>
              <a:ext cx="91440" cy="90487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 flipV="1">
              <a:off x="2674620" y="2583815"/>
              <a:ext cx="91440" cy="90488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 flipV="1">
              <a:off x="2674620" y="2952115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 flipV="1">
              <a:off x="2674620" y="3322003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 flipV="1">
              <a:off x="2674620" y="3691890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 flipV="1">
              <a:off x="2674620" y="4061778"/>
              <a:ext cx="91440" cy="90487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 flipV="1">
              <a:off x="2674620" y="4431665"/>
              <a:ext cx="91440" cy="90488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 flipV="1">
              <a:off x="2674620" y="4799965"/>
              <a:ext cx="91440" cy="92075"/>
            </a:xfrm>
            <a:prstGeom prst="ellipse">
              <a:avLst/>
            </a:prstGeom>
            <a:solidFill>
              <a:srgbClr val="0070C0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930275" y="1397000"/>
            <a:ext cx="779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Cambria Math" pitchFamily="18" charset="0"/>
              </a:rPr>
              <a:t>ℤ</a:t>
            </a:r>
            <a:r>
              <a:rPr lang="en-US" sz="3200" b="1" baseline="44000">
                <a:sym typeface="Symbol" pitchFamily="18" charset="2"/>
              </a:rPr>
              <a:t></a:t>
            </a:r>
            <a:r>
              <a:rPr lang="en-US" sz="3200" baseline="-25000">
                <a:solidFill>
                  <a:srgbClr val="000000"/>
                </a:solidFill>
              </a:rPr>
              <a:t>N</a:t>
            </a:r>
            <a:endParaRPr lang="en-US" sz="3200"/>
          </a:p>
        </p:txBody>
      </p:sp>
      <p:sp>
        <p:nvSpPr>
          <p:cNvPr id="11273" name="Rectangle 28"/>
          <p:cNvSpPr>
            <a:spLocks noChangeArrowheads="1"/>
          </p:cNvSpPr>
          <p:nvPr/>
        </p:nvSpPr>
        <p:spPr bwMode="auto">
          <a:xfrm>
            <a:off x="6553200" y="1550988"/>
            <a:ext cx="7794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Cambria Math" pitchFamily="18" charset="0"/>
              </a:rPr>
              <a:t>ℤ</a:t>
            </a:r>
            <a:r>
              <a:rPr lang="en-US" sz="3200" b="1" baseline="44000">
                <a:sym typeface="Symbol" pitchFamily="18" charset="2"/>
              </a:rPr>
              <a:t></a:t>
            </a:r>
            <a:r>
              <a:rPr lang="en-US" sz="3200" baseline="-25000">
                <a:solidFill>
                  <a:srgbClr val="000000"/>
                </a:solidFill>
              </a:rPr>
              <a:t>N</a:t>
            </a:r>
            <a:endParaRPr lang="en-US" sz="3200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325688" y="31369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/>
              <a:t>x</a:t>
            </a:r>
          </a:p>
        </p:txBody>
      </p:sp>
      <p:sp>
        <p:nvSpPr>
          <p:cNvPr id="11275" name="TextBox 30"/>
          <p:cNvSpPr txBox="1">
            <a:spLocks noChangeArrowheads="1"/>
          </p:cNvSpPr>
          <p:nvPr/>
        </p:nvSpPr>
        <p:spPr bwMode="auto">
          <a:xfrm>
            <a:off x="2036763" y="4660900"/>
            <a:ext cx="681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0070C0"/>
                </a:solidFill>
              </a:rPr>
              <a:t>N-1</a:t>
            </a:r>
          </a:p>
        </p:txBody>
      </p:sp>
      <p:sp>
        <p:nvSpPr>
          <p:cNvPr id="11276" name="TextBox 31"/>
          <p:cNvSpPr txBox="1">
            <a:spLocks noChangeArrowheads="1"/>
          </p:cNvSpPr>
          <p:nvPr/>
        </p:nvSpPr>
        <p:spPr bwMode="auto">
          <a:xfrm>
            <a:off x="2325688" y="16891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11277" name="TextBox 32"/>
          <p:cNvSpPr txBox="1">
            <a:spLocks noChangeArrowheads="1"/>
          </p:cNvSpPr>
          <p:nvPr/>
        </p:nvSpPr>
        <p:spPr bwMode="auto">
          <a:xfrm>
            <a:off x="5411788" y="3922713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/>
              <a:t>ax </a:t>
            </a:r>
            <a:r>
              <a:rPr lang="en-US" sz="2400">
                <a:solidFill>
                  <a:srgbClr val="0070C0"/>
                </a:solidFill>
              </a:rPr>
              <a:t>mod</a:t>
            </a:r>
            <a:r>
              <a:rPr lang="en-US" sz="2400" b="1">
                <a:solidFill>
                  <a:srgbClr val="0070C0"/>
                </a:solidFill>
              </a:rPr>
              <a:t> </a:t>
            </a:r>
            <a:r>
              <a:rPr lang="en-US" sz="240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11278" name="TextBox 33"/>
          <p:cNvSpPr txBox="1">
            <a:spLocks noChangeArrowheads="1"/>
          </p:cNvSpPr>
          <p:nvPr/>
        </p:nvSpPr>
        <p:spPr bwMode="auto">
          <a:xfrm>
            <a:off x="5411788" y="244316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/>
              <a:t>a</a:t>
            </a:r>
          </a:p>
        </p:txBody>
      </p:sp>
      <p:sp>
        <p:nvSpPr>
          <p:cNvPr id="11279" name="TextBox 34"/>
          <p:cNvSpPr txBox="1">
            <a:spLocks noChangeArrowheads="1"/>
          </p:cNvSpPr>
          <p:nvPr/>
        </p:nvSpPr>
        <p:spPr bwMode="auto">
          <a:xfrm>
            <a:off x="5446713" y="170497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280" name="TextBox 35"/>
          <p:cNvSpPr txBox="1">
            <a:spLocks noChangeArrowheads="1"/>
          </p:cNvSpPr>
          <p:nvPr/>
        </p:nvSpPr>
        <p:spPr bwMode="auto">
          <a:xfrm>
            <a:off x="2206625" y="3876675"/>
            <a:ext cx="53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0070C0"/>
                </a:solidFill>
              </a:rPr>
              <a:t>a</a:t>
            </a:r>
            <a:r>
              <a:rPr lang="en-US" sz="2400" baseline="30000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11281" name="TextBox 36"/>
          <p:cNvSpPr txBox="1">
            <a:spLocks noChangeArrowheads="1"/>
          </p:cNvSpPr>
          <p:nvPr/>
        </p:nvSpPr>
        <p:spPr bwMode="auto">
          <a:xfrm>
            <a:off x="5408613" y="4656138"/>
            <a:ext cx="682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0070C0"/>
                </a:solidFill>
              </a:rPr>
              <a:t>N-1</a:t>
            </a:r>
          </a:p>
        </p:txBody>
      </p:sp>
      <p:cxnSp>
        <p:nvCxnSpPr>
          <p:cNvPr id="30" name="Straight Arrow Connector 29"/>
          <p:cNvCxnSpPr>
            <a:stCxn id="3" idx="7"/>
            <a:endCxn id="21" idx="2"/>
          </p:cNvCxnSpPr>
          <p:nvPr/>
        </p:nvCxnSpPr>
        <p:spPr>
          <a:xfrm>
            <a:off x="2786063" y="1968500"/>
            <a:ext cx="2547937" cy="706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6"/>
            <a:endCxn id="25" idx="2"/>
          </p:cNvCxnSpPr>
          <p:nvPr/>
        </p:nvCxnSpPr>
        <p:spPr>
          <a:xfrm>
            <a:off x="2800350" y="3413125"/>
            <a:ext cx="2533650" cy="7397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6"/>
            <a:endCxn id="19" idx="2"/>
          </p:cNvCxnSpPr>
          <p:nvPr/>
        </p:nvCxnSpPr>
        <p:spPr>
          <a:xfrm flipV="1">
            <a:off x="2800350" y="1935163"/>
            <a:ext cx="2533650" cy="2217737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5" name="TextBox 47"/>
          <p:cNvSpPr txBox="1">
            <a:spLocks noChangeArrowheads="1"/>
          </p:cNvSpPr>
          <p:nvPr/>
        </p:nvSpPr>
        <p:spPr bwMode="auto">
          <a:xfrm>
            <a:off x="5443538" y="3552825"/>
            <a:ext cx="681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0070C0"/>
                </a:solidFill>
              </a:rPr>
              <a:t>N-a</a:t>
            </a:r>
          </a:p>
        </p:txBody>
      </p:sp>
      <p:cxnSp>
        <p:nvCxnSpPr>
          <p:cNvPr id="47" name="Straight Arrow Connector 46"/>
          <p:cNvCxnSpPr>
            <a:stCxn id="16" idx="6"/>
            <a:endCxn id="24" idx="2"/>
          </p:cNvCxnSpPr>
          <p:nvPr/>
        </p:nvCxnSpPr>
        <p:spPr>
          <a:xfrm flipV="1">
            <a:off x="2800350" y="3783013"/>
            <a:ext cx="2533650" cy="1109662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1" idx="6"/>
            <a:endCxn id="20" idx="3"/>
          </p:cNvCxnSpPr>
          <p:nvPr/>
        </p:nvCxnSpPr>
        <p:spPr>
          <a:xfrm flipV="1">
            <a:off x="2800350" y="2273300"/>
            <a:ext cx="2546350" cy="77152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" idx="6"/>
            <a:endCxn id="23" idx="2"/>
          </p:cNvCxnSpPr>
          <p:nvPr/>
        </p:nvCxnSpPr>
        <p:spPr>
          <a:xfrm>
            <a:off x="2800350" y="2305050"/>
            <a:ext cx="2533650" cy="110807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0" idx="5"/>
            <a:endCxn id="26" idx="2"/>
          </p:cNvCxnSpPr>
          <p:nvPr/>
        </p:nvCxnSpPr>
        <p:spPr>
          <a:xfrm>
            <a:off x="2786063" y="2641600"/>
            <a:ext cx="2547937" cy="188118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3" idx="7"/>
            <a:endCxn id="27" idx="1"/>
          </p:cNvCxnSpPr>
          <p:nvPr/>
        </p:nvCxnSpPr>
        <p:spPr>
          <a:xfrm>
            <a:off x="2786063" y="3816350"/>
            <a:ext cx="2560637" cy="110807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4" name="Straight Arrow Connector 11263"/>
          <p:cNvCxnSpPr>
            <a:stCxn id="15" idx="6"/>
            <a:endCxn id="22" idx="1"/>
          </p:cNvCxnSpPr>
          <p:nvPr/>
        </p:nvCxnSpPr>
        <p:spPr>
          <a:xfrm flipV="1">
            <a:off x="2800350" y="3076575"/>
            <a:ext cx="2546350" cy="144621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2" name="TextBox 11267"/>
          <p:cNvSpPr txBox="1">
            <a:spLocks noChangeArrowheads="1"/>
          </p:cNvSpPr>
          <p:nvPr/>
        </p:nvSpPr>
        <p:spPr bwMode="auto">
          <a:xfrm>
            <a:off x="304800" y="5334000"/>
            <a:ext cx="86471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/>
              <a:t>Therefore, mod N, </a:t>
            </a:r>
          </a:p>
          <a:p>
            <a:pPr eaLnBrk="1" hangingPunct="1"/>
            <a:r>
              <a:rPr lang="en-US" sz="2400"/>
              <a:t>  product of all </a:t>
            </a:r>
            <a:r>
              <a:rPr lang="en-US" sz="2400" b="1"/>
              <a:t>x</a:t>
            </a:r>
            <a:r>
              <a:rPr lang="en-US" sz="2400"/>
              <a:t> for </a:t>
            </a:r>
            <a:r>
              <a:rPr lang="en-US" sz="2400" b="1"/>
              <a:t>x</a:t>
            </a:r>
            <a:r>
              <a:rPr lang="en-US" sz="2400" b="1">
                <a:sym typeface="Symbol" pitchFamily="18" charset="2"/>
              </a:rPr>
              <a:t></a:t>
            </a:r>
            <a:r>
              <a:rPr lang="en-US" sz="2400">
                <a:latin typeface="Cambria Math" pitchFamily="18" charset="0"/>
              </a:rPr>
              <a:t>ℤ</a:t>
            </a:r>
            <a:r>
              <a:rPr lang="en-US" sz="2400" b="1" baseline="44000">
                <a:sym typeface="Symbol" pitchFamily="18" charset="2"/>
              </a:rPr>
              <a:t></a:t>
            </a:r>
            <a:r>
              <a:rPr lang="en-US" sz="2400" baseline="-25000">
                <a:solidFill>
                  <a:srgbClr val="000000"/>
                </a:solidFill>
              </a:rPr>
              <a:t>N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  <a:latin typeface="Cambria Math" pitchFamily="18" charset="0"/>
              </a:rPr>
              <a:t>≡</a:t>
            </a:r>
            <a:r>
              <a:rPr lang="en-US" sz="2400">
                <a:solidFill>
                  <a:srgbClr val="000000"/>
                </a:solidFill>
              </a:rPr>
              <a:t> product of all </a:t>
            </a:r>
            <a:r>
              <a:rPr lang="en-US" sz="2400" b="1">
                <a:solidFill>
                  <a:srgbClr val="000000"/>
                </a:solidFill>
              </a:rPr>
              <a:t>ax</a:t>
            </a:r>
            <a:r>
              <a:rPr lang="en-US" sz="2400">
                <a:solidFill>
                  <a:srgbClr val="000000"/>
                </a:solidFill>
              </a:rPr>
              <a:t> for all</a:t>
            </a:r>
            <a:r>
              <a:rPr lang="en-US" sz="2400"/>
              <a:t> </a:t>
            </a:r>
            <a:r>
              <a:rPr lang="en-US" sz="2400" b="1"/>
              <a:t>x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>
                <a:latin typeface="Cambria Math" pitchFamily="18" charset="0"/>
              </a:rPr>
              <a:t>ℤ</a:t>
            </a:r>
            <a:r>
              <a:rPr lang="en-US" sz="2400" b="1" baseline="44000">
                <a:sym typeface="Symbol" pitchFamily="18" charset="2"/>
              </a:rPr>
              <a:t></a:t>
            </a:r>
            <a:r>
              <a:rPr lang="en-US" sz="2400" baseline="-25000">
                <a:solidFill>
                  <a:srgbClr val="000000"/>
                </a:solidFill>
              </a:rPr>
              <a:t>N</a:t>
            </a:r>
            <a:r>
              <a:rPr lang="en-US" sz="2400">
                <a:solidFill>
                  <a:srgbClr val="000000"/>
                </a:solidFill>
              </a:rPr>
              <a:t>   </a:t>
            </a:r>
            <a:r>
              <a:rPr lang="en-US">
                <a:solidFill>
                  <a:srgbClr val="000000"/>
                </a:solidFill>
              </a:rPr>
              <a:t> </a:t>
            </a:r>
            <a:endParaRPr lang="en-US"/>
          </a:p>
          <a:p>
            <a:pPr eaLnBrk="1" hangingPunct="1"/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15938" y="36513"/>
            <a:ext cx="8229600" cy="1143000"/>
          </a:xfrm>
        </p:spPr>
        <p:txBody>
          <a:bodyPr/>
          <a:lstStyle/>
          <a:p>
            <a:r>
              <a:rPr lang="en-US" smtClean="0"/>
              <a:t>In equations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3C5CD-9EF8-47AF-B116-E9545725E4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2294" name="Group 9"/>
          <p:cNvGrpSpPr>
            <a:grpSpLocks/>
          </p:cNvGrpSpPr>
          <p:nvPr/>
        </p:nvGrpSpPr>
        <p:grpSpPr bwMode="auto">
          <a:xfrm>
            <a:off x="827088" y="1139825"/>
            <a:ext cx="4876800" cy="1122363"/>
            <a:chOff x="2667000" y="1981200"/>
            <a:chExt cx="4877215" cy="1123385"/>
          </a:xfrm>
        </p:grpSpPr>
        <p:sp>
          <p:nvSpPr>
            <p:cNvPr id="12304" name="Rectangle 5"/>
            <p:cNvSpPr>
              <a:spLocks noChangeArrowheads="1"/>
            </p:cNvSpPr>
            <p:nvPr/>
          </p:nvSpPr>
          <p:spPr bwMode="auto">
            <a:xfrm>
              <a:off x="2667000" y="2704475"/>
              <a:ext cx="8819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x</a:t>
              </a:r>
              <a:r>
                <a:rPr lang="en-US" sz="2000" b="1">
                  <a:sym typeface="Symbol" pitchFamily="18" charset="2"/>
                </a:rPr>
                <a:t></a:t>
              </a:r>
              <a:r>
                <a:rPr lang="en-US" sz="2000">
                  <a:latin typeface="Cambria Math" pitchFamily="18" charset="0"/>
                </a:rPr>
                <a:t>ℤ</a:t>
              </a:r>
              <a:r>
                <a:rPr lang="en-US" sz="2000" b="1" baseline="44000">
                  <a:sym typeface="Symbol" pitchFamily="18" charset="2"/>
                </a:rPr>
                <a:t></a:t>
              </a:r>
              <a:r>
                <a:rPr lang="en-US" sz="2000" baseline="-25000">
                  <a:solidFill>
                    <a:srgbClr val="000000"/>
                  </a:solidFill>
                </a:rPr>
                <a:t>N</a:t>
              </a:r>
              <a:endParaRPr lang="en-US" sz="20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40052" y="1981200"/>
              <a:ext cx="4704163" cy="92317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sz="5400">
                  <a:latin typeface="Cambria Math" pitchFamily="18" charset="0"/>
                </a:rPr>
                <a:t>Π</a:t>
              </a:r>
              <a:r>
                <a:rPr lang="en-US" sz="4800">
                  <a:latin typeface="Cambria Math" pitchFamily="18" charset="0"/>
                </a:rPr>
                <a:t> </a:t>
              </a:r>
              <a:r>
                <a:rPr lang="en-US" sz="3600" b="1">
                  <a:latin typeface="Calibri" pitchFamily="34" charset="0"/>
                </a:rPr>
                <a:t>x  </a:t>
              </a:r>
              <a:r>
                <a:rPr lang="en-US" sz="3600" b="1">
                  <a:latin typeface="Cambria Math" pitchFamily="18" charset="0"/>
                </a:rPr>
                <a:t>≡</a:t>
              </a:r>
              <a:r>
                <a:rPr lang="el-GR" sz="4800">
                  <a:solidFill>
                    <a:srgbClr val="000000"/>
                  </a:solidFill>
                  <a:latin typeface="Cambria Math" pitchFamily="18" charset="0"/>
                </a:rPr>
                <a:t> </a:t>
              </a:r>
              <a:r>
                <a:rPr lang="en-US" sz="4800">
                  <a:solidFill>
                    <a:srgbClr val="000000"/>
                  </a:solidFill>
                  <a:latin typeface="Cambria Math" pitchFamily="18" charset="0"/>
                </a:rPr>
                <a:t> </a:t>
              </a:r>
              <a:r>
                <a:rPr lang="el-GR" sz="5400">
                  <a:solidFill>
                    <a:srgbClr val="000000"/>
                  </a:solidFill>
                  <a:latin typeface="Cambria Math" pitchFamily="18" charset="0"/>
                </a:rPr>
                <a:t>Π</a:t>
              </a:r>
              <a:r>
                <a:rPr lang="en-US" sz="4800">
                  <a:solidFill>
                    <a:srgbClr val="000000"/>
                  </a:solidFill>
                  <a:latin typeface="Cambria Math" pitchFamily="18" charset="0"/>
                </a:rPr>
                <a:t> 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</a:rPr>
                <a:t>ax  </a:t>
              </a:r>
              <a:r>
                <a:rPr lang="en-US" sz="3600">
                  <a:solidFill>
                    <a:srgbClr val="000000"/>
                  </a:solidFill>
                  <a:latin typeface="Calibri" pitchFamily="34" charset="0"/>
                </a:rPr>
                <a:t>(mod N)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 sz="4800" b="1"/>
            </a:p>
          </p:txBody>
        </p:sp>
        <p:sp>
          <p:nvSpPr>
            <p:cNvPr id="12306" name="Rectangle 7"/>
            <p:cNvSpPr>
              <a:spLocks noChangeArrowheads="1"/>
            </p:cNvSpPr>
            <p:nvPr/>
          </p:nvSpPr>
          <p:spPr bwMode="auto">
            <a:xfrm>
              <a:off x="4381128" y="2704475"/>
              <a:ext cx="8819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x</a:t>
              </a:r>
              <a:r>
                <a:rPr lang="en-US" sz="2000" b="1">
                  <a:sym typeface="Symbol" pitchFamily="18" charset="2"/>
                </a:rPr>
                <a:t></a:t>
              </a:r>
              <a:r>
                <a:rPr lang="en-US" sz="2000">
                  <a:latin typeface="Cambria Math" pitchFamily="18" charset="0"/>
                </a:rPr>
                <a:t>ℤ</a:t>
              </a:r>
              <a:r>
                <a:rPr lang="en-US" sz="2000" b="1" baseline="44000">
                  <a:sym typeface="Symbol" pitchFamily="18" charset="2"/>
                </a:rPr>
                <a:t></a:t>
              </a:r>
              <a:r>
                <a:rPr lang="en-US" sz="2000" baseline="-25000">
                  <a:solidFill>
                    <a:srgbClr val="000000"/>
                  </a:solidFill>
                </a:rPr>
                <a:t>N</a:t>
              </a:r>
              <a:endParaRPr lang="en-US" sz="2000"/>
            </a:p>
          </p:txBody>
        </p:sp>
      </p:grpSp>
      <p:grpSp>
        <p:nvGrpSpPr>
          <p:cNvPr id="12295" name="Group 11"/>
          <p:cNvGrpSpPr>
            <a:grpSpLocks/>
          </p:cNvGrpSpPr>
          <p:nvPr/>
        </p:nvGrpSpPr>
        <p:grpSpPr bwMode="auto">
          <a:xfrm>
            <a:off x="2079625" y="2452688"/>
            <a:ext cx="4286250" cy="1123950"/>
            <a:chOff x="2209800" y="3352800"/>
            <a:chExt cx="4285147" cy="1123385"/>
          </a:xfrm>
        </p:grpSpPr>
        <p:sp>
          <p:nvSpPr>
            <p:cNvPr id="9" name="TextBox 8"/>
            <p:cNvSpPr txBox="1"/>
            <p:nvPr/>
          </p:nvSpPr>
          <p:spPr>
            <a:xfrm>
              <a:off x="2209800" y="3352800"/>
              <a:ext cx="4285147" cy="92346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3600" b="1">
                  <a:latin typeface="Cambria Math" pitchFamily="18" charset="0"/>
                </a:rPr>
                <a:t>≡</a:t>
              </a:r>
              <a:r>
                <a:rPr lang="el-GR" sz="4800">
                  <a:solidFill>
                    <a:srgbClr val="000000"/>
                  </a:solidFill>
                  <a:latin typeface="Cambria Math" pitchFamily="18" charset="0"/>
                </a:rPr>
                <a:t> 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el-GR" sz="3600" b="1" baseline="30000">
                  <a:solidFill>
                    <a:srgbClr val="000000"/>
                  </a:solidFill>
                  <a:latin typeface="Cambria Math" pitchFamily="18" charset="0"/>
                </a:rPr>
                <a:t>φ</a:t>
              </a:r>
              <a:r>
                <a:rPr lang="en-US" sz="3600" baseline="30000">
                  <a:solidFill>
                    <a:srgbClr val="000000"/>
                  </a:solidFill>
                  <a:latin typeface="Calibri" pitchFamily="34" charset="0"/>
                </a:rPr>
                <a:t>(N)</a:t>
              </a:r>
              <a:r>
                <a:rPr lang="en-US" sz="4800">
                  <a:solidFill>
                    <a:srgbClr val="000000"/>
                  </a:solidFill>
                  <a:latin typeface="Cambria Math" pitchFamily="18" charset="0"/>
                </a:rPr>
                <a:t> </a:t>
              </a:r>
              <a:r>
                <a:rPr lang="el-GR" sz="5400">
                  <a:solidFill>
                    <a:srgbClr val="000000"/>
                  </a:solidFill>
                  <a:latin typeface="Cambria Math" pitchFamily="18" charset="0"/>
                </a:rPr>
                <a:t>Π</a:t>
              </a:r>
              <a:r>
                <a:rPr lang="en-US" sz="4800">
                  <a:solidFill>
                    <a:srgbClr val="000000"/>
                  </a:solidFill>
                  <a:latin typeface="Cambria Math" pitchFamily="18" charset="0"/>
                </a:rPr>
                <a:t> 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</a:rPr>
                <a:t>x  </a:t>
              </a:r>
              <a:r>
                <a:rPr lang="en-US" sz="3600">
                  <a:solidFill>
                    <a:srgbClr val="000000"/>
                  </a:solidFill>
                  <a:latin typeface="Calibri" pitchFamily="34" charset="0"/>
                </a:rPr>
                <a:t>(mod N)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 sz="4800" b="1"/>
            </a:p>
          </p:txBody>
        </p:sp>
        <p:sp>
          <p:nvSpPr>
            <p:cNvPr id="12303" name="Rectangle 10"/>
            <p:cNvSpPr>
              <a:spLocks noChangeArrowheads="1"/>
            </p:cNvSpPr>
            <p:nvPr/>
          </p:nvSpPr>
          <p:spPr bwMode="auto">
            <a:xfrm>
              <a:off x="3586190" y="4076075"/>
              <a:ext cx="8819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x</a:t>
              </a:r>
              <a:r>
                <a:rPr lang="en-US" sz="2000" b="1">
                  <a:sym typeface="Symbol" pitchFamily="18" charset="2"/>
                </a:rPr>
                <a:t></a:t>
              </a:r>
              <a:r>
                <a:rPr lang="en-US" sz="2000">
                  <a:latin typeface="Cambria Math" pitchFamily="18" charset="0"/>
                </a:rPr>
                <a:t>ℤ</a:t>
              </a:r>
              <a:r>
                <a:rPr lang="en-US" sz="2000" b="1" baseline="44000">
                  <a:sym typeface="Symbol" pitchFamily="18" charset="2"/>
                </a:rPr>
                <a:t></a:t>
              </a:r>
              <a:r>
                <a:rPr lang="en-US" sz="2000" baseline="-25000">
                  <a:solidFill>
                    <a:srgbClr val="000000"/>
                  </a:solidFill>
                </a:rPr>
                <a:t>N</a:t>
              </a:r>
              <a:endParaRPr lang="en-US" sz="2000"/>
            </a:p>
          </p:txBody>
        </p:sp>
      </p:grpSp>
      <p:sp>
        <p:nvSpPr>
          <p:cNvPr id="12296" name="TextBox 12"/>
          <p:cNvSpPr txBox="1">
            <a:spLocks noChangeArrowheads="1"/>
          </p:cNvSpPr>
          <p:nvPr/>
        </p:nvSpPr>
        <p:spPr bwMode="auto">
          <a:xfrm>
            <a:off x="1011238" y="5181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12297" name="Group 16"/>
          <p:cNvGrpSpPr>
            <a:grpSpLocks/>
          </p:cNvGrpSpPr>
          <p:nvPr/>
        </p:nvGrpSpPr>
        <p:grpSpPr bwMode="auto">
          <a:xfrm>
            <a:off x="515938" y="3633788"/>
            <a:ext cx="8628062" cy="1662112"/>
            <a:chOff x="538619" y="3397672"/>
            <a:chExt cx="8627683" cy="1661993"/>
          </a:xfrm>
        </p:grpSpPr>
        <p:sp>
          <p:nvSpPr>
            <p:cNvPr id="15" name="TextBox 14"/>
            <p:cNvSpPr txBox="1"/>
            <p:nvPr/>
          </p:nvSpPr>
          <p:spPr>
            <a:xfrm>
              <a:off x="538619" y="3397672"/>
              <a:ext cx="8627683" cy="16619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l-GR" sz="5400">
                  <a:solidFill>
                    <a:srgbClr val="000000"/>
                  </a:solidFill>
                  <a:latin typeface="Cambria Math" pitchFamily="18" charset="0"/>
                </a:rPr>
                <a:t>Π</a:t>
              </a:r>
              <a:r>
                <a:rPr lang="en-US" sz="4800">
                  <a:solidFill>
                    <a:srgbClr val="000000"/>
                  </a:solidFill>
                  <a:latin typeface="Cambria Math" pitchFamily="18" charset="0"/>
                </a:rPr>
                <a:t> 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</a:rPr>
                <a:t>x </a:t>
              </a:r>
              <a:r>
                <a:rPr lang="en-US" sz="3600">
                  <a:solidFill>
                    <a:srgbClr val="000000"/>
                  </a:solidFill>
                  <a:latin typeface="Calibri" pitchFamily="34" charset="0"/>
                </a:rPr>
                <a:t>mod N 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  <a:sym typeface="Symbol" pitchFamily="18" charset="2"/>
                </a:rPr>
                <a:t></a:t>
              </a:r>
              <a:r>
                <a:rPr lang="en-US" sz="36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sz="4000">
                  <a:latin typeface="Cambria Math" pitchFamily="18" charset="0"/>
                </a:rPr>
                <a:t>ℤ</a:t>
              </a:r>
              <a:r>
                <a:rPr lang="en-US" sz="4000" b="1" baseline="44000">
                  <a:sym typeface="Symbol" pitchFamily="18" charset="2"/>
                </a:rPr>
                <a:t></a:t>
              </a:r>
              <a:r>
                <a:rPr lang="en-US" sz="4000" baseline="-25000">
                  <a:solidFill>
                    <a:srgbClr val="000000"/>
                  </a:solidFill>
                </a:rPr>
                <a:t>N</a:t>
              </a:r>
              <a:r>
                <a:rPr lang="en-US" sz="48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by Multiplicative property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sz="3200">
                  <a:solidFill>
                    <a:srgbClr val="000000"/>
                  </a:solidFill>
                </a:rPr>
                <a:t>so we can divide both sides by it to get</a:t>
              </a:r>
              <a:endParaRPr lang="en-US" sz="3200"/>
            </a:p>
          </p:txBody>
        </p:sp>
        <p:sp>
          <p:nvSpPr>
            <p:cNvPr id="12301" name="Rectangle 15"/>
            <p:cNvSpPr>
              <a:spLocks noChangeArrowheads="1"/>
            </p:cNvSpPr>
            <p:nvPr/>
          </p:nvSpPr>
          <p:spPr bwMode="auto">
            <a:xfrm>
              <a:off x="569774" y="4028613"/>
              <a:ext cx="8819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x</a:t>
              </a:r>
              <a:r>
                <a:rPr lang="en-US" sz="2000" b="1">
                  <a:sym typeface="Symbol" pitchFamily="18" charset="2"/>
                </a:rPr>
                <a:t></a:t>
              </a:r>
              <a:r>
                <a:rPr lang="en-US" sz="2000">
                  <a:latin typeface="Cambria Math" pitchFamily="18" charset="0"/>
                </a:rPr>
                <a:t>ℤ</a:t>
              </a:r>
              <a:r>
                <a:rPr lang="en-US" sz="2000" b="1" baseline="44000">
                  <a:sym typeface="Symbol" pitchFamily="18" charset="2"/>
                </a:rPr>
                <a:t></a:t>
              </a:r>
              <a:r>
                <a:rPr lang="en-US" sz="2000" baseline="-25000">
                  <a:solidFill>
                    <a:srgbClr val="000000"/>
                  </a:solidFill>
                </a:rPr>
                <a:t>N</a:t>
              </a:r>
              <a:endParaRPr lang="en-US" sz="20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66925" y="5181600"/>
            <a:ext cx="36004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00"/>
                </a:solidFill>
                <a:latin typeface="Calibri" pitchFamily="34" charset="0"/>
              </a:rPr>
              <a:t>1 </a:t>
            </a:r>
            <a:r>
              <a:rPr lang="en-US" sz="3600" b="1">
                <a:latin typeface="Cambria Math" pitchFamily="18" charset="0"/>
              </a:rPr>
              <a:t>≡</a:t>
            </a:r>
            <a:r>
              <a:rPr lang="el-GR" sz="4800">
                <a:solidFill>
                  <a:srgbClr val="000000"/>
                </a:solidFill>
                <a:latin typeface="Cambria Math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l-GR" sz="3600" b="1" baseline="30000">
                <a:solidFill>
                  <a:srgbClr val="000000"/>
                </a:solidFill>
                <a:latin typeface="Cambria Math" pitchFamily="18" charset="0"/>
              </a:rPr>
              <a:t>φ</a:t>
            </a:r>
            <a:r>
              <a:rPr lang="en-US" sz="3600" baseline="30000">
                <a:solidFill>
                  <a:srgbClr val="000000"/>
                </a:solidFill>
                <a:latin typeface="Calibri" pitchFamily="34" charset="0"/>
              </a:rPr>
              <a:t>(N)</a:t>
            </a:r>
            <a:r>
              <a:rPr lang="en-US" sz="4800">
                <a:solidFill>
                  <a:srgbClr val="000000"/>
                </a:solidFill>
                <a:latin typeface="Cambria Math" pitchFamily="18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Calibri" pitchFamily="34" charset="0"/>
              </a:rPr>
              <a:t>(mod N)</a:t>
            </a:r>
            <a:r>
              <a:rPr lang="en-US" sz="36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4800" b="1"/>
          </a:p>
        </p:txBody>
      </p:sp>
      <p:sp>
        <p:nvSpPr>
          <p:cNvPr id="22" name="Rectangle 21"/>
          <p:cNvSpPr/>
          <p:nvPr/>
        </p:nvSpPr>
        <p:spPr>
          <a:xfrm>
            <a:off x="8002588" y="5859463"/>
            <a:ext cx="304800" cy="3048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Constraints on RSA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mtClean="0"/>
              <a:t>The message has to be in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Rule out message 0 and for the rest, you will never see a message divisible by p or q</a:t>
            </a:r>
          </a:p>
          <a:p>
            <a:pPr lvl="1"/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The exponent e has to have gcd(e, (p-1)(q-1))=1</a:t>
            </a:r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E.g. p,q will be odd so e can’t be even</a:t>
            </a:r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Bob can check this when he chooses e and make sure this doesn’t happen</a:t>
            </a:r>
            <a:endParaRPr lang="en-US" smtClean="0"/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D8DA9-16A0-440E-B2A7-1EEC45C7005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Key Encryption/Decryption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Bob wants people to be able to send him secret messages so he creates</a:t>
            </a:r>
          </a:p>
          <a:p>
            <a:pPr lvl="1">
              <a:defRPr/>
            </a:pPr>
            <a:r>
              <a:rPr lang="en-US" dirty="0" smtClean="0"/>
              <a:t>An encryption key PK which he makes public along with an encryption algorithm E</a:t>
            </a:r>
            <a:r>
              <a:rPr lang="en-US" baseline="-25000" dirty="0" smtClean="0"/>
              <a:t>PK</a:t>
            </a:r>
          </a:p>
          <a:p>
            <a:pPr lvl="1">
              <a:defRPr/>
            </a:pPr>
            <a:r>
              <a:rPr lang="en-US" dirty="0" smtClean="0"/>
              <a:t>A decryption key SK which he keeps secret along with a decryption algorithm D</a:t>
            </a:r>
            <a:r>
              <a:rPr lang="en-US" baseline="-25000" dirty="0" smtClean="0"/>
              <a:t>SK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Requirement:  D</a:t>
            </a:r>
            <a:r>
              <a:rPr lang="en-US" baseline="-25000" dirty="0" smtClean="0"/>
              <a:t>SK</a:t>
            </a:r>
            <a:r>
              <a:rPr lang="en-US" dirty="0" smtClean="0"/>
              <a:t>(E</a:t>
            </a:r>
            <a:r>
              <a:rPr lang="en-US" baseline="-25000" dirty="0" smtClean="0"/>
              <a:t>PK</a:t>
            </a:r>
            <a:r>
              <a:rPr lang="en-US" dirty="0" smtClean="0"/>
              <a:t>(m))=m</a:t>
            </a:r>
          </a:p>
          <a:p>
            <a:pPr>
              <a:defRPr/>
            </a:pPr>
            <a:r>
              <a:rPr lang="en-US" dirty="0" smtClean="0"/>
              <a:t>If Alice wants to send a message m to Bob she</a:t>
            </a:r>
          </a:p>
          <a:p>
            <a:pPr lvl="1">
              <a:defRPr/>
            </a:pPr>
            <a:r>
              <a:rPr lang="en-US" dirty="0" smtClean="0"/>
              <a:t>Computes C=E</a:t>
            </a:r>
            <a:r>
              <a:rPr lang="en-US" baseline="-25000" dirty="0" smtClean="0"/>
              <a:t>PK</a:t>
            </a:r>
            <a:r>
              <a:rPr lang="en-US" dirty="0" smtClean="0"/>
              <a:t>(m) and sends it to Bob</a:t>
            </a:r>
          </a:p>
          <a:p>
            <a:pPr lvl="1">
              <a:defRPr/>
            </a:pPr>
            <a:r>
              <a:rPr lang="en-US" dirty="0" smtClean="0"/>
              <a:t>Bob computes D</a:t>
            </a:r>
            <a:r>
              <a:rPr lang="en-US" baseline="-25000" dirty="0" smtClean="0"/>
              <a:t>SK</a:t>
            </a:r>
            <a:r>
              <a:rPr lang="en-US" dirty="0" smtClean="0"/>
              <a:t>(C) which equals 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C138D-316D-4396-B273-4706AE853A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Key Encryption/Decryption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First developed in 1976 by Diffie-Hellman using number theory problems</a:t>
            </a:r>
          </a:p>
          <a:p>
            <a:endParaRPr lang="en-US" smtClean="0"/>
          </a:p>
          <a:p>
            <a:r>
              <a:rPr lang="en-US" smtClean="0"/>
              <a:t>Rivest-Shamir-Adleman (RSA) came up with a simpler number theory-based method that is in use today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E9F11-CF93-493B-820A-A08DE6B9DD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RSA Encryption/Decryption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smtClean="0"/>
              <a:t>Bob choose two random large prime numbers p and q and computes N=pq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Usually p and q are 512 or 1024 bits long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We won’t worry about how Bob does this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Bob chooses a some big odd number e &lt; N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PK=(e,N):   E</a:t>
            </a:r>
            <a:r>
              <a:rPr lang="en-US" sz="3000" baseline="-25000" smtClean="0"/>
              <a:t>PK</a:t>
            </a:r>
            <a:r>
              <a:rPr lang="en-US" sz="3000" smtClean="0"/>
              <a:t>(m)=m</a:t>
            </a:r>
            <a:r>
              <a:rPr lang="en-US" sz="3000" b="1" baseline="30000" smtClean="0"/>
              <a:t>e</a:t>
            </a:r>
            <a:r>
              <a:rPr lang="en-US" sz="3000" smtClean="0"/>
              <a:t> mod N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Computable quickly using fast modular exponentiation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SK=(d,p,q):   D</a:t>
            </a:r>
            <a:r>
              <a:rPr lang="en-US" sz="3000" baseline="-25000" smtClean="0"/>
              <a:t>SK</a:t>
            </a:r>
            <a:r>
              <a:rPr lang="en-US" sz="3000" smtClean="0"/>
              <a:t>(C)=C</a:t>
            </a:r>
            <a:r>
              <a:rPr lang="en-US" sz="3000" baseline="30000" smtClean="0"/>
              <a:t>d</a:t>
            </a:r>
            <a:r>
              <a:rPr lang="en-US" sz="3000" smtClean="0"/>
              <a:t> mod N where d depends on 	                                              	                                                        e, p, and q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Computable quickly using fast modular exponentiation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We need that (m</a:t>
            </a:r>
            <a:r>
              <a:rPr lang="en-US" sz="3000" baseline="30000" smtClean="0"/>
              <a:t>e</a:t>
            </a:r>
            <a:r>
              <a:rPr lang="en-US" sz="3000" smtClean="0"/>
              <a:t>)</a:t>
            </a:r>
            <a:r>
              <a:rPr lang="en-US" sz="3000" baseline="30000" smtClean="0"/>
              <a:t>d</a:t>
            </a:r>
            <a:r>
              <a:rPr lang="en-US" sz="3000" smtClean="0"/>
              <a:t>=m</a:t>
            </a:r>
            <a:r>
              <a:rPr lang="en-US" sz="3000" baseline="30000" smtClean="0"/>
              <a:t>ed</a:t>
            </a:r>
            <a:r>
              <a:rPr lang="en-US" sz="3000" smtClean="0"/>
              <a:t> </a:t>
            </a:r>
            <a:r>
              <a:rPr lang="en-US" sz="30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z="3000" smtClean="0">
                <a:ea typeface="Cambria Math" pitchFamily="18" charset="0"/>
                <a:cs typeface="Cambria Math" pitchFamily="18" charset="0"/>
              </a:rPr>
              <a:t> m (mod N)</a:t>
            </a:r>
          </a:p>
          <a:p>
            <a:pPr lvl="1">
              <a:lnSpc>
                <a:spcPct val="80000"/>
              </a:lnSpc>
            </a:pPr>
            <a:r>
              <a:rPr lang="en-US" sz="2600" smtClean="0">
                <a:ea typeface="Cambria Math" pitchFamily="18" charset="0"/>
                <a:cs typeface="Cambria Math" pitchFamily="18" charset="0"/>
              </a:rPr>
              <a:t>How does Bob find such a d?</a:t>
            </a:r>
            <a:endParaRPr lang="en-US" sz="26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9512C-E352-4770-A44D-7DADD79ED7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Equations and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Recall:  </a:t>
            </a:r>
            <a:r>
              <a:rPr lang="en-US" sz="2800" smtClean="0"/>
              <a:t> If gcd(a,N)=1 then we can solve ax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z="2800" smtClean="0">
                <a:ea typeface="Cambria Math" pitchFamily="18" charset="0"/>
                <a:cs typeface="Cambria Math" pitchFamily="18" charset="0"/>
              </a:rPr>
              <a:t>b (mod N)  	      for a unique value x between 0 and N-1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Idea: </a:t>
            </a:r>
            <a:r>
              <a:rPr lang="en-US" sz="2800" smtClean="0">
                <a:ea typeface="Cambria Math" pitchFamily="18" charset="0"/>
                <a:cs typeface="Cambria Math" pitchFamily="18" charset="0"/>
              </a:rPr>
              <a:t>Apply Euclid’s algorithm for gcd(a,N) and then 	substitute back to write 1=sa+tN where 0&lt;s&lt;N</a:t>
            </a:r>
          </a:p>
          <a:p>
            <a:pPr marL="0" indent="0">
              <a:buFont typeface="Arial" charset="0"/>
              <a:buNone/>
            </a:pPr>
            <a:r>
              <a:rPr lang="en-US" sz="2800" smtClean="0">
                <a:ea typeface="Cambria Math" pitchFamily="18" charset="0"/>
                <a:cs typeface="Cambria Math" pitchFamily="18" charset="0"/>
              </a:rPr>
              <a:t>	Then sa</a:t>
            </a:r>
            <a:r>
              <a:rPr lang="en-US" sz="240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z="2800" smtClean="0">
                <a:ea typeface="Cambria Math" pitchFamily="18" charset="0"/>
                <a:cs typeface="Cambria Math" pitchFamily="18" charset="0"/>
              </a:rPr>
              <a:t>1 (mod N) so  x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≡ </a:t>
            </a:r>
            <a:r>
              <a:rPr lang="en-US" sz="2800" smtClean="0">
                <a:ea typeface="Cambria Math" pitchFamily="18" charset="0"/>
                <a:cs typeface="Cambria Math" pitchFamily="18" charset="0"/>
              </a:rPr>
              <a:t>sax 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 </a:t>
            </a:r>
            <a:r>
              <a:rPr lang="en-US" sz="2800" smtClean="0">
                <a:ea typeface="Cambria Math" pitchFamily="18" charset="0"/>
                <a:cs typeface="Cambria Math" pitchFamily="18" charset="0"/>
              </a:rPr>
              <a:t>sb (mod N)</a:t>
            </a:r>
          </a:p>
          <a:p>
            <a:pPr marL="0" indent="0">
              <a:buFont typeface="Arial" charset="0"/>
              <a:buNone/>
            </a:pPr>
            <a:r>
              <a:rPr lang="en-US" sz="1600" smtClean="0">
                <a:ea typeface="Cambria Math" pitchFamily="18" charset="0"/>
                <a:cs typeface="Cambria Math" pitchFamily="18" charset="0"/>
              </a:rPr>
              <a:t>	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Definition:</a:t>
            </a:r>
            <a:r>
              <a:rPr lang="en-US" sz="2800" smtClean="0">
                <a:ea typeface="Cambria Math" pitchFamily="18" charset="0"/>
                <a:cs typeface="Cambria Math" pitchFamily="18" charset="0"/>
              </a:rPr>
              <a:t>  Let 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sz="2800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 </a:t>
            </a:r>
            <a:r>
              <a:rPr lang="en-US" sz="28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= { a :  0&lt;a&lt;N and gcd(a,N)=1}</a:t>
            </a:r>
          </a:p>
          <a:p>
            <a:pPr marL="0" indent="0">
              <a:buFont typeface="Arial" charset="0"/>
              <a:buNone/>
            </a:pPr>
            <a:endParaRPr lang="en-US" sz="1800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pPr marL="0" indent="0">
              <a:buFont typeface="Arial" charset="0"/>
              <a:buNone/>
            </a:pPr>
            <a:r>
              <a:rPr lang="en-US" sz="28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We will show that properties of  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sz="2800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sz="2800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 </a:t>
            </a:r>
            <a:r>
              <a:rPr lang="en-US" sz="28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will help us understand </a:t>
            </a:r>
            <a:r>
              <a:rPr lang="en-US" sz="28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exponentiation modulo N</a:t>
            </a:r>
            <a:endParaRPr lang="en-US" smtClean="0">
              <a:ea typeface="Cambria Math" pitchFamily="18" charset="0"/>
              <a:cs typeface="Cambria Math" pitchFamily="18" charset="0"/>
            </a:endParaRPr>
          </a:p>
          <a:p>
            <a:pPr marL="457200" lvl="1" indent="0">
              <a:buFont typeface="Arial" charset="0"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0E2C8-BD85-41F1-BBA9-52AF66BDAE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smtClean="0"/>
              <a:t>Properties of</a:t>
            </a: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b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sz="3600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sz="3600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 </a:t>
            </a:r>
            <a:r>
              <a:rPr lang="en-US" sz="36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= { a :  0&lt;a&lt;N and gcd(a,N)=1}</a:t>
            </a:r>
            <a:r>
              <a:rPr lang="en-US" smtClean="0"/>
              <a:t>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(Multiply) If a,b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then ab mod N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  <a:sym typeface="Symbol" pitchFamily="18" charset="2"/>
              </a:rPr>
              <a:t>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Since a and b don’t have any common factor with N, ab won’t have any common factor with N</a:t>
            </a:r>
            <a:endParaRPr lang="en-US" smtClean="0"/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Taking it mod N won’t change that</a:t>
            </a:r>
          </a:p>
          <a:p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(Divide) If </a:t>
            </a:r>
            <a:r>
              <a:rPr lang="en-US" smtClean="0"/>
              <a:t>a,b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then there is a unique                   	         x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  <a:sym typeface="Symbol" pitchFamily="18" charset="2"/>
              </a:rPr>
              <a:t>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such that ax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b (mod N)</a:t>
            </a:r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By the usual Euclid’s algorithm we can write 1=sa+tN for some s, t with 0&lt;s&lt;N.  (a</a:t>
            </a:r>
            <a:r>
              <a:rPr lang="en-US" b="1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-1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=s mod N)</a:t>
            </a:r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Therefore s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  <a:sym typeface="Symbol" pitchFamily="18" charset="2"/>
              </a:rPr>
              <a:t> 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and so x=sb mod 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  <a:sym typeface="Symbol" pitchFamily="18" charset="2"/>
              </a:rPr>
              <a:t> 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6913E-D9CF-4EA2-B44F-2F407B1AF0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For N=pq, how many elements in</a:t>
            </a:r>
            <a:br>
              <a:rPr lang="en-US" sz="3600" smtClean="0"/>
            </a:br>
            <a:r>
              <a:rPr lang="en-US" sz="3600" smtClean="0"/>
              <a:t> </a:t>
            </a: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sz="3600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sz="3600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 </a:t>
            </a:r>
            <a:r>
              <a:rPr lang="en-US" sz="36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= { a :  0&lt;a&lt;N and gcd(a,N)=1}?</a:t>
            </a:r>
            <a:endParaRPr lang="en-US" sz="36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N=pq and both p and q are prime numbers</a:t>
            </a:r>
          </a:p>
          <a:p>
            <a:pPr lvl="1"/>
            <a:r>
              <a:rPr lang="en-US" smtClean="0"/>
              <a:t>Only elements between 0 and N-1 not in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are divisible by p or by q</a:t>
            </a:r>
          </a:p>
          <a:p>
            <a:pPr lvl="2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There are q different multiples of p</a:t>
            </a:r>
          </a:p>
          <a:p>
            <a:pPr lvl="2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There are p different multiples of q</a:t>
            </a:r>
          </a:p>
          <a:p>
            <a:pPr lvl="2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Only 0 is a multiple of both</a:t>
            </a:r>
          </a:p>
          <a:p>
            <a:pPr lvl="1"/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Total is N-p-q+1=pq-p-q+1=(p-1)(q-1)</a:t>
            </a:r>
          </a:p>
          <a:p>
            <a:pPr lvl="3"/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Standard notation: We write </a:t>
            </a:r>
            <a:r>
              <a:rPr lang="el-GR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φ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(N)=|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|</a:t>
            </a:r>
          </a:p>
          <a:p>
            <a:pPr lvl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D5855-95F6-43F0-A70F-EFC8D2E049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Euler’s Theorem and RSA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b="1" smtClean="0"/>
              <a:t>Theorem:</a:t>
            </a:r>
            <a:r>
              <a:rPr lang="en-US" smtClean="0"/>
              <a:t> For every a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,   a</a:t>
            </a:r>
            <a:r>
              <a:rPr lang="el-GR" baseline="3000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φ</a:t>
            </a:r>
            <a:r>
              <a:rPr lang="en-US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(N)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 (mod N)</a:t>
            </a:r>
          </a:p>
          <a:p>
            <a:pPr marL="0" indent="0">
              <a:buFont typeface="Arial" charset="0"/>
              <a:buNone/>
            </a:pPr>
            <a:endParaRPr lang="en-US" sz="1600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More generally, for any a</a:t>
            </a:r>
            <a:r>
              <a:rPr lang="en-US" smtClean="0">
                <a:sym typeface="Symbol" pitchFamily="18" charset="2"/>
              </a:rPr>
              <a:t> 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and integer k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≥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0, 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			a</a:t>
            </a:r>
            <a:r>
              <a:rPr lang="en-US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k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a</a:t>
            </a:r>
            <a:r>
              <a:rPr lang="en-US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k mod</a:t>
            </a:r>
            <a:r>
              <a:rPr lang="el-GR" baseline="3000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φ</a:t>
            </a:r>
            <a:r>
              <a:rPr lang="en-US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(N)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 (mod N)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In RSA we want d such that a</a:t>
            </a:r>
            <a:r>
              <a:rPr lang="en-US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de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≡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a</a:t>
            </a:r>
            <a:r>
              <a:rPr lang="en-US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 (mod N)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   i.e. find a d such that:    1 = de mod</a:t>
            </a:r>
            <a:r>
              <a:rPr lang="el-GR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φ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(N) 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         equivalently, solve:   ex 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  (mod</a:t>
            </a:r>
            <a:r>
              <a:rPr lang="el-GR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(p-1)(q-1))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   Can do this if gcd(e, (p-1)(q-1)) = 1.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76E66-1377-4838-8030-D24F23CF41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sz="3600" b="1" smtClean="0"/>
              <a:t>Theorem:</a:t>
            </a:r>
            <a:r>
              <a:rPr lang="en-US" sz="3600" smtClean="0"/>
              <a:t> For every a </a:t>
            </a:r>
            <a:r>
              <a:rPr lang="en-US" sz="3600" smtClean="0">
                <a:sym typeface="Symbol" pitchFamily="18" charset="2"/>
              </a:rPr>
              <a:t></a:t>
            </a: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sz="3600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sz="3600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z="36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,  a</a:t>
            </a:r>
            <a:r>
              <a:rPr lang="el-GR" sz="3600" baseline="3000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φ</a:t>
            </a:r>
            <a:r>
              <a:rPr lang="en-US" sz="3600" baseline="30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(N)</a:t>
            </a:r>
            <a:r>
              <a:rPr lang="en-US" sz="360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z="36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 (mod N)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Proof:  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Let a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and consider function f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a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:ℤ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given by   f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a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(x) = ax mod N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Output of f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a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is in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by Multiplication property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f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a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is 1-1 by Division property since                              ab mod N=ac mod N implies b</a:t>
            </a:r>
            <a:r>
              <a:rPr lang="en-US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≡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 (mod N).</a:t>
            </a:r>
          </a:p>
          <a:p>
            <a:pPr marL="0" indent="0">
              <a:lnSpc>
                <a:spcPct val="90000"/>
              </a:lnSpc>
            </a:pPr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We now look at the product of all elements in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r>
              <a:rPr lang="en-US" b="1" baseline="44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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N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modulo N in two different ways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3BB7-8EC9-4E70-B7EA-7CD6DA42BC1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693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MS PGothic</vt:lpstr>
      <vt:lpstr>Calibri</vt:lpstr>
      <vt:lpstr>Times New Roman</vt:lpstr>
      <vt:lpstr>Symbol</vt:lpstr>
      <vt:lpstr>Cambria Math</vt:lpstr>
      <vt:lpstr>Office Theme</vt:lpstr>
      <vt:lpstr>CSE 311  Foundations of Computing I</vt:lpstr>
      <vt:lpstr>Public Key Encryption/Decryption</vt:lpstr>
      <vt:lpstr>Public Key Encryption/Decryption</vt:lpstr>
      <vt:lpstr>RSA Encryption/Decryption</vt:lpstr>
      <vt:lpstr>Modular Equations and ℤN</vt:lpstr>
      <vt:lpstr>Properties of  ℤN = { a :  0&lt;a&lt;N and gcd(a,N)=1}  </vt:lpstr>
      <vt:lpstr>For N=pq, how many elements in  ℤN = { a :  0&lt;a&lt;N and gcd(a,N)=1}?</vt:lpstr>
      <vt:lpstr>Euler’s Theorem and RSA</vt:lpstr>
      <vt:lpstr>Theorem: For every a  ℤN,  aφ(N)≡1 (mod N)</vt:lpstr>
      <vt:lpstr>Graph of fa</vt:lpstr>
      <vt:lpstr>In equations</vt:lpstr>
      <vt:lpstr>Constraints on RSA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2013-04-30T01:13:28Z</dcterms:modified>
</cp:coreProperties>
</file>