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946" r:id="rId9"/>
    <p:sldMasterId id="2147483958" r:id="rId10"/>
  </p:sldMasterIdLst>
  <p:notesMasterIdLst>
    <p:notesMasterId r:id="rId92"/>
  </p:notesMasterIdLst>
  <p:handoutMasterIdLst>
    <p:handoutMasterId r:id="rId93"/>
  </p:handoutMasterIdLst>
  <p:sldIdLst>
    <p:sldId id="428" r:id="rId11"/>
    <p:sldId id="413" r:id="rId12"/>
    <p:sldId id="434" r:id="rId13"/>
    <p:sldId id="430" r:id="rId14"/>
    <p:sldId id="432" r:id="rId15"/>
    <p:sldId id="425" r:id="rId16"/>
    <p:sldId id="427" r:id="rId17"/>
    <p:sldId id="256" r:id="rId18"/>
    <p:sldId id="257" r:id="rId19"/>
    <p:sldId id="261" r:id="rId20"/>
    <p:sldId id="271" r:id="rId21"/>
    <p:sldId id="279" r:id="rId22"/>
    <p:sldId id="280" r:id="rId23"/>
    <p:sldId id="414" r:id="rId24"/>
    <p:sldId id="415" r:id="rId25"/>
    <p:sldId id="302" r:id="rId26"/>
    <p:sldId id="303" r:id="rId27"/>
    <p:sldId id="305" r:id="rId28"/>
    <p:sldId id="416" r:id="rId29"/>
    <p:sldId id="294" r:id="rId30"/>
    <p:sldId id="306" r:id="rId31"/>
    <p:sldId id="310" r:id="rId32"/>
    <p:sldId id="309" r:id="rId33"/>
    <p:sldId id="311" r:id="rId34"/>
    <p:sldId id="312" r:id="rId35"/>
    <p:sldId id="316" r:id="rId36"/>
    <p:sldId id="318" r:id="rId37"/>
    <p:sldId id="324" r:id="rId38"/>
    <p:sldId id="325" r:id="rId39"/>
    <p:sldId id="327" r:id="rId40"/>
    <p:sldId id="330" r:id="rId41"/>
    <p:sldId id="331" r:id="rId42"/>
    <p:sldId id="417" r:id="rId43"/>
    <p:sldId id="333" r:id="rId44"/>
    <p:sldId id="336" r:id="rId45"/>
    <p:sldId id="337" r:id="rId46"/>
    <p:sldId id="339" r:id="rId47"/>
    <p:sldId id="341" r:id="rId48"/>
    <p:sldId id="345" r:id="rId49"/>
    <p:sldId id="346" r:id="rId50"/>
    <p:sldId id="350" r:id="rId51"/>
    <p:sldId id="351" r:id="rId52"/>
    <p:sldId id="419" r:id="rId53"/>
    <p:sldId id="418" r:id="rId54"/>
    <p:sldId id="358" r:id="rId55"/>
    <p:sldId id="360" r:id="rId56"/>
    <p:sldId id="363" r:id="rId57"/>
    <p:sldId id="364" r:id="rId58"/>
    <p:sldId id="367" r:id="rId59"/>
    <p:sldId id="368" r:id="rId60"/>
    <p:sldId id="369" r:id="rId61"/>
    <p:sldId id="371" r:id="rId62"/>
    <p:sldId id="372" r:id="rId63"/>
    <p:sldId id="377" r:id="rId64"/>
    <p:sldId id="378" r:id="rId65"/>
    <p:sldId id="380" r:id="rId66"/>
    <p:sldId id="381" r:id="rId67"/>
    <p:sldId id="382" r:id="rId68"/>
    <p:sldId id="383" r:id="rId69"/>
    <p:sldId id="386" r:id="rId70"/>
    <p:sldId id="393" r:id="rId71"/>
    <p:sldId id="389" r:id="rId72"/>
    <p:sldId id="390" r:id="rId73"/>
    <p:sldId id="411" r:id="rId74"/>
    <p:sldId id="397" r:id="rId75"/>
    <p:sldId id="398" r:id="rId76"/>
    <p:sldId id="399" r:id="rId77"/>
    <p:sldId id="420" r:id="rId78"/>
    <p:sldId id="401" r:id="rId79"/>
    <p:sldId id="400" r:id="rId80"/>
    <p:sldId id="402" r:id="rId81"/>
    <p:sldId id="404" r:id="rId82"/>
    <p:sldId id="405" r:id="rId83"/>
    <p:sldId id="421" r:id="rId84"/>
    <p:sldId id="406" r:id="rId85"/>
    <p:sldId id="407" r:id="rId86"/>
    <p:sldId id="408" r:id="rId87"/>
    <p:sldId id="422" r:id="rId88"/>
    <p:sldId id="410" r:id="rId89"/>
    <p:sldId id="423" r:id="rId90"/>
    <p:sldId id="424" r:id="rId91"/>
  </p:sldIdLst>
  <p:sldSz cx="9144000" cy="6858000" type="screen4x3"/>
  <p:notesSz cx="7315200" cy="9601200"/>
  <p:embeddedFontLst>
    <p:embeddedFont>
      <p:font typeface="Calibri" pitchFamily="34" charset="0"/>
      <p:regular r:id="rId94"/>
      <p:bold r:id="rId95"/>
      <p:italic r:id="rId96"/>
      <p:boldItalic r:id="rId97"/>
    </p:embeddedFont>
    <p:embeddedFont>
      <p:font typeface="Tahoma" pitchFamily="34" charset="0"/>
      <p:regular r:id="rId98"/>
      <p:bold r:id="rId99"/>
    </p:embeddedFont>
    <p:embeddedFont>
      <p:font typeface="Cambria" pitchFamily="18" charset="0"/>
      <p:regular r:id="rId100"/>
      <p:bold r:id="rId101"/>
      <p:italic r:id="rId102"/>
      <p:boldItalic r:id="rId103"/>
    </p:embeddedFont>
    <p:embeddedFont>
      <p:font typeface="MS PGothic" pitchFamily="34" charset="-128"/>
      <p:regular r:id="rId104"/>
    </p:embeddedFont>
    <p:embeddedFont>
      <p:font typeface="Garamond" pitchFamily="18" charset="0"/>
      <p:regular r:id="rId105"/>
      <p:bold r:id="rId106"/>
      <p:italic r:id="rId107"/>
    </p:embeddedFont>
    <p:embeddedFont>
      <p:font typeface="Cambria Math" pitchFamily="18" charset="0"/>
      <p:regular r:id="rId108"/>
    </p:embeddedFont>
  </p:embeddedFontLst>
  <p:custDataLst>
    <p:tags r:id="rId10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4" autoAdjust="0"/>
    <p:restoredTop sz="94660"/>
  </p:normalViewPr>
  <p:slideViewPr>
    <p:cSldViewPr>
      <p:cViewPr varScale="1">
        <p:scale>
          <a:sx n="71" d="100"/>
          <a:sy n="71" d="100"/>
        </p:scale>
        <p:origin x="-9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07" Type="http://schemas.openxmlformats.org/officeDocument/2006/relationships/font" Target="fonts/font14.fntdata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102" Type="http://schemas.openxmlformats.org/officeDocument/2006/relationships/font" Target="fonts/font9.fntdata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font" Target="fonts/font2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font" Target="fonts/font7.fntdata"/><Relationship Id="rId105" Type="http://schemas.openxmlformats.org/officeDocument/2006/relationships/font" Target="fonts/font12.fntdata"/><Relationship Id="rId11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handoutMaster" Target="handoutMasters/handoutMaster1.xml"/><Relationship Id="rId9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font" Target="fonts/font10.fntdata"/><Relationship Id="rId108" Type="http://schemas.openxmlformats.org/officeDocument/2006/relationships/font" Target="fonts/font15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font" Target="fonts/font3.fntdata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font" Target="fonts/font13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font" Target="fonts/font1.fntdata"/><Relationship Id="rId99" Type="http://schemas.openxmlformats.org/officeDocument/2006/relationships/font" Target="fonts/font6.fntdata"/><Relationship Id="rId10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tags" Target="tags/tag1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font" Target="fonts/font4.fntdata"/><Relationship Id="rId10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0E5AA2-E8F9-4470-874A-E0CC018F2B28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5F1E07-B04F-42AC-92C1-F79EFD7C9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71843E-1C9C-4BE8-91F1-D385C92FBF1E}" type="datetimeFigureOut">
              <a:rPr lang="en-US"/>
              <a:pPr>
                <a:defRPr/>
              </a:pPr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44F8919-A100-4E80-AA8D-5566E43F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1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2755" name="Rectangle 3"/>
          <p:cNvSpPr>
            <a:spLocks noChangeArrowheads="1" noTextEdit="1"/>
          </p:cNvSpPr>
          <p:nvPr>
            <p:ph type="sldImg"/>
          </p:nvPr>
        </p:nvSpPr>
        <p:spPr bwMode="auto">
          <a:xfrm>
            <a:off x="1658938" y="327025"/>
            <a:ext cx="4175125" cy="313213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3779" name="Rectangle 3"/>
          <p:cNvSpPr>
            <a:spLocks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7A75-F397-4E40-AE7F-3B823D410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21C8-03F2-4EA4-9FFC-5D840DBB3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6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196DC3-DFA8-4766-9D66-9CD72D97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8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438EEE-841E-4779-9E99-7DDF1A6A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69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650260-39DC-48A9-A5FF-702A13F4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8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D7DCD44-1CB7-41C7-A311-04B1E5227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5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08C585-17F0-4498-A5EE-CC45903E8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6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A213E-EFF4-45B1-ABFD-8952CD7EF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9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3600F4-7EC3-4CB7-B057-645137463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85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7AC440-B8E0-48CC-B803-3EF422634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233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BFA1FC-BB8C-479A-8E44-5FB0BB0C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71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95B824-915C-438E-9014-628AB6444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CB25-416A-4E49-BD11-7CD6D022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0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9A6CC4-9ACB-4ADA-937C-88D07C45B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7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1B1921-BB19-41E0-848E-363D6750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81A8CE-5686-4087-982A-26BA1972A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E3003F-6719-4887-9A70-8FB1869D6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42B4BF-FDF5-4B2D-9CA0-B686DE827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0E35BB-D638-4192-B48B-BC9CC2309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F58891-2B1F-4C15-90F7-7EF5E058C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0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C09DFB-C4A1-436C-8AA8-AFA7C14F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910A7E-917C-40F7-A5AC-DB629974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270D-26B1-4B9E-812D-67811F2A3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9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8C709E-F62D-4705-A3E6-ACA99DF1F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3743FE-20FF-4E63-84CA-BC1F5B13D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5CC12B-8EC6-49CF-B24B-851A064C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5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9204816-6375-440C-9F88-AAB1AC35E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B7FDC5-F1B1-4C04-B5DE-DC80F6407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7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05008A-DC53-4BD1-8832-D91360786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71D32F-5BCF-4283-A4F1-B7128E29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3688F0-77E3-4EC5-B90E-C61DD58B6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78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1E8307-3795-4C3D-9B90-7B0BC101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4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F1AA5-1157-41FC-B34B-158258582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3ACA-22AB-4B49-86AF-BE92A3326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3EEF4A-3DEB-4262-AB99-CDD74A207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87CAAD-5986-42E1-AFF7-9EBDE67E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73189E-3A37-4B4F-978E-12BCD417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9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C145054-E4CA-46F7-A376-31623F961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7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E3036D-E01A-4E61-91B2-69E12CC68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C13523-3CF7-4144-B223-5B913E61C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75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D54263-BD8B-4653-86F5-2D233665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7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C4842D-0DC4-4849-8141-0258B4706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6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C80F44-724E-4F70-B3DF-69359D45B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2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72E1D0-5C69-49AE-9E71-5FB071875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474D-F69E-464D-9940-FD880FD2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6C8A98-BA41-4615-B3B2-5E73A4EB7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2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7C7A339-1A41-4BB8-A01D-A22A060E0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95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F89673-1334-49A1-88F1-796E7B35D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48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6D85BD-8F77-43FC-BDA5-7DB10AF2E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01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AFC6BB-8263-4E50-AD9B-DA10C9F5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9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8D9FAE-298A-4710-8CEF-6077189E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1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9DC1EE4-7F3B-449F-B1B6-A23F8740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9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6DCCF2-BC61-4EBF-A174-D75D1EA6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62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6941C7-03B4-4B87-8D48-88715B2D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5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FDF993-032B-49E4-8E77-CB4B82F4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663D-2214-4536-96FB-E02800734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4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DB288-F48C-4AF2-B7C9-1B26C9DA8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7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1A67042-E229-417A-82A0-B4C56D729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4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FFCFCD-6E50-4C36-9F82-685B13961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2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854340-CEBD-49F7-A48F-299B49A50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4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8E5B91-CD18-48D5-9B04-47FB613A7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56B6096-F7B2-4EB0-8BC4-2E3D7DB70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FD8A98-320D-4B28-B1EA-8007BC70C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5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5A0188-5450-4756-BF1F-B75297C99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57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71125E-A0BA-4D7E-AC7E-097145BB9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7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31EA28-FFF0-4A59-9287-E16024A0B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8D7B-C203-47BD-9369-6FBE5D60F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8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7F0F4E-8259-490C-A29D-C2DD15F3A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0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C45402-3C70-4203-9733-41FCD570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9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709222-3835-4F42-A3A3-CA6CD534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9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8CCAAE-7B2B-45FB-9AF6-B7639ED2A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4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AC3A74-B5B7-42BA-9A83-C3C330943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2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BB1E235-B3B1-4E6C-B683-FC8C06EB4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5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59A57E-EEA0-4C2F-8784-891CEB39C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0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827CC8-B656-426D-8748-D4A572301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0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DF39B2-C4FF-4DDD-916B-5EAF3BD6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33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35CE02-1D8F-4EC2-B8E4-5E5B9D920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1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0E71D-6884-45AF-86A8-5511077D7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28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691FEB-88C2-42BE-BB47-B838BE35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8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84920B-77D2-441E-A8F2-173C4F9F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3DB038-4610-4298-AC9D-6DAF036C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5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AE1B46-4D26-4472-9FDE-B72F385E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6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772779-4B6C-4D35-9D93-290890603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1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62F206-C911-46AB-98FC-A43250781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35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15F48B-5631-4516-8107-6F5137E7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9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A56FF7-40CC-49F7-9B1B-B1B3F4D20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4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69A592-912B-4804-A0A9-B9021C6D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3B8F8F-A040-4AF5-B4F5-69EA5EB31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714B-4E02-410A-816D-408DA2FA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68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6FF150-B8F6-4D24-818B-A24CF4CED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5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481B10-AF91-445E-BD4C-9261AC6C7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2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0CA290-EBD1-4267-A283-AEC79F3AF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1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F12632-F1E9-4A6F-93B9-3408D5F9A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8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C36CD1-DFCF-4880-B3F3-F87A803C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0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C95371-3323-4ACB-9767-E786138AA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522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C3D105-5BA4-4497-A568-20DAB2DCF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84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AB33E7-5614-492F-BC40-9245EB432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89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27512A-B9A7-43DB-9E67-8B18D933A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55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E859CE-EAD7-4485-8425-A69E2D4A2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4696-34F6-4EC8-8CD2-9B3EF97D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3BD5ED3-20B6-447B-84E7-16D1DBEB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77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F11E19-11A3-4009-8CF0-0FBE0E7F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A82363-2DF8-4F68-90B7-36D855454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48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6104BD0-B182-43F5-8804-1FEE0197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4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FFB2A0-C8F0-444A-AD7F-288B13598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6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83E713-EE49-43BB-A0D2-0174147A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45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6C8002-2D95-45D4-8048-52CDB8389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46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7B06915-937B-4C6C-AD79-8A0D0CA27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2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5BF52F-1D95-40A0-8F49-DE9EDC839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8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1C5B15-3CCD-4921-B2B0-EF683B8A2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6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52BC6-A1AC-4214-B56A-06FA563F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4ADAFF3-432B-4F7C-8CB2-030BEDAA1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896640B9-4008-4871-8F7E-2B93BB0D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D42B703E-FC2A-45D0-91D4-DD7D74BE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923435D-04F7-4C98-BB3A-1CA1DA257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414369D0-E9B3-4F09-A2C7-ECB359417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D262536D-ABFC-4EAF-BA6C-AD16CB7ED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236950B8-BFEA-4FC7-A4A2-2CCCD5CD4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BE17902-2F45-4A46-9318-4F289B50E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C7C0D400-C7CF-4390-8358-C8F0173D6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28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Computability Review, Course Summary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Spring 2013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B825F-A6FB-45A2-89AC-BBC5814EA277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57912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Statements with truth values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Washington State flag is red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 snowed in Whistler, BC on January 4, 2011.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Rick Perry won the Iowa straw poll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Space aliens landed in Roswell, New Mexico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n is an integer greater than two, then the equation a</a:t>
            </a:r>
            <a:r>
              <a:rPr lang="en-US" baseline="30000" dirty="0" smtClean="0"/>
              <a:t>n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baseline="30000" dirty="0" err="1" smtClean="0"/>
              <a:t>n</a:t>
            </a:r>
            <a:r>
              <a:rPr lang="en-US" dirty="0" smtClean="0"/>
              <a:t> has no solutions in non-zero integers a, b, and 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Propositional variables: </a:t>
            </a:r>
            <a:r>
              <a:rPr lang="en-US" i="1" dirty="0" smtClean="0"/>
              <a:t>p, q, r, s, . .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Truth values: </a:t>
            </a:r>
            <a:r>
              <a:rPr lang="en-US" b="1" dirty="0" smtClean="0"/>
              <a:t>T</a:t>
            </a:r>
            <a:r>
              <a:rPr lang="en-US" dirty="0" smtClean="0"/>
              <a:t> for true,  </a:t>
            </a:r>
            <a:r>
              <a:rPr lang="en-US" b="1" dirty="0" smtClean="0"/>
              <a:t>F</a:t>
            </a:r>
            <a:r>
              <a:rPr lang="en-US" dirty="0" smtClean="0"/>
              <a:t> for false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Compound propositions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867400" y="4572000"/>
            <a:ext cx="3124200" cy="1938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Negation (not)       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000" dirty="0"/>
              <a:t> p</a:t>
            </a:r>
            <a:endParaRPr lang="en-US" sz="2000" i="1" dirty="0"/>
          </a:p>
          <a:p>
            <a:pPr>
              <a:defRPr/>
            </a:pPr>
            <a:r>
              <a:rPr lang="en-US" sz="2000" dirty="0"/>
              <a:t>Conjunction (and)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/>
              <a:t>Disjunction (or)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</a:t>
            </a:r>
            <a:r>
              <a:rPr lang="en-US" sz="2000" dirty="0"/>
              <a:t> </a:t>
            </a:r>
            <a:r>
              <a:rPr lang="en-US" sz="2000" i="1" dirty="0"/>
              <a:t>q</a:t>
            </a:r>
          </a:p>
          <a:p>
            <a:pPr>
              <a:defRPr/>
            </a:pPr>
            <a:r>
              <a:rPr lang="en-US" sz="2000" dirty="0"/>
              <a:t>Exclusive or 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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/>
              <a:t>Implication   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 err="1"/>
              <a:t>Biconditional</a:t>
            </a:r>
            <a:r>
              <a:rPr lang="en-US" sz="2000" dirty="0"/>
              <a:t>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</a:t>
            </a:r>
            <a:r>
              <a:rPr lang="en-US" sz="2000" i="1" dirty="0"/>
              <a:t> 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937E0-3B38-41FD-B721-B9D0FFCE7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English and Logic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You cannot ride the roller coaster if you are under 4 feet tall unless you are older than 16 years old</a:t>
            </a:r>
          </a:p>
          <a:p>
            <a:pPr lvl="1"/>
            <a:r>
              <a:rPr lang="en-US" i="1" smtClean="0"/>
              <a:t>q</a:t>
            </a:r>
            <a:r>
              <a:rPr lang="en-US" smtClean="0"/>
              <a:t>: you can ride the roller coaster</a:t>
            </a:r>
          </a:p>
          <a:p>
            <a:pPr lvl="1"/>
            <a:r>
              <a:rPr lang="en-US" i="1" smtClean="0"/>
              <a:t>r</a:t>
            </a:r>
            <a:r>
              <a:rPr lang="en-US" smtClean="0"/>
              <a:t>: you are under 4 feet tall</a:t>
            </a:r>
          </a:p>
          <a:p>
            <a:pPr lvl="1"/>
            <a:r>
              <a:rPr lang="en-US" i="1" smtClean="0"/>
              <a:t>s</a:t>
            </a:r>
            <a:r>
              <a:rPr lang="en-US" smtClean="0"/>
              <a:t>: you are older than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103813"/>
            <a:ext cx="3062288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( </a:t>
            </a:r>
            <a:r>
              <a:rPr lang="en-US" sz="3200" i="1" dirty="0"/>
              <a:t>r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3200" dirty="0"/>
              <a:t> </a:t>
            </a:r>
            <a:r>
              <a:rPr lang="en-US" sz="3200" i="1" dirty="0"/>
              <a:t>s</a:t>
            </a:r>
            <a:r>
              <a:rPr lang="en-US" sz="3200" dirty="0"/>
              <a:t>)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3200" dirty="0"/>
              <a:t> </a:t>
            </a:r>
            <a:r>
              <a:rPr lang="en-US" sz="3200" i="1" dirty="0"/>
              <a:t>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2BE82-4AE3-4E4B-A093-994FA139CF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Terminology:  A compound proposition is a</a:t>
            </a:r>
          </a:p>
          <a:p>
            <a:pPr lvl="1">
              <a:defRPr/>
            </a:pPr>
            <a:r>
              <a:rPr lang="en-US" i="1" dirty="0" smtClean="0"/>
              <a:t>Tautology</a:t>
            </a:r>
            <a:r>
              <a:rPr lang="en-US" dirty="0" smtClean="0"/>
              <a:t> if it is always true</a:t>
            </a:r>
          </a:p>
          <a:p>
            <a:pPr lvl="1">
              <a:defRPr/>
            </a:pPr>
            <a:r>
              <a:rPr lang="en-US" i="1" dirty="0" smtClean="0"/>
              <a:t>Contradiction</a:t>
            </a:r>
            <a:r>
              <a:rPr lang="en-US" dirty="0" smtClean="0"/>
              <a:t> if it is always false</a:t>
            </a:r>
          </a:p>
          <a:p>
            <a:pPr lvl="1">
              <a:defRPr/>
            </a:pPr>
            <a:r>
              <a:rPr lang="en-US" i="1" dirty="0" smtClean="0"/>
              <a:t>Contingency</a:t>
            </a:r>
            <a:r>
              <a:rPr lang="en-US" dirty="0" smtClean="0"/>
              <a:t> if it can be either true or false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1177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98850"/>
            <a:ext cx="617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/>
              <a:t>p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b="1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 i="1"/>
              <a:t>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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</a:p>
          <a:p>
            <a:pPr eaLnBrk="1" hangingPunct="1"/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AFC53-2DD9-429B-B0F2-A4D8B449AD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Logical Equivalence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</a:t>
            </a:r>
            <a:r>
              <a:rPr lang="en-US" i="1" dirty="0" smtClean="0"/>
              <a:t>logically equivalent </a:t>
            </a:r>
            <a:r>
              <a:rPr lang="en-US" dirty="0" err="1" smtClean="0"/>
              <a:t>iff</a:t>
            </a:r>
            <a:r>
              <a:rPr lang="en-US" dirty="0" smtClean="0"/>
              <a:t>          		                          </a:t>
            </a:r>
            <a:r>
              <a:rPr lang="en-US" i="1" dirty="0" smtClean="0"/>
              <a:t>p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 smtClean="0"/>
              <a:t>q</a:t>
            </a:r>
            <a:r>
              <a:rPr lang="en-US" dirty="0" smtClean="0"/>
              <a:t> is a tautology</a:t>
            </a:r>
            <a:endParaRPr lang="en-US" sz="1900" dirty="0" smtClean="0"/>
          </a:p>
          <a:p>
            <a:pPr>
              <a:defRPr/>
            </a:pPr>
            <a:r>
              <a:rPr lang="en-US" dirty="0" smtClean="0"/>
              <a:t>The notation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denotes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logically equivalent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 Morgan’s Laws: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2286000" y="48768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(p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q)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q</a:t>
            </a:r>
          </a:p>
          <a:p>
            <a:pPr lvl="1" eaLnBrk="1" hangingPunct="1"/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(p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q)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q</a:t>
            </a:r>
          </a:p>
          <a:p>
            <a:pPr eaLnBrk="1" hangingPunct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FD94-C43A-41E5-B10A-41AFD207CA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Computing with logic</a:t>
            </a:r>
          </a:p>
          <a:p>
            <a:pPr lvl="1">
              <a:defRPr/>
            </a:pPr>
            <a:r>
              <a:rPr lang="en-US" b="1" dirty="0" smtClean="0"/>
              <a:t>T</a:t>
            </a:r>
            <a:r>
              <a:rPr lang="en-US" dirty="0" smtClean="0"/>
              <a:t>  corresponds to 1 or “high” voltage </a:t>
            </a:r>
          </a:p>
          <a:p>
            <a:pPr lvl="1">
              <a:defRPr/>
            </a:pPr>
            <a:r>
              <a:rPr lang="en-US" b="1" dirty="0" smtClean="0"/>
              <a:t> F</a:t>
            </a:r>
            <a:r>
              <a:rPr lang="en-US" dirty="0" smtClean="0"/>
              <a:t> corresponds to  0 or “low” voltage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Gates </a:t>
            </a:r>
          </a:p>
          <a:p>
            <a:pPr lvl="1">
              <a:defRPr/>
            </a:pPr>
            <a:r>
              <a:rPr lang="en-US" dirty="0" smtClean="0"/>
              <a:t>Take inputs and produce outputs</a:t>
            </a:r>
          </a:p>
          <a:p>
            <a:pPr lvl="2">
              <a:defRPr/>
            </a:pPr>
            <a:r>
              <a:rPr lang="en-US" dirty="0" smtClean="0"/>
              <a:t>Functions</a:t>
            </a:r>
          </a:p>
          <a:p>
            <a:pPr lvl="1">
              <a:defRPr/>
            </a:pPr>
            <a:r>
              <a:rPr lang="en-US" dirty="0" smtClean="0"/>
              <a:t>Several kinds of gates</a:t>
            </a:r>
          </a:p>
          <a:p>
            <a:pPr lvl="1">
              <a:defRPr/>
            </a:pPr>
            <a:r>
              <a:rPr lang="en-US" dirty="0" smtClean="0"/>
              <a:t>Correspond to propositional connectives</a:t>
            </a:r>
          </a:p>
          <a:p>
            <a:pPr lvl="2">
              <a:defRPr/>
            </a:pPr>
            <a:r>
              <a:rPr lang="en-US" dirty="0" smtClean="0"/>
              <a:t>Only symmetric ones (order of inputs irrelevant)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04443-42DE-4DF1-8CC3-CD0512C4C5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Combinational Logic Circuits</a:t>
            </a:r>
          </a:p>
        </p:txBody>
      </p:sp>
      <p:grpSp>
        <p:nvGrpSpPr>
          <p:cNvPr id="120835" name="Group 29710"/>
          <p:cNvGrpSpPr>
            <a:grpSpLocks/>
          </p:cNvGrpSpPr>
          <p:nvPr/>
        </p:nvGrpSpPr>
        <p:grpSpPr bwMode="auto">
          <a:xfrm>
            <a:off x="1752600" y="2017713"/>
            <a:ext cx="5311775" cy="2089150"/>
            <a:chOff x="1597131" y="2334545"/>
            <a:chExt cx="5311586" cy="2089073"/>
          </a:xfrm>
        </p:grpSpPr>
        <p:grpSp>
          <p:nvGrpSpPr>
            <p:cNvPr id="120840" name="Group 25"/>
            <p:cNvGrpSpPr>
              <a:grpSpLocks/>
            </p:cNvGrpSpPr>
            <p:nvPr/>
          </p:nvGrpSpPr>
          <p:grpSpPr bwMode="auto">
            <a:xfrm>
              <a:off x="5508542" y="2998120"/>
              <a:ext cx="1400175" cy="663575"/>
              <a:chOff x="6394223" y="4149095"/>
              <a:chExt cx="1400175" cy="663575"/>
            </a:xfrm>
          </p:grpSpPr>
          <p:pic>
            <p:nvPicPr>
              <p:cNvPr id="120855" name="Picture 50" descr="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4223" y="4149095"/>
                <a:ext cx="1400175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56" name="TextBox 16"/>
              <p:cNvSpPr txBox="1">
                <a:spLocks noChangeArrowheads="1"/>
              </p:cNvSpPr>
              <p:nvPr/>
            </p:nvSpPr>
            <p:spPr bwMode="auto">
              <a:xfrm>
                <a:off x="6740833" y="4288127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OR</a:t>
                </a:r>
              </a:p>
            </p:txBody>
          </p:sp>
        </p:grpSp>
        <p:pic>
          <p:nvPicPr>
            <p:cNvPr id="120841" name="Picture 51" descr="no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132" y="3076301"/>
              <a:ext cx="12192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842" name="Group 30"/>
            <p:cNvGrpSpPr>
              <a:grpSpLocks/>
            </p:cNvGrpSpPr>
            <p:nvPr/>
          </p:nvGrpSpPr>
          <p:grpSpPr bwMode="auto">
            <a:xfrm>
              <a:off x="3322606" y="2334545"/>
              <a:ext cx="1420897" cy="2089073"/>
              <a:chOff x="4292083" y="3379082"/>
              <a:chExt cx="1420897" cy="2089073"/>
            </a:xfrm>
          </p:grpSpPr>
          <p:grpSp>
            <p:nvGrpSpPr>
              <p:cNvPr id="120849" name="Group 6"/>
              <p:cNvGrpSpPr>
                <a:grpSpLocks/>
              </p:cNvGrpSpPr>
              <p:nvPr/>
            </p:nvGrpSpPr>
            <p:grpSpPr bwMode="auto">
              <a:xfrm>
                <a:off x="4293755" y="4804580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120853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8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  <p:grpSp>
            <p:nvGrpSpPr>
              <p:cNvPr id="120850" name="Group 27"/>
              <p:cNvGrpSpPr>
                <a:grpSpLocks/>
              </p:cNvGrpSpPr>
              <p:nvPr/>
            </p:nvGrpSpPr>
            <p:grpSpPr bwMode="auto">
              <a:xfrm>
                <a:off x="4292083" y="3379082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120851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85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</p:grpSp>
        <p:cxnSp>
          <p:nvCxnSpPr>
            <p:cNvPr id="29697" name="Straight Connector 29696"/>
            <p:cNvCxnSpPr/>
            <p:nvPr/>
          </p:nvCxnSpPr>
          <p:spPr>
            <a:xfrm flipH="1">
              <a:off x="1597131" y="2505989"/>
              <a:ext cx="2082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0" name="Elbow Connector 29699"/>
            <p:cNvCxnSpPr/>
            <p:nvPr/>
          </p:nvCxnSpPr>
          <p:spPr>
            <a:xfrm flipV="1">
              <a:off x="2816288" y="2825064"/>
              <a:ext cx="863569" cy="58576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4" name="Elbow Connector 29703"/>
            <p:cNvCxnSpPr/>
            <p:nvPr/>
          </p:nvCxnSpPr>
          <p:spPr>
            <a:xfrm>
              <a:off x="2816288" y="3407655"/>
              <a:ext cx="879444" cy="530205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597131" y="4252174"/>
              <a:ext cx="2082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8" name="Elbow Connector 29707"/>
            <p:cNvCxnSpPr/>
            <p:nvPr/>
          </p:nvCxnSpPr>
          <p:spPr>
            <a:xfrm>
              <a:off x="4741857" y="2666320"/>
              <a:ext cx="1112797" cy="503219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10" name="Elbow Connector 29709"/>
            <p:cNvCxnSpPr/>
            <p:nvPr/>
          </p:nvCxnSpPr>
          <p:spPr>
            <a:xfrm flipV="1">
              <a:off x="4745032" y="3502902"/>
              <a:ext cx="1112797" cy="593703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836" name="TextBox 29712"/>
          <p:cNvSpPr txBox="1">
            <a:spLocks noChangeArrowheads="1"/>
          </p:cNvSpPr>
          <p:nvPr/>
        </p:nvSpPr>
        <p:spPr bwMode="auto">
          <a:xfrm>
            <a:off x="1371600" y="4860925"/>
            <a:ext cx="6056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Wires can send one value to multiple 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0B3C2-E1F4-4949-9063-720E16D280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simple example: 1-bit binary adder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Inputs: A, B, Carry-in</a:t>
            </a:r>
          </a:p>
          <a:p>
            <a:pPr eaLnBrk="1" hangingPunct="1"/>
            <a:r>
              <a:rPr lang="en-US" smtClean="0"/>
              <a:t>Outputs: Sum, Carry-out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fld id="{DE2FAF10-3BDD-4916-A5FA-7E72D4CC8763}" type="slidenum">
              <a:rPr lang="en-US" smtClean="0">
                <a:latin typeface="Garamond" pitchFamily="-111" charset="0"/>
              </a:rPr>
              <a:pPr eaLnBrk="1" hangingPunct="1">
                <a:defRPr/>
              </a:pPr>
              <a:t>16</a:t>
            </a:fld>
            <a:endParaRPr lang="en-US" smtClean="0">
              <a:latin typeface="Garamond" pitchFamily="-111" charset="0"/>
            </a:endParaRPr>
          </a:p>
        </p:txBody>
      </p:sp>
      <p:sp>
        <p:nvSpPr>
          <p:cNvPr id="125959" name="Rectangle 4"/>
          <p:cNvSpPr>
            <a:spLocks noChangeArrowheads="1"/>
          </p:cNvSpPr>
          <p:nvPr/>
        </p:nvSpPr>
        <p:spPr bwMode="auto">
          <a:xfrm>
            <a:off x="5618163" y="3303588"/>
            <a:ext cx="1352550" cy="903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0" name="Line 5"/>
          <p:cNvSpPr>
            <a:spLocks noChangeShapeType="1"/>
          </p:cNvSpPr>
          <p:nvPr/>
        </p:nvSpPr>
        <p:spPr bwMode="auto">
          <a:xfrm>
            <a:off x="5016500" y="3454400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1" name="Line 6"/>
          <p:cNvSpPr>
            <a:spLocks noChangeShapeType="1"/>
          </p:cNvSpPr>
          <p:nvPr/>
        </p:nvSpPr>
        <p:spPr bwMode="auto">
          <a:xfrm>
            <a:off x="5016500" y="3754438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2" name="Line 7"/>
          <p:cNvSpPr>
            <a:spLocks noChangeShapeType="1"/>
          </p:cNvSpPr>
          <p:nvPr/>
        </p:nvSpPr>
        <p:spPr bwMode="auto">
          <a:xfrm>
            <a:off x="5016500" y="4056063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3" name="Line 8"/>
          <p:cNvSpPr>
            <a:spLocks noChangeShapeType="1"/>
          </p:cNvSpPr>
          <p:nvPr/>
        </p:nvSpPr>
        <p:spPr bwMode="auto">
          <a:xfrm>
            <a:off x="6970713" y="3605213"/>
            <a:ext cx="60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4" name="Line 9"/>
          <p:cNvSpPr>
            <a:spLocks noChangeShapeType="1"/>
          </p:cNvSpPr>
          <p:nvPr/>
        </p:nvSpPr>
        <p:spPr bwMode="auto">
          <a:xfrm>
            <a:off x="6970713" y="3905250"/>
            <a:ext cx="60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5" name="Text Box 10"/>
          <p:cNvSpPr txBox="1">
            <a:spLocks noChangeArrowheads="1"/>
          </p:cNvSpPr>
          <p:nvPr/>
        </p:nvSpPr>
        <p:spPr bwMode="auto">
          <a:xfrm>
            <a:off x="4713288" y="33035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125966" name="Text Box 11"/>
          <p:cNvSpPr txBox="1">
            <a:spLocks noChangeArrowheads="1"/>
          </p:cNvSpPr>
          <p:nvPr/>
        </p:nvSpPr>
        <p:spPr bwMode="auto">
          <a:xfrm>
            <a:off x="4711700" y="3605213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125967" name="Text Box 12"/>
          <p:cNvSpPr txBox="1">
            <a:spLocks noChangeArrowheads="1"/>
          </p:cNvSpPr>
          <p:nvPr/>
        </p:nvSpPr>
        <p:spPr bwMode="auto">
          <a:xfrm>
            <a:off x="4545013" y="390525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Cin</a:t>
            </a:r>
          </a:p>
        </p:txBody>
      </p:sp>
      <p:sp>
        <p:nvSpPr>
          <p:cNvPr id="125968" name="Text Box 13"/>
          <p:cNvSpPr txBox="1">
            <a:spLocks noChangeArrowheads="1"/>
          </p:cNvSpPr>
          <p:nvPr/>
        </p:nvSpPr>
        <p:spPr bwMode="auto">
          <a:xfrm>
            <a:off x="7572375" y="3754438"/>
            <a:ext cx="612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Cout</a:t>
            </a:r>
          </a:p>
        </p:txBody>
      </p:sp>
      <p:sp>
        <p:nvSpPr>
          <p:cNvPr id="125969" name="Text Box 14"/>
          <p:cNvSpPr txBox="1">
            <a:spLocks noChangeArrowheads="1"/>
          </p:cNvSpPr>
          <p:nvPr/>
        </p:nvSpPr>
        <p:spPr bwMode="auto">
          <a:xfrm>
            <a:off x="7572375" y="3422650"/>
            <a:ext cx="29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S</a:t>
            </a:r>
          </a:p>
        </p:txBody>
      </p:sp>
      <p:sp>
        <p:nvSpPr>
          <p:cNvPr id="125970" name="Line 15"/>
          <p:cNvSpPr>
            <a:spLocks noChangeShapeType="1"/>
          </p:cNvSpPr>
          <p:nvPr/>
        </p:nvSpPr>
        <p:spPr bwMode="auto">
          <a:xfrm flipV="1">
            <a:off x="827088" y="3889375"/>
            <a:ext cx="2554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71" name="Line 16"/>
          <p:cNvSpPr>
            <a:spLocks noChangeShapeType="1"/>
          </p:cNvSpPr>
          <p:nvPr/>
        </p:nvSpPr>
        <p:spPr bwMode="auto">
          <a:xfrm>
            <a:off x="2179638" y="3705225"/>
            <a:ext cx="0" cy="1914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72" name="Rectangle 17"/>
          <p:cNvSpPr>
            <a:spLocks noChangeArrowheads="1"/>
          </p:cNvSpPr>
          <p:nvPr/>
        </p:nvSpPr>
        <p:spPr bwMode="auto">
          <a:xfrm>
            <a:off x="906463" y="3686175"/>
            <a:ext cx="2540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A	B	Cin	Cout	S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0	0	    </a:t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0	1	   	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1	0	 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1	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0	0	    </a:t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0	1	   	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1	0	 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1	1		   </a:t>
            </a:r>
          </a:p>
        </p:txBody>
      </p:sp>
      <p:sp>
        <p:nvSpPr>
          <p:cNvPr id="125973" name="Rectangle 18"/>
          <p:cNvSpPr>
            <a:spLocks noChangeArrowheads="1"/>
          </p:cNvSpPr>
          <p:nvPr/>
        </p:nvSpPr>
        <p:spPr bwMode="auto">
          <a:xfrm>
            <a:off x="2841625" y="3892550"/>
            <a:ext cx="1508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25974" name="Rectangle 19"/>
          <p:cNvSpPr>
            <a:spLocks noChangeArrowheads="1"/>
          </p:cNvSpPr>
          <p:nvPr/>
        </p:nvSpPr>
        <p:spPr bwMode="auto">
          <a:xfrm>
            <a:off x="2420938" y="3889375"/>
            <a:ext cx="1508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25975" name="Rectangle 20"/>
          <p:cNvSpPr>
            <a:spLocks noChangeArrowheads="1"/>
          </p:cNvSpPr>
          <p:nvPr/>
        </p:nvSpPr>
        <p:spPr bwMode="auto">
          <a:xfrm>
            <a:off x="3757613" y="4489450"/>
            <a:ext cx="3351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Cout = B Cin  +  A Cin  +  A B </a:t>
            </a:r>
          </a:p>
        </p:txBody>
      </p:sp>
      <p:sp>
        <p:nvSpPr>
          <p:cNvPr id="125976" name="Rectangle 21"/>
          <p:cNvSpPr>
            <a:spLocks noChangeArrowheads="1"/>
          </p:cNvSpPr>
          <p:nvPr/>
        </p:nvSpPr>
        <p:spPr bwMode="auto">
          <a:xfrm>
            <a:off x="3757613" y="5014913"/>
            <a:ext cx="48307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S = A’ B’ Cin + A’ B Cin’ + A B’ Cin’ + A B Cin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   = A’ (B’ Cin + B Cin’ ) + A (B’ Cin’ + B Cin )</a:t>
            </a:r>
          </a:p>
          <a:p>
            <a:pPr eaLnBrk="0" hangingPunct="0"/>
            <a:r>
              <a:rPr lang="en-US">
                <a:latin typeface="Tahoma" pitchFamily="34" charset="0"/>
              </a:rPr>
              <a:t>   = A’ Z + A Z’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   = A xor Z = A xor (B xor Cin)</a:t>
            </a:r>
          </a:p>
        </p:txBody>
      </p:sp>
      <p:sp>
        <p:nvSpPr>
          <p:cNvPr id="125977" name="Line 22"/>
          <p:cNvSpPr>
            <a:spLocks noChangeShapeType="1"/>
          </p:cNvSpPr>
          <p:nvPr/>
        </p:nvSpPr>
        <p:spPr bwMode="auto">
          <a:xfrm>
            <a:off x="5154613" y="2355850"/>
            <a:ext cx="1979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199" tIns="45098" rIns="90199" bIns="45098"/>
          <a:lstStyle/>
          <a:p>
            <a:endParaRPr lang="en-US"/>
          </a:p>
        </p:txBody>
      </p:sp>
      <p:sp>
        <p:nvSpPr>
          <p:cNvPr id="125978" name="Text Box 23"/>
          <p:cNvSpPr txBox="1">
            <a:spLocks noChangeArrowheads="1"/>
          </p:cNvSpPr>
          <p:nvPr/>
        </p:nvSpPr>
        <p:spPr bwMode="auto">
          <a:xfrm>
            <a:off x="5324475" y="1728788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A	A	A	A	A</a:t>
            </a:r>
          </a:p>
        </p:txBody>
      </p:sp>
      <p:sp>
        <p:nvSpPr>
          <p:cNvPr id="125979" name="Text Box 24"/>
          <p:cNvSpPr txBox="1">
            <a:spLocks noChangeArrowheads="1"/>
          </p:cNvSpPr>
          <p:nvPr/>
        </p:nvSpPr>
        <p:spPr bwMode="auto">
          <a:xfrm>
            <a:off x="5321300" y="2000250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B	B	B	B	B</a:t>
            </a:r>
          </a:p>
        </p:txBody>
      </p:sp>
      <p:sp>
        <p:nvSpPr>
          <p:cNvPr id="125980" name="Text Box 25"/>
          <p:cNvSpPr txBox="1">
            <a:spLocks noChangeArrowheads="1"/>
          </p:cNvSpPr>
          <p:nvPr/>
        </p:nvSpPr>
        <p:spPr bwMode="auto">
          <a:xfrm>
            <a:off x="5318125" y="2336800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S	S	S	S	S</a:t>
            </a:r>
          </a:p>
        </p:txBody>
      </p:sp>
      <p:sp>
        <p:nvSpPr>
          <p:cNvPr id="125981" name="Rectangle 26"/>
          <p:cNvSpPr>
            <a:spLocks noChangeArrowheads="1"/>
          </p:cNvSpPr>
          <p:nvPr/>
        </p:nvSpPr>
        <p:spPr bwMode="auto">
          <a:xfrm>
            <a:off x="6346825" y="1646238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2" name="Rectangle 27"/>
          <p:cNvSpPr>
            <a:spLocks noChangeArrowheads="1"/>
          </p:cNvSpPr>
          <p:nvPr/>
        </p:nvSpPr>
        <p:spPr bwMode="auto">
          <a:xfrm>
            <a:off x="6003925" y="1643063"/>
            <a:ext cx="293688" cy="1136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3" name="Rectangle 28"/>
          <p:cNvSpPr>
            <a:spLocks noChangeArrowheads="1"/>
          </p:cNvSpPr>
          <p:nvPr/>
        </p:nvSpPr>
        <p:spPr bwMode="auto">
          <a:xfrm>
            <a:off x="5324475" y="1643063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4" name="Rectangle 29"/>
          <p:cNvSpPr>
            <a:spLocks noChangeArrowheads="1"/>
          </p:cNvSpPr>
          <p:nvPr/>
        </p:nvSpPr>
        <p:spPr bwMode="auto">
          <a:xfrm>
            <a:off x="5657850" y="1647825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5" name="Rectangle 30"/>
          <p:cNvSpPr>
            <a:spLocks noChangeArrowheads="1"/>
          </p:cNvSpPr>
          <p:nvPr/>
        </p:nvSpPr>
        <p:spPr bwMode="auto">
          <a:xfrm>
            <a:off x="6686550" y="1647825"/>
            <a:ext cx="292100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cxnSp>
        <p:nvCxnSpPr>
          <p:cNvPr id="125986" name="AutoShape 31"/>
          <p:cNvCxnSpPr>
            <a:cxnSpLocks noChangeShapeType="1"/>
          </p:cNvCxnSpPr>
          <p:nvPr/>
        </p:nvCxnSpPr>
        <p:spPr bwMode="auto">
          <a:xfrm rot="5400000" flipH="1">
            <a:off x="6665119" y="1520031"/>
            <a:ext cx="1588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7" name="AutoShape 32"/>
          <p:cNvCxnSpPr>
            <a:cxnSpLocks noChangeShapeType="1"/>
          </p:cNvCxnSpPr>
          <p:nvPr/>
        </p:nvCxnSpPr>
        <p:spPr bwMode="auto">
          <a:xfrm rot="5400000" flipH="1">
            <a:off x="6323807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8" name="AutoShape 33"/>
          <p:cNvCxnSpPr>
            <a:cxnSpLocks noChangeShapeType="1"/>
          </p:cNvCxnSpPr>
          <p:nvPr/>
        </p:nvCxnSpPr>
        <p:spPr bwMode="auto">
          <a:xfrm rot="5400000" flipH="1">
            <a:off x="5984082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9" name="AutoShape 34"/>
          <p:cNvCxnSpPr>
            <a:cxnSpLocks noChangeShapeType="1"/>
          </p:cNvCxnSpPr>
          <p:nvPr/>
        </p:nvCxnSpPr>
        <p:spPr bwMode="auto">
          <a:xfrm rot="5400000" flipH="1">
            <a:off x="5633244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90" name="AutoShape 35"/>
          <p:cNvCxnSpPr>
            <a:cxnSpLocks noChangeShapeType="1"/>
          </p:cNvCxnSpPr>
          <p:nvPr/>
        </p:nvCxnSpPr>
        <p:spPr bwMode="auto">
          <a:xfrm rot="5400000" flipH="1">
            <a:off x="5316538" y="1519238"/>
            <a:ext cx="1587" cy="249237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91" name="Text Box 36"/>
          <p:cNvSpPr txBox="1">
            <a:spLocks noChangeArrowheads="1"/>
          </p:cNvSpPr>
          <p:nvPr/>
        </p:nvSpPr>
        <p:spPr bwMode="auto">
          <a:xfrm>
            <a:off x="6126163" y="1131888"/>
            <a:ext cx="560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Cin</a:t>
            </a:r>
          </a:p>
        </p:txBody>
      </p:sp>
      <p:sp>
        <p:nvSpPr>
          <p:cNvPr id="125992" name="Text Box 37"/>
          <p:cNvSpPr txBox="1">
            <a:spLocks noChangeArrowheads="1"/>
          </p:cNvSpPr>
          <p:nvPr/>
        </p:nvSpPr>
        <p:spPr bwMode="auto">
          <a:xfrm>
            <a:off x="5627688" y="1133475"/>
            <a:ext cx="65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algebra</a:t>
            </a:r>
          </a:p>
        </p:txBody>
      </p:sp>
      <p:sp>
        <p:nvSpPr>
          <p:cNvPr id="3482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2638" cy="4530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 algebraic structure consists of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 set of elements 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binary operations { + , •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and a unary operation { ’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such that the following axioms hold: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tabLst>
                <a:tab pos="2481263" algn="l"/>
                <a:tab pos="5416550" algn="l"/>
              </a:tabLst>
              <a:defRPr/>
            </a:pPr>
            <a:r>
              <a:rPr lang="en-US" sz="2000" dirty="0" smtClean="0"/>
              <a:t>	</a:t>
            </a:r>
            <a:r>
              <a:rPr lang="en-US" sz="1800" dirty="0" smtClean="0"/>
              <a:t>1. the set B contains at least two elements: a, b</a:t>
            </a:r>
            <a:br>
              <a:rPr lang="en-US" sz="1800" dirty="0" smtClean="0"/>
            </a:br>
            <a:r>
              <a:rPr lang="en-US" sz="1800" dirty="0" smtClean="0"/>
              <a:t>2. closure:	a + b   is in B	a • b   is in B</a:t>
            </a:r>
            <a:br>
              <a:rPr lang="en-US" sz="1800" dirty="0" smtClean="0"/>
            </a:br>
            <a:r>
              <a:rPr lang="en-US" sz="1800" dirty="0" smtClean="0"/>
              <a:t>3. </a:t>
            </a:r>
            <a:r>
              <a:rPr lang="en-US" sz="1800" dirty="0" err="1" smtClean="0"/>
              <a:t>commutativity</a:t>
            </a:r>
            <a:r>
              <a:rPr lang="en-US" sz="1800" dirty="0" smtClean="0"/>
              <a:t>:	a + b = b + a	</a:t>
            </a:r>
            <a:r>
              <a:rPr lang="en-US" sz="1800" dirty="0" err="1" smtClean="0"/>
              <a:t>a</a:t>
            </a:r>
            <a:r>
              <a:rPr lang="en-US" sz="1800" dirty="0" smtClean="0"/>
              <a:t> • b = b • a</a:t>
            </a:r>
            <a:br>
              <a:rPr lang="en-US" sz="1800" dirty="0" smtClean="0"/>
            </a:br>
            <a:r>
              <a:rPr lang="en-US" sz="1800" dirty="0" smtClean="0"/>
              <a:t>4. </a:t>
            </a:r>
            <a:r>
              <a:rPr lang="en-US" sz="1800" dirty="0" err="1" smtClean="0"/>
              <a:t>associativity</a:t>
            </a:r>
            <a:r>
              <a:rPr lang="en-US" sz="1800" dirty="0" smtClean="0"/>
              <a:t>:	a + (b + c) = (a + b) + c	a • (b • c) = (a • b) • c</a:t>
            </a:r>
            <a:br>
              <a:rPr lang="en-US" sz="1800" dirty="0" smtClean="0"/>
            </a:br>
            <a:r>
              <a:rPr lang="en-US" sz="1800" dirty="0" smtClean="0"/>
              <a:t>5. identity:	a + 0 = a	</a:t>
            </a:r>
            <a:r>
              <a:rPr lang="en-US" sz="1800" dirty="0" err="1" smtClean="0"/>
              <a:t>a</a:t>
            </a:r>
            <a:r>
              <a:rPr lang="en-US" sz="1800" dirty="0" smtClean="0"/>
              <a:t> • 1 = a</a:t>
            </a:r>
            <a:br>
              <a:rPr lang="en-US" sz="1800" dirty="0" smtClean="0"/>
            </a:br>
            <a:r>
              <a:rPr lang="en-US" sz="1800" dirty="0" smtClean="0"/>
              <a:t>6. </a:t>
            </a:r>
            <a:r>
              <a:rPr lang="en-US" sz="1800" dirty="0" err="1" smtClean="0"/>
              <a:t>distributivity</a:t>
            </a:r>
            <a:r>
              <a:rPr lang="en-US" sz="1800" dirty="0" smtClean="0"/>
              <a:t>:	a + (b • c) = (a + b) • (a + c)	a • (b + c) = (a • b) + (a • c)</a:t>
            </a:r>
            <a:br>
              <a:rPr lang="en-US" sz="1800" dirty="0" smtClean="0"/>
            </a:br>
            <a:r>
              <a:rPr lang="en-US" sz="1800" dirty="0" smtClean="0"/>
              <a:t>7. </a:t>
            </a:r>
            <a:r>
              <a:rPr lang="en-US" sz="1800" dirty="0" err="1" smtClean="0"/>
              <a:t>complementarity</a:t>
            </a:r>
            <a:r>
              <a:rPr lang="en-US" sz="1800" dirty="0" smtClean="0"/>
              <a:t>:	a + a’ = 1	a • a’ = 0</a:t>
            </a:r>
            <a:endParaRPr lang="en-US" sz="2000" dirty="0" smtClean="0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fld id="{A3AF7761-61FC-41AC-893D-5C9F896E06AA}" type="slidenum">
              <a:rPr lang="en-US" sz="800" smtClean="0"/>
              <a:pPr eaLnBrk="1" hangingPunct="1">
                <a:defRPr/>
              </a:pPr>
              <a:t>17</a:t>
            </a:fld>
            <a:endParaRPr lang="en-US" sz="800" smtClean="0"/>
          </a:p>
        </p:txBody>
      </p:sp>
      <p:pic>
        <p:nvPicPr>
          <p:cNvPr id="1269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04800"/>
            <a:ext cx="168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TextBox 7"/>
          <p:cNvSpPr txBox="1">
            <a:spLocks noChangeArrowheads="1"/>
          </p:cNvSpPr>
          <p:nvPr/>
        </p:nvSpPr>
        <p:spPr bwMode="auto">
          <a:xfrm>
            <a:off x="6629400" y="2362200"/>
            <a:ext cx="237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George Boole – 1854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Sum-of-products canonical forms</a:t>
            </a:r>
          </a:p>
        </p:txBody>
      </p:sp>
      <p:sp>
        <p:nvSpPr>
          <p:cNvPr id="129027" name="Rectangle 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Also known as disjunctive normal form</a:t>
            </a:r>
          </a:p>
          <a:p>
            <a:pPr eaLnBrk="1" hangingPunct="1"/>
            <a:r>
              <a:rPr lang="en-US" smtClean="0"/>
              <a:t>Also known as minterm expansion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fld id="{32B2995C-7DC2-4898-9DFA-55FE5354EDE2}" type="slidenum">
              <a:rPr lang="en-US" smtClean="0">
                <a:latin typeface="Garamond" pitchFamily="-111" charset="0"/>
              </a:rPr>
              <a:pPr eaLnBrk="1" hangingPunct="1">
                <a:defRPr/>
              </a:pPr>
              <a:t>18</a:t>
            </a:fld>
            <a:endParaRPr lang="en-US" smtClean="0">
              <a:latin typeface="Garamond" pitchFamily="-111" charset="0"/>
            </a:endParaRPr>
          </a:p>
        </p:txBody>
      </p:sp>
      <p:grpSp>
        <p:nvGrpSpPr>
          <p:cNvPr id="129031" name="Group 12"/>
          <p:cNvGrpSpPr>
            <a:grpSpLocks/>
          </p:cNvGrpSpPr>
          <p:nvPr/>
        </p:nvGrpSpPr>
        <p:grpSpPr bwMode="auto">
          <a:xfrm>
            <a:off x="895350" y="3860800"/>
            <a:ext cx="2549525" cy="1931988"/>
            <a:chOff x="572" y="2000"/>
            <a:chExt cx="1628" cy="1232"/>
          </a:xfrm>
        </p:grpSpPr>
        <p:sp>
          <p:nvSpPr>
            <p:cNvPr id="129050" name="Line 9"/>
            <p:cNvSpPr>
              <a:spLocks noChangeShapeType="1"/>
            </p:cNvSpPr>
            <p:nvPr/>
          </p:nvSpPr>
          <p:spPr bwMode="auto">
            <a:xfrm>
              <a:off x="572" y="2144"/>
              <a:ext cx="13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Line 10"/>
            <p:cNvSpPr>
              <a:spLocks noChangeShapeType="1"/>
            </p:cNvSpPr>
            <p:nvPr/>
          </p:nvSpPr>
          <p:spPr bwMode="auto">
            <a:xfrm>
              <a:off x="1408" y="2004"/>
              <a:ext cx="0" cy="1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2" name="Rectangle 11"/>
            <p:cNvSpPr>
              <a:spLocks noChangeArrowheads="1"/>
            </p:cNvSpPr>
            <p:nvPr/>
          </p:nvSpPr>
          <p:spPr bwMode="auto">
            <a:xfrm>
              <a:off x="608" y="2000"/>
              <a:ext cx="1592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A	B	C	F	F’</a:t>
              </a:r>
              <a:br>
                <a:rPr lang="en-US" sz="160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0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0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1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1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0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0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1	0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1	1	1	0</a:t>
              </a:r>
            </a:p>
          </p:txBody>
        </p:sp>
      </p:grpSp>
      <p:sp>
        <p:nvSpPr>
          <p:cNvPr id="129032" name="Rectangle 13"/>
          <p:cNvSpPr>
            <a:spLocks noChangeArrowheads="1"/>
          </p:cNvSpPr>
          <p:nvPr/>
        </p:nvSpPr>
        <p:spPr bwMode="auto">
          <a:xfrm>
            <a:off x="4057650" y="3235325"/>
            <a:ext cx="52863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 =</a:t>
            </a:r>
          </a:p>
        </p:txBody>
      </p:sp>
      <p:sp>
        <p:nvSpPr>
          <p:cNvPr id="129033" name="Rectangle 14"/>
          <p:cNvSpPr>
            <a:spLocks noChangeArrowheads="1"/>
          </p:cNvSpPr>
          <p:nvPr/>
        </p:nvSpPr>
        <p:spPr bwMode="auto">
          <a:xfrm>
            <a:off x="4208463" y="5416550"/>
            <a:ext cx="321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F’ = A’B’C’ + A’BC’ + AB’C’</a:t>
            </a:r>
          </a:p>
        </p:txBody>
      </p:sp>
      <p:sp>
        <p:nvSpPr>
          <p:cNvPr id="129034" name="Rectangle 37"/>
          <p:cNvSpPr>
            <a:spLocks noChangeArrowheads="1"/>
          </p:cNvSpPr>
          <p:nvPr/>
        </p:nvSpPr>
        <p:spPr bwMode="auto">
          <a:xfrm>
            <a:off x="3983038" y="2859088"/>
            <a:ext cx="39814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5107" rIns="90215" bIns="45107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 =  </a:t>
            </a:r>
            <a:r>
              <a:rPr lang="en-US" sz="1600" i="1">
                <a:solidFill>
                  <a:srgbClr val="000000"/>
                </a:solidFill>
                <a:latin typeface="Tahoma" pitchFamily="34" charset="0"/>
              </a:rPr>
              <a:t>001      011      101       110       111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endParaRPr 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29035" name="Group 45"/>
          <p:cNvGrpSpPr>
            <a:grpSpLocks/>
          </p:cNvGrpSpPr>
          <p:nvPr/>
        </p:nvGrpSpPr>
        <p:grpSpPr bwMode="auto">
          <a:xfrm>
            <a:off x="2479675" y="3219450"/>
            <a:ext cx="3213100" cy="1595438"/>
            <a:chOff x="1584" y="2054"/>
            <a:chExt cx="2052" cy="1018"/>
          </a:xfrm>
        </p:grpSpPr>
        <p:sp>
          <p:nvSpPr>
            <p:cNvPr id="129048" name="Rectangle 33"/>
            <p:cNvSpPr>
              <a:spLocks noChangeArrowheads="1"/>
            </p:cNvSpPr>
            <p:nvPr/>
          </p:nvSpPr>
          <p:spPr bwMode="auto">
            <a:xfrm>
              <a:off x="3127" y="2054"/>
              <a:ext cx="50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A’BC</a:t>
              </a:r>
            </a:p>
          </p:txBody>
        </p:sp>
        <p:sp>
          <p:nvSpPr>
            <p:cNvPr id="129049" name="Line 39"/>
            <p:cNvSpPr>
              <a:spLocks noChangeShapeType="1"/>
            </p:cNvSpPr>
            <p:nvPr/>
          </p:nvSpPr>
          <p:spPr bwMode="auto">
            <a:xfrm flipV="1">
              <a:off x="1584" y="2304"/>
              <a:ext cx="1824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6" name="Group 46"/>
          <p:cNvGrpSpPr>
            <a:grpSpLocks/>
          </p:cNvGrpSpPr>
          <p:nvPr/>
        </p:nvGrpSpPr>
        <p:grpSpPr bwMode="auto">
          <a:xfrm>
            <a:off x="2479675" y="3219450"/>
            <a:ext cx="3940175" cy="1971675"/>
            <a:chOff x="1584" y="2054"/>
            <a:chExt cx="2516" cy="1258"/>
          </a:xfrm>
        </p:grpSpPr>
        <p:sp>
          <p:nvSpPr>
            <p:cNvPr id="129046" name="Rectangle 34"/>
            <p:cNvSpPr>
              <a:spLocks noChangeArrowheads="1"/>
            </p:cNvSpPr>
            <p:nvPr/>
          </p:nvSpPr>
          <p:spPr bwMode="auto">
            <a:xfrm>
              <a:off x="3584" y="2054"/>
              <a:ext cx="5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AB’C</a:t>
              </a:r>
            </a:p>
          </p:txBody>
        </p:sp>
        <p:sp>
          <p:nvSpPr>
            <p:cNvPr id="129047" name="Line 40"/>
            <p:cNvSpPr>
              <a:spLocks noChangeShapeType="1"/>
            </p:cNvSpPr>
            <p:nvPr/>
          </p:nvSpPr>
          <p:spPr bwMode="auto">
            <a:xfrm flipV="1">
              <a:off x="1584" y="2304"/>
              <a:ext cx="2256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7" name="Group 47"/>
          <p:cNvGrpSpPr>
            <a:grpSpLocks/>
          </p:cNvGrpSpPr>
          <p:nvPr/>
        </p:nvGrpSpPr>
        <p:grpSpPr bwMode="auto">
          <a:xfrm>
            <a:off x="2479675" y="3219450"/>
            <a:ext cx="4692650" cy="2197100"/>
            <a:chOff x="1584" y="2054"/>
            <a:chExt cx="2997" cy="1402"/>
          </a:xfrm>
        </p:grpSpPr>
        <p:sp>
          <p:nvSpPr>
            <p:cNvPr id="129044" name="Rectangle 35"/>
            <p:cNvSpPr>
              <a:spLocks noChangeArrowheads="1"/>
            </p:cNvSpPr>
            <p:nvPr/>
          </p:nvSpPr>
          <p:spPr bwMode="auto">
            <a:xfrm>
              <a:off x="4064" y="2054"/>
              <a:ext cx="51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ABC’</a:t>
              </a:r>
            </a:p>
          </p:txBody>
        </p:sp>
        <p:sp>
          <p:nvSpPr>
            <p:cNvPr id="129045" name="Line 41"/>
            <p:cNvSpPr>
              <a:spLocks noChangeShapeType="1"/>
            </p:cNvSpPr>
            <p:nvPr/>
          </p:nvSpPr>
          <p:spPr bwMode="auto">
            <a:xfrm flipV="1">
              <a:off x="1584" y="2304"/>
              <a:ext cx="2736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8" name="Group 48"/>
          <p:cNvGrpSpPr>
            <a:grpSpLocks/>
          </p:cNvGrpSpPr>
          <p:nvPr/>
        </p:nvGrpSpPr>
        <p:grpSpPr bwMode="auto">
          <a:xfrm>
            <a:off x="2479675" y="3235325"/>
            <a:ext cx="5403850" cy="2406650"/>
            <a:chOff x="1584" y="2064"/>
            <a:chExt cx="3451" cy="1536"/>
          </a:xfrm>
        </p:grpSpPr>
        <p:sp>
          <p:nvSpPr>
            <p:cNvPr id="129042" name="Rectangle 36"/>
            <p:cNvSpPr>
              <a:spLocks noChangeArrowheads="1"/>
            </p:cNvSpPr>
            <p:nvPr/>
          </p:nvSpPr>
          <p:spPr bwMode="auto">
            <a:xfrm>
              <a:off x="4546" y="2064"/>
              <a:ext cx="48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ABC</a:t>
              </a:r>
            </a:p>
          </p:txBody>
        </p:sp>
        <p:sp>
          <p:nvSpPr>
            <p:cNvPr id="129043" name="Line 42"/>
            <p:cNvSpPr>
              <a:spLocks noChangeShapeType="1"/>
            </p:cNvSpPr>
            <p:nvPr/>
          </p:nvSpPr>
          <p:spPr bwMode="auto">
            <a:xfrm flipV="1">
              <a:off x="1584" y="2256"/>
              <a:ext cx="321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9" name="Group 44"/>
          <p:cNvGrpSpPr>
            <a:grpSpLocks/>
          </p:cNvGrpSpPr>
          <p:nvPr/>
        </p:nvGrpSpPr>
        <p:grpSpPr bwMode="auto">
          <a:xfrm>
            <a:off x="2479675" y="3246438"/>
            <a:ext cx="2536825" cy="1116012"/>
            <a:chOff x="1584" y="2072"/>
            <a:chExt cx="1620" cy="712"/>
          </a:xfrm>
        </p:grpSpPr>
        <p:sp>
          <p:nvSpPr>
            <p:cNvPr id="129040" name="Line 38"/>
            <p:cNvSpPr>
              <a:spLocks noChangeShapeType="1"/>
            </p:cNvSpPr>
            <p:nvPr/>
          </p:nvSpPr>
          <p:spPr bwMode="auto">
            <a:xfrm flipV="1">
              <a:off x="1584" y="2304"/>
              <a:ext cx="134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1" name="Rectangle 43"/>
            <p:cNvSpPr>
              <a:spLocks noChangeArrowheads="1"/>
            </p:cNvSpPr>
            <p:nvPr/>
          </p:nvSpPr>
          <p:spPr bwMode="auto">
            <a:xfrm>
              <a:off x="2804" y="2072"/>
              <a:ext cx="40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A’B’C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Predicate Calculus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 smtClean="0"/>
              <a:t>Predicate</a:t>
            </a:r>
            <a:r>
              <a:rPr lang="en-US" dirty="0" smtClean="0"/>
              <a:t> or </a:t>
            </a:r>
            <a:r>
              <a:rPr lang="en-US" i="1" dirty="0" smtClean="0"/>
              <a:t>Propositional Function</a:t>
            </a:r>
          </a:p>
          <a:p>
            <a:pPr lvl="1">
              <a:defRPr/>
            </a:pPr>
            <a:r>
              <a:rPr lang="en-US" dirty="0" smtClean="0"/>
              <a:t>A function that returns a truth value</a:t>
            </a:r>
          </a:p>
          <a:p>
            <a:pPr>
              <a:defRPr/>
            </a:pPr>
            <a:r>
              <a:rPr lang="en-US" dirty="0" smtClean="0"/>
              <a:t>“</a:t>
            </a:r>
            <a:r>
              <a:rPr lang="en-US" i="1" dirty="0" smtClean="0"/>
              <a:t>x</a:t>
            </a:r>
            <a:r>
              <a:rPr lang="en-US" dirty="0" smtClean="0"/>
              <a:t> is a cat”</a:t>
            </a:r>
          </a:p>
          <a:p>
            <a:pPr>
              <a:defRPr/>
            </a:pPr>
            <a:r>
              <a:rPr lang="en-US" dirty="0" smtClean="0"/>
              <a:t>“student </a:t>
            </a:r>
            <a:r>
              <a:rPr lang="en-US" i="1" dirty="0" smtClean="0"/>
              <a:t>x</a:t>
            </a:r>
            <a:r>
              <a:rPr lang="en-US" dirty="0" smtClean="0"/>
              <a:t> has taken course </a:t>
            </a:r>
            <a:r>
              <a:rPr lang="en-US" i="1" dirty="0" smtClean="0"/>
              <a:t>y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smtClean="0"/>
              <a:t>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y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smtClean="0">
                <a:latin typeface="Symbol" pitchFamily="18" charset="2"/>
                <a:sym typeface="Symbol" pitchFamily="18" charset="2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 P(x) </a:t>
            </a:r>
            <a:r>
              <a:rPr lang="en-US" dirty="0" smtClean="0"/>
              <a:t>: </a:t>
            </a:r>
            <a:r>
              <a:rPr lang="en-US" i="1" dirty="0" smtClean="0"/>
              <a:t>P(x)</a:t>
            </a:r>
            <a:r>
              <a:rPr lang="en-US" dirty="0" smtClean="0"/>
              <a:t> is true for every </a:t>
            </a:r>
            <a:r>
              <a:rPr lang="en-US" i="1" dirty="0" smtClean="0"/>
              <a:t>x </a:t>
            </a:r>
            <a:r>
              <a:rPr lang="en-US" dirty="0" smtClean="0"/>
              <a:t>in the domain</a:t>
            </a:r>
            <a:endParaRPr lang="en-US" i="1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x P(x) </a:t>
            </a:r>
            <a:r>
              <a:rPr lang="en-US" dirty="0" smtClean="0"/>
              <a:t>: There is an </a:t>
            </a:r>
            <a:r>
              <a:rPr lang="en-US" i="1" dirty="0" smtClean="0"/>
              <a:t>x</a:t>
            </a:r>
            <a:r>
              <a:rPr lang="en-US" dirty="0" smtClean="0"/>
              <a:t> in the domain for which </a:t>
            </a:r>
            <a:r>
              <a:rPr lang="en-US" i="1" dirty="0" smtClean="0"/>
              <a:t>P(x)</a:t>
            </a:r>
            <a:r>
              <a:rPr lang="en-US" dirty="0" smtClean="0"/>
              <a:t> is true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30052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248400"/>
            <a:ext cx="15827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Prime(65353)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D16E6-C182-49E7-AEFC-3F69FD10E7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Hand in Homework 8 now</a:t>
            </a:r>
          </a:p>
          <a:p>
            <a:pPr eaLnBrk="1" hangingPunct="1">
              <a:defRPr/>
            </a:pPr>
            <a:r>
              <a:rPr lang="en-US" dirty="0" smtClean="0"/>
              <a:t>Pick up all old homework now</a:t>
            </a:r>
          </a:p>
          <a:p>
            <a:pPr eaLnBrk="1" hangingPunct="1">
              <a:defRPr/>
            </a:pPr>
            <a:r>
              <a:rPr lang="en-US" dirty="0" smtClean="0"/>
              <a:t>Review session</a:t>
            </a:r>
          </a:p>
          <a:p>
            <a:pPr lvl="1" eaLnBrk="1" hangingPunct="1">
              <a:defRPr/>
            </a:pPr>
            <a:r>
              <a:rPr lang="en-US" dirty="0" smtClean="0"/>
              <a:t>Sunday</a:t>
            </a:r>
            <a:r>
              <a:rPr lang="en-US" dirty="0" smtClean="0"/>
              <a:t>, </a:t>
            </a:r>
            <a:r>
              <a:rPr lang="en-US" dirty="0" smtClean="0"/>
              <a:t>June 9, </a:t>
            </a:r>
            <a:r>
              <a:rPr lang="en-US" dirty="0" smtClean="0"/>
              <a:t>4 pm, EEB </a:t>
            </a:r>
            <a:r>
              <a:rPr lang="en-US" dirty="0" smtClean="0"/>
              <a:t>125 </a:t>
            </a:r>
          </a:p>
          <a:p>
            <a:pPr lvl="1" eaLnBrk="1" hangingPunct="1">
              <a:defRPr/>
            </a:pPr>
            <a:r>
              <a:rPr lang="en-US" dirty="0" smtClean="0"/>
              <a:t>List </a:t>
            </a:r>
            <a:r>
              <a:rPr lang="en-US" dirty="0" smtClean="0"/>
              <a:t>of Final Exam Topics and sampling of some typical kinds of exam questions on the </a:t>
            </a:r>
            <a:r>
              <a:rPr lang="en-US" dirty="0" smtClean="0"/>
              <a:t>web</a:t>
            </a:r>
          </a:p>
          <a:p>
            <a:pPr lvl="1" eaLnBrk="1" hangingPunct="1">
              <a:defRPr/>
            </a:pPr>
            <a:r>
              <a:rPr lang="en-US" dirty="0" smtClean="0"/>
              <a:t>Bring your questions to the review session!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Final exam</a:t>
            </a:r>
          </a:p>
          <a:p>
            <a:pPr lvl="1" eaLnBrk="1" hangingPunct="1">
              <a:defRPr/>
            </a:pPr>
            <a:r>
              <a:rPr lang="en-US" dirty="0" smtClean="0"/>
              <a:t>Monday, </a:t>
            </a:r>
            <a:r>
              <a:rPr lang="en-US" dirty="0" smtClean="0"/>
              <a:t>June 10, </a:t>
            </a:r>
            <a:r>
              <a:rPr lang="en-US" dirty="0" smtClean="0"/>
              <a:t>2:30-4:20 pm,  </a:t>
            </a:r>
            <a:r>
              <a:rPr lang="en-US" dirty="0" smtClean="0"/>
              <a:t>MGH 389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136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E4B5DA-D587-4952-866E-8219D3154F82}" type="slidenum">
              <a:rPr lang="en-US" smtClean="0">
                <a:solidFill>
                  <a:srgbClr val="898989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Statements with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Symbol"/>
                <a:sym typeface="Symbol"/>
              </a:rPr>
              <a:t>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(Even(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/>
                <a:sym typeface="Symbol"/>
              </a:rPr>
              <a:t></a:t>
            </a:r>
            <a:r>
              <a:rPr lang="en-US" dirty="0"/>
              <a:t> Odd(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latin typeface="Symbol"/>
                <a:sym typeface="Symbol"/>
              </a:rPr>
              <a:t>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(Even(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/>
                <a:sym typeface="Symbol"/>
              </a:rPr>
              <a:t></a:t>
            </a:r>
            <a:r>
              <a:rPr lang="en-US" dirty="0"/>
              <a:t> Prime(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(Greater(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y</a:t>
            </a:r>
            <a:r>
              <a:rPr lang="en-US" dirty="0" smtClean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(Prime(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(Equal(</a:t>
            </a:r>
            <a:r>
              <a:rPr lang="en-US" i="1" dirty="0" smtClean="0"/>
              <a:t>x</a:t>
            </a:r>
            <a:r>
              <a:rPr lang="en-US" dirty="0" smtClean="0"/>
              <a:t>, 2) </a:t>
            </a:r>
            <a:r>
              <a:rPr lang="en-US" dirty="0" smtClean="0">
                <a:latin typeface="Symbol"/>
                <a:sym typeface="Symbol"/>
              </a:rPr>
              <a:t></a:t>
            </a:r>
            <a:r>
              <a:rPr lang="en-US" dirty="0" smtClean="0"/>
              <a:t> Odd(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(Equal(</a:t>
            </a:r>
            <a:r>
              <a:rPr lang="en-US" i="1" dirty="0" smtClean="0"/>
              <a:t>x, y</a:t>
            </a:r>
            <a:r>
              <a:rPr lang="en-US" dirty="0" smtClean="0"/>
              <a:t> + 2)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y</a:t>
            </a:r>
            <a:r>
              <a:rPr lang="en-US" dirty="0" smtClean="0"/>
              <a:t>))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086600" y="1981200"/>
            <a:ext cx="1416050" cy="1477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Even(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Odd(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Prime(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Greater(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Equal(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086600" y="1219200"/>
            <a:ext cx="1890713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Domain:</a:t>
            </a:r>
          </a:p>
          <a:p>
            <a:pPr>
              <a:defRPr/>
            </a:pPr>
            <a:r>
              <a:rPr lang="en-US" dirty="0"/>
              <a:t>Positive Integers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D7232-0FFF-4B0B-956F-EA8F4095A3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Proofs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Start with hypotheses and facts</a:t>
            </a:r>
          </a:p>
          <a:p>
            <a:r>
              <a:rPr lang="en-US" smtClean="0"/>
              <a:t>Use rules of inference to extend set of facts</a:t>
            </a:r>
          </a:p>
          <a:p>
            <a:r>
              <a:rPr lang="en-US" smtClean="0"/>
              <a:t>Result is proved when it is included in the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7EF0D-F388-4ED0-90F8-5B17DA16D2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4000" smtClean="0"/>
              <a:t>Simple Propositional Inference Rules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381000" y="1298575"/>
            <a:ext cx="8534400" cy="5037138"/>
          </a:xfrm>
        </p:spPr>
        <p:txBody>
          <a:bodyPr/>
          <a:lstStyle/>
          <a:p>
            <a:r>
              <a:rPr lang="en-US" sz="2800" smtClean="0"/>
              <a:t>Excluded middle </a:t>
            </a:r>
            <a:endParaRPr lang="en-US" sz="1600" smtClean="0"/>
          </a:p>
          <a:p>
            <a:pPr lvl="4"/>
            <a:endParaRPr lang="en-US" sz="1600" smtClean="0"/>
          </a:p>
          <a:p>
            <a:r>
              <a:rPr lang="en-US" sz="2800" smtClean="0"/>
              <a:t>Two inference rules per binary connective one to eliminate it, one to introduce it.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EEEA-FB50-4BF6-92BC-358E73B299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3127" name="TextBox 6"/>
          <p:cNvSpPr txBox="1">
            <a:spLocks noChangeArrowheads="1"/>
          </p:cNvSpPr>
          <p:nvPr/>
        </p:nvSpPr>
        <p:spPr bwMode="auto">
          <a:xfrm>
            <a:off x="1601788" y="3025775"/>
            <a:ext cx="1428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p 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 q</a:t>
            </a:r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p, q</a:t>
            </a:r>
          </a:p>
        </p:txBody>
      </p:sp>
      <p:sp>
        <p:nvSpPr>
          <p:cNvPr id="133128" name="TextBox 7"/>
          <p:cNvSpPr txBox="1">
            <a:spLocks noChangeArrowheads="1"/>
          </p:cNvSpPr>
          <p:nvPr/>
        </p:nvSpPr>
        <p:spPr bwMode="auto">
          <a:xfrm>
            <a:off x="4267200" y="3040063"/>
            <a:ext cx="1568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p, q  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 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 q </a:t>
            </a:r>
          </a:p>
        </p:txBody>
      </p:sp>
      <p:sp>
        <p:nvSpPr>
          <p:cNvPr id="133129" name="TextBox 8"/>
          <p:cNvSpPr txBox="1">
            <a:spLocks noChangeArrowheads="1"/>
          </p:cNvSpPr>
          <p:nvPr/>
        </p:nvSpPr>
        <p:spPr bwMode="auto">
          <a:xfrm>
            <a:off x="4114800" y="4079875"/>
            <a:ext cx="254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     p          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p  q, q  p</a:t>
            </a:r>
          </a:p>
        </p:txBody>
      </p:sp>
      <p:sp>
        <p:nvSpPr>
          <p:cNvPr id="133130" name="TextBox 9"/>
          <p:cNvSpPr txBox="1">
            <a:spLocks noChangeArrowheads="1"/>
          </p:cNvSpPr>
          <p:nvPr/>
        </p:nvSpPr>
        <p:spPr bwMode="auto">
          <a:xfrm>
            <a:off x="1427163" y="4103688"/>
            <a:ext cx="1941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 p  q , p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q</a:t>
            </a:r>
          </a:p>
        </p:txBody>
      </p:sp>
      <p:sp>
        <p:nvSpPr>
          <p:cNvPr id="133131" name="TextBox 10"/>
          <p:cNvSpPr txBox="1">
            <a:spLocks noChangeArrowheads="1"/>
          </p:cNvSpPr>
          <p:nvPr/>
        </p:nvSpPr>
        <p:spPr bwMode="auto">
          <a:xfrm>
            <a:off x="1676400" y="5257800"/>
            <a:ext cx="1435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p, p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q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 q</a:t>
            </a:r>
          </a:p>
        </p:txBody>
      </p:sp>
      <p:sp>
        <p:nvSpPr>
          <p:cNvPr id="133132" name="TextBox 11"/>
          <p:cNvSpPr txBox="1">
            <a:spLocks noChangeArrowheads="1"/>
          </p:cNvSpPr>
          <p:nvPr/>
        </p:nvSpPr>
        <p:spPr bwMode="auto">
          <a:xfrm>
            <a:off x="4648200" y="5181600"/>
            <a:ext cx="1487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p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q  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q</a:t>
            </a:r>
          </a:p>
        </p:txBody>
      </p:sp>
      <p:sp>
        <p:nvSpPr>
          <p:cNvPr id="14" name="Freeform 13"/>
          <p:cNvSpPr/>
          <p:nvPr/>
        </p:nvSpPr>
        <p:spPr>
          <a:xfrm>
            <a:off x="4557713" y="5157788"/>
            <a:ext cx="1882775" cy="1239837"/>
          </a:xfrm>
          <a:custGeom>
            <a:avLst/>
            <a:gdLst>
              <a:gd name="connsiteX0" fmla="*/ 36038 w 1882859"/>
              <a:gd name="connsiteY0" fmla="*/ 328329 h 1239128"/>
              <a:gd name="connsiteX1" fmla="*/ 144896 w 1882859"/>
              <a:gd name="connsiteY1" fmla="*/ 1014129 h 1239128"/>
              <a:gd name="connsiteX2" fmla="*/ 1059296 w 1882859"/>
              <a:gd name="connsiteY2" fmla="*/ 1231843 h 1239128"/>
              <a:gd name="connsiteX3" fmla="*/ 1864838 w 1882859"/>
              <a:gd name="connsiteY3" fmla="*/ 796415 h 1239128"/>
              <a:gd name="connsiteX4" fmla="*/ 1527381 w 1882859"/>
              <a:gd name="connsiteY4" fmla="*/ 241243 h 1239128"/>
              <a:gd name="connsiteX5" fmla="*/ 493238 w 1882859"/>
              <a:gd name="connsiteY5" fmla="*/ 1758 h 1239128"/>
              <a:gd name="connsiteX6" fmla="*/ 36038 w 1882859"/>
              <a:gd name="connsiteY6" fmla="*/ 328329 h 12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859" h="1239128">
                <a:moveTo>
                  <a:pt x="36038" y="328329"/>
                </a:moveTo>
                <a:cubicBezTo>
                  <a:pt x="-22019" y="497057"/>
                  <a:pt x="-25647" y="863543"/>
                  <a:pt x="144896" y="1014129"/>
                </a:cubicBezTo>
                <a:cubicBezTo>
                  <a:pt x="315439" y="1164715"/>
                  <a:pt x="772639" y="1268129"/>
                  <a:pt x="1059296" y="1231843"/>
                </a:cubicBezTo>
                <a:cubicBezTo>
                  <a:pt x="1345953" y="1195557"/>
                  <a:pt x="1786824" y="961515"/>
                  <a:pt x="1864838" y="796415"/>
                </a:cubicBezTo>
                <a:cubicBezTo>
                  <a:pt x="1942852" y="631315"/>
                  <a:pt x="1755981" y="373686"/>
                  <a:pt x="1527381" y="241243"/>
                </a:cubicBezTo>
                <a:cubicBezTo>
                  <a:pt x="1298781" y="108800"/>
                  <a:pt x="739981" y="-16385"/>
                  <a:pt x="493238" y="1758"/>
                </a:cubicBezTo>
                <a:cubicBezTo>
                  <a:pt x="246495" y="19901"/>
                  <a:pt x="94095" y="159601"/>
                  <a:pt x="36038" y="32832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4938" y="5257800"/>
            <a:ext cx="265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Direct Proof Rule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3135" name="TextBox 7"/>
          <p:cNvSpPr txBox="1">
            <a:spLocks noChangeArrowheads="1"/>
          </p:cNvSpPr>
          <p:nvPr/>
        </p:nvSpPr>
        <p:spPr bwMode="auto">
          <a:xfrm>
            <a:off x="3671888" y="1066800"/>
            <a:ext cx="1952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           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 p </a:t>
            </a:r>
            <a:r>
              <a:rPr lang="en-US" sz="32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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Inference Rules for Quantifiers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2CA70-2409-4BDD-9DDF-2F557EA72E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1143000" y="1447800"/>
            <a:ext cx="2935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P(c) for some c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 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x P(x)</a:t>
            </a:r>
          </a:p>
        </p:txBody>
      </p:sp>
      <p:sp>
        <p:nvSpPr>
          <p:cNvPr id="134151" name="TextBox 7"/>
          <p:cNvSpPr txBox="1">
            <a:spLocks noChangeArrowheads="1"/>
          </p:cNvSpPr>
          <p:nvPr/>
        </p:nvSpPr>
        <p:spPr bwMode="auto">
          <a:xfrm>
            <a:off x="5029200" y="1447800"/>
            <a:ext cx="2876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</a:t>
            </a:r>
            <a:r>
              <a:rPr lang="en-US" sz="32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 x P(x)        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P(a) for any a</a:t>
            </a:r>
            <a:endParaRPr lang="en-US" sz="3200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</p:txBody>
      </p:sp>
      <p:sp>
        <p:nvSpPr>
          <p:cNvPr id="134152" name="TextBox 8"/>
          <p:cNvSpPr txBox="1">
            <a:spLocks noChangeArrowheads="1"/>
          </p:cNvSpPr>
          <p:nvPr/>
        </p:nvSpPr>
        <p:spPr bwMode="auto">
          <a:xfrm>
            <a:off x="152400" y="3505200"/>
            <a:ext cx="4524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“Let a be anything”...P(a)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 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x P(x)</a:t>
            </a:r>
          </a:p>
        </p:txBody>
      </p:sp>
      <p:sp>
        <p:nvSpPr>
          <p:cNvPr id="134153" name="TextBox 9"/>
          <p:cNvSpPr txBox="1">
            <a:spLocks noChangeArrowheads="1"/>
          </p:cNvSpPr>
          <p:nvPr/>
        </p:nvSpPr>
        <p:spPr bwMode="auto">
          <a:xfrm>
            <a:off x="4754563" y="3505200"/>
            <a:ext cx="4389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          </a:t>
            </a:r>
            <a:r>
              <a:rPr lang="en-US" sz="32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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 x P(x)               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P(c) for some special c</a:t>
            </a:r>
            <a:endParaRPr lang="en-US" sz="3200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Even and Odd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dirty="0" smtClean="0">
              <a:sym typeface="Symbol"/>
            </a:endParaRPr>
          </a:p>
          <a:p>
            <a:pPr>
              <a:defRPr/>
            </a:pPr>
            <a:r>
              <a:rPr lang="en-US" sz="2800" dirty="0" smtClean="0">
                <a:sym typeface="Symbol"/>
              </a:rPr>
              <a:t>Prove: “The square of every odd number is odd”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 English proof of: x (Odd(x)Odd(x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endParaRPr lang="en-US" sz="1400" dirty="0" smtClean="0"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Let x be an odd number.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Then x=2k+1 for some integer k (depending on x)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Therefore 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=(2k+1)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 4k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+4k+1=2(2k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+2k)+1.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Since 2k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+2k is an integer, 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odd.    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EE9A-8F38-47A7-A0B0-83A22A833F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4876800" y="228600"/>
            <a:ext cx="3886200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Even(x) </a:t>
            </a:r>
            <a:r>
              <a:rPr lang="en-US" sz="2800" dirty="0">
                <a:latin typeface="+mj-lt"/>
                <a:sym typeface="Symbol"/>
              </a:rPr>
              <a:t></a:t>
            </a:r>
            <a:r>
              <a:rPr lang="en-US" sz="2800" b="1" dirty="0">
                <a:latin typeface="+mj-lt"/>
                <a:sym typeface="Symbol"/>
              </a:rPr>
              <a:t> </a:t>
            </a:r>
            <a:r>
              <a:rPr lang="en-US" sz="2800" dirty="0">
                <a:latin typeface="+mj-lt"/>
                <a:sym typeface="Symbol"/>
              </a:rPr>
              <a:t>y  (x=2y)     </a:t>
            </a:r>
          </a:p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Odd(x)  </a:t>
            </a:r>
            <a:r>
              <a:rPr lang="en-US" sz="2800" b="1" dirty="0">
                <a:latin typeface="+mj-lt"/>
                <a:sym typeface="Symbol"/>
              </a:rPr>
              <a:t></a:t>
            </a:r>
            <a:r>
              <a:rPr lang="en-US" sz="2800" dirty="0">
                <a:latin typeface="+mj-lt"/>
                <a:sym typeface="Symbol"/>
              </a:rPr>
              <a:t>y  (x=2y+1)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Domain: Integers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 vectors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Let U = {1, . . ., 10}, represent the set {1,3,4,8,9} with </a:t>
            </a:r>
          </a:p>
          <a:p>
            <a:pPr>
              <a:defRPr/>
            </a:pPr>
            <a:endParaRPr lang="en-US" dirty="0">
              <a:ea typeface="Cambria Math" pitchFamily="18" charset="0"/>
              <a:cs typeface="Cambria Math" pitchFamily="18" charset="0"/>
              <a:sym typeface="Symbol" pitchFamily="18" charset="2"/>
            </a:endParaRPr>
          </a:p>
          <a:p>
            <a:pPr lvl="4">
              <a:defRPr/>
            </a:pPr>
            <a:endParaRPr lang="en-US" sz="1000" dirty="0" smtClean="0">
              <a:ea typeface="Cambria Math" pitchFamily="18" charset="0"/>
              <a:cs typeface="Cambria Math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dirty="0" smtClean="0"/>
              <a:t>Bit operations: </a:t>
            </a:r>
          </a:p>
          <a:p>
            <a:pPr lvl="1">
              <a:defRPr/>
            </a:pPr>
            <a:r>
              <a:rPr lang="en-US" dirty="0" smtClean="0"/>
              <a:t>0110110100 </a:t>
            </a:r>
            <a:r>
              <a:rPr lang="en-US" dirty="0" smtClean="0">
                <a:sym typeface="Symbol"/>
              </a:rPr>
              <a:t> </a:t>
            </a:r>
            <a:r>
              <a:rPr lang="en-US" dirty="0" smtClean="0"/>
              <a:t>0011010110 = 0111110110</a:t>
            </a:r>
          </a:p>
          <a:p>
            <a:pPr>
              <a:defRPr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–l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-x ... Documents/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-r--r-- ... file1</a:t>
            </a:r>
          </a:p>
          <a:p>
            <a:pPr>
              <a:defRPr/>
            </a:pPr>
            <a:endParaRPr lang="en-US" dirty="0" smtClean="0">
              <a:ea typeface="Cambria Math" pitchFamily="18" charset="0"/>
              <a:cs typeface="Cambria Math" pitchFamily="18" charset="0"/>
              <a:sym typeface="Symbol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D61EB-647A-4B88-AEE1-DCB436744B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36199" name="TextBox 2"/>
          <p:cNvSpPr txBox="1">
            <a:spLocks noChangeArrowheads="1"/>
          </p:cNvSpPr>
          <p:nvPr/>
        </p:nvSpPr>
        <p:spPr bwMode="auto">
          <a:xfrm>
            <a:off x="3352800" y="2743200"/>
            <a:ext cx="240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1011000110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One-time pad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Alice and Bob privately share random n-bit vector K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Eve does not know K</a:t>
            </a:r>
          </a:p>
          <a:p>
            <a:pPr lvl="4"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Later, Alice has n-bit message m to send to Bob</a:t>
            </a:r>
          </a:p>
          <a:p>
            <a:pPr lvl="1">
              <a:defRPr/>
            </a:pPr>
            <a:r>
              <a:rPr lang="en-US" dirty="0" smtClean="0"/>
              <a:t>Alice computes  C = m </a:t>
            </a:r>
            <a:r>
              <a:rPr lang="en-US" dirty="0" smtClean="0">
                <a:sym typeface="Symbol" pitchFamily="18" charset="2"/>
              </a:rPr>
              <a:t> K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Alice sends C to Bob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Bob computes m = C  K which is (m  K)  K</a:t>
            </a:r>
          </a:p>
          <a:p>
            <a:pPr lvl="1">
              <a:defRPr/>
            </a:pPr>
            <a:endParaRPr lang="en-US" dirty="0" smtClean="0">
              <a:sym typeface="Symbol" pitchFamily="18" charset="2"/>
            </a:endParaRPr>
          </a:p>
          <a:p>
            <a:pPr>
              <a:defRPr/>
            </a:pPr>
            <a:r>
              <a:rPr lang="en-US" sz="2800" dirty="0" smtClean="0">
                <a:sym typeface="Symbol" pitchFamily="18" charset="2"/>
              </a:rPr>
              <a:t>Eve cannot figure out m from C unless she can guess K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57CF6-9900-4F61-AA54-6501D70C6D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Arithmetic mod 7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smtClean="0"/>
              <a:t>a +</a:t>
            </a:r>
            <a:r>
              <a:rPr lang="en-US" baseline="-25000" smtClean="0"/>
              <a:t>7</a:t>
            </a:r>
            <a:r>
              <a:rPr lang="en-US" smtClean="0"/>
              <a:t> b = (a + b) mod 7</a:t>
            </a:r>
          </a:p>
          <a:p>
            <a:r>
              <a:rPr lang="en-US" smtClean="0"/>
              <a:t>a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baseline="-25000" smtClean="0">
                <a:latin typeface="Symbol" pitchFamily="18" charset="2"/>
                <a:sym typeface="Symbol" pitchFamily="18" charset="2"/>
              </a:rPr>
              <a:t>7</a:t>
            </a:r>
            <a:r>
              <a:rPr lang="en-US" smtClean="0"/>
              <a:t> b = (a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smtClean="0"/>
              <a:t> b) mod 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14400" y="3429000"/>
          <a:ext cx="3276600" cy="30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029200" y="3429000"/>
          <a:ext cx="3276600" cy="30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028F6-73DA-4F6A-B4F6-5218BC0C4B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Division Theorem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D62BC-3478-4997-93C1-9664F3DD7A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23900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ea typeface="ＭＳ Ｐゴシック" pitchFamily="-111" charset="-128"/>
              </a:rPr>
              <a:t>Let </a:t>
            </a:r>
            <a:r>
              <a:rPr lang="en-US" sz="2800" i="1" smtClean="0">
                <a:ea typeface="ＭＳ Ｐゴシック" pitchFamily="-111" charset="-128"/>
              </a:rPr>
              <a:t>a</a:t>
            </a:r>
            <a:r>
              <a:rPr lang="en-US" sz="2800" smtClean="0">
                <a:ea typeface="ＭＳ Ｐゴシック" pitchFamily="-111" charset="-128"/>
              </a:rPr>
              <a:t> be an integer and </a:t>
            </a:r>
            <a:r>
              <a:rPr lang="en-US" sz="2800" i="1" smtClean="0">
                <a:ea typeface="ＭＳ Ｐゴシック" pitchFamily="-111" charset="-128"/>
              </a:rPr>
              <a:t>d</a:t>
            </a:r>
            <a:r>
              <a:rPr lang="en-US" sz="2800" smtClean="0">
                <a:ea typeface="ＭＳ Ｐゴシック" pitchFamily="-111" charset="-128"/>
              </a:rPr>
              <a:t> a positive integer.  Then there are </a:t>
            </a:r>
            <a:r>
              <a:rPr lang="en-US" sz="2800" i="1" smtClean="0">
                <a:ea typeface="ＭＳ Ｐゴシック" pitchFamily="-111" charset="-128"/>
              </a:rPr>
              <a:t>unique</a:t>
            </a:r>
            <a:r>
              <a:rPr lang="en-US" sz="2800" smtClean="0">
                <a:ea typeface="ＭＳ Ｐゴシック" pitchFamily="-111" charset="-128"/>
              </a:rPr>
              <a:t> integers </a:t>
            </a:r>
            <a:r>
              <a:rPr lang="en-US" sz="2800" i="1" smtClean="0">
                <a:ea typeface="ＭＳ Ｐゴシック" pitchFamily="-111" charset="-128"/>
              </a:rPr>
              <a:t>q</a:t>
            </a:r>
            <a:r>
              <a:rPr lang="en-US" sz="2800" smtClean="0">
                <a:ea typeface="ＭＳ Ｐゴシック" pitchFamily="-111" charset="-128"/>
              </a:rPr>
              <a:t> and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, with 0 ≤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 &lt; </a:t>
            </a:r>
            <a:r>
              <a:rPr lang="en-US" sz="2800" i="1" smtClean="0">
                <a:ea typeface="ＭＳ Ｐゴシック" pitchFamily="-111" charset="-128"/>
              </a:rPr>
              <a:t>d</a:t>
            </a:r>
            <a:r>
              <a:rPr lang="en-US" sz="2800" smtClean="0">
                <a:ea typeface="ＭＳ Ｐゴシック" pitchFamily="-111" charset="-128"/>
              </a:rPr>
              <a:t>, such that </a:t>
            </a:r>
            <a:r>
              <a:rPr lang="en-US" sz="2800" i="1" smtClean="0">
                <a:ea typeface="ＭＳ Ｐゴシック" pitchFamily="-111" charset="-128"/>
              </a:rPr>
              <a:t>a</a:t>
            </a:r>
            <a:r>
              <a:rPr lang="en-US" sz="2800" smtClean="0">
                <a:ea typeface="ＭＳ Ｐゴシック" pitchFamily="-111" charset="-128"/>
              </a:rPr>
              <a:t> = </a:t>
            </a:r>
            <a:r>
              <a:rPr lang="en-US" sz="2800" i="1" smtClean="0">
                <a:ea typeface="ＭＳ Ｐゴシック" pitchFamily="-111" charset="-128"/>
              </a:rPr>
              <a:t>dq</a:t>
            </a:r>
            <a:r>
              <a:rPr lang="en-US" sz="2800" smtClean="0">
                <a:ea typeface="ＭＳ Ｐゴシック" pitchFamily="-111" charset="-128"/>
              </a:rPr>
              <a:t> +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29000"/>
            <a:ext cx="4953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latin typeface="Arial" pitchFamily="34" charset="0"/>
                <a:ea typeface="MS PGothic" pitchFamily="34" charset="-128"/>
              </a:rPr>
              <a:t>q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=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a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b="1" dirty="0">
                <a:latin typeface="Arial" pitchFamily="34" charset="0"/>
                <a:ea typeface="MS PGothic" pitchFamily="34" charset="-128"/>
              </a:rPr>
              <a:t>div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d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          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r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=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a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b="1" dirty="0">
                <a:latin typeface="Arial" pitchFamily="34" charset="0"/>
                <a:ea typeface="MS PGothic" pitchFamily="34" charset="-128"/>
              </a:rPr>
              <a:t>mod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Modular Arithmetic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15380-7E7E-4C54-A651-2AA995E56F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772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m be a positive integer.  We say a </a:t>
            </a:r>
            <a:r>
              <a:rPr lang="en-US" sz="2400" i="1" smtClean="0">
                <a:ea typeface="ＭＳ Ｐゴシック" pitchFamily="-111" charset="-128"/>
              </a:rPr>
              <a:t>is congruent to b modulo m </a:t>
            </a:r>
            <a:r>
              <a:rPr lang="en-US" sz="2400" smtClean="0">
                <a:ea typeface="ＭＳ Ｐゴシック" pitchFamily="-111" charset="-128"/>
              </a:rPr>
              <a:t>if m divides a – b.  We use the notation a ≡ b (mod m) to indicate that a is congruent to b modulo 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77724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let m be a positive integer.  Then a ≡ b (mod m) if and only if a mod m = b mod 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7772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m be a positive integer.  If a ≡ b (mod m) and     </a:t>
            </a:r>
          </a:p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c ≡ d (mod m), then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 + c ≡ b + d (mod m)    and      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ac ≡ bd (mod 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505450"/>
            <a:ext cx="77724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let m be a positive integer.  Then a ≡ b (mod m) if and only if </a:t>
            </a:r>
          </a:p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 mod m = b mod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B6D28BE-E607-4176-AF38-E3BB15713E77}" type="slidenum">
              <a:rPr lang="en-US" sz="1400" smtClean="0">
                <a:latin typeface="Tahoma" pitchFamily="34" charset="0"/>
              </a:rPr>
              <a:pPr eaLnBrk="1" hangingPunct="1"/>
              <a:t>3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What makes the </a:t>
            </a:r>
            <a:r>
              <a:rPr lang="en-US" sz="3200" dirty="0" smtClean="0"/>
              <a:t>Halting </a:t>
            </a:r>
            <a:r>
              <a:rPr lang="en-US" sz="3200" dirty="0" smtClean="0"/>
              <a:t>Problem and related problems hard?</a:t>
            </a:r>
            <a:endParaRPr lang="en-US" sz="32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Figuring out in some finite time something about what might happen in the infinite # of steps that a general computation might take</a:t>
            </a:r>
          </a:p>
          <a:p>
            <a:pPr lvl="1" eaLnBrk="1" hangingPunct="1"/>
            <a:r>
              <a:rPr lang="en-US" dirty="0" smtClean="0"/>
              <a:t>e.g. having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(&lt;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&gt;,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 smtClean="0"/>
              <a:t>output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/>
              <a:t> when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/>
              <a:t> doesn’t halt 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following program does exist and won’t generate any contradiction</a:t>
            </a:r>
          </a:p>
          <a:p>
            <a:pPr lvl="1" eaLnBrk="1" hangingPunct="1"/>
            <a:r>
              <a:rPr lang="en-US" dirty="0" smtClean="0"/>
              <a:t>Function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</a:t>
            </a:r>
          </a:p>
          <a:p>
            <a:pPr lvl="2" eaLnBrk="1" hangingPunct="1"/>
            <a:r>
              <a:rPr lang="en-US" dirty="0" smtClean="0"/>
              <a:t>if </a:t>
            </a:r>
            <a:r>
              <a:rPr lang="en-US" b="1" dirty="0" smtClean="0">
                <a:solidFill>
                  <a:srgbClr val="0033CC"/>
                </a:solidFill>
              </a:rPr>
              <a:t>U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b="1" dirty="0" err="1" smtClean="0">
                <a:solidFill>
                  <a:srgbClr val="0033CC"/>
                </a:solidFill>
              </a:rPr>
              <a:t>x</a:t>
            </a:r>
            <a:r>
              <a:rPr lang="en-US" dirty="0" err="1" smtClean="0">
                <a:solidFill>
                  <a:srgbClr val="0033CC"/>
                </a:solidFill>
              </a:rPr>
              <a:t>,</a:t>
            </a:r>
            <a:r>
              <a:rPr lang="en-US" b="1" dirty="0" err="1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 </a:t>
            </a:r>
            <a:r>
              <a:rPr lang="en-US" dirty="0" smtClean="0"/>
              <a:t>halts </a:t>
            </a:r>
            <a:r>
              <a:rPr lang="en-US" dirty="0" smtClean="0"/>
              <a:t>then</a:t>
            </a:r>
          </a:p>
          <a:p>
            <a:pPr lvl="3" eaLnBrk="1" hangingPunct="1"/>
            <a:r>
              <a:rPr lang="en-US" b="1" dirty="0" smtClean="0"/>
              <a:t>while</a:t>
            </a:r>
            <a:r>
              <a:rPr lang="en-US" dirty="0" smtClean="0"/>
              <a:t> (true); /* loop forever */</a:t>
            </a:r>
          </a:p>
          <a:p>
            <a:pPr lvl="2" eaLnBrk="1" hangingPunct="1"/>
            <a:r>
              <a:rPr lang="en-US" dirty="0" smtClean="0"/>
              <a:t>else</a:t>
            </a:r>
          </a:p>
          <a:p>
            <a:pPr lvl="3" eaLnBrk="1" hangingPunct="1"/>
            <a:r>
              <a:rPr lang="en-US" b="1" dirty="0" smtClean="0"/>
              <a:t>no-op</a:t>
            </a:r>
            <a:r>
              <a:rPr lang="en-US" dirty="0" smtClean="0"/>
              <a:t>; /* do nothing and halt */</a:t>
            </a:r>
          </a:p>
          <a:p>
            <a:pPr lvl="2" eaLnBrk="1" hangingPunct="1"/>
            <a:r>
              <a:rPr lang="en-US" dirty="0" err="1" smtClean="0"/>
              <a:t>endif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Integer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422A4-457C-47AD-84CE-400C556AE8B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1318" name="TextBox 5"/>
          <p:cNvSpPr txBox="1">
            <a:spLocks noChangeArrowheads="1"/>
          </p:cNvSpPr>
          <p:nvPr/>
        </p:nvSpPr>
        <p:spPr bwMode="auto">
          <a:xfrm>
            <a:off x="685800" y="1676400"/>
            <a:ext cx="7315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ea typeface="ＭＳ Ｐゴシック" pitchFamily="-111" charset="-128"/>
              </a:rPr>
              <a:t>Signed integer representation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Suppose -2</a:t>
            </a:r>
            <a:r>
              <a:rPr lang="en-US" sz="2400" baseline="30000">
                <a:ea typeface="ＭＳ Ｐゴシック" pitchFamily="-111" charset="-128"/>
              </a:rPr>
              <a:t>n-1</a:t>
            </a:r>
            <a:r>
              <a:rPr lang="en-US" sz="2400">
                <a:ea typeface="ＭＳ Ｐゴシック" pitchFamily="-111" charset="-128"/>
              </a:rPr>
              <a:t> &lt; x &lt; 2</a:t>
            </a:r>
            <a:r>
              <a:rPr lang="en-US" sz="2400" baseline="30000">
                <a:ea typeface="ＭＳ Ｐゴシック" pitchFamily="-111" charset="-128"/>
              </a:rPr>
              <a:t>n-1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First bit as the sign, n-1 bits for the value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99:    </a:t>
            </a:r>
            <a:r>
              <a:rPr lang="en-US" sz="1100">
                <a:ea typeface="ＭＳ Ｐゴシック" pitchFamily="-111" charset="-128"/>
              </a:rPr>
              <a:t> </a:t>
            </a:r>
            <a:r>
              <a:rPr lang="en-US" sz="2400">
                <a:ea typeface="ＭＳ Ｐゴシック" pitchFamily="-111" charset="-128"/>
              </a:rPr>
              <a:t>0110 </a:t>
            </a:r>
            <a:r>
              <a:rPr lang="en-US">
                <a:ea typeface="ＭＳ Ｐゴシック" pitchFamily="-111" charset="-128"/>
              </a:rPr>
              <a:t> </a:t>
            </a:r>
            <a:r>
              <a:rPr lang="en-US" sz="2400">
                <a:ea typeface="ＭＳ Ｐゴシック" pitchFamily="-111" charset="-128"/>
              </a:rPr>
              <a:t>0011,              -18:   1001  0010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3200">
                <a:ea typeface="ＭＳ Ｐゴシック" pitchFamily="-111" charset="-128"/>
              </a:rPr>
              <a:t>Two’s complement representation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Suppose 0 ≤ x &lt; 2</a:t>
            </a:r>
            <a:r>
              <a:rPr lang="en-US" sz="2400" baseline="30000">
                <a:ea typeface="ＭＳ Ｐゴシック" pitchFamily="-111" charset="-128"/>
              </a:rPr>
              <a:t>n-1</a:t>
            </a:r>
            <a:r>
              <a:rPr lang="en-US" sz="2400">
                <a:ea typeface="ＭＳ Ｐゴシック" pitchFamily="-111" charset="-128"/>
              </a:rPr>
              <a:t>, 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x is represented by the binary representation of x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-x is represented by the binary representation of 2</a:t>
            </a:r>
            <a:r>
              <a:rPr lang="en-US" sz="2400" baseline="30000">
                <a:ea typeface="ＭＳ Ｐゴシック" pitchFamily="-111" charset="-128"/>
              </a:rPr>
              <a:t>n</a:t>
            </a:r>
            <a:r>
              <a:rPr lang="en-US" sz="2400">
                <a:ea typeface="ＭＳ Ｐゴシック" pitchFamily="-111" charset="-128"/>
              </a:rPr>
              <a:t>-x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99:    </a:t>
            </a:r>
            <a:r>
              <a:rPr lang="en-US" sz="1100">
                <a:ea typeface="ＭＳ Ｐゴシック" pitchFamily="-111" charset="-128"/>
              </a:rPr>
              <a:t> </a:t>
            </a:r>
            <a:r>
              <a:rPr lang="en-US" sz="2400">
                <a:ea typeface="ＭＳ Ｐゴシック" pitchFamily="-111" charset="-128"/>
              </a:rPr>
              <a:t>0110  0011,              -18:   1110 1110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Hashing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Map values from a large domain, 0…M-1 in a much smaller domain, 0…n-1</a:t>
            </a:r>
          </a:p>
          <a:p>
            <a:pPr>
              <a:defRPr/>
            </a:pPr>
            <a:r>
              <a:rPr lang="en-US" dirty="0" smtClean="0"/>
              <a:t>Index lookup</a:t>
            </a:r>
          </a:p>
          <a:p>
            <a:pPr>
              <a:defRPr/>
            </a:pPr>
            <a:r>
              <a:rPr lang="en-US" dirty="0" smtClean="0"/>
              <a:t>Test for equality</a:t>
            </a:r>
          </a:p>
          <a:p>
            <a:pPr>
              <a:defRPr/>
            </a:pPr>
            <a:r>
              <a:rPr lang="en-US" dirty="0" smtClean="0"/>
              <a:t>Hash(x) = x mod p  </a:t>
            </a:r>
          </a:p>
          <a:p>
            <a:pPr lvl="1">
              <a:defRPr/>
            </a:pPr>
            <a:r>
              <a:rPr lang="en-US" dirty="0" smtClean="0"/>
              <a:t>(or Hash(x) = (ax + b) mod p)</a:t>
            </a:r>
          </a:p>
          <a:p>
            <a:pPr>
              <a:defRPr/>
            </a:pPr>
            <a:r>
              <a:rPr lang="en-US" dirty="0" smtClean="0"/>
              <a:t>Often want the hash function to depend on all of the bits of the data	</a:t>
            </a:r>
          </a:p>
          <a:p>
            <a:pPr lvl="1">
              <a:defRPr/>
            </a:pPr>
            <a:r>
              <a:rPr lang="en-US" dirty="0" smtClean="0"/>
              <a:t>Collision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2C2B-9C54-4C3B-98A8-4BD8DC64F4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Modular Exponentiation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400" y="2133600"/>
          <a:ext cx="2867025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0" y="2133600"/>
          <a:ext cx="2867025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495" name="TextBox 1"/>
          <p:cNvSpPr txBox="1">
            <a:spLocks noChangeArrowheads="1"/>
          </p:cNvSpPr>
          <p:nvPr/>
        </p:nvSpPr>
        <p:spPr bwMode="auto">
          <a:xfrm>
            <a:off x="2590800" y="5273675"/>
            <a:ext cx="325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Arithmetic mod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58645-2E57-4EE3-9BF3-915AB46F91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Fast exponentiation</a:t>
            </a:r>
            <a:br>
              <a:rPr lang="en-US" smtClean="0"/>
            </a:br>
            <a:r>
              <a:rPr lang="en-US" smtClean="0"/>
              <a:t>Repeated Squaring</a:t>
            </a:r>
          </a:p>
        </p:txBody>
      </p:sp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67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067E2A-C482-4E00-A755-48EF2416B6D8}" type="slidenum">
              <a:rPr lang="en-US" smtClean="0">
                <a:solidFill>
                  <a:srgbClr val="898989"/>
                </a:solidFill>
              </a:rPr>
              <a:pPr eaLnBrk="1" hangingPunct="1"/>
              <a:t>33</a:t>
            </a:fld>
            <a:endParaRPr 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Primality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79248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</a:rPr>
              <a:t>An integer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greater than 1 is called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prime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if the only positive factors of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are 1 and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722563"/>
            <a:ext cx="7924800" cy="955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</a:rPr>
              <a:t>A positive integer that is greater than 1 and is not prime is called composite</a:t>
            </a:r>
            <a:r>
              <a:rPr lang="en-US" dirty="0"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792480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800" b="1" dirty="0">
                <a:latin typeface="Arial" pitchFamily="34" charset="0"/>
                <a:ea typeface="MS PGothic" pitchFamily="34" charset="-128"/>
              </a:rPr>
              <a:t>Fundamental Theorem of Arithmetic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: Every positive integer greater than 1 has a unique prime factorization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422A5-7F71-4303-95E6-300F329ECE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 and </a:t>
            </a:r>
            <a:r>
              <a:rPr lang="en-US" dirty="0" smtClean="0"/>
              <a:t>Factoring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FF63B-C14B-4A57-A443-566BD628B0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46438" name="TextBox 6"/>
          <p:cNvSpPr txBox="1">
            <a:spLocks noChangeArrowheads="1"/>
          </p:cNvSpPr>
          <p:nvPr/>
        </p:nvSpPr>
        <p:spPr bwMode="auto">
          <a:xfrm>
            <a:off x="762000" y="1676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a = 2</a:t>
            </a:r>
            <a:r>
              <a:rPr lang="en-US" sz="2400" baseline="30000">
                <a:ea typeface="ＭＳ Ｐゴシック" pitchFamily="-111" charset="-128"/>
              </a:rPr>
              <a:t>3 </a:t>
            </a:r>
            <a:r>
              <a:rPr lang="en-US" sz="2400">
                <a:ea typeface="ＭＳ Ｐゴシック" pitchFamily="-111" charset="-128"/>
              </a:rPr>
              <a:t>• 3 • 5</a:t>
            </a:r>
            <a:r>
              <a:rPr lang="en-US" sz="2400" baseline="30000">
                <a:ea typeface="ＭＳ Ｐゴシック" pitchFamily="-111" charset="-128"/>
              </a:rPr>
              <a:t>2</a:t>
            </a:r>
            <a:r>
              <a:rPr lang="en-US" sz="2400">
                <a:ea typeface="ＭＳ Ｐゴシック" pitchFamily="-111" charset="-128"/>
              </a:rPr>
              <a:t> • 7 • 11 = 46,200</a:t>
            </a:r>
          </a:p>
        </p:txBody>
      </p:sp>
      <p:sp>
        <p:nvSpPr>
          <p:cNvPr id="146439" name="TextBox 7"/>
          <p:cNvSpPr txBox="1">
            <a:spLocks noChangeArrowheads="1"/>
          </p:cNvSpPr>
          <p:nvPr/>
        </p:nvSpPr>
        <p:spPr bwMode="auto">
          <a:xfrm>
            <a:off x="788988" y="2438400"/>
            <a:ext cx="453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b = 2 • 3</a:t>
            </a:r>
            <a:r>
              <a:rPr lang="en-US" sz="2400" baseline="30000">
                <a:ea typeface="ＭＳ Ｐゴシック" pitchFamily="-111" charset="-128"/>
              </a:rPr>
              <a:t>2</a:t>
            </a:r>
            <a:r>
              <a:rPr lang="en-US" sz="2400">
                <a:ea typeface="ＭＳ Ｐゴシック" pitchFamily="-111" charset="-128"/>
              </a:rPr>
              <a:t> • 5</a:t>
            </a:r>
            <a:r>
              <a:rPr lang="en-US" sz="2400" baseline="30000">
                <a:ea typeface="ＭＳ Ｐゴシック" pitchFamily="-111" charset="-128"/>
              </a:rPr>
              <a:t>3</a:t>
            </a:r>
            <a:r>
              <a:rPr lang="en-US" sz="2400">
                <a:ea typeface="ＭＳ Ｐゴシック" pitchFamily="-111" charset="-128"/>
              </a:rPr>
              <a:t> • 7 • 13 = 204,750</a:t>
            </a:r>
          </a:p>
        </p:txBody>
      </p:sp>
      <p:sp>
        <p:nvSpPr>
          <p:cNvPr id="146440" name="TextBox 8"/>
          <p:cNvSpPr txBox="1">
            <a:spLocks noChangeArrowheads="1"/>
          </p:cNvSpPr>
          <p:nvPr/>
        </p:nvSpPr>
        <p:spPr bwMode="auto">
          <a:xfrm>
            <a:off x="762000" y="342265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GCD(a, b) = 2</a:t>
            </a:r>
            <a:r>
              <a:rPr lang="en-US" sz="2400" baseline="30000">
                <a:ea typeface="ＭＳ Ｐゴシック" pitchFamily="-111" charset="-128"/>
              </a:rPr>
              <a:t>min(3,1)</a:t>
            </a:r>
            <a:r>
              <a:rPr lang="en-US" sz="2400">
                <a:ea typeface="ＭＳ Ｐゴシック" pitchFamily="-111" charset="-128"/>
              </a:rPr>
              <a:t> • 3</a:t>
            </a:r>
            <a:r>
              <a:rPr lang="en-US" sz="2400" baseline="30000">
                <a:ea typeface="ＭＳ Ｐゴシック" pitchFamily="-111" charset="-128"/>
              </a:rPr>
              <a:t>min(1,2)</a:t>
            </a:r>
            <a:r>
              <a:rPr lang="en-US" sz="2400">
                <a:ea typeface="ＭＳ Ｐゴシック" pitchFamily="-111" charset="-128"/>
              </a:rPr>
              <a:t> • 5</a:t>
            </a:r>
            <a:r>
              <a:rPr lang="en-US" sz="2400" baseline="30000">
                <a:ea typeface="ＭＳ Ｐゴシック" pitchFamily="-111" charset="-128"/>
              </a:rPr>
              <a:t>min(2,3)</a:t>
            </a:r>
            <a:r>
              <a:rPr lang="en-US" sz="2400">
                <a:ea typeface="ＭＳ Ｐゴシック" pitchFamily="-111" charset="-128"/>
              </a:rPr>
              <a:t> • 7</a:t>
            </a:r>
            <a:r>
              <a:rPr lang="en-US" sz="2400" baseline="30000">
                <a:ea typeface="ＭＳ Ｐゴシック" pitchFamily="-111" charset="-128"/>
              </a:rPr>
              <a:t>min(1,1)</a:t>
            </a:r>
            <a:r>
              <a:rPr lang="en-US" sz="2400">
                <a:ea typeface="ＭＳ Ｐゴシック" pitchFamily="-111" charset="-128"/>
              </a:rPr>
              <a:t>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                                      • 11</a:t>
            </a:r>
            <a:r>
              <a:rPr lang="en-US" sz="2400" baseline="30000">
                <a:ea typeface="ＭＳ Ｐゴシック" pitchFamily="-111" charset="-128"/>
              </a:rPr>
              <a:t>min(1,0)</a:t>
            </a:r>
            <a:r>
              <a:rPr lang="en-US" sz="2400">
                <a:ea typeface="ＭＳ Ｐゴシック" pitchFamily="-111" charset="-128"/>
              </a:rPr>
              <a:t> • 13</a:t>
            </a:r>
            <a:r>
              <a:rPr lang="en-US" sz="2400" baseline="30000">
                <a:ea typeface="ＭＳ Ｐゴシック" pitchFamily="-111" charset="-128"/>
              </a:rPr>
              <a:t>min(0,1)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Euclid’s Algorithm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smtClean="0"/>
              <a:t>GCD(x, y) = GCD(y, x mod y)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47460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590800"/>
            <a:ext cx="6248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int GCD(int a, int b){   /* a &gt;= b,   b &gt; 0 */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int tmp;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int x = a;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int y = b;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while (y &gt; 0){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	tmp = x % y;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	x = y;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	y = tmp;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}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return x;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}</a:t>
            </a:r>
          </a:p>
          <a:p>
            <a:pPr eaLnBrk="1" hangingPunct="1"/>
            <a:endParaRPr lang="en-US">
              <a:ea typeface="ＭＳ Ｐゴシック" pitchFamily="-111" charset="-128"/>
            </a:endParaRPr>
          </a:p>
        </p:txBody>
      </p:sp>
      <p:sp>
        <p:nvSpPr>
          <p:cNvPr id="147461" name="Text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1600200"/>
            <a:ext cx="16716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a = 98,  b = 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5BA2B-29FD-481D-9C6C-5333AA2DB53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Multiplicative Inverse mod m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Suppose GCD(a, m) = 1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By </a:t>
            </a:r>
            <a:r>
              <a:rPr lang="en-US" dirty="0" err="1" smtClean="0"/>
              <a:t>Bézoit’s</a:t>
            </a:r>
            <a:r>
              <a:rPr lang="en-US" dirty="0" smtClean="0"/>
              <a:t> Theorem, there exist integers s and t such that </a:t>
            </a:r>
            <a:r>
              <a:rPr lang="en-US" dirty="0" err="1" smtClean="0"/>
              <a:t>sa</a:t>
            </a:r>
            <a:r>
              <a:rPr lang="en-US" dirty="0" smtClean="0"/>
              <a:t> + tm = </a:t>
            </a:r>
            <a:r>
              <a:rPr lang="en-US" dirty="0" smtClean="0"/>
              <a:t>1.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s mod m </a:t>
            </a:r>
            <a:r>
              <a:rPr lang="en-US" dirty="0" smtClean="0"/>
              <a:t>is the multiplicative inverse of a: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	1 = (</a:t>
            </a:r>
            <a:r>
              <a:rPr lang="en-US" dirty="0" err="1" smtClean="0"/>
              <a:t>sa</a:t>
            </a:r>
            <a:r>
              <a:rPr lang="en-US" dirty="0" smtClean="0"/>
              <a:t> + tm) mod m = </a:t>
            </a:r>
            <a:r>
              <a:rPr lang="en-US" dirty="0" err="1" smtClean="0"/>
              <a:t>sa</a:t>
            </a:r>
            <a:r>
              <a:rPr lang="en-US" dirty="0" smtClean="0"/>
              <a:t> mod 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6F3C6-85A9-46A7-B2FA-A1320F9402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Induction proofs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BA872-AC9C-4C61-B220-53F572CFC22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49510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600200"/>
            <a:ext cx="4114800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ea typeface="ＭＳ Ｐゴシック" pitchFamily="-111" charset="-128"/>
              </a:rPr>
              <a:t>   </a:t>
            </a:r>
            <a:r>
              <a:rPr lang="en-US" sz="2400">
                <a:ea typeface="ＭＳ Ｐゴシック" pitchFamily="-111" charset="-128"/>
              </a:rPr>
              <a:t> P(0)</a:t>
            </a:r>
          </a:p>
          <a:p>
            <a:pPr eaLnBrk="1" hangingPunct="1"/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    </a:t>
            </a:r>
            <a:r>
              <a:rPr lang="en-US" sz="24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 u="sng">
                <a:ea typeface="ＭＳ Ｐゴシック" pitchFamily="-111" charset="-128"/>
              </a:rPr>
              <a:t> k (P(k) </a:t>
            </a:r>
            <a:r>
              <a:rPr lang="en-US" sz="24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400" u="sng">
                <a:ea typeface="ＭＳ Ｐゴシック" pitchFamily="-111" charset="-128"/>
              </a:rPr>
              <a:t> P(k+1))</a:t>
            </a:r>
          </a:p>
          <a:p>
            <a:pPr eaLnBrk="1" hangingPunct="1"/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</a:t>
            </a:r>
            <a:r>
              <a:rPr lang="en-US" sz="2400">
                <a:ea typeface="ＭＳ Ｐゴシック" pitchFamily="-111" charset="-128"/>
              </a:rPr>
              <a:t>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>
                <a:ea typeface="ＭＳ Ｐゴシック" pitchFamily="-111" charset="-128"/>
              </a:rPr>
              <a:t> n P(n)</a:t>
            </a:r>
          </a:p>
        </p:txBody>
      </p:sp>
      <p:sp>
        <p:nvSpPr>
          <p:cNvPr id="149511" name="TextBox 7"/>
          <p:cNvSpPr txBox="1">
            <a:spLocks noChangeArrowheads="1"/>
          </p:cNvSpPr>
          <p:nvPr/>
        </p:nvSpPr>
        <p:spPr bwMode="auto">
          <a:xfrm>
            <a:off x="1600200" y="3124200"/>
            <a:ext cx="723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1. Prove P(0)</a:t>
            </a:r>
          </a:p>
          <a:p>
            <a:pPr eaLnBrk="1" hangingPunct="1">
              <a:buFontTx/>
              <a:buAutoNum type="arabicPeriod" startAt="2"/>
            </a:pPr>
            <a:r>
              <a:rPr lang="en-US" sz="2400">
                <a:ea typeface="ＭＳ Ｐゴシック" pitchFamily="-111" charset="-128"/>
              </a:rPr>
              <a:t>Let k be an arbitrary integer ≥ 0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           3.  Assume that P(k) is true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           4.  ...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           5.  Prove P(k+1) is true</a:t>
            </a:r>
          </a:p>
          <a:p>
            <a:pPr eaLnBrk="1" hangingPunct="1">
              <a:buFontTx/>
              <a:buAutoNum type="arabicPeriod" startAt="6"/>
            </a:pPr>
            <a:r>
              <a:rPr lang="en-US" sz="2400">
                <a:ea typeface="ＭＳ Ｐゴシック" pitchFamily="-111" charset="-128"/>
              </a:rPr>
              <a:t>P(k) </a:t>
            </a:r>
            <a:r>
              <a:rPr lang="en-US" sz="2400"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400">
                <a:ea typeface="ＭＳ Ｐゴシック" pitchFamily="-111" charset="-128"/>
              </a:rPr>
              <a:t>  P(k+1)                         Direct Proof Rule</a:t>
            </a:r>
          </a:p>
          <a:p>
            <a:pPr eaLnBrk="1" hangingPunct="1"/>
            <a:r>
              <a:rPr lang="en-US" sz="2400">
                <a:ea typeface="ＭＳ Ｐゴシック" pitchFamily="-111" charset="-128"/>
                <a:sym typeface="Symbol" pitchFamily="18" charset="2"/>
              </a:rPr>
              <a:t>7.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>
                <a:ea typeface="ＭＳ Ｐゴシック" pitchFamily="-111" charset="-128"/>
              </a:rPr>
              <a:t> k (P(k)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400">
                <a:ea typeface="ＭＳ Ｐゴシック" pitchFamily="-111" charset="-128"/>
              </a:rPr>
              <a:t> P(k+1))                 Intro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>
                <a:ea typeface="ＭＳ Ｐゴシック" pitchFamily="-111" charset="-128"/>
                <a:sym typeface="Symbol" pitchFamily="18" charset="2"/>
              </a:rPr>
              <a:t> from 2-6</a:t>
            </a:r>
            <a:endParaRPr lang="en-US" sz="2400">
              <a:latin typeface="Symbol" pitchFamily="18" charset="2"/>
              <a:ea typeface="ＭＳ Ｐゴシック" pitchFamily="-111" charset="-128"/>
              <a:sym typeface="Symbol" pitchFamily="18" charset="2"/>
            </a:endParaRPr>
          </a:p>
          <a:p>
            <a:pPr eaLnBrk="1" hangingPunct="1"/>
            <a:r>
              <a:rPr lang="en-US" sz="2400">
                <a:ea typeface="ＭＳ Ｐゴシック" pitchFamily="-111" charset="-128"/>
                <a:sym typeface="Symbol" pitchFamily="18" charset="2"/>
              </a:rPr>
              <a:t>8.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>
                <a:ea typeface="ＭＳ Ｐゴシック" pitchFamily="-111" charset="-128"/>
              </a:rPr>
              <a:t> n P(n)                                   Induction Rule 1&amp;7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Strong Induction</a:t>
            </a:r>
          </a:p>
        </p:txBody>
      </p:sp>
      <p:sp>
        <p:nvSpPr>
          <p:cNvPr id="150531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4478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ea typeface="ＭＳ Ｐゴシック" pitchFamily="-111" charset="-128"/>
              </a:rPr>
              <a:t>    P(0)</a:t>
            </a:r>
          </a:p>
          <a:p>
            <a:pPr eaLnBrk="1" hangingPunct="1"/>
            <a:r>
              <a:rPr lang="en-US" sz="28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    </a:t>
            </a:r>
            <a:r>
              <a:rPr lang="en-US" sz="2800" b="1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800">
                <a:ea typeface="ＭＳ Ｐゴシック" pitchFamily="-111" charset="-128"/>
              </a:rPr>
              <a:t> k ((P(0) </a:t>
            </a:r>
            <a:r>
              <a:rPr lang="en-US" sz="2800" b="1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</a:t>
            </a:r>
            <a:r>
              <a:rPr lang="en-US" sz="2800">
                <a:ea typeface="ＭＳ Ｐゴシック" pitchFamily="-111" charset="-128"/>
              </a:rPr>
              <a:t> P(1) </a:t>
            </a:r>
            <a:r>
              <a:rPr lang="en-US" sz="2800" b="1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</a:t>
            </a:r>
            <a:r>
              <a:rPr lang="en-US" sz="2800">
                <a:ea typeface="ＭＳ Ｐゴシック" pitchFamily="-111" charset="-128"/>
              </a:rPr>
              <a:t> P(2) </a:t>
            </a:r>
            <a:r>
              <a:rPr lang="en-US" sz="2800" b="1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</a:t>
            </a:r>
            <a:r>
              <a:rPr lang="en-US" sz="2800" b="1">
                <a:ea typeface="ＭＳ Ｐゴシック" pitchFamily="-111" charset="-128"/>
              </a:rPr>
              <a:t> … </a:t>
            </a:r>
            <a:r>
              <a:rPr lang="en-US" sz="2800" b="1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</a:t>
            </a:r>
            <a:r>
              <a:rPr lang="en-US" sz="2800">
                <a:ea typeface="ＭＳ Ｐゴシック" pitchFamily="-111" charset="-128"/>
              </a:rPr>
              <a:t> P(k)) </a:t>
            </a:r>
            <a:r>
              <a:rPr lang="en-US" sz="28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800">
                <a:ea typeface="ＭＳ Ｐゴシック" pitchFamily="-111" charset="-128"/>
              </a:rPr>
              <a:t> P(k+1))</a:t>
            </a:r>
          </a:p>
          <a:p>
            <a:pPr eaLnBrk="1" hangingPunct="1"/>
            <a:r>
              <a:rPr lang="en-US" sz="28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</a:t>
            </a:r>
            <a:r>
              <a:rPr lang="en-US" sz="2800">
                <a:ea typeface="ＭＳ Ｐゴシック" pitchFamily="-111" charset="-128"/>
              </a:rPr>
              <a:t> </a:t>
            </a:r>
            <a:r>
              <a:rPr lang="en-US" sz="2800" b="1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800">
                <a:ea typeface="ＭＳ Ｐゴシック" pitchFamily="-111" charset="-128"/>
              </a:rPr>
              <a:t> n P(n)</a:t>
            </a:r>
          </a:p>
        </p:txBody>
      </p:sp>
      <p:cxnSp>
        <p:nvCxnSpPr>
          <p:cNvPr id="4" name="Straight Connector 3"/>
          <p:cNvCxnSpPr/>
          <p:nvPr>
            <p:custDataLst>
              <p:tags r:id="rId3"/>
            </p:custDataLst>
          </p:nvPr>
        </p:nvCxnSpPr>
        <p:spPr>
          <a:xfrm>
            <a:off x="914400" y="2362200"/>
            <a:ext cx="7391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BE022-EAC1-4797-BC8B-46AA96ACCF2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“Always Halting”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C1AA2-F031-421A-9DFC-1A6FFA0FF7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25575" y="18145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07" y="1377160"/>
            <a:ext cx="9093284" cy="3201611"/>
            <a:chOff x="76200" y="3352800"/>
            <a:chExt cx="9093284" cy="3201611"/>
          </a:xfrm>
        </p:grpSpPr>
        <p:sp>
          <p:nvSpPr>
            <p:cNvPr id="6" name="TextBox 5"/>
            <p:cNvSpPr txBox="1"/>
            <p:nvPr/>
          </p:nvSpPr>
          <p:spPr>
            <a:xfrm>
              <a:off x="87189" y="3352800"/>
              <a:ext cx="9082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Suppose we had a TM </a:t>
              </a:r>
              <a:r>
                <a:rPr lang="en-US" sz="3200" b="1" dirty="0">
                  <a:solidFill>
                    <a:srgbClr val="0033CC"/>
                  </a:solidFill>
                  <a:latin typeface="+mn-lt"/>
                  <a:ea typeface="+mn-ea"/>
                </a:rPr>
                <a:t>A</a:t>
              </a:r>
              <a:r>
                <a:rPr lang="en-US" sz="2800" dirty="0" smtClean="0"/>
                <a:t> for the Always Halting problem</a:t>
              </a:r>
              <a:endParaRPr lang="en-US" sz="2800" dirty="0"/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6662766" y="4419600"/>
              <a:ext cx="2419402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 smtClean="0">
                  <a:solidFill>
                    <a:schemeClr val="tx2"/>
                  </a:solidFill>
                </a:rPr>
                <a:t>1 if P</a:t>
              </a:r>
              <a:r>
                <a:rPr lang="en-US" sz="2800" b="1" dirty="0">
                  <a:solidFill>
                    <a:schemeClr val="tx2"/>
                  </a:solidFill>
                </a:rPr>
                <a:t>(x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) halts</a:t>
              </a:r>
            </a:p>
            <a:p>
              <a:pPr eaLnBrk="1" hangingPunct="1"/>
              <a:r>
                <a:rPr lang="en-US" sz="2800" b="1" dirty="0" smtClean="0">
                  <a:solidFill>
                    <a:schemeClr val="tx2"/>
                  </a:solidFill>
                </a:rPr>
                <a:t>0 if P(x) does </a:t>
              </a:r>
              <a:br>
                <a:rPr lang="en-US" sz="2800" b="1" dirty="0" smtClean="0">
                  <a:solidFill>
                    <a:schemeClr val="tx2"/>
                  </a:solidFill>
                </a:rPr>
              </a:br>
              <a:r>
                <a:rPr lang="en-US" sz="2800" b="1" dirty="0" smtClean="0">
                  <a:solidFill>
                    <a:schemeClr val="tx2"/>
                  </a:solidFill>
                </a:rPr>
                <a:t>        not halt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6200" y="4038599"/>
              <a:ext cx="6645303" cy="2515812"/>
              <a:chOff x="76200" y="4038599"/>
              <a:chExt cx="6645303" cy="2515812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763033" y="4303702"/>
                <a:ext cx="1398587" cy="10303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</a:rPr>
                  <a:t>Convert</a:t>
                </a:r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1039813" y="4191000"/>
                <a:ext cx="1841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sz="2800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546100" y="4179887"/>
                <a:ext cx="3825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chemeClr val="tx2"/>
                    </a:solidFill>
                  </a:rPr>
                  <a:t>x</a:t>
                </a: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909639" y="4970462"/>
                <a:ext cx="846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6200" y="4625975"/>
                <a:ext cx="930275" cy="646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3600" b="1">
                    <a:solidFill>
                      <a:schemeClr val="tx2"/>
                    </a:solidFill>
                    <a:sym typeface="Symbol" pitchFamily="18" charset="2"/>
                  </a:rPr>
                  <a:t></a:t>
                </a:r>
                <a:r>
                  <a:rPr lang="en-US" sz="2800" b="1">
                    <a:solidFill>
                      <a:schemeClr val="tx2"/>
                    </a:solidFill>
                  </a:rPr>
                  <a:t>P</a:t>
                </a:r>
                <a:r>
                  <a:rPr lang="en-US" sz="3600" b="1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</a:t>
                </a:r>
                <a:endParaRPr lang="en-US" sz="2800" b="1">
                  <a:solidFill>
                    <a:schemeClr val="tx2"/>
                  </a:solidFill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841375" y="4433886"/>
                <a:ext cx="921658" cy="5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5715000" y="4495800"/>
                <a:ext cx="531812" cy="7080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800" b="1" dirty="0" smtClean="0">
                    <a:solidFill>
                      <a:srgbClr val="0033CC"/>
                    </a:solidFill>
                    <a:latin typeface="Arial" pitchFamily="34" charset="0"/>
                  </a:rPr>
                  <a:t>A</a:t>
                </a:r>
                <a:endParaRPr lang="en-US" sz="2800" b="1" baseline="-25000" dirty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 flipV="1">
                <a:off x="3161619" y="4876797"/>
                <a:ext cx="2480355" cy="447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3841865" y="4375834"/>
                <a:ext cx="97071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  <a:sym typeface="Symbol" pitchFamily="18" charset="2"/>
                  </a:rPr>
                  <a:t>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Q</a:t>
                </a:r>
                <a:r>
                  <a:rPr lang="en-US" sz="3600" b="1" dirty="0" smtClean="0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</a:t>
                </a:r>
                <a:endParaRPr lang="en-US" sz="2800" b="1" dirty="0">
                  <a:solidFill>
                    <a:schemeClr val="tx2"/>
                  </a:solidFill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6237316" y="4918075"/>
                <a:ext cx="4841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314451" y="4038599"/>
                <a:ext cx="5238750" cy="1765995"/>
              </a:xfrm>
              <a:prstGeom prst="rect">
                <a:avLst/>
              </a:prstGeom>
              <a:ln w="28575"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581403" y="4849812"/>
                <a:ext cx="1588424" cy="1508818"/>
                <a:chOff x="3581403" y="4849812"/>
                <a:chExt cx="1588424" cy="1508818"/>
              </a:xfrm>
            </p:grpSpPr>
            <p:sp>
              <p:nvSpPr>
                <p:cNvPr id="7" name="Horizontal Scroll 6"/>
                <p:cNvSpPr/>
                <p:nvPr/>
              </p:nvSpPr>
              <p:spPr>
                <a:xfrm rot="16200000">
                  <a:off x="3615236" y="5020863"/>
                  <a:ext cx="1303934" cy="1371600"/>
                </a:xfrm>
                <a:prstGeom prst="horizontalScroll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3722027" y="4849812"/>
                  <a:ext cx="1447800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endParaRPr lang="en-US" b="1" dirty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dirty="0">
                      <a:solidFill>
                        <a:schemeClr val="tx2"/>
                      </a:solidFill>
                      <a:latin typeface="Arial" pitchFamily="34" charset="0"/>
                    </a:rPr>
                    <a:t>… </a:t>
                  </a:r>
                  <a:endParaRPr lang="en-US" dirty="0" smtClean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b="1" dirty="0" err="1" smtClean="0">
                      <a:solidFill>
                        <a:schemeClr val="tx2"/>
                      </a:solidFill>
                      <a:latin typeface="Arial" pitchFamily="34" charset="0"/>
                    </a:rPr>
                    <a:t>a←x</a:t>
                  </a: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 </a:t>
                  </a:r>
                  <a:endParaRPr lang="en-US" dirty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… </a:t>
                  </a:r>
                  <a:endParaRPr lang="en-US" dirty="0">
                    <a:solidFill>
                      <a:schemeClr val="tx2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99750" y="5054695"/>
                <a:ext cx="1556012" cy="1499716"/>
                <a:chOff x="99750" y="5054695"/>
                <a:chExt cx="1556012" cy="1499716"/>
              </a:xfrm>
            </p:grpSpPr>
            <p:sp>
              <p:nvSpPr>
                <p:cNvPr id="34" name="Horizontal Scroll 33"/>
                <p:cNvSpPr/>
                <p:nvPr/>
              </p:nvSpPr>
              <p:spPr>
                <a:xfrm rot="16200000">
                  <a:off x="110697" y="5239530"/>
                  <a:ext cx="1303934" cy="1325827"/>
                </a:xfrm>
                <a:prstGeom prst="horizontalScroll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07962" y="5054695"/>
                  <a:ext cx="1447800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endParaRPr lang="en-US" b="1" dirty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dirty="0">
                      <a:solidFill>
                        <a:schemeClr val="tx2"/>
                      </a:solidFill>
                      <a:latin typeface="Arial" pitchFamily="34" charset="0"/>
                    </a:rPr>
                    <a:t>… </a:t>
                  </a:r>
                  <a:endParaRPr lang="en-US" dirty="0" smtClean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b="1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Read</a:t>
                  </a: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(</a:t>
                  </a:r>
                  <a:r>
                    <a:rPr lang="en-US" b="1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a</a:t>
                  </a: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)</a:t>
                  </a:r>
                  <a:endParaRPr lang="en-US" dirty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… </a:t>
                  </a:r>
                  <a:endParaRPr lang="en-US" dirty="0">
                    <a:solidFill>
                      <a:schemeClr val="tx2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13" name="TextBox 12"/>
          <p:cNvSpPr txBox="1"/>
          <p:nvPr/>
        </p:nvSpPr>
        <p:spPr>
          <a:xfrm>
            <a:off x="1214397" y="4549676"/>
            <a:ext cx="7939994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designed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</a:t>
            </a:r>
            <a:r>
              <a:rPr lang="en-US" sz="2400" b="1" dirty="0" smtClean="0">
                <a:solidFill>
                  <a:schemeClr val="tx2"/>
                </a:solidFill>
              </a:rPr>
              <a:t>Q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 </a:t>
            </a:r>
            <a:r>
              <a:rPr lang="en-US" sz="2400" dirty="0" smtClean="0">
                <a:sym typeface="Symbol" pitchFamily="18" charset="2"/>
              </a:rPr>
              <a:t>based on 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&lt;</a:t>
            </a:r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P</a:t>
            </a:r>
            <a:r>
              <a:rPr lang="en-US" sz="2400" dirty="0">
                <a:solidFill>
                  <a:schemeClr val="tx2"/>
                </a:solidFill>
                <a:sym typeface="Symbol" pitchFamily="18" charset="2"/>
              </a:rPr>
              <a:t>&gt;</a:t>
            </a:r>
            <a:r>
              <a:rPr lang="en-US" sz="24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and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x </a:t>
            </a:r>
            <a:r>
              <a:rPr lang="en-US" sz="2400" dirty="0" smtClean="0">
                <a:sym typeface="Symbol" pitchFamily="18" charset="2"/>
              </a:rPr>
              <a:t>so that:</a:t>
            </a:r>
          </a:p>
          <a:p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&lt;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Q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&gt;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always halts </a:t>
            </a:r>
            <a:r>
              <a:rPr lang="en-US" sz="2800" b="1" dirty="0" smtClean="0">
                <a:solidFill>
                  <a:schemeClr val="tx2"/>
                </a:solidFill>
                <a:latin typeface="Cambria"/>
                <a:sym typeface="Symbol" pitchFamily="18" charset="2"/>
              </a:rPr>
              <a:t>⇔</a:t>
            </a:r>
            <a:r>
              <a:rPr lang="en-US" sz="2400" b="1" dirty="0" smtClean="0">
                <a:solidFill>
                  <a:schemeClr val="tx2"/>
                </a:solidFill>
                <a:latin typeface="Cambria"/>
                <a:sym typeface="Symbol" pitchFamily="18" charset="2"/>
              </a:rPr>
              <a:t> 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&lt;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&gt;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latin typeface="+mn-lt"/>
                <a:sym typeface="Symbol" pitchFamily="18" charset="2"/>
              </a:rPr>
              <a:t>halts on input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x</a:t>
            </a:r>
          </a:p>
          <a:p>
            <a:endParaRPr lang="en-US" sz="1600" b="1" dirty="0">
              <a:solidFill>
                <a:schemeClr val="tx2"/>
              </a:solidFill>
              <a:latin typeface="+mn-lt"/>
              <a:sym typeface="Symbol" pitchFamily="18" charset="2"/>
            </a:endParaRPr>
          </a:p>
          <a:p>
            <a:r>
              <a:rPr lang="en-US" sz="2400" dirty="0" smtClean="0">
                <a:latin typeface="+mn-lt"/>
                <a:sym typeface="Symbol" pitchFamily="18" charset="2"/>
              </a:rPr>
              <a:t>So.. if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latin typeface="+mn-lt"/>
                <a:sym typeface="Symbol" pitchFamily="18" charset="2"/>
              </a:rPr>
              <a:t>exists then we get a program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H</a:t>
            </a:r>
            <a:r>
              <a:rPr lang="en-US" sz="2400" b="1" dirty="0" smtClean="0"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latin typeface="+mn-lt"/>
                <a:sym typeface="Symbol" pitchFamily="18" charset="2"/>
              </a:rPr>
              <a:t>for the</a:t>
            </a:r>
          </a:p>
          <a:p>
            <a:r>
              <a:rPr lang="en-US" sz="2400" dirty="0" smtClean="0">
                <a:latin typeface="+mn-lt"/>
                <a:sym typeface="Symbol" pitchFamily="18" charset="2"/>
              </a:rPr>
              <a:t>ordinary halting problem, which we know can’t exist so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A</a:t>
            </a:r>
          </a:p>
          <a:p>
            <a:r>
              <a:rPr lang="en-US" sz="2400" dirty="0" smtClean="0">
                <a:latin typeface="+mn-lt"/>
                <a:sym typeface="Symbol" pitchFamily="18" charset="2"/>
              </a:rPr>
              <a:t>can’t exist</a:t>
            </a:r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77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r>
              <a:rPr lang="en-US" smtClean="0"/>
              <a:t>Recursive definitions of functions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F(0) = 0;  F(n + 1) = F(n) + 1;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G(0) = 1;  G(n + 1) =  2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dirty="0" smtClean="0"/>
              <a:t> G(n);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0! = 1;  (n+1)! = (n+1)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dirty="0" smtClean="0"/>
              <a:t> n!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= 0; f</a:t>
            </a:r>
            <a:r>
              <a:rPr lang="en-US" baseline="-25000" dirty="0" smtClean="0"/>
              <a:t>1</a:t>
            </a:r>
            <a:r>
              <a:rPr lang="en-US" dirty="0" smtClean="0"/>
              <a:t> = 1;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 = f</a:t>
            </a:r>
            <a:r>
              <a:rPr lang="en-US" baseline="-25000" dirty="0" smtClean="0"/>
              <a:t>n-1</a:t>
            </a:r>
            <a:r>
              <a:rPr lang="en-US" dirty="0" smtClean="0"/>
              <a:t> + f</a:t>
            </a:r>
            <a:r>
              <a:rPr lang="en-US" baseline="-25000" dirty="0" smtClean="0"/>
              <a:t>n-2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28F54-D154-4C56-A18F-FF7656B838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Strings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smtClean="0"/>
              <a:t>The set </a:t>
            </a:r>
            <a:r>
              <a:rPr lang="en-US" sz="30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3000" smtClean="0"/>
              <a:t>* of strings over the alphabet </a:t>
            </a:r>
            <a:r>
              <a:rPr lang="en-US" sz="30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3000" smtClean="0"/>
              <a:t> is defined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Basis: 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600" smtClean="0"/>
              <a:t>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smtClean="0"/>
              <a:t> S  (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600" smtClean="0"/>
              <a:t> is the empty string)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Recursive:  if w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smtClean="0"/>
              <a:t>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smtClean="0"/>
              <a:t>*, x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smtClean="0"/>
              <a:t>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smtClean="0"/>
              <a:t>, then wx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smtClean="0"/>
              <a:t>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smtClean="0"/>
              <a:t>*</a:t>
            </a:r>
          </a:p>
          <a:p>
            <a:pPr lvl="1">
              <a:lnSpc>
                <a:spcPct val="80000"/>
              </a:lnSpc>
            </a:pPr>
            <a:endParaRPr lang="en-US" sz="2600" smtClean="0"/>
          </a:p>
          <a:p>
            <a:pPr>
              <a:lnSpc>
                <a:spcPct val="80000"/>
              </a:lnSpc>
            </a:pPr>
            <a:r>
              <a:rPr lang="en-US" sz="3000" smtClean="0"/>
              <a:t>Palindromes: strings that are the same backwards and forwards.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Basis: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600" smtClean="0">
                <a:sym typeface="Symbol" pitchFamily="18" charset="2"/>
              </a:rPr>
              <a:t> is a palindrome and any a </a:t>
            </a:r>
            <a:r>
              <a:rPr lang="en-US" sz="260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∈</a:t>
            </a:r>
            <a:r>
              <a:rPr lang="en-US" sz="2600" smtClean="0">
                <a:sym typeface="Symbol" pitchFamily="18" charset="2"/>
              </a:rPr>
              <a:t>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smtClean="0">
                <a:sym typeface="Symbol" pitchFamily="18" charset="2"/>
              </a:rPr>
              <a:t> is a palindrome</a:t>
            </a:r>
          </a:p>
          <a:p>
            <a:pPr lvl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If </a:t>
            </a:r>
            <a:r>
              <a:rPr lang="en-US" sz="2600" i="1" smtClean="0">
                <a:sym typeface="Symbol" pitchFamily="18" charset="2"/>
              </a:rPr>
              <a:t>p</a:t>
            </a:r>
            <a:r>
              <a:rPr lang="en-US" sz="2600" smtClean="0">
                <a:sym typeface="Symbol" pitchFamily="18" charset="2"/>
              </a:rPr>
              <a:t> is a palindrome then a</a:t>
            </a:r>
            <a:r>
              <a:rPr lang="en-US" sz="2600" i="1" smtClean="0">
                <a:sym typeface="Symbol" pitchFamily="18" charset="2"/>
              </a:rPr>
              <a:t>p</a:t>
            </a:r>
            <a:r>
              <a:rPr lang="en-US" sz="2600" smtClean="0">
                <a:sym typeface="Symbol" pitchFamily="18" charset="2"/>
              </a:rPr>
              <a:t>a</a:t>
            </a:r>
            <a:r>
              <a:rPr lang="en-US" sz="2600" i="1" smtClean="0">
                <a:sym typeface="Symbol" pitchFamily="18" charset="2"/>
              </a:rPr>
              <a:t> </a:t>
            </a:r>
            <a:r>
              <a:rPr lang="en-US" sz="2600" smtClean="0">
                <a:sym typeface="Symbol" pitchFamily="18" charset="2"/>
              </a:rPr>
              <a:t>is a palindrome for every a </a:t>
            </a:r>
            <a:r>
              <a:rPr lang="en-US" sz="260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∈</a:t>
            </a:r>
            <a:r>
              <a:rPr lang="en-US" sz="2600" smtClean="0">
                <a:sym typeface="Symbol" pitchFamily="18" charset="2"/>
              </a:rPr>
              <a:t> </a:t>
            </a:r>
            <a:r>
              <a:rPr lang="en-US" sz="2600" smtClean="0">
                <a:latin typeface="Symbol" pitchFamily="18" charset="2"/>
                <a:sym typeface="Symbol" pitchFamily="18" charset="2"/>
              </a:rPr>
              <a:t></a:t>
            </a:r>
            <a:endParaRPr lang="en-US" sz="26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US" sz="26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92F09-C234-49AC-84B5-CFF907CCEED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Function definitions on recursively defined sets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85800" y="1676400"/>
            <a:ext cx="77724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Len(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</a:t>
            </a:r>
            <a:r>
              <a:rPr lang="en-US" sz="2400" dirty="0">
                <a:ea typeface="MS PGothic" pitchFamily="34" charset="-128"/>
              </a:rPr>
              <a:t>) = 0;</a:t>
            </a:r>
          </a:p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Len(</a:t>
            </a:r>
            <a:r>
              <a:rPr lang="en-US" sz="2400" dirty="0" err="1">
                <a:ea typeface="MS PGothic" pitchFamily="34" charset="-128"/>
              </a:rPr>
              <a:t>wx</a:t>
            </a:r>
            <a:r>
              <a:rPr lang="en-US" sz="2400" dirty="0">
                <a:ea typeface="MS PGothic" pitchFamily="34" charset="-128"/>
              </a:rPr>
              <a:t>) = 1 + Len(w); for w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  <a:r>
              <a:rPr lang="en-US" sz="2400" dirty="0">
                <a:ea typeface="MS PGothic" pitchFamily="34" charset="-128"/>
              </a:rPr>
              <a:t>*, x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</a:p>
          <a:p>
            <a:pPr>
              <a:defRPr/>
            </a:pPr>
            <a:endParaRPr lang="en-US" sz="2400" dirty="0">
              <a:latin typeface="Symbol"/>
              <a:ea typeface="MS PGothic" pitchFamily="34" charset="-128"/>
              <a:sym typeface="Symbol"/>
            </a:endParaRPr>
          </a:p>
          <a:p>
            <a:pPr>
              <a:defRPr/>
            </a:pPr>
            <a:endParaRPr lang="en-US" sz="2400" dirty="0">
              <a:latin typeface="Symbol"/>
              <a:ea typeface="MS PGothic" pitchFamily="34" charset="-128"/>
              <a:sym typeface="Symbol"/>
            </a:endParaRPr>
          </a:p>
          <a:p>
            <a:pPr>
              <a:defRPr/>
            </a:pPr>
            <a:r>
              <a:rPr lang="en-US" sz="2400" dirty="0" err="1">
                <a:latin typeface="+mn-lt"/>
                <a:ea typeface="MS PGothic" pitchFamily="34" charset="-128"/>
                <a:sym typeface="Symbol"/>
              </a:rPr>
              <a:t>Concat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(w,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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) = w for w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*</a:t>
            </a:r>
          </a:p>
          <a:p>
            <a:pPr>
              <a:defRPr/>
            </a:pPr>
            <a:r>
              <a:rPr lang="en-US" sz="2400" dirty="0" err="1">
                <a:latin typeface="Arial"/>
                <a:ea typeface="MS PGothic" pitchFamily="34" charset="-128"/>
                <a:sym typeface="Symbol"/>
              </a:rPr>
              <a:t>Concat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(w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1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,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2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x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) = </a:t>
            </a:r>
            <a:r>
              <a:rPr lang="en-US" sz="2400" dirty="0" err="1">
                <a:latin typeface="Arial"/>
                <a:ea typeface="MS PGothic" pitchFamily="34" charset="-128"/>
                <a:sym typeface="Symbol"/>
              </a:rPr>
              <a:t>Concat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(w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1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,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2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)x for 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1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, 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2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 in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*, x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</a:p>
          <a:p>
            <a:pPr>
              <a:defRPr/>
            </a:pPr>
            <a:endParaRPr lang="en-US" sz="2400" dirty="0">
              <a:latin typeface="+mn-lt"/>
              <a:ea typeface="MS PGothic" pitchFamily="34" charset="-128"/>
              <a:sym typeface="Symbol"/>
            </a:endParaRPr>
          </a:p>
        </p:txBody>
      </p:sp>
      <p:sp>
        <p:nvSpPr>
          <p:cNvPr id="153604" name="TextBox 4"/>
          <p:cNvSpPr txBox="1">
            <a:spLocks noChangeArrowheads="1"/>
          </p:cNvSpPr>
          <p:nvPr/>
        </p:nvSpPr>
        <p:spPr bwMode="auto">
          <a:xfrm>
            <a:off x="685800" y="4724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Prove:</a:t>
            </a:r>
          </a:p>
          <a:p>
            <a:pPr eaLnBrk="1" hangingPunct="1"/>
            <a:r>
              <a:rPr lang="en-US" sz="2400"/>
              <a:t>Len(Concat(x,y))=Len(x)+Len(y) for all strings x and 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2235C-6B78-425D-8207-0820575943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Rooted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Basis:   ●  is a rooted binary tree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Recursive Step:   If             and          are rooted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	binary trees                                                            	then so is:   </a:t>
            </a:r>
          </a:p>
        </p:txBody>
      </p:sp>
      <p:sp>
        <p:nvSpPr>
          <p:cNvPr id="154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EBACB-9866-465C-B4CE-60884E39B3DE}" type="slidenum">
              <a:rPr lang="en-US" smtClean="0">
                <a:solidFill>
                  <a:srgbClr val="898989"/>
                </a:solidFill>
              </a:rPr>
              <a:pPr eaLnBrk="1" hangingPunct="1"/>
              <a:t>43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154631" name="Group 8"/>
          <p:cNvGrpSpPr>
            <a:grpSpLocks/>
          </p:cNvGrpSpPr>
          <p:nvPr/>
        </p:nvGrpSpPr>
        <p:grpSpPr bwMode="auto">
          <a:xfrm>
            <a:off x="4038600" y="2438400"/>
            <a:ext cx="1060450" cy="1143000"/>
            <a:chOff x="3810000" y="2743200"/>
            <a:chExt cx="1060704" cy="1219200"/>
          </a:xfrm>
        </p:grpSpPr>
        <p:sp>
          <p:nvSpPr>
            <p:cNvPr id="7" name="Isosceles Triangle 6"/>
            <p:cNvSpPr/>
            <p:nvPr/>
          </p:nvSpPr>
          <p:spPr>
            <a:xfrm>
              <a:off x="3810000" y="2819401"/>
              <a:ext cx="1060704" cy="1142999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4632" name="Group 9"/>
          <p:cNvGrpSpPr>
            <a:grpSpLocks/>
          </p:cNvGrpSpPr>
          <p:nvPr/>
        </p:nvGrpSpPr>
        <p:grpSpPr bwMode="auto">
          <a:xfrm>
            <a:off x="5638800" y="2286000"/>
            <a:ext cx="1060450" cy="1371600"/>
            <a:chOff x="3810000" y="2743200"/>
            <a:chExt cx="1060704" cy="1219200"/>
          </a:xfrm>
        </p:grpSpPr>
        <p:sp>
          <p:nvSpPr>
            <p:cNvPr id="11" name="Isosceles Triangle 10"/>
            <p:cNvSpPr/>
            <p:nvPr/>
          </p:nvSpPr>
          <p:spPr>
            <a:xfrm>
              <a:off x="3810000" y="2819400"/>
              <a:ext cx="1060704" cy="1143000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267310" y="2743200"/>
              <a:ext cx="136558" cy="1368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4633" name="Group 12"/>
          <p:cNvGrpSpPr>
            <a:grpSpLocks/>
          </p:cNvGrpSpPr>
          <p:nvPr/>
        </p:nvGrpSpPr>
        <p:grpSpPr bwMode="auto">
          <a:xfrm>
            <a:off x="3505200" y="4800600"/>
            <a:ext cx="1060450" cy="1143000"/>
            <a:chOff x="3810000" y="2743200"/>
            <a:chExt cx="1060704" cy="1219200"/>
          </a:xfrm>
        </p:grpSpPr>
        <p:sp>
          <p:nvSpPr>
            <p:cNvPr id="14" name="Isosceles Triangle 13"/>
            <p:cNvSpPr/>
            <p:nvPr/>
          </p:nvSpPr>
          <p:spPr>
            <a:xfrm>
              <a:off x="3810000" y="2819401"/>
              <a:ext cx="1060704" cy="1142999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4634" name="Group 15"/>
          <p:cNvGrpSpPr>
            <a:grpSpLocks/>
          </p:cNvGrpSpPr>
          <p:nvPr/>
        </p:nvGrpSpPr>
        <p:grpSpPr bwMode="auto">
          <a:xfrm>
            <a:off x="4800600" y="4648200"/>
            <a:ext cx="1060450" cy="1371600"/>
            <a:chOff x="3810000" y="2743200"/>
            <a:chExt cx="1060704" cy="1219200"/>
          </a:xfrm>
        </p:grpSpPr>
        <p:sp>
          <p:nvSpPr>
            <p:cNvPr id="17" name="Isosceles Triangle 16"/>
            <p:cNvSpPr/>
            <p:nvPr/>
          </p:nvSpPr>
          <p:spPr>
            <a:xfrm>
              <a:off x="3810000" y="2819400"/>
              <a:ext cx="1060704" cy="1143000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267310" y="2743200"/>
              <a:ext cx="136558" cy="1368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572000" y="3962400"/>
            <a:ext cx="136525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3"/>
            <a:endCxn id="15" idx="7"/>
          </p:cNvCxnSpPr>
          <p:nvPr/>
        </p:nvCxnSpPr>
        <p:spPr>
          <a:xfrm flipH="1">
            <a:off x="4079875" y="4071938"/>
            <a:ext cx="512763" cy="747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5"/>
            <a:endCxn id="18" idx="1"/>
          </p:cNvCxnSpPr>
          <p:nvPr/>
        </p:nvCxnSpPr>
        <p:spPr>
          <a:xfrm>
            <a:off x="4689475" y="4071938"/>
            <a:ext cx="588963" cy="598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smtClean="0"/>
              <a:t>Functions defined on rooted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size(●)=1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smtClean="0"/>
              <a:t>size(              ) = 1+size(T</a:t>
            </a:r>
            <a:r>
              <a:rPr lang="en-US" baseline="-25000" dirty="0" smtClean="0"/>
              <a:t>1</a:t>
            </a:r>
            <a:r>
              <a:rPr lang="en-US" dirty="0" smtClean="0"/>
              <a:t>)+size(T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Arial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dirty="0" smtClean="0"/>
              <a:t>height(●)=0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dirty="0" smtClean="0"/>
              <a:t>height(             )=1+max{height(T</a:t>
            </a:r>
            <a:r>
              <a:rPr lang="en-US" baseline="-25000" dirty="0" smtClean="0"/>
              <a:t>1</a:t>
            </a:r>
            <a:r>
              <a:rPr lang="en-US" dirty="0" smtClean="0"/>
              <a:t>),height(T</a:t>
            </a:r>
            <a:r>
              <a:rPr lang="en-US" baseline="-25000" dirty="0" smtClean="0"/>
              <a:t>2</a:t>
            </a:r>
            <a:r>
              <a:rPr lang="en-US" dirty="0" smtClean="0"/>
              <a:t>)}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lvl="3">
              <a:defRPr/>
            </a:pPr>
            <a:endParaRPr lang="en-US" sz="800" dirty="0" smtClean="0"/>
          </a:p>
          <a:p>
            <a:pPr>
              <a:defRPr/>
            </a:pPr>
            <a:endParaRPr lang="en-US" sz="1050" dirty="0" smtClean="0"/>
          </a:p>
        </p:txBody>
      </p:sp>
      <p:sp>
        <p:nvSpPr>
          <p:cNvPr id="155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9DEC76-5188-42A8-9229-C9841BE06A88}" type="slidenum">
              <a:rPr lang="en-US" smtClean="0">
                <a:solidFill>
                  <a:srgbClr val="898989"/>
                </a:solidFill>
              </a:rPr>
              <a:pPr eaLnBrk="1" hangingPunct="1"/>
              <a:t>44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155655" name="Group 22"/>
          <p:cNvGrpSpPr>
            <a:grpSpLocks/>
          </p:cNvGrpSpPr>
          <p:nvPr/>
        </p:nvGrpSpPr>
        <p:grpSpPr bwMode="auto">
          <a:xfrm>
            <a:off x="1524000" y="2133600"/>
            <a:ext cx="1447800" cy="1066800"/>
            <a:chOff x="1905000" y="2057400"/>
            <a:chExt cx="1447800" cy="1066800"/>
          </a:xfrm>
        </p:grpSpPr>
        <p:grpSp>
          <p:nvGrpSpPr>
            <p:cNvPr id="155671" name="Group 21"/>
            <p:cNvGrpSpPr>
              <a:grpSpLocks/>
            </p:cNvGrpSpPr>
            <p:nvPr/>
          </p:nvGrpSpPr>
          <p:grpSpPr bwMode="auto">
            <a:xfrm>
              <a:off x="1905000" y="2057400"/>
              <a:ext cx="1447800" cy="1066800"/>
              <a:chOff x="1905000" y="2057400"/>
              <a:chExt cx="1447800" cy="1066800"/>
            </a:xfrm>
          </p:grpSpPr>
          <p:grpSp>
            <p:nvGrpSpPr>
              <p:cNvPr id="155674" name="Group 18"/>
              <p:cNvGrpSpPr>
                <a:grpSpLocks/>
              </p:cNvGrpSpPr>
              <p:nvPr/>
            </p:nvGrpSpPr>
            <p:grpSpPr bwMode="auto">
              <a:xfrm>
                <a:off x="1905000" y="2057400"/>
                <a:ext cx="1447800" cy="1066800"/>
                <a:chOff x="3505200" y="3962400"/>
                <a:chExt cx="2356104" cy="2057400"/>
              </a:xfrm>
            </p:grpSpPr>
            <p:grpSp>
              <p:nvGrpSpPr>
                <p:cNvPr id="155676" name="Group 12"/>
                <p:cNvGrpSpPr>
                  <a:grpSpLocks/>
                </p:cNvGrpSpPr>
                <p:nvPr/>
              </p:nvGrpSpPr>
              <p:grpSpPr bwMode="auto">
                <a:xfrm>
                  <a:off x="3505200" y="4800600"/>
                  <a:ext cx="1060704" cy="1143000"/>
                  <a:chOff x="3810000" y="2743200"/>
                  <a:chExt cx="1060704" cy="1219200"/>
                </a:xfrm>
              </p:grpSpPr>
              <p:sp>
                <p:nvSpPr>
                  <p:cNvPr id="14" name="Isosceles Triangle 13"/>
                  <p:cNvSpPr/>
                  <p:nvPr/>
                </p:nvSpPr>
                <p:spPr>
                  <a:xfrm>
                    <a:off x="3810000" y="2819039"/>
                    <a:ext cx="1061798" cy="1142999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4267271" y="2743926"/>
                    <a:ext cx="136922" cy="13716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5677" name="Group 15"/>
                <p:cNvGrpSpPr>
                  <a:grpSpLocks/>
                </p:cNvGrpSpPr>
                <p:nvPr/>
              </p:nvGrpSpPr>
              <p:grpSpPr bwMode="auto">
                <a:xfrm>
                  <a:off x="4800600" y="4648200"/>
                  <a:ext cx="1060704" cy="1371600"/>
                  <a:chOff x="3810000" y="2743200"/>
                  <a:chExt cx="1060704" cy="1219200"/>
                </a:xfrm>
              </p:grpSpPr>
              <p:sp>
                <p:nvSpPr>
                  <p:cNvPr id="17" name="Isosceles Triangle 16"/>
                  <p:cNvSpPr/>
                  <p:nvPr/>
                </p:nvSpPr>
                <p:spPr>
                  <a:xfrm>
                    <a:off x="3808908" y="2819400"/>
                    <a:ext cx="1061796" cy="1143000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3200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66177" y="2743200"/>
                    <a:ext cx="136924" cy="1360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Oval 20"/>
                <p:cNvSpPr/>
                <p:nvPr/>
              </p:nvSpPr>
              <p:spPr>
                <a:xfrm>
                  <a:off x="4572165" y="3962400"/>
                  <a:ext cx="136922" cy="128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>
                  <a:stCxn id="21" idx="3"/>
                  <a:endCxn id="15" idx="7"/>
                </p:cNvCxnSpPr>
                <p:nvPr/>
              </p:nvCxnSpPr>
              <p:spPr>
                <a:xfrm flipH="1">
                  <a:off x="4078725" y="4072618"/>
                  <a:ext cx="514107" cy="747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>
                <a:stCxn id="21" idx="5"/>
                <a:endCxn id="18" idx="1"/>
              </p:cNvCxnSpPr>
              <p:nvPr/>
            </p:nvCxnSpPr>
            <p:spPr>
              <a:xfrm>
                <a:off x="2632075" y="2114550"/>
                <a:ext cx="361950" cy="3095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87" name="TextBox 19"/>
            <p:cNvSpPr txBox="1">
              <a:spLocks noChangeArrowheads="1"/>
            </p:cNvSpPr>
            <p:nvPr/>
          </p:nvSpPr>
          <p:spPr bwMode="auto">
            <a:xfrm>
              <a:off x="20066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11288" name="TextBox 23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2</a:t>
              </a:r>
            </a:p>
          </p:txBody>
        </p:sp>
      </p:grpSp>
      <p:grpSp>
        <p:nvGrpSpPr>
          <p:cNvPr id="155656" name="Group 49"/>
          <p:cNvGrpSpPr>
            <a:grpSpLocks/>
          </p:cNvGrpSpPr>
          <p:nvPr/>
        </p:nvGrpSpPr>
        <p:grpSpPr bwMode="auto">
          <a:xfrm>
            <a:off x="1905000" y="4191000"/>
            <a:ext cx="1447800" cy="1066800"/>
            <a:chOff x="1905000" y="2057400"/>
            <a:chExt cx="1447800" cy="1066800"/>
          </a:xfrm>
        </p:grpSpPr>
        <p:grpSp>
          <p:nvGrpSpPr>
            <p:cNvPr id="155658" name="Group 50"/>
            <p:cNvGrpSpPr>
              <a:grpSpLocks/>
            </p:cNvGrpSpPr>
            <p:nvPr/>
          </p:nvGrpSpPr>
          <p:grpSpPr bwMode="auto">
            <a:xfrm>
              <a:off x="1905000" y="2057400"/>
              <a:ext cx="1447800" cy="1066800"/>
              <a:chOff x="1905000" y="2057400"/>
              <a:chExt cx="1447800" cy="1066800"/>
            </a:xfrm>
          </p:grpSpPr>
          <p:grpSp>
            <p:nvGrpSpPr>
              <p:cNvPr id="155661" name="Group 53"/>
              <p:cNvGrpSpPr>
                <a:grpSpLocks/>
              </p:cNvGrpSpPr>
              <p:nvPr/>
            </p:nvGrpSpPr>
            <p:grpSpPr bwMode="auto">
              <a:xfrm>
                <a:off x="1905000" y="2057400"/>
                <a:ext cx="1447800" cy="1066800"/>
                <a:chOff x="3505200" y="3962400"/>
                <a:chExt cx="2356104" cy="2057400"/>
              </a:xfrm>
            </p:grpSpPr>
            <p:grpSp>
              <p:nvGrpSpPr>
                <p:cNvPr id="155663" name="Group 55"/>
                <p:cNvGrpSpPr>
                  <a:grpSpLocks/>
                </p:cNvGrpSpPr>
                <p:nvPr/>
              </p:nvGrpSpPr>
              <p:grpSpPr bwMode="auto">
                <a:xfrm>
                  <a:off x="3505200" y="4800600"/>
                  <a:ext cx="1060704" cy="1143000"/>
                  <a:chOff x="3810000" y="2743200"/>
                  <a:chExt cx="1060704" cy="1219200"/>
                </a:xfrm>
              </p:grpSpPr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3810000" y="2819039"/>
                    <a:ext cx="1061798" cy="1142999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4267271" y="2743926"/>
                    <a:ext cx="136922" cy="13716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5664" name="Group 56"/>
                <p:cNvGrpSpPr>
                  <a:grpSpLocks/>
                </p:cNvGrpSpPr>
                <p:nvPr/>
              </p:nvGrpSpPr>
              <p:grpSpPr bwMode="auto">
                <a:xfrm>
                  <a:off x="4800600" y="4648200"/>
                  <a:ext cx="1060704" cy="1371600"/>
                  <a:chOff x="3810000" y="2743200"/>
                  <a:chExt cx="1060704" cy="1219200"/>
                </a:xfrm>
              </p:grpSpPr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3808908" y="2819400"/>
                    <a:ext cx="1061796" cy="1143000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3200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66177" y="2743200"/>
                    <a:ext cx="136924" cy="1360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4572165" y="3962400"/>
                  <a:ext cx="136922" cy="128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8" idx="3"/>
                  <a:endCxn id="63" idx="7"/>
                </p:cNvCxnSpPr>
                <p:nvPr/>
              </p:nvCxnSpPr>
              <p:spPr>
                <a:xfrm flipH="1">
                  <a:off x="4078725" y="4072618"/>
                  <a:ext cx="514107" cy="747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>
                <a:stCxn id="58" idx="5"/>
                <a:endCxn id="61" idx="1"/>
              </p:cNvCxnSpPr>
              <p:nvPr/>
            </p:nvCxnSpPr>
            <p:spPr>
              <a:xfrm>
                <a:off x="2632075" y="2114550"/>
                <a:ext cx="361950" cy="3095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74" name="TextBox 51"/>
            <p:cNvSpPr txBox="1">
              <a:spLocks noChangeArrowheads="1"/>
            </p:cNvSpPr>
            <p:nvPr/>
          </p:nvSpPr>
          <p:spPr bwMode="auto">
            <a:xfrm>
              <a:off x="20066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11275" name="TextBox 52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2</a:t>
              </a:r>
            </a:p>
          </p:txBody>
        </p:sp>
      </p:grpSp>
      <p:sp>
        <p:nvSpPr>
          <p:cNvPr id="155657" name="TextBox 34"/>
          <p:cNvSpPr txBox="1">
            <a:spLocks noChangeArrowheads="1"/>
          </p:cNvSpPr>
          <p:nvPr/>
        </p:nvSpPr>
        <p:spPr bwMode="auto">
          <a:xfrm>
            <a:off x="304800" y="5562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Prove:</a:t>
            </a:r>
          </a:p>
          <a:p>
            <a:pPr eaLnBrk="1" hangingPunct="1"/>
            <a:r>
              <a:rPr lang="en-US" sz="2400"/>
              <a:t>For every rooted binary tree T, size(T) </a:t>
            </a:r>
            <a:r>
              <a:rPr lang="en-US" sz="2400">
                <a:sym typeface="Symbol" pitchFamily="18" charset="2"/>
              </a:rPr>
              <a:t> 2</a:t>
            </a:r>
            <a:r>
              <a:rPr lang="en-US" sz="2400" b="1" baseline="30000">
                <a:sym typeface="Symbol" pitchFamily="18" charset="2"/>
              </a:rPr>
              <a:t>height</a:t>
            </a:r>
            <a:r>
              <a:rPr lang="en-US" sz="2400" baseline="30000">
                <a:sym typeface="Symbol" pitchFamily="18" charset="2"/>
              </a:rPr>
              <a:t>(</a:t>
            </a:r>
            <a:r>
              <a:rPr lang="en-US" sz="2400" b="1" baseline="30000">
                <a:sym typeface="Symbol" pitchFamily="18" charset="2"/>
              </a:rPr>
              <a:t>T</a:t>
            </a:r>
            <a:r>
              <a:rPr lang="en-US" sz="2400" baseline="30000">
                <a:sym typeface="Symbol" pitchFamily="18" charset="2"/>
              </a:rPr>
              <a:t>)+</a:t>
            </a:r>
            <a:r>
              <a:rPr lang="en-US" sz="2400" b="1" baseline="30000">
                <a:sym typeface="Symbol" pitchFamily="18" charset="2"/>
              </a:rPr>
              <a:t>1 </a:t>
            </a:r>
            <a:r>
              <a:rPr lang="en-US" sz="2400">
                <a:sym typeface="Symbol" pitchFamily="18" charset="2"/>
              </a:rPr>
              <a:t>-1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Regular Expressions over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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Each is a “pattern” that specifies a set of strings</a:t>
            </a:r>
          </a:p>
          <a:p>
            <a:pPr>
              <a:defRPr/>
            </a:pPr>
            <a:r>
              <a:rPr lang="en-US" dirty="0" smtClean="0"/>
              <a:t>Basis:</a:t>
            </a:r>
          </a:p>
          <a:p>
            <a:pPr lvl="1">
              <a:defRPr/>
            </a:pPr>
            <a:r>
              <a:rPr lang="en-US" b="1" dirty="0" smtClean="0">
                <a:sym typeface="Symbol"/>
              </a:rPr>
              <a:t></a:t>
            </a:r>
            <a:r>
              <a:rPr lang="en-US" dirty="0" smtClean="0">
                <a:sym typeface="Symbol"/>
              </a:rPr>
              <a:t>, </a:t>
            </a:r>
            <a:r>
              <a:rPr lang="en-US" b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 are regular expressions</a:t>
            </a:r>
          </a:p>
          <a:p>
            <a:pPr lvl="1">
              <a:defRPr/>
            </a:pPr>
            <a:r>
              <a:rPr lang="en-US" b="1" i="1" dirty="0" smtClean="0"/>
              <a:t>a</a:t>
            </a:r>
            <a:r>
              <a:rPr lang="en-US" dirty="0" smtClean="0"/>
              <a:t> is a regular expression </a:t>
            </a:r>
            <a:r>
              <a:rPr lang="en-US" dirty="0" smtClean="0">
                <a:sym typeface="Symbol"/>
              </a:rPr>
              <a:t>for any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</a:t>
            </a:r>
          </a:p>
          <a:p>
            <a:pPr>
              <a:defRPr/>
            </a:pPr>
            <a:r>
              <a:rPr lang="en-US" dirty="0" smtClean="0">
                <a:sym typeface="Symbol" pitchFamily="18" charset="2"/>
              </a:rPr>
              <a:t>Recursive step: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If </a:t>
            </a:r>
            <a:r>
              <a:rPr lang="en-US" b="1" dirty="0" smtClean="0">
                <a:sym typeface="Symbol" pitchFamily="18" charset="2"/>
              </a:rPr>
              <a:t>A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b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are regular expressions then so are:</a:t>
            </a:r>
          </a:p>
          <a:p>
            <a:pPr lvl="2">
              <a:defRPr/>
            </a:pP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sz="2800" b="1" dirty="0" smtClean="0"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/>
              </a:rPr>
              <a:t></a:t>
            </a:r>
            <a:r>
              <a:rPr lang="en-US" sz="2800" b="1" dirty="0" smtClean="0">
                <a:sym typeface="Symbol" pitchFamily="18" charset="2"/>
              </a:rPr>
              <a:t> B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lvl="2">
              <a:defRPr/>
            </a:pPr>
            <a:r>
              <a:rPr lang="en-US" sz="2800" dirty="0" smtClean="0">
                <a:sym typeface="Symbol" pitchFamily="18" charset="2"/>
              </a:rPr>
              <a:t> (</a:t>
            </a:r>
            <a:r>
              <a:rPr lang="en-US" sz="2800" b="1" dirty="0" smtClean="0">
                <a:sym typeface="Symbol" pitchFamily="18" charset="2"/>
              </a:rPr>
              <a:t>AB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lvl="2">
              <a:defRPr/>
            </a:pPr>
            <a:r>
              <a:rPr lang="en-US" sz="2800" b="1" dirty="0" smtClean="0">
                <a:sym typeface="Symbol" pitchFamily="18" charset="2"/>
              </a:rPr>
              <a:t>A*</a:t>
            </a:r>
            <a:endParaRPr lang="en-US" sz="2800" b="1" dirty="0" smtClean="0">
              <a:sym typeface="Symbol"/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4B3FB-1CBF-4697-A28B-48EC31124F6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Regular Expressions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i="1" dirty="0" smtClean="0"/>
              <a:t>0*    </a:t>
            </a:r>
            <a:endParaRPr lang="en-US" sz="1800" b="1" i="1" dirty="0" smtClean="0"/>
          </a:p>
          <a:p>
            <a:pPr lvl="3"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b="1" i="1" dirty="0" smtClean="0"/>
              <a:t>0*1*</a:t>
            </a:r>
          </a:p>
          <a:p>
            <a:pPr marL="1371600" lvl="3" indent="0">
              <a:buFont typeface="Arial" charset="0"/>
              <a:buNone/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b="1" i="1" dirty="0" smtClean="0"/>
              <a:t>                    </a:t>
            </a:r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0*1*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/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0110 </a:t>
            </a: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 lvl="4">
              <a:defRPr/>
            </a:pPr>
            <a:endParaRPr lang="en-US" sz="1800" b="1" i="1" dirty="0" smtClean="0"/>
          </a:p>
          <a:p>
            <a:pPr lvl="4"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</a:t>
            </a:r>
            <a:r>
              <a:rPr lang="en-US" sz="2800" dirty="0" smtClean="0"/>
              <a:t>(</a:t>
            </a:r>
            <a:r>
              <a:rPr lang="en-US" sz="2800" b="1" i="1" dirty="0" smtClean="0"/>
              <a:t>0110</a:t>
            </a:r>
            <a:r>
              <a:rPr lang="en-US" sz="2800" dirty="0" smtClean="0">
                <a:sym typeface="Symbol" pitchFamily="18" charset="2"/>
              </a:rPr>
              <a:t> </a:t>
            </a:r>
            <a:r>
              <a:rPr lang="en-US" sz="2800" b="1" i="1" dirty="0" smtClean="0"/>
              <a:t> 100</a:t>
            </a:r>
            <a:r>
              <a:rPr lang="en-US" sz="2800" dirty="0" smtClean="0"/>
              <a:t>)(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>
              <a:defRPr/>
            </a:pPr>
            <a:endParaRPr lang="en-US" b="1" i="1" dirty="0" smtClean="0"/>
          </a:p>
          <a:p>
            <a:pPr>
              <a:defRPr/>
            </a:pPr>
            <a:endParaRPr lang="en-US" dirty="0" smtClean="0">
              <a:latin typeface="Symbol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5DADE-3331-4550-8221-9F87B549B8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Context-Free Grammars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Example:       </a:t>
            </a:r>
            <a:r>
              <a:rPr lang="en-US" b="1" smtClean="0"/>
              <a:t>S </a:t>
            </a:r>
            <a:r>
              <a:rPr lang="en-US" smtClean="0">
                <a:sym typeface="Symbol" pitchFamily="18" charset="2"/>
              </a:rPr>
              <a:t> 0</a:t>
            </a:r>
            <a:r>
              <a:rPr lang="en-US" b="1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0 | 1</a:t>
            </a:r>
            <a:r>
              <a:rPr lang="en-US" b="1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1 | 0 | 1 | </a:t>
            </a: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/>
          </a:p>
          <a:p>
            <a:r>
              <a:rPr lang="en-US" smtClean="0"/>
              <a:t>Example:      </a:t>
            </a:r>
            <a:r>
              <a:rPr lang="en-US" b="1" smtClean="0"/>
              <a:t>S </a:t>
            </a:r>
            <a:r>
              <a:rPr lang="en-US" smtClean="0">
                <a:sym typeface="Symbol" pitchFamily="18" charset="2"/>
              </a:rPr>
              <a:t> 0</a:t>
            </a:r>
            <a:r>
              <a:rPr lang="en-US" b="1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S</a:t>
            </a:r>
            <a:r>
              <a:rPr lang="en-US" smtClean="0">
                <a:sym typeface="Symbol" pitchFamily="18" charset="2"/>
              </a:rPr>
              <a:t>1 | 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F7770-A336-4796-B3D3-A7384110AB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Context-Free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Grammar for {0</a:t>
            </a:r>
            <a:r>
              <a:rPr lang="en-US" baseline="30000" dirty="0" smtClean="0"/>
              <a:t>n</a:t>
            </a:r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r>
              <a:rPr lang="en-US" dirty="0" smtClean="0"/>
              <a:t> : n≥ 0}  all strings with same # of 0’s and 1’s with all 0’s before 1’s.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Example:       </a:t>
            </a:r>
            <a:r>
              <a:rPr lang="en-US" b="1" dirty="0" smtClean="0"/>
              <a:t>S </a:t>
            </a:r>
            <a:r>
              <a:rPr lang="en-US" dirty="0" smtClean="0">
                <a:sym typeface="Symbol"/>
              </a:rPr>
              <a:t> </a:t>
            </a:r>
            <a:r>
              <a:rPr lang="en-US" b="1" dirty="0" smtClean="0">
                <a:latin typeface="Symbol" pitchFamily="18" charset="2"/>
                <a:sym typeface="Symbol"/>
              </a:rPr>
              <a:t>(</a:t>
            </a:r>
            <a:r>
              <a:rPr lang="en-US" b="1" dirty="0" smtClean="0">
                <a:sym typeface="Symbol"/>
              </a:rPr>
              <a:t>S</a:t>
            </a:r>
            <a:r>
              <a:rPr lang="en-US" b="1" dirty="0" smtClean="0">
                <a:latin typeface="Symbol" pitchFamily="18" charset="2"/>
                <a:sym typeface="Symbol"/>
              </a:rPr>
              <a:t>)</a:t>
            </a:r>
            <a:r>
              <a:rPr lang="en-US" dirty="0" smtClean="0">
                <a:latin typeface="Symbol" pitchFamily="18" charset="2"/>
                <a:sym typeface="Symbol"/>
              </a:rPr>
              <a:t> </a:t>
            </a:r>
            <a:r>
              <a:rPr lang="en-US" dirty="0" smtClean="0">
                <a:sym typeface="Symbol"/>
              </a:rPr>
              <a:t>| </a:t>
            </a:r>
            <a:r>
              <a:rPr lang="en-US" b="1" dirty="0" smtClean="0">
                <a:sym typeface="Symbol"/>
              </a:rPr>
              <a:t>SS</a:t>
            </a:r>
            <a:r>
              <a:rPr lang="en-US" dirty="0" smtClean="0">
                <a:sym typeface="Symbol"/>
              </a:rPr>
              <a:t>  |  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EE082-7910-4C7A-965F-93A78DC72E4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Building in Precedence in Simple Arithmetic Expressions</a:t>
            </a:r>
            <a:endParaRPr lang="en-US" dirty="0"/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E</a:t>
            </a:r>
            <a:r>
              <a:rPr lang="en-US" sz="2800" smtClean="0"/>
              <a:t> – expression  (start symbol)</a:t>
            </a:r>
          </a:p>
          <a:p>
            <a:r>
              <a:rPr lang="en-US" sz="2800" b="1" smtClean="0"/>
              <a:t>T</a:t>
            </a:r>
            <a:r>
              <a:rPr lang="en-US" sz="2800" smtClean="0"/>
              <a:t> – term   </a:t>
            </a:r>
            <a:r>
              <a:rPr lang="en-US" sz="2800" b="1" smtClean="0"/>
              <a:t>F</a:t>
            </a:r>
            <a:r>
              <a:rPr lang="en-US" sz="2800" smtClean="0"/>
              <a:t> – factor   </a:t>
            </a:r>
            <a:r>
              <a:rPr lang="en-US" sz="2800" b="1" smtClean="0"/>
              <a:t>I</a:t>
            </a:r>
            <a:r>
              <a:rPr lang="en-US" sz="2800" smtClean="0"/>
              <a:t> – identifier  </a:t>
            </a:r>
            <a:r>
              <a:rPr lang="en-US" sz="2800" b="1" smtClean="0"/>
              <a:t>N</a:t>
            </a:r>
            <a:r>
              <a:rPr lang="en-US" sz="2800" smtClean="0"/>
              <a:t> - number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/>
              <a:t>E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b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E</a:t>
            </a:r>
            <a:r>
              <a:rPr lang="en-US" smtClean="0">
                <a:sym typeface="Symbol" pitchFamily="18" charset="2"/>
              </a:rPr>
              <a:t>+</a:t>
            </a:r>
            <a:r>
              <a:rPr lang="en-US" b="1" smtClean="0">
                <a:sym typeface="Symbol" pitchFamily="18" charset="2"/>
              </a:rPr>
              <a:t>T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b="1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*</a:t>
            </a:r>
            <a:r>
              <a:rPr lang="en-US" b="1" smtClean="0">
                <a:sym typeface="Symbol" pitchFamily="18" charset="2"/>
              </a:rPr>
              <a:t>T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(</a:t>
            </a:r>
            <a:r>
              <a:rPr lang="en-US" b="1" smtClean="0">
                <a:sym typeface="Symbol" pitchFamily="18" charset="2"/>
              </a:rPr>
              <a:t>E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)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N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I </a:t>
            </a:r>
            <a:r>
              <a:rPr lang="en-US" smtClean="0">
                <a:sym typeface="Symbol" pitchFamily="18" charset="2"/>
              </a:rPr>
              <a:t> x | y | z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 0 | 1 | 2 | 3 | 4 | 5 | 6 | 7 | 8 | 9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A01B4-65E5-41B1-A14A-4C85AF549CF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“Always ERROR”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C1AA2-F031-421A-9DFC-1A6FFA0FF7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362537"/>
            <a:ext cx="9002962" cy="3201611"/>
            <a:chOff x="76200" y="3352800"/>
            <a:chExt cx="9002962" cy="3201611"/>
          </a:xfrm>
        </p:grpSpPr>
        <p:sp>
          <p:nvSpPr>
            <p:cNvPr id="6" name="TextBox 5"/>
            <p:cNvSpPr txBox="1"/>
            <p:nvPr/>
          </p:nvSpPr>
          <p:spPr>
            <a:xfrm>
              <a:off x="87188" y="3352800"/>
              <a:ext cx="8371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Suppose we had a TM </a:t>
              </a:r>
              <a:r>
                <a:rPr lang="en-US" sz="3200" b="1" dirty="0" smtClean="0">
                  <a:solidFill>
                    <a:srgbClr val="0033CC"/>
                  </a:solidFill>
                  <a:latin typeface="Arial" pitchFamily="34" charset="0"/>
                </a:rPr>
                <a:t>E</a:t>
              </a:r>
              <a:r>
                <a:rPr lang="en-US" sz="3200" b="1" baseline="-25000" dirty="0" smtClean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en-US" sz="2800" dirty="0" smtClean="0"/>
                <a:t>for the ERROR problem</a:t>
              </a:r>
              <a:endParaRPr lang="en-US" sz="2800" dirty="0"/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2678362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tx2"/>
                  </a:solidFill>
                </a:rPr>
                <a:t>1 if Q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always</a:t>
              </a:r>
              <a:br>
                <a:rPr lang="en-US" sz="2800" b="1" dirty="0" smtClean="0">
                  <a:solidFill>
                    <a:schemeClr val="tx2"/>
                  </a:solidFill>
                </a:rPr>
              </a:br>
              <a:r>
                <a:rPr lang="en-US" sz="2800" b="1" dirty="0" smtClean="0">
                  <a:solidFill>
                    <a:schemeClr val="tx2"/>
                  </a:solidFill>
                </a:rPr>
                <a:t>          </a:t>
              </a:r>
              <a:r>
                <a:rPr lang="en-US" sz="2800" b="1" dirty="0">
                  <a:solidFill>
                    <a:schemeClr val="tx2"/>
                  </a:solidFill>
                </a:rPr>
                <a:t>halts</a:t>
              </a:r>
            </a:p>
            <a:p>
              <a:pPr eaLnBrk="1" hangingPunct="1"/>
              <a:r>
                <a:rPr lang="en-US" sz="2800" b="1" dirty="0">
                  <a:solidFill>
                    <a:schemeClr val="tx2"/>
                  </a:solidFill>
                </a:rPr>
                <a:t>0 if Q does </a:t>
              </a:r>
              <a:r>
                <a:rPr lang="en-US" sz="2800" b="1" dirty="0" smtClean="0">
                  <a:solidFill>
                    <a:schemeClr val="tx2"/>
                  </a:solidFill>
                </a:rPr>
                <a:t>not</a:t>
              </a:r>
              <a:br>
                <a:rPr lang="en-US" sz="2800" b="1" dirty="0" smtClean="0">
                  <a:solidFill>
                    <a:schemeClr val="tx2"/>
                  </a:solidFill>
                </a:rPr>
              </a:br>
              <a:r>
                <a:rPr lang="en-US" sz="2800" b="1" dirty="0" smtClean="0">
                  <a:solidFill>
                    <a:schemeClr val="tx2"/>
                  </a:solidFill>
                </a:rPr>
                <a:t>      always </a:t>
              </a:r>
              <a:r>
                <a:rPr lang="en-US" sz="2800" b="1" dirty="0">
                  <a:solidFill>
                    <a:schemeClr val="tx2"/>
                  </a:solidFill>
                </a:rPr>
                <a:t>halt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200" y="4038599"/>
              <a:ext cx="6645303" cy="2515812"/>
              <a:chOff x="76200" y="4038599"/>
              <a:chExt cx="6645303" cy="251581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314451" y="4038599"/>
                <a:ext cx="5086349" cy="1765995"/>
              </a:xfrm>
              <a:prstGeom prst="rect">
                <a:avLst/>
              </a:prstGeom>
              <a:ln w="28575"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1039813" y="4191000"/>
                <a:ext cx="1841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sz="2800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909637" y="4970462"/>
                <a:ext cx="8533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6200" y="4625866"/>
                <a:ext cx="97071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  <a:sym typeface="Symbol" pitchFamily="18" charset="2"/>
                  </a:rPr>
                  <a:t>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Q</a:t>
                </a:r>
                <a:r>
                  <a:rPr lang="en-US" sz="3600" b="1" dirty="0" smtClean="0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</a:t>
                </a:r>
                <a:endParaRPr lang="en-US" sz="2800" b="1" dirty="0">
                  <a:solidFill>
                    <a:schemeClr val="tx2"/>
                  </a:solidFill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5715000" y="4495800"/>
                <a:ext cx="531812" cy="70802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800" b="1" dirty="0" smtClean="0">
                    <a:solidFill>
                      <a:srgbClr val="0033CC"/>
                    </a:solidFill>
                    <a:latin typeface="Arial" pitchFamily="34" charset="0"/>
                  </a:rPr>
                  <a:t>E</a:t>
                </a:r>
                <a:endParaRPr lang="en-US" sz="2800" b="1" baseline="-25000" dirty="0">
                  <a:solidFill>
                    <a:srgbClr val="0033CC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3161620" y="4876800"/>
                <a:ext cx="24803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272694" y="4270359"/>
                <a:ext cx="97071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2"/>
                    </a:solidFill>
                    <a:sym typeface="Symbol" pitchFamily="18" charset="2"/>
                  </a:rPr>
                  <a:t>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R</a:t>
                </a:r>
                <a:r>
                  <a:rPr lang="en-US" sz="3600" b="1" dirty="0" smtClean="0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</a:t>
                </a:r>
                <a:endParaRPr lang="en-US" sz="2800" b="1" dirty="0">
                  <a:solidFill>
                    <a:schemeClr val="tx2"/>
                  </a:solidFill>
                  <a:cs typeface="Arial" charset="0"/>
                  <a:sym typeface="Symbol" pitchFamily="18" charset="2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6237316" y="4918075"/>
                <a:ext cx="4841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9750" y="5054695"/>
                <a:ext cx="1556012" cy="1499716"/>
                <a:chOff x="99750" y="5054695"/>
                <a:chExt cx="1556012" cy="1499716"/>
              </a:xfrm>
            </p:grpSpPr>
            <p:sp>
              <p:nvSpPr>
                <p:cNvPr id="28" name="Horizontal Scroll 27"/>
                <p:cNvSpPr/>
                <p:nvPr/>
              </p:nvSpPr>
              <p:spPr>
                <a:xfrm rot="16200000">
                  <a:off x="110697" y="5239530"/>
                  <a:ext cx="1303934" cy="1325827"/>
                </a:xfrm>
                <a:prstGeom prst="horizontalScroll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07962" y="5054695"/>
                  <a:ext cx="1447800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endParaRPr lang="en-US" b="1" dirty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Q’s code </a:t>
                  </a: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…</a:t>
                  </a: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end of Q</a:t>
                  </a:r>
                  <a:endParaRPr lang="en-US" dirty="0">
                    <a:solidFill>
                      <a:schemeClr val="tx2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1763033" y="4303702"/>
                <a:ext cx="1398587" cy="10303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</a:rPr>
                  <a:t>Convert’</a:t>
                </a:r>
                <a:endParaRPr lang="en-US" sz="24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630348" y="4970462"/>
                <a:ext cx="2011627" cy="1499716"/>
                <a:chOff x="3855774" y="5178491"/>
                <a:chExt cx="2011627" cy="1499716"/>
              </a:xfrm>
            </p:grpSpPr>
            <p:sp>
              <p:nvSpPr>
                <p:cNvPr id="36" name="Horizontal Scroll 35"/>
                <p:cNvSpPr/>
                <p:nvPr/>
              </p:nvSpPr>
              <p:spPr>
                <a:xfrm rot="16200000">
                  <a:off x="4209621" y="5020426"/>
                  <a:ext cx="1303934" cy="2011627"/>
                </a:xfrm>
                <a:prstGeom prst="horizontalScroll">
                  <a:avLst/>
                </a:prstGeom>
                <a:solidFill>
                  <a:schemeClr val="bg1"/>
                </a:solidFill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963984" y="5178491"/>
                  <a:ext cx="1903415" cy="14157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endParaRPr lang="en-US" b="1" dirty="0">
                    <a:solidFill>
                      <a:schemeClr val="tx2"/>
                    </a:solidFill>
                    <a:latin typeface="Arial" pitchFamily="34" charset="0"/>
                  </a:endParaRP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Q’s code </a:t>
                  </a:r>
                </a:p>
                <a:p>
                  <a:pPr>
                    <a:defRPr/>
                  </a:pPr>
                  <a:r>
                    <a:rPr lang="en-US" sz="1100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…</a:t>
                  </a: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end of Q</a:t>
                  </a:r>
                </a:p>
                <a:p>
                  <a:pPr>
                    <a:defRPr/>
                  </a:pPr>
                  <a:r>
                    <a:rPr lang="en-US" dirty="0" smtClean="0">
                      <a:solidFill>
                        <a:schemeClr val="tx2"/>
                      </a:solidFill>
                      <a:latin typeface="Arial" pitchFamily="34" charset="0"/>
                    </a:rPr>
                    <a:t>Print ERROR</a:t>
                  </a:r>
                  <a:endParaRPr lang="en-US" dirty="0">
                    <a:solidFill>
                      <a:schemeClr val="tx2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35" name="TextBox 34"/>
          <p:cNvSpPr txBox="1"/>
          <p:nvPr/>
        </p:nvSpPr>
        <p:spPr>
          <a:xfrm>
            <a:off x="1214397" y="4549676"/>
            <a:ext cx="75103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designed 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</a:t>
            </a:r>
            <a:r>
              <a:rPr lang="en-US" sz="2400" b="1" dirty="0" smtClean="0">
                <a:solidFill>
                  <a:schemeClr val="tx2"/>
                </a:solidFill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 </a:t>
            </a:r>
            <a:r>
              <a:rPr lang="en-US" sz="2400" dirty="0" smtClean="0">
                <a:sym typeface="Symbol" pitchFamily="18" charset="2"/>
              </a:rPr>
              <a:t>based on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&lt;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Q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&gt;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so that:</a:t>
            </a:r>
          </a:p>
          <a:p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    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&lt;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R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&gt;</a:t>
            </a:r>
            <a:r>
              <a:rPr 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always prints “ERROR” </a:t>
            </a:r>
            <a:r>
              <a:rPr lang="en-US" sz="2800" b="1" dirty="0" smtClean="0">
                <a:solidFill>
                  <a:schemeClr val="tx2"/>
                </a:solidFill>
                <a:latin typeface="Cambria"/>
                <a:sym typeface="Symbol" pitchFamily="18" charset="2"/>
              </a:rPr>
              <a:t>⇔</a:t>
            </a:r>
            <a:r>
              <a:rPr lang="en-US" sz="2400" b="1" dirty="0" smtClean="0">
                <a:solidFill>
                  <a:schemeClr val="tx2"/>
                </a:solidFill>
                <a:latin typeface="Cambria"/>
                <a:sym typeface="Symbol" pitchFamily="18" charset="2"/>
              </a:rPr>
              <a:t> 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&lt;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Q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&gt;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latin typeface="+mn-lt"/>
                <a:sym typeface="Symbol" pitchFamily="18" charset="2"/>
              </a:rPr>
              <a:t>always halts</a:t>
            </a:r>
            <a:endParaRPr lang="en-US" sz="2400" b="1" dirty="0" smtClean="0">
              <a:solidFill>
                <a:schemeClr val="tx2"/>
              </a:solidFill>
              <a:latin typeface="+mn-lt"/>
              <a:sym typeface="Symbol" pitchFamily="18" charset="2"/>
            </a:endParaRPr>
          </a:p>
          <a:p>
            <a:endParaRPr lang="en-US" sz="1600" b="1" dirty="0">
              <a:solidFill>
                <a:schemeClr val="tx2"/>
              </a:solidFill>
              <a:latin typeface="+mn-lt"/>
              <a:sym typeface="Symbol" pitchFamily="18" charset="2"/>
            </a:endParaRPr>
          </a:p>
          <a:p>
            <a:r>
              <a:rPr lang="en-US" sz="2400" dirty="0" smtClean="0">
                <a:latin typeface="+mn-lt"/>
                <a:sym typeface="Symbol" pitchFamily="18" charset="2"/>
              </a:rPr>
              <a:t>So.. if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latin typeface="+mn-lt"/>
                <a:sym typeface="Symbol" pitchFamily="18" charset="2"/>
              </a:rPr>
              <a:t>exists then we get a program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A</a:t>
            </a:r>
            <a:r>
              <a:rPr lang="en-US" sz="2400" b="1" dirty="0" smtClean="0">
                <a:latin typeface="+mn-lt"/>
                <a:sym typeface="Symbol" pitchFamily="18" charset="2"/>
              </a:rPr>
              <a:t> </a:t>
            </a:r>
            <a:r>
              <a:rPr lang="en-US" sz="2400" dirty="0" smtClean="0">
                <a:latin typeface="+mn-lt"/>
                <a:sym typeface="Symbol" pitchFamily="18" charset="2"/>
              </a:rPr>
              <a:t>for the</a:t>
            </a:r>
          </a:p>
          <a:p>
            <a:r>
              <a:rPr lang="en-US" sz="2400" dirty="0" smtClean="0">
                <a:latin typeface="+mn-lt"/>
                <a:sym typeface="Symbol" pitchFamily="18" charset="2"/>
              </a:rPr>
              <a:t>Always Halts problem, which we know can’t exist so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E</a:t>
            </a:r>
          </a:p>
          <a:p>
            <a:r>
              <a:rPr lang="en-US" sz="2400" dirty="0" smtClean="0">
                <a:latin typeface="+mn-lt"/>
                <a:sym typeface="Symbol" pitchFamily="18" charset="2"/>
              </a:rPr>
              <a:t>can’t exist</a:t>
            </a:r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5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BNF for C</a:t>
            </a:r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E3B38-3D4F-471C-9091-21A7C2990C5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61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6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Definition of Relations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14400" y="1600200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binary relation from A to B</a:t>
            </a:r>
            <a:r>
              <a:rPr lang="en-US" sz="2800" dirty="0">
                <a:ea typeface="MS PGothic" pitchFamily="34" charset="-128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667000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Let A be a set,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binary relation on A</a:t>
            </a:r>
            <a:r>
              <a:rPr lang="en-US" sz="2800" dirty="0">
                <a:ea typeface="MS PGothic" pitchFamily="34" charset="-128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419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reflexive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a,a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for every a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A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914400" y="50292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symmetric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implies (b, a)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14400" y="5638800"/>
            <a:ext cx="8089900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 err="1">
                <a:solidFill>
                  <a:srgbClr val="FF0000"/>
                </a:solidFill>
                <a:ea typeface="MS PGothic" pitchFamily="34" charset="-128"/>
              </a:rPr>
              <a:t>antisymmetric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and a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</a:t>
            </a:r>
            <a:r>
              <a:rPr lang="en-US" sz="2400" dirty="0">
                <a:ea typeface="MS PGothic" pitchFamily="34" charset="-128"/>
              </a:rPr>
              <a:t> b implies (</a:t>
            </a:r>
            <a:r>
              <a:rPr lang="en-US" sz="2400" dirty="0" err="1">
                <a:ea typeface="MS PGothic" pitchFamily="34" charset="-128"/>
              </a:rPr>
              <a:t>b,a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914400" y="62484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transitive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and (b, c)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implies</a:t>
            </a:r>
            <a:r>
              <a:rPr lang="en-US" sz="2400" dirty="0">
                <a:ea typeface="MS PGothic" pitchFamily="34" charset="-128"/>
              </a:rPr>
              <a:t> (a, c)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162825" name="Text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05800" y="54102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/</a:t>
            </a:r>
          </a:p>
        </p:txBody>
      </p:sp>
      <p:sp>
        <p:nvSpPr>
          <p:cNvPr id="162826" name="Text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Let R be a relation on 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8FD4D-7AE0-4B45-BE81-E26C3968A95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Combining Relations</a:t>
            </a:r>
          </a:p>
        </p:txBody>
      </p:sp>
      <p:sp>
        <p:nvSpPr>
          <p:cNvPr id="16384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286000"/>
            <a:ext cx="7224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Let R be a relation from A to B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Let S be a relation from B to C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The composite of R and S,  S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</a:t>
            </a:r>
            <a:r>
              <a:rPr lang="en-US" sz="2400">
                <a:ea typeface="ＭＳ Ｐゴシック" pitchFamily="-111" charset="-128"/>
              </a:rPr>
              <a:t> R is the relation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from A to C defined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S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 </a:t>
            </a:r>
            <a:r>
              <a:rPr lang="en-US" sz="2400">
                <a:ea typeface="ＭＳ Ｐゴシック" pitchFamily="-111" charset="-128"/>
              </a:rPr>
              <a:t>R = {(a, c) |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</a:t>
            </a:r>
            <a:r>
              <a:rPr lang="en-US" sz="2400">
                <a:ea typeface="ＭＳ Ｐゴシック" pitchFamily="-111" charset="-128"/>
              </a:rPr>
              <a:t> b such that (a,b)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</a:t>
            </a:r>
            <a:r>
              <a:rPr lang="en-US" sz="2400">
                <a:ea typeface="ＭＳ Ｐゴシック" pitchFamily="-111" charset="-128"/>
              </a:rPr>
              <a:t> R and (b,c)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</a:t>
            </a:r>
            <a:r>
              <a:rPr lang="en-US" sz="2400">
                <a:ea typeface="ＭＳ Ｐゴシック" pitchFamily="-111" charset="-128"/>
              </a:rPr>
              <a:t> S}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05DD0-988B-4570-A5E6-15B35213666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Relations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Parent:  b is a parent of a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Sister:  b is a sister of a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Aunt = Sister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Parent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Grandparent = Parent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Parent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R = {(a, c) |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 smtClean="0"/>
              <a:t> b such that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R and (</a:t>
            </a:r>
            <a:r>
              <a:rPr lang="en-US" dirty="0" err="1" smtClean="0"/>
              <a:t>b,c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R}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0</a:t>
            </a:r>
            <a:r>
              <a:rPr lang="en-US" dirty="0" smtClean="0"/>
              <a:t> = {(</a:t>
            </a:r>
            <a:r>
              <a:rPr lang="en-US" dirty="0" err="1" smtClean="0"/>
              <a:t>a,a</a:t>
            </a:r>
            <a:r>
              <a:rPr lang="en-US" dirty="0" smtClean="0"/>
              <a:t>) | a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A}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1</a:t>
            </a:r>
            <a:r>
              <a:rPr lang="en-US" dirty="0" smtClean="0"/>
              <a:t> = R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n+1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R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352800" y="6324600"/>
            <a:ext cx="563880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S 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</a:t>
            </a:r>
            <a:r>
              <a:rPr lang="en-US" dirty="0">
                <a:ea typeface="MS PGothic" pitchFamily="34" charset="-128"/>
              </a:rPr>
              <a:t> R = {(a, c) | 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</a:t>
            </a:r>
            <a:r>
              <a:rPr lang="en-US" dirty="0">
                <a:ea typeface="MS PGothic" pitchFamily="34" charset="-128"/>
              </a:rPr>
              <a:t> b such that (</a:t>
            </a:r>
            <a:r>
              <a:rPr lang="en-US" dirty="0" err="1">
                <a:ea typeface="MS PGothic" pitchFamily="34" charset="-128"/>
              </a:rPr>
              <a:t>a,b</a:t>
            </a:r>
            <a:r>
              <a:rPr lang="en-US" dirty="0">
                <a:ea typeface="MS PGothic" pitchFamily="34" charset="-128"/>
              </a:rPr>
              <a:t>)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</a:t>
            </a:r>
            <a:r>
              <a:rPr lang="en-US" dirty="0">
                <a:ea typeface="MS PGothic" pitchFamily="34" charset="-128"/>
              </a:rPr>
              <a:t> R and (</a:t>
            </a:r>
            <a:r>
              <a:rPr lang="en-US" dirty="0" err="1">
                <a:ea typeface="MS PGothic" pitchFamily="34" charset="-128"/>
              </a:rPr>
              <a:t>b,c</a:t>
            </a:r>
            <a:r>
              <a:rPr lang="en-US" dirty="0">
                <a:ea typeface="MS PGothic" pitchFamily="34" charset="-128"/>
              </a:rPr>
              <a:t>)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</a:t>
            </a:r>
            <a:r>
              <a:rPr lang="en-US" dirty="0">
                <a:ea typeface="MS PGothic" pitchFamily="34" charset="-128"/>
              </a:rPr>
              <a:t> S}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1DD52-BB25-4277-8A3A-D4C74845658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n-ary relations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2362200"/>
          <a:ext cx="4724400" cy="358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481080220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638800" y="2362200"/>
          <a:ext cx="2971800" cy="435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Student_ID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Major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481080220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Philosophy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1727017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2921939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295400" y="1371600"/>
            <a:ext cx="66976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Let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1</a:t>
            </a:r>
            <a:r>
              <a:rPr lang="en-US" sz="2400" dirty="0">
                <a:ea typeface="MS PGothic" pitchFamily="34" charset="-128"/>
              </a:rPr>
              <a:t>,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2</a:t>
            </a:r>
            <a:r>
              <a:rPr lang="en-US" sz="2400" dirty="0">
                <a:ea typeface="MS PGothic" pitchFamily="34" charset="-128"/>
              </a:rPr>
              <a:t>, …,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n</a:t>
            </a:r>
            <a:r>
              <a:rPr lang="en-US" sz="2400" dirty="0">
                <a:ea typeface="MS PGothic" pitchFamily="34" charset="-128"/>
              </a:rPr>
              <a:t> be sets.  An n-</a:t>
            </a:r>
            <a:r>
              <a:rPr lang="en-US" sz="2400" dirty="0" err="1">
                <a:ea typeface="MS PGothic" pitchFamily="34" charset="-128"/>
              </a:rPr>
              <a:t>ary</a:t>
            </a:r>
            <a:r>
              <a:rPr lang="en-US" sz="2400" dirty="0">
                <a:ea typeface="MS PGothic" pitchFamily="34" charset="-128"/>
              </a:rPr>
              <a:t> relation on </a:t>
            </a:r>
          </a:p>
          <a:p>
            <a:pPr>
              <a:defRPr/>
            </a:pPr>
            <a:r>
              <a:rPr lang="en-US" sz="2400" dirty="0">
                <a:ea typeface="MS PGothic" pitchFamily="34" charset="-128"/>
              </a:rPr>
              <a:t>these sets is a subset of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1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2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. . .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n</a:t>
            </a:r>
            <a:r>
              <a:rPr lang="en-US" sz="2400" dirty="0">
                <a:ea typeface="MS PGothic" pitchFamily="34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816AD-E318-4E65-8F4D-30365EC8E9C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Matrix representation for relations</a:t>
            </a:r>
          </a:p>
        </p:txBody>
      </p:sp>
      <p:sp>
        <p:nvSpPr>
          <p:cNvPr id="16793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524000"/>
            <a:ext cx="409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Relation R on  A={a</a:t>
            </a:r>
            <a:r>
              <a:rPr lang="en-US" sz="2400" baseline="-25000">
                <a:ea typeface="ＭＳ Ｐゴシック" pitchFamily="-111" charset="-128"/>
              </a:rPr>
              <a:t>1</a:t>
            </a:r>
            <a:r>
              <a:rPr lang="en-US" sz="2400">
                <a:ea typeface="ＭＳ Ｐゴシック" pitchFamily="-111" charset="-128"/>
              </a:rPr>
              <a:t>, … a</a:t>
            </a:r>
            <a:r>
              <a:rPr lang="en-US" sz="2400" baseline="-25000">
                <a:ea typeface="ＭＳ Ｐゴシック" pitchFamily="-111" charset="-128"/>
              </a:rPr>
              <a:t>p</a:t>
            </a:r>
            <a:r>
              <a:rPr lang="en-US" sz="2400">
                <a:ea typeface="ＭＳ Ｐゴシック" pitchFamily="-111" charset="-128"/>
              </a:rPr>
              <a:t>}  </a:t>
            </a:r>
          </a:p>
        </p:txBody>
      </p:sp>
      <p:sp>
        <p:nvSpPr>
          <p:cNvPr id="16794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505200"/>
            <a:ext cx="595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{(1, 1), (1, 2),  (1, 4),  (2,1),  (2,3), (3,2), (3, 3) (4,2) (4,3)}</a:t>
            </a:r>
          </a:p>
        </p:txBody>
      </p:sp>
      <p:pic>
        <p:nvPicPr>
          <p:cNvPr id="167941" name="Picture 5" descr="eq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886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05200" y="4419600"/>
          <a:ext cx="17526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Double Bracket 9"/>
          <p:cNvSpPr/>
          <p:nvPr/>
        </p:nvSpPr>
        <p:spPr>
          <a:xfrm>
            <a:off x="3276600" y="4419600"/>
            <a:ext cx="2286000" cy="167640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09989-128F-4C7E-BE18-FAD8BAD64C2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Representation of relations</a:t>
            </a:r>
          </a:p>
        </p:txBody>
      </p:sp>
      <p:sp>
        <p:nvSpPr>
          <p:cNvPr id="16896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ea typeface="ＭＳ Ｐゴシック" pitchFamily="-111" charset="-128"/>
              </a:rPr>
              <a:t>Directed Graph Representation   (Digraph)</a:t>
            </a:r>
          </a:p>
        </p:txBody>
      </p:sp>
      <p:sp>
        <p:nvSpPr>
          <p:cNvPr id="1689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514600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19812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6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4953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8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68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505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0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579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6670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2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4196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4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124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33600" y="3581400"/>
            <a:ext cx="523875" cy="9810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702981">
            <a:off x="1633538" y="4538663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09800" y="3657600"/>
            <a:ext cx="523875" cy="981075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6"/>
          </p:cNvCxnSpPr>
          <p:nvPr/>
        </p:nvCxnSpPr>
        <p:spPr>
          <a:xfrm flipV="1">
            <a:off x="2209800" y="3581400"/>
            <a:ext cx="2200275" cy="110490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 flipH="1" flipV="1">
            <a:off x="4572000" y="3581400"/>
            <a:ext cx="495300" cy="99060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17" idx="4"/>
          </p:cNvCxnSpPr>
          <p:nvPr/>
        </p:nvCxnSpPr>
        <p:spPr>
          <a:xfrm flipV="1">
            <a:off x="3619500" y="3657600"/>
            <a:ext cx="914400" cy="1981200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7"/>
          </p:cNvCxnSpPr>
          <p:nvPr/>
        </p:nvCxnSpPr>
        <p:spPr>
          <a:xfrm flipV="1">
            <a:off x="3700463" y="4800600"/>
            <a:ext cx="1328737" cy="871538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FD4A2-FB06-4DE4-B671-7813ECB1CE1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Paths in relations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2EE86-31A8-447C-8A2B-17610E50765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ea typeface="MS PGothic" pitchFamily="34" charset="-128"/>
                <a:sym typeface="Symbol"/>
              </a:rPr>
              <a:t></a:t>
            </a:r>
            <a:r>
              <a:rPr lang="en-US" sz="2400" dirty="0" err="1">
                <a:ea typeface="MS PGothic" pitchFamily="34" charset="-128"/>
                <a:sym typeface="Symbol"/>
              </a:rPr>
              <a:t>R</a:t>
            </a:r>
            <a:r>
              <a:rPr lang="en-US" sz="2400" baseline="30000" dirty="0" err="1">
                <a:ea typeface="MS PGothic" pitchFamily="34" charset="-128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7848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</a:t>
            </a:r>
            <a:r>
              <a:rPr lang="en-US" sz="2400" dirty="0" err="1"/>
              <a:t>a,b</a:t>
            </a:r>
            <a:r>
              <a:rPr lang="en-US" sz="2400" dirty="0"/>
              <a:t>) is in the transitive-reflexive closure of R if and only if there is a path from a to b.  (Note: by definition, there is a path of length 0 from a to a.)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Finite state machines</a:t>
            </a:r>
          </a:p>
        </p:txBody>
      </p:sp>
      <p:sp>
        <p:nvSpPr>
          <p:cNvPr id="17101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States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Transitions on inputs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Start state and finals states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The language recognized by a machine is the set of strings that reach a final state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BEF9F-A9E0-4D24-8434-0CA0A4F0CA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70104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82296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1019" name="TextBox 14"/>
          <p:cNvSpPr txBox="1">
            <a:spLocks noChangeArrowheads="1"/>
          </p:cNvSpPr>
          <p:nvPr/>
        </p:nvSpPr>
        <p:spPr bwMode="auto">
          <a:xfrm>
            <a:off x="7543800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1020" name="TextBox 15"/>
          <p:cNvSpPr txBox="1">
            <a:spLocks noChangeArrowheads="1"/>
          </p:cNvSpPr>
          <p:nvPr/>
        </p:nvSpPr>
        <p:spPr bwMode="auto">
          <a:xfrm>
            <a:off x="6400800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15" name="Straight Arrow Connector 14"/>
          <p:cNvCxnSpPr>
            <a:stCxn id="7" idx="6"/>
            <a:endCxn id="10" idx="2"/>
          </p:cNvCxnSpPr>
          <p:nvPr/>
        </p:nvCxnSpPr>
        <p:spPr>
          <a:xfrm>
            <a:off x="5105400" y="55245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22" name="TextBox 18"/>
          <p:cNvSpPr txBox="1">
            <a:spLocks noChangeArrowheads="1"/>
          </p:cNvSpPr>
          <p:nvPr/>
        </p:nvSpPr>
        <p:spPr bwMode="auto">
          <a:xfrm>
            <a:off x="5105400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1023" name="TextBox 19"/>
          <p:cNvSpPr txBox="1">
            <a:spLocks noChangeArrowheads="1"/>
          </p:cNvSpPr>
          <p:nvPr/>
        </p:nvSpPr>
        <p:spPr bwMode="auto">
          <a:xfrm>
            <a:off x="7620000" y="3429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1024" name="TextBox 23"/>
          <p:cNvSpPr txBox="1">
            <a:spLocks noChangeArrowheads="1"/>
          </p:cNvSpPr>
          <p:nvPr/>
        </p:nvSpPr>
        <p:spPr bwMode="auto">
          <a:xfrm>
            <a:off x="8229600" y="6096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0,1</a:t>
            </a:r>
          </a:p>
        </p:txBody>
      </p:sp>
      <p:sp>
        <p:nvSpPr>
          <p:cNvPr id="171025" name="TextBox 24"/>
          <p:cNvSpPr txBox="1">
            <a:spLocks noChangeArrowheads="1"/>
          </p:cNvSpPr>
          <p:nvPr/>
        </p:nvSpPr>
        <p:spPr bwMode="auto">
          <a:xfrm>
            <a:off x="7086600" y="4572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1026" name="TextBox 27"/>
          <p:cNvSpPr txBox="1">
            <a:spLocks noChangeArrowheads="1"/>
          </p:cNvSpPr>
          <p:nvPr/>
        </p:nvSpPr>
        <p:spPr bwMode="auto">
          <a:xfrm>
            <a:off x="4724400" y="6096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1027" name="TextBox 28"/>
          <p:cNvSpPr txBox="1">
            <a:spLocks noChangeArrowheads="1"/>
          </p:cNvSpPr>
          <p:nvPr/>
        </p:nvSpPr>
        <p:spPr bwMode="auto">
          <a:xfrm>
            <a:off x="5791200" y="4724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27" name="Arc 26"/>
          <p:cNvSpPr/>
          <p:nvPr/>
        </p:nvSpPr>
        <p:spPr>
          <a:xfrm>
            <a:off x="4953000" y="4910138"/>
            <a:ext cx="1066800" cy="652462"/>
          </a:xfrm>
          <a:prstGeom prst="arc">
            <a:avLst>
              <a:gd name="adj1" fmla="val 10855616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4724400" y="4495800"/>
            <a:ext cx="2590800" cy="1447800"/>
          </a:xfrm>
          <a:prstGeom prst="arc">
            <a:avLst>
              <a:gd name="adj1" fmla="val 10677123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4600" y="54864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3800" y="54864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14988361">
            <a:off x="4670425" y="5813425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>
          <a:xfrm rot="14988361">
            <a:off x="8283575" y="5768975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4572000"/>
          <a:ext cx="2895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200"/>
                <a:gridCol w="965200"/>
                <a:gridCol w="96520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191000" y="55626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Accepts strings with an odd number of 1’s and an odd number of 0’s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4BB68-1BD3-4C0A-B598-771C80EC5CE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19812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3352800" y="38100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38100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19812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62400" y="21336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2362200"/>
            <a:ext cx="12192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4" name="TextBox 14"/>
          <p:cNvSpPr txBox="1">
            <a:spLocks noChangeArrowheads="1"/>
          </p:cNvSpPr>
          <p:nvPr/>
        </p:nvSpPr>
        <p:spPr bwMode="auto">
          <a:xfrm>
            <a:off x="4114800" y="1752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2045" name="TextBox 15"/>
          <p:cNvSpPr txBox="1">
            <a:spLocks noChangeArrowheads="1"/>
          </p:cNvSpPr>
          <p:nvPr/>
        </p:nvSpPr>
        <p:spPr bwMode="auto">
          <a:xfrm>
            <a:off x="4800600" y="2438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62400" y="39624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4191000"/>
            <a:ext cx="12192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8" name="TextBox 18"/>
          <p:cNvSpPr txBox="1">
            <a:spLocks noChangeArrowheads="1"/>
          </p:cNvSpPr>
          <p:nvPr/>
        </p:nvSpPr>
        <p:spPr bwMode="auto">
          <a:xfrm>
            <a:off x="4114800" y="3581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2049" name="TextBox 19"/>
          <p:cNvSpPr txBox="1">
            <a:spLocks noChangeArrowheads="1"/>
          </p:cNvSpPr>
          <p:nvPr/>
        </p:nvSpPr>
        <p:spPr bwMode="auto">
          <a:xfrm>
            <a:off x="4876800" y="4267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62600" y="2592388"/>
            <a:ext cx="0" cy="1141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0" y="2590800"/>
            <a:ext cx="0" cy="114141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2" name="TextBox 23"/>
          <p:cNvSpPr txBox="1">
            <a:spLocks noChangeArrowheads="1"/>
          </p:cNvSpPr>
          <p:nvPr/>
        </p:nvSpPr>
        <p:spPr bwMode="auto">
          <a:xfrm>
            <a:off x="5638800" y="2590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2053" name="TextBox 24"/>
          <p:cNvSpPr txBox="1">
            <a:spLocks noChangeArrowheads="1"/>
          </p:cNvSpPr>
          <p:nvPr/>
        </p:nvSpPr>
        <p:spPr bwMode="auto">
          <a:xfrm>
            <a:off x="50292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3800" y="2592388"/>
            <a:ext cx="0" cy="1141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2590800"/>
            <a:ext cx="0" cy="114141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6" name="TextBox 27"/>
          <p:cNvSpPr txBox="1">
            <a:spLocks noChangeArrowheads="1"/>
          </p:cNvSpPr>
          <p:nvPr/>
        </p:nvSpPr>
        <p:spPr bwMode="auto">
          <a:xfrm>
            <a:off x="3810000" y="2590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2057" name="TextBox 28"/>
          <p:cNvSpPr txBox="1">
            <a:spLocks noChangeArrowheads="1"/>
          </p:cNvSpPr>
          <p:nvPr/>
        </p:nvSpPr>
        <p:spPr bwMode="auto">
          <a:xfrm>
            <a:off x="32004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71800" y="22098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1ACED46-FE79-472E-841A-8FEEFD036DF1}" type="slidenum">
              <a:rPr lang="en-US" sz="1400" smtClean="0">
                <a:latin typeface="Tahoma" pitchFamily="34" charset="0"/>
              </a:rPr>
              <a:pPr eaLnBrk="1" hangingPunct="1"/>
              <a:t>6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general phenomenon: Can’t tell a book by its cover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9900"/>
                </a:solidFill>
              </a:rPr>
              <a:t>Rice’s Theorem:</a:t>
            </a:r>
            <a:r>
              <a:rPr lang="en-US" sz="2800" dirty="0" smtClean="0"/>
              <a:t> </a:t>
            </a:r>
            <a:r>
              <a:rPr lang="en-US" sz="2800" dirty="0" smtClean="0"/>
              <a:t>In general there is no way to tell anything about the input/output (</a:t>
            </a:r>
            <a:r>
              <a:rPr lang="en-US" sz="2800" b="1" dirty="0" smtClean="0"/>
              <a:t>I</a:t>
            </a:r>
            <a:r>
              <a:rPr lang="en-US" sz="2800" dirty="0" smtClean="0"/>
              <a:t>/</a:t>
            </a:r>
            <a:r>
              <a:rPr lang="en-US" sz="2800" b="1" dirty="0" smtClean="0"/>
              <a:t>O</a:t>
            </a:r>
            <a:r>
              <a:rPr lang="en-US" sz="2800" dirty="0" smtClean="0"/>
              <a:t>) behavior of a program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/>
              <a:t> just given its code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n-US" sz="2800" dirty="0" smtClean="0"/>
              <a:t>!</a:t>
            </a:r>
            <a:endParaRPr lang="en-US" sz="28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851E7-F9D9-41BB-991C-02F4EFECF82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2738438" y="3703638"/>
            <a:ext cx="609600" cy="609600"/>
            <a:chOff x="1725" y="2333"/>
            <a:chExt cx="384" cy="384"/>
          </a:xfrm>
        </p:grpSpPr>
        <p:sp>
          <p:nvSpPr>
            <p:cNvPr id="173181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82" name="Text Box 7"/>
            <p:cNvSpPr txBox="1">
              <a:spLocks noChangeArrowheads="1"/>
            </p:cNvSpPr>
            <p:nvPr/>
          </p:nvSpPr>
          <p:spPr bwMode="auto">
            <a:xfrm>
              <a:off x="1763" y="2419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001</a:t>
              </a:r>
            </a:p>
          </p:txBody>
        </p:sp>
      </p:grpSp>
      <p:grpSp>
        <p:nvGrpSpPr>
          <p:cNvPr id="173062" name="Group 8"/>
          <p:cNvGrpSpPr>
            <a:grpSpLocks/>
          </p:cNvGrpSpPr>
          <p:nvPr/>
        </p:nvGrpSpPr>
        <p:grpSpPr bwMode="auto">
          <a:xfrm>
            <a:off x="6091238" y="3703638"/>
            <a:ext cx="609600" cy="609600"/>
            <a:chOff x="3837" y="2333"/>
            <a:chExt cx="384" cy="384"/>
          </a:xfrm>
        </p:grpSpPr>
        <p:sp>
          <p:nvSpPr>
            <p:cNvPr id="173179" name="Oval 9"/>
            <p:cNvSpPr>
              <a:spLocks noChangeArrowheads="1"/>
            </p:cNvSpPr>
            <p:nvPr/>
          </p:nvSpPr>
          <p:spPr bwMode="auto">
            <a:xfrm>
              <a:off x="3837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80" name="Text Box 10"/>
            <p:cNvSpPr txBox="1">
              <a:spLocks noChangeArrowheads="1"/>
            </p:cNvSpPr>
            <p:nvPr/>
          </p:nvSpPr>
          <p:spPr bwMode="auto">
            <a:xfrm>
              <a:off x="3867" y="2409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011</a:t>
              </a:r>
            </a:p>
          </p:txBody>
        </p:sp>
      </p:grpSp>
      <p:grpSp>
        <p:nvGrpSpPr>
          <p:cNvPr id="173063" name="Group 11"/>
          <p:cNvGrpSpPr>
            <a:grpSpLocks/>
          </p:cNvGrpSpPr>
          <p:nvPr/>
        </p:nvGrpSpPr>
        <p:grpSpPr bwMode="auto">
          <a:xfrm>
            <a:off x="7005638" y="4618038"/>
            <a:ext cx="609600" cy="609600"/>
            <a:chOff x="4413" y="2909"/>
            <a:chExt cx="384" cy="384"/>
          </a:xfrm>
        </p:grpSpPr>
        <p:sp>
          <p:nvSpPr>
            <p:cNvPr id="173177" name="Oval 12"/>
            <p:cNvSpPr>
              <a:spLocks noChangeArrowheads="1"/>
            </p:cNvSpPr>
            <p:nvPr/>
          </p:nvSpPr>
          <p:spPr bwMode="auto">
            <a:xfrm>
              <a:off x="4413" y="2909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8" name="Text Box 13"/>
            <p:cNvSpPr txBox="1">
              <a:spLocks noChangeArrowheads="1"/>
            </p:cNvSpPr>
            <p:nvPr/>
          </p:nvSpPr>
          <p:spPr bwMode="auto">
            <a:xfrm>
              <a:off x="4451" y="2987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111</a:t>
              </a:r>
            </a:p>
          </p:txBody>
        </p:sp>
      </p:grpSp>
      <p:grpSp>
        <p:nvGrpSpPr>
          <p:cNvPr id="173064" name="Group 14"/>
          <p:cNvGrpSpPr>
            <a:grpSpLocks/>
          </p:cNvGrpSpPr>
          <p:nvPr/>
        </p:nvGrpSpPr>
        <p:grpSpPr bwMode="auto">
          <a:xfrm>
            <a:off x="6091238" y="5532438"/>
            <a:ext cx="609600" cy="609600"/>
            <a:chOff x="3837" y="3485"/>
            <a:chExt cx="384" cy="384"/>
          </a:xfrm>
        </p:grpSpPr>
        <p:sp>
          <p:nvSpPr>
            <p:cNvPr id="173175" name="Oval 15"/>
            <p:cNvSpPr>
              <a:spLocks noChangeArrowheads="1"/>
            </p:cNvSpPr>
            <p:nvPr/>
          </p:nvSpPr>
          <p:spPr bwMode="auto">
            <a:xfrm>
              <a:off x="3837" y="3485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6" name="Text Box 16"/>
            <p:cNvSpPr txBox="1">
              <a:spLocks noChangeArrowheads="1"/>
            </p:cNvSpPr>
            <p:nvPr/>
          </p:nvSpPr>
          <p:spPr bwMode="auto">
            <a:xfrm>
              <a:off x="3875" y="3563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110</a:t>
              </a:r>
            </a:p>
          </p:txBody>
        </p:sp>
      </p:grpSp>
      <p:grpSp>
        <p:nvGrpSpPr>
          <p:cNvPr id="173065" name="Group 17"/>
          <p:cNvGrpSpPr>
            <a:grpSpLocks/>
          </p:cNvGrpSpPr>
          <p:nvPr/>
        </p:nvGrpSpPr>
        <p:grpSpPr bwMode="auto">
          <a:xfrm>
            <a:off x="5176838" y="4618038"/>
            <a:ext cx="609600" cy="609600"/>
            <a:chOff x="3261" y="2909"/>
            <a:chExt cx="384" cy="384"/>
          </a:xfrm>
        </p:grpSpPr>
        <p:sp>
          <p:nvSpPr>
            <p:cNvPr id="173173" name="Oval 18"/>
            <p:cNvSpPr>
              <a:spLocks noChangeArrowheads="1"/>
            </p:cNvSpPr>
            <p:nvPr/>
          </p:nvSpPr>
          <p:spPr bwMode="auto">
            <a:xfrm>
              <a:off x="3261" y="2909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4" name="Text Box 19"/>
            <p:cNvSpPr txBox="1">
              <a:spLocks noChangeArrowheads="1"/>
            </p:cNvSpPr>
            <p:nvPr/>
          </p:nvSpPr>
          <p:spPr bwMode="auto">
            <a:xfrm>
              <a:off x="3289" y="2985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101</a:t>
              </a:r>
            </a:p>
          </p:txBody>
        </p:sp>
      </p:grpSp>
      <p:grpSp>
        <p:nvGrpSpPr>
          <p:cNvPr id="173066" name="Group 20"/>
          <p:cNvGrpSpPr>
            <a:grpSpLocks/>
          </p:cNvGrpSpPr>
          <p:nvPr/>
        </p:nvGrpSpPr>
        <p:grpSpPr bwMode="auto">
          <a:xfrm>
            <a:off x="3652838" y="4618038"/>
            <a:ext cx="609600" cy="609600"/>
            <a:chOff x="2301" y="2909"/>
            <a:chExt cx="384" cy="384"/>
          </a:xfrm>
        </p:grpSpPr>
        <p:sp>
          <p:nvSpPr>
            <p:cNvPr id="173171" name="Oval 21"/>
            <p:cNvSpPr>
              <a:spLocks noChangeArrowheads="1"/>
            </p:cNvSpPr>
            <p:nvPr/>
          </p:nvSpPr>
          <p:spPr bwMode="auto">
            <a:xfrm>
              <a:off x="2301" y="2909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2" name="Text Box 22"/>
            <p:cNvSpPr txBox="1">
              <a:spLocks noChangeArrowheads="1"/>
            </p:cNvSpPr>
            <p:nvPr/>
          </p:nvSpPr>
          <p:spPr bwMode="auto">
            <a:xfrm>
              <a:off x="2329" y="2985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010</a:t>
              </a:r>
            </a:p>
          </p:txBody>
        </p:sp>
      </p:grpSp>
      <p:grpSp>
        <p:nvGrpSpPr>
          <p:cNvPr id="173067" name="Group 23"/>
          <p:cNvGrpSpPr>
            <a:grpSpLocks/>
          </p:cNvGrpSpPr>
          <p:nvPr/>
        </p:nvGrpSpPr>
        <p:grpSpPr bwMode="auto">
          <a:xfrm>
            <a:off x="1824038" y="4618038"/>
            <a:ext cx="609600" cy="609600"/>
            <a:chOff x="1149" y="2909"/>
            <a:chExt cx="384" cy="384"/>
          </a:xfrm>
        </p:grpSpPr>
        <p:sp>
          <p:nvSpPr>
            <p:cNvPr id="173169" name="Oval 24"/>
            <p:cNvSpPr>
              <a:spLocks noChangeArrowheads="1"/>
            </p:cNvSpPr>
            <p:nvPr/>
          </p:nvSpPr>
          <p:spPr bwMode="auto">
            <a:xfrm>
              <a:off x="1149" y="2909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0" name="Text Box 25"/>
            <p:cNvSpPr txBox="1">
              <a:spLocks noChangeArrowheads="1"/>
            </p:cNvSpPr>
            <p:nvPr/>
          </p:nvSpPr>
          <p:spPr bwMode="auto">
            <a:xfrm>
              <a:off x="1179" y="2997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000</a:t>
              </a:r>
            </a:p>
          </p:txBody>
        </p:sp>
      </p:grpSp>
      <p:grpSp>
        <p:nvGrpSpPr>
          <p:cNvPr id="173068" name="Group 26"/>
          <p:cNvGrpSpPr>
            <a:grpSpLocks/>
          </p:cNvGrpSpPr>
          <p:nvPr/>
        </p:nvGrpSpPr>
        <p:grpSpPr bwMode="auto">
          <a:xfrm>
            <a:off x="2738438" y="5532438"/>
            <a:ext cx="609600" cy="609600"/>
            <a:chOff x="1725" y="3485"/>
            <a:chExt cx="384" cy="384"/>
          </a:xfrm>
        </p:grpSpPr>
        <p:sp>
          <p:nvSpPr>
            <p:cNvPr id="173167" name="Oval 27"/>
            <p:cNvSpPr>
              <a:spLocks noChangeArrowheads="1"/>
            </p:cNvSpPr>
            <p:nvPr/>
          </p:nvSpPr>
          <p:spPr bwMode="auto">
            <a:xfrm>
              <a:off x="1725" y="3485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68" name="Text Box 28"/>
            <p:cNvSpPr txBox="1">
              <a:spLocks noChangeArrowheads="1"/>
            </p:cNvSpPr>
            <p:nvPr/>
          </p:nvSpPr>
          <p:spPr bwMode="auto">
            <a:xfrm>
              <a:off x="1763" y="3561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100</a:t>
              </a:r>
            </a:p>
          </p:txBody>
        </p:sp>
      </p:grpSp>
      <p:grpSp>
        <p:nvGrpSpPr>
          <p:cNvPr id="173069" name="Group 29"/>
          <p:cNvGrpSpPr>
            <a:grpSpLocks/>
          </p:cNvGrpSpPr>
          <p:nvPr/>
        </p:nvGrpSpPr>
        <p:grpSpPr bwMode="auto">
          <a:xfrm>
            <a:off x="3348038" y="3721100"/>
            <a:ext cx="2743200" cy="336550"/>
            <a:chOff x="2016" y="2603"/>
            <a:chExt cx="1728" cy="212"/>
          </a:xfrm>
        </p:grpSpPr>
        <p:cxnSp>
          <p:nvCxnSpPr>
            <p:cNvPr id="173165" name="AutoShape 30"/>
            <p:cNvCxnSpPr>
              <a:cxnSpLocks noChangeShapeType="1"/>
              <a:stCxn id="173181" idx="6"/>
              <a:endCxn id="173179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6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0" name="Group 32"/>
          <p:cNvGrpSpPr>
            <a:grpSpLocks/>
          </p:cNvGrpSpPr>
          <p:nvPr/>
        </p:nvGrpSpPr>
        <p:grpSpPr bwMode="auto">
          <a:xfrm>
            <a:off x="4173538" y="4349750"/>
            <a:ext cx="1092200" cy="358775"/>
            <a:chOff x="2536" y="2999"/>
            <a:chExt cx="688" cy="226"/>
          </a:xfrm>
        </p:grpSpPr>
        <p:cxnSp>
          <p:nvCxnSpPr>
            <p:cNvPr id="173163" name="AutoShape 33"/>
            <p:cNvCxnSpPr>
              <a:cxnSpLocks noChangeShapeType="1"/>
              <a:stCxn id="173171" idx="7"/>
              <a:endCxn id="173173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4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1" name="Group 38"/>
          <p:cNvGrpSpPr>
            <a:grpSpLocks/>
          </p:cNvGrpSpPr>
          <p:nvPr/>
        </p:nvGrpSpPr>
        <p:grpSpPr bwMode="auto">
          <a:xfrm>
            <a:off x="2344738" y="4219575"/>
            <a:ext cx="482600" cy="487363"/>
            <a:chOff x="1384" y="2917"/>
            <a:chExt cx="304" cy="307"/>
          </a:xfrm>
        </p:grpSpPr>
        <p:cxnSp>
          <p:nvCxnSpPr>
            <p:cNvPr id="173161" name="AutoShape 39"/>
            <p:cNvCxnSpPr>
              <a:cxnSpLocks noChangeShapeType="1"/>
              <a:stCxn id="173169" idx="7"/>
              <a:endCxn id="173181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2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2" name="Group 44"/>
          <p:cNvGrpSpPr>
            <a:grpSpLocks/>
          </p:cNvGrpSpPr>
          <p:nvPr/>
        </p:nvGrpSpPr>
        <p:grpSpPr bwMode="auto">
          <a:xfrm>
            <a:off x="3259138" y="4186238"/>
            <a:ext cx="482600" cy="520700"/>
            <a:chOff x="1960" y="2896"/>
            <a:chExt cx="304" cy="328"/>
          </a:xfrm>
        </p:grpSpPr>
        <p:cxnSp>
          <p:nvCxnSpPr>
            <p:cNvPr id="173159" name="AutoShape 45"/>
            <p:cNvCxnSpPr>
              <a:cxnSpLocks noChangeShapeType="1"/>
              <a:stCxn id="173181" idx="5"/>
              <a:endCxn id="173171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0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</a:t>
              </a:r>
            </a:p>
          </p:txBody>
        </p:sp>
      </p:grpSp>
      <p:grpSp>
        <p:nvGrpSpPr>
          <p:cNvPr id="173073" name="Group 54"/>
          <p:cNvGrpSpPr>
            <a:grpSpLocks/>
          </p:cNvGrpSpPr>
          <p:nvPr/>
        </p:nvGrpSpPr>
        <p:grpSpPr bwMode="auto">
          <a:xfrm>
            <a:off x="5695950" y="4224338"/>
            <a:ext cx="484188" cy="482600"/>
            <a:chOff x="3495" y="2920"/>
            <a:chExt cx="305" cy="304"/>
          </a:xfrm>
        </p:grpSpPr>
        <p:cxnSp>
          <p:nvCxnSpPr>
            <p:cNvPr id="173157" name="AutoShape 55"/>
            <p:cNvCxnSpPr>
              <a:cxnSpLocks noChangeShapeType="1"/>
              <a:stCxn id="173173" idx="7"/>
              <a:endCxn id="173179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58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4" name="Group 57"/>
          <p:cNvGrpSpPr>
            <a:grpSpLocks/>
          </p:cNvGrpSpPr>
          <p:nvPr/>
        </p:nvGrpSpPr>
        <p:grpSpPr bwMode="auto">
          <a:xfrm>
            <a:off x="7526338" y="4706938"/>
            <a:ext cx="620712" cy="431800"/>
            <a:chOff x="4648" y="3224"/>
            <a:chExt cx="391" cy="272"/>
          </a:xfrm>
        </p:grpSpPr>
        <p:cxnSp>
          <p:nvCxnSpPr>
            <p:cNvPr id="173155" name="AutoShape 58"/>
            <p:cNvCxnSpPr>
              <a:cxnSpLocks noChangeShapeType="1"/>
              <a:stCxn id="173177" idx="5"/>
              <a:endCxn id="173177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56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5" name="Group 69"/>
          <p:cNvGrpSpPr>
            <a:grpSpLocks/>
          </p:cNvGrpSpPr>
          <p:nvPr/>
        </p:nvGrpSpPr>
        <p:grpSpPr bwMode="auto">
          <a:xfrm>
            <a:off x="6611938" y="4186238"/>
            <a:ext cx="500062" cy="520700"/>
            <a:chOff x="4072" y="2896"/>
            <a:chExt cx="315" cy="328"/>
          </a:xfrm>
        </p:grpSpPr>
        <p:cxnSp>
          <p:nvCxnSpPr>
            <p:cNvPr id="173153" name="AutoShape 70"/>
            <p:cNvCxnSpPr>
              <a:cxnSpLocks noChangeShapeType="1"/>
              <a:stCxn id="173179" idx="5"/>
              <a:endCxn id="173177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54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6" name="Group 126"/>
          <p:cNvGrpSpPr>
            <a:grpSpLocks/>
          </p:cNvGrpSpPr>
          <p:nvPr/>
        </p:nvGrpSpPr>
        <p:grpSpPr bwMode="auto">
          <a:xfrm>
            <a:off x="2344738" y="4313238"/>
            <a:ext cx="4813300" cy="1811337"/>
            <a:chOff x="2344738" y="4313238"/>
            <a:chExt cx="4813300" cy="1811337"/>
          </a:xfrm>
        </p:grpSpPr>
        <p:grpSp>
          <p:nvGrpSpPr>
            <p:cNvPr id="173129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173151" name="AutoShape 36"/>
              <p:cNvCxnSpPr>
                <a:cxnSpLocks noChangeShapeType="1"/>
                <a:stCxn id="173167" idx="0"/>
                <a:endCxn id="173181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52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1</a:t>
                </a:r>
              </a:p>
            </p:txBody>
          </p:sp>
        </p:grpSp>
        <p:grpSp>
          <p:nvGrpSpPr>
            <p:cNvPr id="173130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173149" name="AutoShape 42"/>
              <p:cNvCxnSpPr>
                <a:cxnSpLocks noChangeShapeType="1"/>
                <a:stCxn id="173171" idx="3"/>
                <a:endCxn id="173167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50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1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173147" name="AutoShape 48"/>
              <p:cNvCxnSpPr>
                <a:cxnSpLocks noChangeShapeType="1"/>
                <a:stCxn id="173167" idx="1"/>
                <a:endCxn id="173169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8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2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173145" name="AutoShape 52"/>
              <p:cNvCxnSpPr>
                <a:cxnSpLocks noChangeShapeType="1"/>
                <a:stCxn id="173173" idx="3"/>
                <a:endCxn id="173171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6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3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173143" name="AutoShape 61"/>
              <p:cNvCxnSpPr>
                <a:cxnSpLocks noChangeShapeType="1"/>
                <a:stCxn id="173175" idx="1"/>
                <a:endCxn id="173173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4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1</a:t>
                </a:r>
              </a:p>
            </p:txBody>
          </p:sp>
        </p:grpSp>
        <p:grpSp>
          <p:nvGrpSpPr>
            <p:cNvPr id="173134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173141" name="AutoShape 64"/>
              <p:cNvCxnSpPr>
                <a:cxnSpLocks noChangeShapeType="1"/>
                <a:stCxn id="173175" idx="2"/>
                <a:endCxn id="173167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2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5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173139" name="AutoShape 67"/>
              <p:cNvCxnSpPr>
                <a:cxnSpLocks noChangeShapeType="1"/>
                <a:stCxn id="173177" idx="3"/>
                <a:endCxn id="173175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0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6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173137" name="AutoShape 73"/>
              <p:cNvCxnSpPr>
                <a:cxnSpLocks noChangeShapeType="1"/>
                <a:stCxn id="173179" idx="4"/>
                <a:endCxn id="173175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38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</p:grpSp>
      <p:grpSp>
        <p:nvGrpSpPr>
          <p:cNvPr id="173077" name="Group 75"/>
          <p:cNvGrpSpPr>
            <a:grpSpLocks/>
          </p:cNvGrpSpPr>
          <p:nvPr/>
        </p:nvGrpSpPr>
        <p:grpSpPr bwMode="auto">
          <a:xfrm>
            <a:off x="1277938" y="4706938"/>
            <a:ext cx="636587" cy="431800"/>
            <a:chOff x="712" y="3224"/>
            <a:chExt cx="401" cy="272"/>
          </a:xfrm>
        </p:grpSpPr>
        <p:cxnSp>
          <p:nvCxnSpPr>
            <p:cNvPr id="173127" name="AutoShape 76"/>
            <p:cNvCxnSpPr>
              <a:cxnSpLocks noChangeShapeType="1"/>
              <a:stCxn id="173169" idx="3"/>
              <a:endCxn id="173169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28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</a:t>
              </a:r>
            </a:p>
          </p:txBody>
        </p:sp>
      </p:grpSp>
      <p:sp>
        <p:nvSpPr>
          <p:cNvPr id="82" name="Oval 6"/>
          <p:cNvSpPr>
            <a:spLocks noChangeArrowheads="1"/>
          </p:cNvSpPr>
          <p:nvPr/>
        </p:nvSpPr>
        <p:spPr bwMode="auto">
          <a:xfrm>
            <a:off x="4386263" y="228600"/>
            <a:ext cx="609600" cy="609600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73079" name="Group 5"/>
          <p:cNvGrpSpPr>
            <a:grpSpLocks/>
          </p:cNvGrpSpPr>
          <p:nvPr/>
        </p:nvGrpSpPr>
        <p:grpSpPr bwMode="auto">
          <a:xfrm>
            <a:off x="5786438" y="1082675"/>
            <a:ext cx="609600" cy="609600"/>
            <a:chOff x="1725" y="2333"/>
            <a:chExt cx="384" cy="384"/>
          </a:xfrm>
        </p:grpSpPr>
        <p:sp>
          <p:nvSpPr>
            <p:cNvPr id="173125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6" name="Text Box 7"/>
            <p:cNvSpPr txBox="1">
              <a:spLocks noChangeArrowheads="1"/>
            </p:cNvSpPr>
            <p:nvPr/>
          </p:nvSpPr>
          <p:spPr bwMode="auto">
            <a:xfrm>
              <a:off x="1837" y="2419"/>
              <a:ext cx="1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80" name="Group 5"/>
          <p:cNvGrpSpPr>
            <a:grpSpLocks/>
          </p:cNvGrpSpPr>
          <p:nvPr/>
        </p:nvGrpSpPr>
        <p:grpSpPr bwMode="auto">
          <a:xfrm>
            <a:off x="2894013" y="1082675"/>
            <a:ext cx="609600" cy="609600"/>
            <a:chOff x="1725" y="2333"/>
            <a:chExt cx="384" cy="384"/>
          </a:xfrm>
        </p:grpSpPr>
        <p:sp>
          <p:nvSpPr>
            <p:cNvPr id="173123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4" name="Text Box 7"/>
            <p:cNvSpPr txBox="1">
              <a:spLocks noChangeArrowheads="1"/>
            </p:cNvSpPr>
            <p:nvPr/>
          </p:nvSpPr>
          <p:spPr bwMode="auto">
            <a:xfrm>
              <a:off x="1841" y="2419"/>
              <a:ext cx="1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</a:t>
              </a:r>
            </a:p>
          </p:txBody>
        </p:sp>
      </p:grpSp>
      <p:grpSp>
        <p:nvGrpSpPr>
          <p:cNvPr id="173081" name="Group 5"/>
          <p:cNvGrpSpPr>
            <a:grpSpLocks/>
          </p:cNvGrpSpPr>
          <p:nvPr/>
        </p:nvGrpSpPr>
        <p:grpSpPr bwMode="auto">
          <a:xfrm>
            <a:off x="2151063" y="2138363"/>
            <a:ext cx="609600" cy="609600"/>
            <a:chOff x="1725" y="2333"/>
            <a:chExt cx="384" cy="384"/>
          </a:xfrm>
        </p:grpSpPr>
        <p:sp>
          <p:nvSpPr>
            <p:cNvPr id="173121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2" name="Text Box 7"/>
            <p:cNvSpPr txBox="1">
              <a:spLocks noChangeArrowheads="1"/>
            </p:cNvSpPr>
            <p:nvPr/>
          </p:nvSpPr>
          <p:spPr bwMode="auto">
            <a:xfrm>
              <a:off x="1763" y="2419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00</a:t>
              </a:r>
            </a:p>
          </p:txBody>
        </p:sp>
      </p:grpSp>
      <p:grpSp>
        <p:nvGrpSpPr>
          <p:cNvPr id="173082" name="Group 5"/>
          <p:cNvGrpSpPr>
            <a:grpSpLocks/>
          </p:cNvGrpSpPr>
          <p:nvPr/>
        </p:nvGrpSpPr>
        <p:grpSpPr bwMode="auto">
          <a:xfrm>
            <a:off x="3582988" y="2154238"/>
            <a:ext cx="609600" cy="609600"/>
            <a:chOff x="1725" y="2333"/>
            <a:chExt cx="384" cy="384"/>
          </a:xfrm>
        </p:grpSpPr>
        <p:sp>
          <p:nvSpPr>
            <p:cNvPr id="173119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20" name="Text Box 7"/>
            <p:cNvSpPr txBox="1">
              <a:spLocks noChangeArrowheads="1"/>
            </p:cNvSpPr>
            <p:nvPr/>
          </p:nvSpPr>
          <p:spPr bwMode="auto">
            <a:xfrm>
              <a:off x="1763" y="2419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01</a:t>
              </a:r>
            </a:p>
          </p:txBody>
        </p:sp>
      </p:grpSp>
      <p:grpSp>
        <p:nvGrpSpPr>
          <p:cNvPr id="173083" name="Group 5"/>
          <p:cNvGrpSpPr>
            <a:grpSpLocks/>
          </p:cNvGrpSpPr>
          <p:nvPr/>
        </p:nvGrpSpPr>
        <p:grpSpPr bwMode="auto">
          <a:xfrm>
            <a:off x="5129213" y="2114550"/>
            <a:ext cx="609600" cy="609600"/>
            <a:chOff x="1725" y="2333"/>
            <a:chExt cx="384" cy="384"/>
          </a:xfrm>
        </p:grpSpPr>
        <p:sp>
          <p:nvSpPr>
            <p:cNvPr id="173117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8" name="Text Box 7"/>
            <p:cNvSpPr txBox="1">
              <a:spLocks noChangeArrowheads="1"/>
            </p:cNvSpPr>
            <p:nvPr/>
          </p:nvSpPr>
          <p:spPr bwMode="auto">
            <a:xfrm>
              <a:off x="1763" y="2419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10</a:t>
              </a:r>
            </a:p>
          </p:txBody>
        </p:sp>
      </p:grpSp>
      <p:grpSp>
        <p:nvGrpSpPr>
          <p:cNvPr id="173084" name="Group 5"/>
          <p:cNvGrpSpPr>
            <a:grpSpLocks/>
          </p:cNvGrpSpPr>
          <p:nvPr/>
        </p:nvGrpSpPr>
        <p:grpSpPr bwMode="auto">
          <a:xfrm>
            <a:off x="6665913" y="2098675"/>
            <a:ext cx="609600" cy="609600"/>
            <a:chOff x="1725" y="2333"/>
            <a:chExt cx="384" cy="384"/>
          </a:xfrm>
        </p:grpSpPr>
        <p:sp>
          <p:nvSpPr>
            <p:cNvPr id="173115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Text Box 7"/>
            <p:cNvSpPr txBox="1">
              <a:spLocks noChangeArrowheads="1"/>
            </p:cNvSpPr>
            <p:nvPr/>
          </p:nvSpPr>
          <p:spPr bwMode="auto">
            <a:xfrm>
              <a:off x="1763" y="2419"/>
              <a:ext cx="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11</a:t>
              </a:r>
            </a:p>
          </p:txBody>
        </p:sp>
      </p:grpSp>
      <p:cxnSp>
        <p:nvCxnSpPr>
          <p:cNvPr id="173085" name="AutoShape 70"/>
          <p:cNvCxnSpPr>
            <a:cxnSpLocks noChangeShapeType="1"/>
            <a:endCxn id="173125" idx="1"/>
          </p:cNvCxnSpPr>
          <p:nvPr/>
        </p:nvCxnSpPr>
        <p:spPr bwMode="auto">
          <a:xfrm>
            <a:off x="4935538" y="711200"/>
            <a:ext cx="939800" cy="4603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086" name="AutoShape 70"/>
          <p:cNvCxnSpPr>
            <a:cxnSpLocks noChangeShapeType="1"/>
            <a:endCxn id="173115" idx="1"/>
          </p:cNvCxnSpPr>
          <p:nvPr/>
        </p:nvCxnSpPr>
        <p:spPr bwMode="auto">
          <a:xfrm>
            <a:off x="6335713" y="1557338"/>
            <a:ext cx="419100" cy="630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087" name="AutoShape 70"/>
          <p:cNvCxnSpPr>
            <a:cxnSpLocks noChangeShapeType="1"/>
            <a:endCxn id="173117" idx="7"/>
          </p:cNvCxnSpPr>
          <p:nvPr/>
        </p:nvCxnSpPr>
        <p:spPr bwMode="auto">
          <a:xfrm flipH="1">
            <a:off x="5649913" y="1643063"/>
            <a:ext cx="265112" cy="560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088" name="AutoShape 70"/>
          <p:cNvCxnSpPr>
            <a:cxnSpLocks noChangeShapeType="1"/>
            <a:endCxn id="173123" idx="7"/>
          </p:cNvCxnSpPr>
          <p:nvPr/>
        </p:nvCxnSpPr>
        <p:spPr bwMode="auto">
          <a:xfrm flipH="1">
            <a:off x="3414713" y="669925"/>
            <a:ext cx="1023937" cy="501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089" name="AutoShape 70"/>
          <p:cNvCxnSpPr>
            <a:cxnSpLocks noChangeShapeType="1"/>
            <a:endCxn id="173121" idx="0"/>
          </p:cNvCxnSpPr>
          <p:nvPr/>
        </p:nvCxnSpPr>
        <p:spPr bwMode="auto">
          <a:xfrm flipH="1">
            <a:off x="2455863" y="1589088"/>
            <a:ext cx="520700" cy="549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090" name="AutoShape 70"/>
          <p:cNvCxnSpPr>
            <a:cxnSpLocks noChangeShapeType="1"/>
            <a:endCxn id="173119" idx="1"/>
          </p:cNvCxnSpPr>
          <p:nvPr/>
        </p:nvCxnSpPr>
        <p:spPr bwMode="auto">
          <a:xfrm>
            <a:off x="3357563" y="1643063"/>
            <a:ext cx="314325" cy="6000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091" name="Text Box 59"/>
          <p:cNvSpPr txBox="1">
            <a:spLocks noChangeArrowheads="1"/>
          </p:cNvSpPr>
          <p:nvPr/>
        </p:nvSpPr>
        <p:spPr bwMode="auto">
          <a:xfrm>
            <a:off x="6440488" y="15732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sp>
        <p:nvSpPr>
          <p:cNvPr id="173092" name="Text Box 59"/>
          <p:cNvSpPr txBox="1">
            <a:spLocks noChangeArrowheads="1"/>
          </p:cNvSpPr>
          <p:nvPr/>
        </p:nvSpPr>
        <p:spPr bwMode="auto">
          <a:xfrm>
            <a:off x="3422650" y="16922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sp>
        <p:nvSpPr>
          <p:cNvPr id="173093" name="Text Box 59"/>
          <p:cNvSpPr txBox="1">
            <a:spLocks noChangeArrowheads="1"/>
          </p:cNvSpPr>
          <p:nvPr/>
        </p:nvSpPr>
        <p:spPr bwMode="auto">
          <a:xfrm>
            <a:off x="4543425" y="26543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sp>
        <p:nvSpPr>
          <p:cNvPr id="173094" name="Text Box 68"/>
          <p:cNvSpPr txBox="1">
            <a:spLocks noChangeArrowheads="1"/>
          </p:cNvSpPr>
          <p:nvPr/>
        </p:nvSpPr>
        <p:spPr bwMode="auto">
          <a:xfrm>
            <a:off x="3686175" y="66992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sp>
        <p:nvSpPr>
          <p:cNvPr id="173095" name="Text Box 68"/>
          <p:cNvSpPr txBox="1">
            <a:spLocks noChangeArrowheads="1"/>
          </p:cNvSpPr>
          <p:nvPr/>
        </p:nvSpPr>
        <p:spPr bwMode="auto">
          <a:xfrm>
            <a:off x="2473325" y="15732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sp>
        <p:nvSpPr>
          <p:cNvPr id="173096" name="Text Box 68"/>
          <p:cNvSpPr txBox="1">
            <a:spLocks noChangeArrowheads="1"/>
          </p:cNvSpPr>
          <p:nvPr/>
        </p:nvSpPr>
        <p:spPr bwMode="auto">
          <a:xfrm>
            <a:off x="5549900" y="1633538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cxnSp>
        <p:nvCxnSpPr>
          <p:cNvPr id="173097" name="AutoShape 70"/>
          <p:cNvCxnSpPr>
            <a:cxnSpLocks noChangeShapeType="1"/>
            <a:endCxn id="173169" idx="0"/>
          </p:cNvCxnSpPr>
          <p:nvPr/>
        </p:nvCxnSpPr>
        <p:spPr bwMode="auto">
          <a:xfrm flipH="1">
            <a:off x="2128838" y="2732088"/>
            <a:ext cx="207962" cy="1885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098" name="AutoShape 70"/>
          <p:cNvCxnSpPr>
            <a:cxnSpLocks noChangeShapeType="1"/>
            <a:endCxn id="173181" idx="0"/>
          </p:cNvCxnSpPr>
          <p:nvPr/>
        </p:nvCxnSpPr>
        <p:spPr bwMode="auto">
          <a:xfrm>
            <a:off x="2586038" y="2708275"/>
            <a:ext cx="457200" cy="9953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099" name="Text Box 68"/>
          <p:cNvSpPr txBox="1">
            <a:spLocks noChangeArrowheads="1"/>
          </p:cNvSpPr>
          <p:nvPr/>
        </p:nvSpPr>
        <p:spPr bwMode="auto">
          <a:xfrm>
            <a:off x="1982788" y="32115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cxnSp>
        <p:nvCxnSpPr>
          <p:cNvPr id="173100" name="AutoShape 70"/>
          <p:cNvCxnSpPr>
            <a:cxnSpLocks noChangeShapeType="1"/>
            <a:endCxn id="173171" idx="0"/>
          </p:cNvCxnSpPr>
          <p:nvPr/>
        </p:nvCxnSpPr>
        <p:spPr bwMode="auto">
          <a:xfrm>
            <a:off x="3808413" y="2747963"/>
            <a:ext cx="149225" cy="18700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101" name="AutoShape 70"/>
          <p:cNvCxnSpPr>
            <a:cxnSpLocks noChangeShapeType="1"/>
            <a:endCxn id="173179" idx="1"/>
          </p:cNvCxnSpPr>
          <p:nvPr/>
        </p:nvCxnSpPr>
        <p:spPr bwMode="auto">
          <a:xfrm>
            <a:off x="4064000" y="2689225"/>
            <a:ext cx="2116138" cy="11033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102" name="AutoShape 70"/>
          <p:cNvCxnSpPr>
            <a:cxnSpLocks noChangeShapeType="1"/>
            <a:endCxn id="173167" idx="0"/>
          </p:cNvCxnSpPr>
          <p:nvPr/>
        </p:nvCxnSpPr>
        <p:spPr bwMode="auto">
          <a:xfrm flipH="1">
            <a:off x="3043238" y="2676525"/>
            <a:ext cx="2208212" cy="28559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103" name="AutoShape 70"/>
          <p:cNvCxnSpPr>
            <a:cxnSpLocks noChangeShapeType="1"/>
            <a:endCxn id="173173" idx="0"/>
          </p:cNvCxnSpPr>
          <p:nvPr/>
        </p:nvCxnSpPr>
        <p:spPr bwMode="auto">
          <a:xfrm flipH="1">
            <a:off x="5481638" y="2732088"/>
            <a:ext cx="36512" cy="1885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104" name="AutoShape 70"/>
          <p:cNvCxnSpPr>
            <a:cxnSpLocks noChangeShapeType="1"/>
            <a:endCxn id="173175" idx="0"/>
          </p:cNvCxnSpPr>
          <p:nvPr/>
        </p:nvCxnSpPr>
        <p:spPr bwMode="auto">
          <a:xfrm flipH="1">
            <a:off x="6396038" y="2676525"/>
            <a:ext cx="460375" cy="28559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105" name="AutoShape 70"/>
          <p:cNvCxnSpPr>
            <a:cxnSpLocks noChangeShapeType="1"/>
            <a:endCxn id="173177" idx="0"/>
          </p:cNvCxnSpPr>
          <p:nvPr/>
        </p:nvCxnSpPr>
        <p:spPr bwMode="auto">
          <a:xfrm>
            <a:off x="7116763" y="2671763"/>
            <a:ext cx="193675" cy="1946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106" name="Text Box 68"/>
          <p:cNvSpPr txBox="1">
            <a:spLocks noChangeArrowheads="1"/>
          </p:cNvSpPr>
          <p:nvPr/>
        </p:nvSpPr>
        <p:spPr bwMode="auto">
          <a:xfrm>
            <a:off x="3624263" y="32115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sp>
        <p:nvSpPr>
          <p:cNvPr id="173107" name="Text Box 68"/>
          <p:cNvSpPr txBox="1">
            <a:spLocks noChangeArrowheads="1"/>
          </p:cNvSpPr>
          <p:nvPr/>
        </p:nvSpPr>
        <p:spPr bwMode="auto">
          <a:xfrm>
            <a:off x="4441825" y="32115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sp>
        <p:nvSpPr>
          <p:cNvPr id="173108" name="Text Box 68"/>
          <p:cNvSpPr txBox="1">
            <a:spLocks noChangeArrowheads="1"/>
          </p:cNvSpPr>
          <p:nvPr/>
        </p:nvSpPr>
        <p:spPr bwMode="auto">
          <a:xfrm>
            <a:off x="6478588" y="32115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0</a:t>
            </a:r>
          </a:p>
        </p:txBody>
      </p:sp>
      <p:sp>
        <p:nvSpPr>
          <p:cNvPr id="173109" name="Text Box 59"/>
          <p:cNvSpPr txBox="1">
            <a:spLocks noChangeArrowheads="1"/>
          </p:cNvSpPr>
          <p:nvPr/>
        </p:nvSpPr>
        <p:spPr bwMode="auto">
          <a:xfrm>
            <a:off x="2814638" y="30480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sp>
        <p:nvSpPr>
          <p:cNvPr id="173110" name="Text Box 59"/>
          <p:cNvSpPr txBox="1">
            <a:spLocks noChangeArrowheads="1"/>
          </p:cNvSpPr>
          <p:nvPr/>
        </p:nvSpPr>
        <p:spPr bwMode="auto">
          <a:xfrm>
            <a:off x="5410200" y="685800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sp>
        <p:nvSpPr>
          <p:cNvPr id="173111" name="Text Box 59"/>
          <p:cNvSpPr txBox="1">
            <a:spLocks noChangeArrowheads="1"/>
          </p:cNvSpPr>
          <p:nvPr/>
        </p:nvSpPr>
        <p:spPr bwMode="auto">
          <a:xfrm>
            <a:off x="5475288" y="287496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sp>
        <p:nvSpPr>
          <p:cNvPr id="173112" name="Text Box 59"/>
          <p:cNvSpPr txBox="1">
            <a:spLocks noChangeArrowheads="1"/>
          </p:cNvSpPr>
          <p:nvPr/>
        </p:nvSpPr>
        <p:spPr bwMode="auto">
          <a:xfrm>
            <a:off x="7162800" y="3195638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1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4038600" y="4572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114" name="TextBox 127"/>
          <p:cNvSpPr txBox="1">
            <a:spLocks noChangeArrowheads="1"/>
          </p:cNvSpPr>
          <p:nvPr/>
        </p:nvSpPr>
        <p:spPr bwMode="auto">
          <a:xfrm>
            <a:off x="152400" y="5334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Accept strings with a 1 three positions from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construction</a:t>
            </a:r>
          </a:p>
        </p:txBody>
      </p:sp>
      <p:sp>
        <p:nvSpPr>
          <p:cNvPr id="174083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Combining FSMs to check two properties at once</a:t>
            </a:r>
          </a:p>
          <a:p>
            <a:pPr lvl="2"/>
            <a:r>
              <a:rPr lang="en-US" smtClean="0"/>
              <a:t>New states record states of both FSMs</a:t>
            </a:r>
          </a:p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5ADF8-0F97-4BB2-B0E0-57A34905C88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174087" name="Group 5"/>
          <p:cNvGrpSpPr>
            <a:grpSpLocks/>
          </p:cNvGrpSpPr>
          <p:nvPr/>
        </p:nvGrpSpPr>
        <p:grpSpPr bwMode="auto">
          <a:xfrm>
            <a:off x="685800" y="3048000"/>
            <a:ext cx="2971800" cy="941388"/>
            <a:chOff x="2057400" y="2438400"/>
            <a:chExt cx="3581400" cy="1160901"/>
          </a:xfrm>
        </p:grpSpPr>
        <p:sp>
          <p:nvSpPr>
            <p:cNvPr id="7" name="Oval 6"/>
            <p:cNvSpPr/>
            <p:nvPr/>
          </p:nvSpPr>
          <p:spPr>
            <a:xfrm>
              <a:off x="2438116" y="2970887"/>
              <a:ext cx="533766" cy="5344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028509" y="2970887"/>
              <a:ext cx="533766" cy="5344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9" name="Straight Arrow Connector 8"/>
            <p:cNvCxnSpPr>
              <a:endCxn id="7" idx="2"/>
            </p:cNvCxnSpPr>
            <p:nvPr/>
          </p:nvCxnSpPr>
          <p:spPr>
            <a:xfrm flipV="1">
              <a:off x="2057400" y="3239089"/>
              <a:ext cx="380716" cy="37195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6"/>
              <a:endCxn id="8" idx="2"/>
            </p:cNvCxnSpPr>
            <p:nvPr/>
          </p:nvCxnSpPr>
          <p:spPr>
            <a:xfrm>
              <a:off x="2971881" y="3239089"/>
              <a:ext cx="2056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971881" y="3123586"/>
              <a:ext cx="2056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7" idx="7"/>
            </p:cNvCxnSpPr>
            <p:nvPr/>
          </p:nvCxnSpPr>
          <p:spPr>
            <a:xfrm rot="5400000" flipH="1" flipV="1">
              <a:off x="2703887" y="2861729"/>
              <a:ext cx="13703" cy="376888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8" idx="1"/>
              <a:endCxn id="8" idx="7"/>
            </p:cNvCxnSpPr>
            <p:nvPr/>
          </p:nvCxnSpPr>
          <p:spPr>
            <a:xfrm rot="5400000" flipH="1" flipV="1">
              <a:off x="5296193" y="2861729"/>
              <a:ext cx="13703" cy="376889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62" name="TextBox 13"/>
            <p:cNvSpPr txBox="1">
              <a:spLocks noChangeArrowheads="1"/>
            </p:cNvSpPr>
            <p:nvPr/>
          </p:nvSpPr>
          <p:spPr bwMode="auto">
            <a:xfrm>
              <a:off x="2438400" y="2438400"/>
              <a:ext cx="6096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74163" name="TextBox 14"/>
            <p:cNvSpPr txBox="1">
              <a:spLocks noChangeArrowheads="1"/>
            </p:cNvSpPr>
            <p:nvPr/>
          </p:nvSpPr>
          <p:spPr bwMode="auto">
            <a:xfrm>
              <a:off x="3886200" y="2743200"/>
              <a:ext cx="3048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64" name="TextBox 15"/>
            <p:cNvSpPr txBox="1">
              <a:spLocks noChangeArrowheads="1"/>
            </p:cNvSpPr>
            <p:nvPr/>
          </p:nvSpPr>
          <p:spPr bwMode="auto">
            <a:xfrm>
              <a:off x="3886200" y="3276600"/>
              <a:ext cx="3048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65" name="TextBox 16"/>
            <p:cNvSpPr txBox="1">
              <a:spLocks noChangeArrowheads="1"/>
            </p:cNvSpPr>
            <p:nvPr/>
          </p:nvSpPr>
          <p:spPr bwMode="auto">
            <a:xfrm>
              <a:off x="5029200" y="2438400"/>
              <a:ext cx="6096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0,1</a:t>
              </a:r>
            </a:p>
          </p:txBody>
        </p:sp>
      </p:grpSp>
      <p:grpSp>
        <p:nvGrpSpPr>
          <p:cNvPr id="174088" name="Group 17"/>
          <p:cNvGrpSpPr>
            <a:grpSpLocks/>
          </p:cNvGrpSpPr>
          <p:nvPr/>
        </p:nvGrpSpPr>
        <p:grpSpPr bwMode="auto">
          <a:xfrm>
            <a:off x="838200" y="4038600"/>
            <a:ext cx="2895600" cy="2070100"/>
            <a:chOff x="2209800" y="4114800"/>
            <a:chExt cx="3657600" cy="2442184"/>
          </a:xfrm>
        </p:grpSpPr>
        <p:sp>
          <p:nvSpPr>
            <p:cNvPr id="19" name="Oval 18"/>
            <p:cNvSpPr/>
            <p:nvPr/>
          </p:nvSpPr>
          <p:spPr>
            <a:xfrm>
              <a:off x="2751221" y="5790993"/>
              <a:ext cx="533400" cy="533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84821" y="5798484"/>
              <a:ext cx="533400" cy="533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1" name="Straight Arrow Connector 20"/>
            <p:cNvCxnSpPr>
              <a:endCxn id="19" idx="1"/>
            </p:cNvCxnSpPr>
            <p:nvPr/>
          </p:nvCxnSpPr>
          <p:spPr>
            <a:xfrm>
              <a:off x="2514600" y="5639292"/>
              <a:ext cx="314827" cy="23036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886200" y="4571773"/>
              <a:ext cx="533400" cy="53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Curved Connector 22"/>
            <p:cNvCxnSpPr>
              <a:stCxn id="22" idx="1"/>
              <a:endCxn id="22" idx="7"/>
            </p:cNvCxnSpPr>
            <p:nvPr/>
          </p:nvCxnSpPr>
          <p:spPr>
            <a:xfrm rot="5400000" flipH="1" flipV="1">
              <a:off x="4152360" y="4461002"/>
              <a:ext cx="13110" cy="376989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7"/>
              <a:endCxn id="20" idx="5"/>
            </p:cNvCxnSpPr>
            <p:nvPr/>
          </p:nvCxnSpPr>
          <p:spPr>
            <a:xfrm rot="16200000" flipH="1">
              <a:off x="5150859" y="6065903"/>
              <a:ext cx="378314" cy="12032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9" idx="4"/>
              <a:endCxn id="19" idx="2"/>
            </p:cNvCxnSpPr>
            <p:nvPr/>
          </p:nvCxnSpPr>
          <p:spPr>
            <a:xfrm rot="5400000" flipH="1">
              <a:off x="2751599" y="6058430"/>
              <a:ext cx="265943" cy="266701"/>
            </a:xfrm>
            <a:prstGeom prst="curvedConnector4">
              <a:avLst>
                <a:gd name="adj1" fmla="val -73469"/>
                <a:gd name="adj2" fmla="val 206122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0"/>
              <a:endCxn id="22" idx="6"/>
            </p:cNvCxnSpPr>
            <p:nvPr/>
          </p:nvCxnSpPr>
          <p:spPr>
            <a:xfrm flipH="1" flipV="1">
              <a:off x="4419600" y="4839590"/>
              <a:ext cx="731922" cy="9588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2"/>
              <a:endCxn id="19" idx="0"/>
            </p:cNvCxnSpPr>
            <p:nvPr/>
          </p:nvCxnSpPr>
          <p:spPr>
            <a:xfrm flipH="1">
              <a:off x="3017922" y="4839590"/>
              <a:ext cx="868278" cy="951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9" idx="7"/>
              <a:endCxn id="22" idx="3"/>
            </p:cNvCxnSpPr>
            <p:nvPr/>
          </p:nvCxnSpPr>
          <p:spPr>
            <a:xfrm flipV="1">
              <a:off x="3206416" y="5026874"/>
              <a:ext cx="757989" cy="842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9" idx="5"/>
              <a:endCxn id="20" idx="3"/>
            </p:cNvCxnSpPr>
            <p:nvPr/>
          </p:nvCxnSpPr>
          <p:spPr>
            <a:xfrm>
              <a:off x="3206416" y="6246092"/>
              <a:ext cx="1756611" cy="7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0" idx="2"/>
              <a:endCxn id="19" idx="6"/>
            </p:cNvCxnSpPr>
            <p:nvPr/>
          </p:nvCxnSpPr>
          <p:spPr>
            <a:xfrm flipH="1" flipV="1">
              <a:off x="3284621" y="6058808"/>
              <a:ext cx="1600200" cy="7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5"/>
              <a:endCxn id="20" idx="1"/>
            </p:cNvCxnSpPr>
            <p:nvPr/>
          </p:nvCxnSpPr>
          <p:spPr>
            <a:xfrm>
              <a:off x="4341395" y="5026874"/>
              <a:ext cx="621632" cy="8502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46" name="TextBox 31"/>
            <p:cNvSpPr txBox="1">
              <a:spLocks noChangeArrowheads="1"/>
            </p:cNvSpPr>
            <p:nvPr/>
          </p:nvSpPr>
          <p:spPr bwMode="auto">
            <a:xfrm>
              <a:off x="4876800" y="5105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7" name="TextBox 32"/>
            <p:cNvSpPr txBox="1">
              <a:spLocks noChangeArrowheads="1"/>
            </p:cNvSpPr>
            <p:nvPr/>
          </p:nvSpPr>
          <p:spPr bwMode="auto">
            <a:xfrm>
              <a:off x="4038600" y="6248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8" name="TextBox 33"/>
            <p:cNvSpPr txBox="1">
              <a:spLocks noChangeArrowheads="1"/>
            </p:cNvSpPr>
            <p:nvPr/>
          </p:nvSpPr>
          <p:spPr bwMode="auto">
            <a:xfrm flipH="1">
              <a:off x="3200400" y="4876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9" name="TextBox 34"/>
            <p:cNvSpPr txBox="1">
              <a:spLocks noChangeArrowheads="1"/>
            </p:cNvSpPr>
            <p:nvPr/>
          </p:nvSpPr>
          <p:spPr bwMode="auto">
            <a:xfrm>
              <a:off x="5715000" y="5867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0" name="TextBox 35"/>
            <p:cNvSpPr txBox="1">
              <a:spLocks noChangeArrowheads="1"/>
            </p:cNvSpPr>
            <p:nvPr/>
          </p:nvSpPr>
          <p:spPr bwMode="auto">
            <a:xfrm flipH="1">
              <a:off x="4191000" y="4114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1" name="TextBox 36"/>
            <p:cNvSpPr txBox="1">
              <a:spLocks noChangeArrowheads="1"/>
            </p:cNvSpPr>
            <p:nvPr/>
          </p:nvSpPr>
          <p:spPr bwMode="auto">
            <a:xfrm>
              <a:off x="2209800" y="6019800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2" name="TextBox 37"/>
            <p:cNvSpPr txBox="1">
              <a:spLocks noChangeArrowheads="1"/>
            </p:cNvSpPr>
            <p:nvPr/>
          </p:nvSpPr>
          <p:spPr bwMode="auto">
            <a:xfrm>
              <a:off x="3657600" y="5334001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53" name="TextBox 38"/>
            <p:cNvSpPr txBox="1">
              <a:spLocks noChangeArrowheads="1"/>
            </p:cNvSpPr>
            <p:nvPr/>
          </p:nvSpPr>
          <p:spPr bwMode="auto">
            <a:xfrm>
              <a:off x="4267200" y="5257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54" name="TextBox 39"/>
            <p:cNvSpPr txBox="1">
              <a:spLocks noChangeArrowheads="1"/>
            </p:cNvSpPr>
            <p:nvPr/>
          </p:nvSpPr>
          <p:spPr bwMode="auto">
            <a:xfrm>
              <a:off x="3962400" y="57150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4089" name="Group 88"/>
          <p:cNvGrpSpPr>
            <a:grpSpLocks/>
          </p:cNvGrpSpPr>
          <p:nvPr/>
        </p:nvGrpSpPr>
        <p:grpSpPr bwMode="auto">
          <a:xfrm>
            <a:off x="4114800" y="3505200"/>
            <a:ext cx="4419600" cy="2560638"/>
            <a:chOff x="4191000" y="3124200"/>
            <a:chExt cx="4419600" cy="2560079"/>
          </a:xfrm>
        </p:grpSpPr>
        <p:sp>
          <p:nvSpPr>
            <p:cNvPr id="42" name="Oval 41"/>
            <p:cNvSpPr/>
            <p:nvPr/>
          </p:nvSpPr>
          <p:spPr>
            <a:xfrm>
              <a:off x="4640263" y="4146327"/>
              <a:ext cx="449262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434013" y="3124200"/>
              <a:ext cx="449262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434013" y="5217656"/>
              <a:ext cx="449262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835775" y="3124200"/>
              <a:ext cx="449263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835775" y="5217656"/>
              <a:ext cx="449263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7769225" y="4146327"/>
              <a:ext cx="449263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48" name="Straight Arrow Connector 47"/>
            <p:cNvCxnSpPr>
              <a:endCxn id="42" idx="0"/>
            </p:cNvCxnSpPr>
            <p:nvPr/>
          </p:nvCxnSpPr>
          <p:spPr>
            <a:xfrm>
              <a:off x="4687888" y="3903493"/>
              <a:ext cx="177800" cy="242834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7"/>
              <a:endCxn id="45" idx="3"/>
            </p:cNvCxnSpPr>
            <p:nvPr/>
          </p:nvCxnSpPr>
          <p:spPr>
            <a:xfrm flipV="1">
              <a:off x="5024438" y="3522576"/>
              <a:ext cx="1876425" cy="6919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4"/>
              <a:endCxn id="46" idx="0"/>
            </p:cNvCxnSpPr>
            <p:nvPr/>
          </p:nvCxnSpPr>
          <p:spPr>
            <a:xfrm>
              <a:off x="7059613" y="3590823"/>
              <a:ext cx="0" cy="1626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2"/>
              <a:endCxn id="42" idx="5"/>
            </p:cNvCxnSpPr>
            <p:nvPr/>
          </p:nvCxnSpPr>
          <p:spPr>
            <a:xfrm flipH="1" flipV="1">
              <a:off x="5024438" y="4544703"/>
              <a:ext cx="1811337" cy="90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3" idx="6"/>
              <a:endCxn id="47" idx="1"/>
            </p:cNvCxnSpPr>
            <p:nvPr/>
          </p:nvCxnSpPr>
          <p:spPr>
            <a:xfrm>
              <a:off x="5883275" y="3357512"/>
              <a:ext cx="1952625" cy="8570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7" idx="3"/>
              <a:endCxn id="44" idx="6"/>
            </p:cNvCxnSpPr>
            <p:nvPr/>
          </p:nvCxnSpPr>
          <p:spPr>
            <a:xfrm flipH="1">
              <a:off x="5883275" y="4544703"/>
              <a:ext cx="1952625" cy="90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0"/>
              <a:endCxn id="43" idx="4"/>
            </p:cNvCxnSpPr>
            <p:nvPr/>
          </p:nvCxnSpPr>
          <p:spPr>
            <a:xfrm flipV="1">
              <a:off x="5659438" y="3592411"/>
              <a:ext cx="0" cy="16252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5" idx="2"/>
              <a:endCxn id="43" idx="6"/>
            </p:cNvCxnSpPr>
            <p:nvPr/>
          </p:nvCxnSpPr>
          <p:spPr>
            <a:xfrm flipH="1">
              <a:off x="5883275" y="3357512"/>
              <a:ext cx="952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4"/>
              <a:endCxn id="44" idx="1"/>
            </p:cNvCxnSpPr>
            <p:nvPr/>
          </p:nvCxnSpPr>
          <p:spPr>
            <a:xfrm>
              <a:off x="4865688" y="4614538"/>
              <a:ext cx="635000" cy="67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7"/>
              <a:endCxn id="47" idx="4"/>
            </p:cNvCxnSpPr>
            <p:nvPr/>
          </p:nvCxnSpPr>
          <p:spPr>
            <a:xfrm flipV="1">
              <a:off x="7218363" y="4614538"/>
              <a:ext cx="776287" cy="67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5"/>
              <a:endCxn id="46" idx="1"/>
            </p:cNvCxnSpPr>
            <p:nvPr/>
          </p:nvCxnSpPr>
          <p:spPr>
            <a:xfrm>
              <a:off x="5818188" y="3522576"/>
              <a:ext cx="1082675" cy="1763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4" idx="7"/>
              <a:endCxn id="45" idx="3"/>
            </p:cNvCxnSpPr>
            <p:nvPr/>
          </p:nvCxnSpPr>
          <p:spPr>
            <a:xfrm flipV="1">
              <a:off x="5818188" y="3522576"/>
              <a:ext cx="1082675" cy="1763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7" idx="2"/>
              <a:endCxn id="42" idx="6"/>
            </p:cNvCxnSpPr>
            <p:nvPr/>
          </p:nvCxnSpPr>
          <p:spPr>
            <a:xfrm flipH="1">
              <a:off x="5089525" y="4379639"/>
              <a:ext cx="2679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09" name="TextBox 60"/>
            <p:cNvSpPr txBox="1">
              <a:spLocks noChangeArrowheads="1"/>
            </p:cNvSpPr>
            <p:nvPr/>
          </p:nvSpPr>
          <p:spPr bwMode="auto">
            <a:xfrm>
              <a:off x="6602361" y="31242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0" name="TextBox 61"/>
            <p:cNvSpPr txBox="1">
              <a:spLocks noChangeArrowheads="1"/>
            </p:cNvSpPr>
            <p:nvPr/>
          </p:nvSpPr>
          <p:spPr bwMode="auto">
            <a:xfrm>
              <a:off x="4780935" y="4633202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1" name="TextBox 62"/>
            <p:cNvSpPr txBox="1">
              <a:spLocks noChangeArrowheads="1"/>
            </p:cNvSpPr>
            <p:nvPr/>
          </p:nvSpPr>
          <p:spPr bwMode="auto">
            <a:xfrm>
              <a:off x="5855110" y="5071299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2" name="TextBox 63"/>
            <p:cNvSpPr txBox="1">
              <a:spLocks noChangeArrowheads="1"/>
            </p:cNvSpPr>
            <p:nvPr/>
          </p:nvSpPr>
          <p:spPr bwMode="auto">
            <a:xfrm>
              <a:off x="5715001" y="3581400"/>
              <a:ext cx="152400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3" name="TextBox 64"/>
            <p:cNvSpPr txBox="1">
              <a:spLocks noChangeArrowheads="1"/>
            </p:cNvSpPr>
            <p:nvPr/>
          </p:nvSpPr>
          <p:spPr bwMode="auto">
            <a:xfrm>
              <a:off x="7162800" y="49530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4" name="TextBox 65"/>
            <p:cNvSpPr txBox="1">
              <a:spLocks noChangeArrowheads="1"/>
            </p:cNvSpPr>
            <p:nvPr/>
          </p:nvSpPr>
          <p:spPr bwMode="auto">
            <a:xfrm>
              <a:off x="7536426" y="4146427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5" name="TextBox 66"/>
            <p:cNvSpPr txBox="1">
              <a:spLocks noChangeArrowheads="1"/>
            </p:cNvSpPr>
            <p:nvPr/>
          </p:nvSpPr>
          <p:spPr bwMode="auto">
            <a:xfrm>
              <a:off x="7116097" y="3562297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6" name="TextBox 67"/>
            <p:cNvSpPr txBox="1">
              <a:spLocks noChangeArrowheads="1"/>
            </p:cNvSpPr>
            <p:nvPr/>
          </p:nvSpPr>
          <p:spPr bwMode="auto">
            <a:xfrm>
              <a:off x="5410200" y="49530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7" name="TextBox 68"/>
            <p:cNvSpPr txBox="1">
              <a:spLocks noChangeArrowheads="1"/>
            </p:cNvSpPr>
            <p:nvPr/>
          </p:nvSpPr>
          <p:spPr bwMode="auto">
            <a:xfrm>
              <a:off x="4921045" y="390304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8" name="TextBox 69"/>
            <p:cNvSpPr txBox="1">
              <a:spLocks noChangeArrowheads="1"/>
            </p:cNvSpPr>
            <p:nvPr/>
          </p:nvSpPr>
          <p:spPr bwMode="auto">
            <a:xfrm>
              <a:off x="6555658" y="536336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9" name="TextBox 70"/>
            <p:cNvSpPr txBox="1">
              <a:spLocks noChangeArrowheads="1"/>
            </p:cNvSpPr>
            <p:nvPr/>
          </p:nvSpPr>
          <p:spPr bwMode="auto">
            <a:xfrm>
              <a:off x="7629832" y="458452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20" name="TextBox 71"/>
            <p:cNvSpPr txBox="1">
              <a:spLocks noChangeArrowheads="1"/>
            </p:cNvSpPr>
            <p:nvPr/>
          </p:nvSpPr>
          <p:spPr bwMode="auto">
            <a:xfrm>
              <a:off x="6182032" y="331891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73" name="Curved Connector 72"/>
            <p:cNvCxnSpPr/>
            <p:nvPr/>
          </p:nvCxnSpPr>
          <p:spPr>
            <a:xfrm rot="16200000" flipH="1">
              <a:off x="8073258" y="4409000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5400000">
              <a:off x="5364983" y="5480329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6200000" flipH="1">
              <a:off x="7139808" y="3337672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5400000">
              <a:off x="4523608" y="4359798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5400000">
              <a:off x="5364983" y="3337672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/>
            <p:nvPr/>
          </p:nvCxnSpPr>
          <p:spPr>
            <a:xfrm rot="5400000" flipH="1" flipV="1">
              <a:off x="7139808" y="5480329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27" name="TextBox 78"/>
            <p:cNvSpPr txBox="1">
              <a:spLocks noChangeArrowheads="1"/>
            </p:cNvSpPr>
            <p:nvPr/>
          </p:nvSpPr>
          <p:spPr bwMode="auto">
            <a:xfrm>
              <a:off x="7489723" y="3221555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28" name="TextBox 79"/>
            <p:cNvSpPr txBox="1">
              <a:spLocks noChangeArrowheads="1"/>
            </p:cNvSpPr>
            <p:nvPr/>
          </p:nvSpPr>
          <p:spPr bwMode="auto">
            <a:xfrm>
              <a:off x="5061155" y="536336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29" name="TextBox 80"/>
            <p:cNvSpPr txBox="1">
              <a:spLocks noChangeArrowheads="1"/>
            </p:cNvSpPr>
            <p:nvPr/>
          </p:nvSpPr>
          <p:spPr bwMode="auto">
            <a:xfrm>
              <a:off x="7489723" y="5412041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0" name="TextBox 81"/>
            <p:cNvSpPr txBox="1">
              <a:spLocks noChangeArrowheads="1"/>
            </p:cNvSpPr>
            <p:nvPr/>
          </p:nvSpPr>
          <p:spPr bwMode="auto">
            <a:xfrm>
              <a:off x="4191000" y="42672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1" name="TextBox 82"/>
            <p:cNvSpPr txBox="1">
              <a:spLocks noChangeArrowheads="1"/>
            </p:cNvSpPr>
            <p:nvPr/>
          </p:nvSpPr>
          <p:spPr bwMode="auto">
            <a:xfrm>
              <a:off x="8423787" y="4292459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2" name="TextBox 83"/>
            <p:cNvSpPr txBox="1">
              <a:spLocks noChangeArrowheads="1"/>
            </p:cNvSpPr>
            <p:nvPr/>
          </p:nvSpPr>
          <p:spPr bwMode="auto">
            <a:xfrm>
              <a:off x="5061155" y="3221555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machines with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D3854-7A4A-4C2E-B1BD-F405BCC89A0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828800"/>
          <a:ext cx="3581400" cy="222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350"/>
                <a:gridCol w="895350"/>
                <a:gridCol w="895350"/>
                <a:gridCol w="895350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Input</a:t>
                      </a:r>
                      <a:endParaRPr lang="en-US" sz="18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 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Beep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Beep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175146" name="Oval 5"/>
          <p:cNvSpPr>
            <a:spLocks noChangeArrowheads="1"/>
          </p:cNvSpPr>
          <p:nvPr/>
        </p:nvSpPr>
        <p:spPr bwMode="auto">
          <a:xfrm>
            <a:off x="6559550" y="4970463"/>
            <a:ext cx="542925" cy="541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3</a:t>
            </a:r>
          </a:p>
        </p:txBody>
      </p:sp>
      <p:sp>
        <p:nvSpPr>
          <p:cNvPr id="175147" name="Oval 6"/>
          <p:cNvSpPr>
            <a:spLocks noChangeArrowheads="1"/>
          </p:cNvSpPr>
          <p:nvPr/>
        </p:nvSpPr>
        <p:spPr bwMode="auto">
          <a:xfrm>
            <a:off x="7491413" y="4970463"/>
            <a:ext cx="541337" cy="541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4</a:t>
            </a:r>
          </a:p>
          <a:p>
            <a:pPr algn="ctr"/>
            <a:endParaRPr lang="en-US" sz="1400" baseline="-25000">
              <a:latin typeface="Tahoma" pitchFamily="34" charset="0"/>
            </a:endParaRPr>
          </a:p>
        </p:txBody>
      </p:sp>
      <p:cxnSp>
        <p:nvCxnSpPr>
          <p:cNvPr id="175148" name="AutoShape 7"/>
          <p:cNvCxnSpPr>
            <a:cxnSpLocks noChangeShapeType="1"/>
            <a:stCxn id="175146" idx="7"/>
            <a:endCxn id="175147" idx="1"/>
          </p:cNvCxnSpPr>
          <p:nvPr/>
        </p:nvCxnSpPr>
        <p:spPr bwMode="auto">
          <a:xfrm>
            <a:off x="7024688" y="5049838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49" name="AutoShape 8"/>
          <p:cNvCxnSpPr>
            <a:cxnSpLocks noChangeShapeType="1"/>
            <a:stCxn id="175147" idx="3"/>
            <a:endCxn id="175146" idx="5"/>
          </p:cNvCxnSpPr>
          <p:nvPr/>
        </p:nvCxnSpPr>
        <p:spPr bwMode="auto">
          <a:xfrm flipH="1">
            <a:off x="7024688" y="5432425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50" name="Oval 16"/>
          <p:cNvSpPr>
            <a:spLocks noChangeArrowheads="1"/>
          </p:cNvSpPr>
          <p:nvPr/>
        </p:nvSpPr>
        <p:spPr bwMode="auto">
          <a:xfrm>
            <a:off x="4699000" y="4972050"/>
            <a:ext cx="542925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1</a:t>
            </a:r>
          </a:p>
          <a:p>
            <a:pPr algn="ctr"/>
            <a:endParaRPr lang="en-US" sz="1400" baseline="-25000">
              <a:latin typeface="Tahoma" pitchFamily="34" charset="0"/>
            </a:endParaRPr>
          </a:p>
        </p:txBody>
      </p:sp>
      <p:sp>
        <p:nvSpPr>
          <p:cNvPr id="175151" name="Oval 18"/>
          <p:cNvSpPr>
            <a:spLocks noChangeArrowheads="1"/>
          </p:cNvSpPr>
          <p:nvPr/>
        </p:nvSpPr>
        <p:spPr bwMode="auto">
          <a:xfrm>
            <a:off x="5632450" y="4972050"/>
            <a:ext cx="542925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2</a:t>
            </a:r>
          </a:p>
        </p:txBody>
      </p:sp>
      <p:cxnSp>
        <p:nvCxnSpPr>
          <p:cNvPr id="175152" name="AutoShape 19"/>
          <p:cNvCxnSpPr>
            <a:cxnSpLocks noChangeShapeType="1"/>
            <a:endCxn id="175151" idx="1"/>
          </p:cNvCxnSpPr>
          <p:nvPr/>
        </p:nvCxnSpPr>
        <p:spPr bwMode="auto">
          <a:xfrm>
            <a:off x="5165725" y="5051425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3" name="AutoShape 20"/>
          <p:cNvCxnSpPr>
            <a:cxnSpLocks noChangeShapeType="1"/>
            <a:stCxn id="175151" idx="3"/>
          </p:cNvCxnSpPr>
          <p:nvPr/>
        </p:nvCxnSpPr>
        <p:spPr bwMode="auto">
          <a:xfrm flipH="1">
            <a:off x="5165725" y="5434013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4" name="AutoShape 21"/>
          <p:cNvCxnSpPr>
            <a:cxnSpLocks noChangeShapeType="1"/>
          </p:cNvCxnSpPr>
          <p:nvPr/>
        </p:nvCxnSpPr>
        <p:spPr bwMode="auto">
          <a:xfrm>
            <a:off x="6092825" y="5049838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5" name="AutoShape 22"/>
          <p:cNvCxnSpPr>
            <a:cxnSpLocks noChangeShapeType="1"/>
          </p:cNvCxnSpPr>
          <p:nvPr/>
        </p:nvCxnSpPr>
        <p:spPr bwMode="auto">
          <a:xfrm flipH="1">
            <a:off x="6092825" y="5434013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6" name="AutoShape 23"/>
          <p:cNvCxnSpPr>
            <a:cxnSpLocks noChangeShapeType="1"/>
          </p:cNvCxnSpPr>
          <p:nvPr/>
        </p:nvCxnSpPr>
        <p:spPr bwMode="auto">
          <a:xfrm rot="5400000" flipH="1" flipV="1">
            <a:off x="4588669" y="5209382"/>
            <a:ext cx="384175" cy="1587"/>
          </a:xfrm>
          <a:prstGeom prst="curvedConnector5">
            <a:avLst>
              <a:gd name="adj1" fmla="val -17463"/>
              <a:gd name="adj2" fmla="val -33200009"/>
              <a:gd name="adj3" fmla="val 14102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7" name="AutoShape 24"/>
          <p:cNvCxnSpPr>
            <a:cxnSpLocks noChangeShapeType="1"/>
          </p:cNvCxnSpPr>
          <p:nvPr/>
        </p:nvCxnSpPr>
        <p:spPr bwMode="auto">
          <a:xfrm rot="5400000" flipH="1" flipV="1">
            <a:off x="7789863" y="5270500"/>
            <a:ext cx="382588" cy="1587"/>
          </a:xfrm>
          <a:prstGeom prst="curvedConnector5">
            <a:avLst>
              <a:gd name="adj1" fmla="val -26667"/>
              <a:gd name="adj2" fmla="val 28819574"/>
              <a:gd name="adj3" fmla="val 13376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58" name="Text Box 29"/>
          <p:cNvSpPr txBox="1">
            <a:spLocks noChangeArrowheads="1"/>
          </p:cNvSpPr>
          <p:nvPr/>
        </p:nvSpPr>
        <p:spPr bwMode="auto">
          <a:xfrm>
            <a:off x="7024688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59" name="Text Box 30"/>
          <p:cNvSpPr txBox="1">
            <a:spLocks noChangeArrowheads="1"/>
          </p:cNvSpPr>
          <p:nvPr/>
        </p:nvSpPr>
        <p:spPr bwMode="auto">
          <a:xfrm>
            <a:off x="7283450" y="54022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0" name="Text Box 31"/>
          <p:cNvSpPr txBox="1">
            <a:spLocks noChangeArrowheads="1"/>
          </p:cNvSpPr>
          <p:nvPr/>
        </p:nvSpPr>
        <p:spPr bwMode="auto">
          <a:xfrm>
            <a:off x="6092825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61" name="Text Box 32"/>
          <p:cNvSpPr txBox="1">
            <a:spLocks noChangeArrowheads="1"/>
          </p:cNvSpPr>
          <p:nvPr/>
        </p:nvSpPr>
        <p:spPr bwMode="auto">
          <a:xfrm>
            <a:off x="6353175" y="54022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2" name="Text Box 33"/>
          <p:cNvSpPr txBox="1">
            <a:spLocks noChangeArrowheads="1"/>
          </p:cNvSpPr>
          <p:nvPr/>
        </p:nvSpPr>
        <p:spPr bwMode="auto">
          <a:xfrm>
            <a:off x="5164138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63" name="Text Box 34"/>
          <p:cNvSpPr txBox="1">
            <a:spLocks noChangeArrowheads="1"/>
          </p:cNvSpPr>
          <p:nvPr/>
        </p:nvSpPr>
        <p:spPr bwMode="auto">
          <a:xfrm>
            <a:off x="3941763" y="5049838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4" name="Text Box 34"/>
          <p:cNvSpPr txBox="1">
            <a:spLocks noChangeArrowheads="1"/>
          </p:cNvSpPr>
          <p:nvPr/>
        </p:nvSpPr>
        <p:spPr bwMode="auto">
          <a:xfrm>
            <a:off x="5322888" y="539591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5" name="Text Box 29"/>
          <p:cNvSpPr txBox="1">
            <a:spLocks noChangeArrowheads="1"/>
          </p:cNvSpPr>
          <p:nvPr/>
        </p:nvSpPr>
        <p:spPr bwMode="auto">
          <a:xfrm>
            <a:off x="8437563" y="50657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66" name="TextBox 1"/>
          <p:cNvSpPr txBox="1">
            <a:spLocks noChangeArrowheads="1"/>
          </p:cNvSpPr>
          <p:nvPr/>
        </p:nvSpPr>
        <p:spPr bwMode="auto">
          <a:xfrm>
            <a:off x="5562600" y="16764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ea typeface="ＭＳ Ｐゴシック" pitchFamily="-111" charset="-128"/>
              </a:rPr>
              <a:t>“Tug-of-war”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0" y="5257800"/>
            <a:ext cx="500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Beep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5257800"/>
            <a:ext cx="500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Beep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Vending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85E4-898D-450E-9A26-BA28378B6E5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76134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363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Enter 15 cents in dimes or nickels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Press S or B for a candy bar</a:t>
            </a:r>
          </a:p>
        </p:txBody>
      </p:sp>
      <p:pic>
        <p:nvPicPr>
          <p:cNvPr id="176137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8956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Vending Machine, Final Version</a:t>
            </a:r>
          </a:p>
        </p:txBody>
      </p:sp>
      <p:sp>
        <p:nvSpPr>
          <p:cNvPr id="1781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1D40D6-96DF-4F03-8F47-4582C62A3330}" type="slidenum">
              <a:rPr lang="en-US" smtClean="0">
                <a:solidFill>
                  <a:srgbClr val="898989"/>
                </a:solidFill>
              </a:rPr>
              <a:pPr eaLnBrk="1" hangingPunct="1"/>
              <a:t>64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0’  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3141663"/>
            <a:ext cx="731838" cy="731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2362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417638" y="3489325"/>
            <a:ext cx="10207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8" idx="2"/>
          </p:cNvCxnSpPr>
          <p:nvPr/>
        </p:nvCxnSpPr>
        <p:spPr>
          <a:xfrm>
            <a:off x="3170238" y="3489325"/>
            <a:ext cx="1096962" cy="17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9" idx="2"/>
          </p:cNvCxnSpPr>
          <p:nvPr/>
        </p:nvCxnSpPr>
        <p:spPr>
          <a:xfrm flipV="1">
            <a:off x="4999038" y="2728913"/>
            <a:ext cx="1020762" cy="77946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96000" y="36576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15’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8" idx="6"/>
            <a:endCxn id="27" idx="2"/>
          </p:cNvCxnSpPr>
          <p:nvPr/>
        </p:nvCxnSpPr>
        <p:spPr>
          <a:xfrm>
            <a:off x="4999038" y="3508375"/>
            <a:ext cx="1096962" cy="51593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2000" y="1676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" y="49530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0”    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34" idx="2"/>
          </p:cNvCxnSpPr>
          <p:nvPr/>
        </p:nvCxnSpPr>
        <p:spPr>
          <a:xfrm flipV="1">
            <a:off x="381000" y="2043113"/>
            <a:ext cx="381000" cy="14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7"/>
            <a:endCxn id="7" idx="3"/>
          </p:cNvCxnSpPr>
          <p:nvPr/>
        </p:nvCxnSpPr>
        <p:spPr>
          <a:xfrm flipV="1">
            <a:off x="1385888" y="3748088"/>
            <a:ext cx="1160462" cy="1312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1"/>
          </p:cNvCxnSpPr>
          <p:nvPr/>
        </p:nvCxnSpPr>
        <p:spPr>
          <a:xfrm>
            <a:off x="1524000" y="2057400"/>
            <a:ext cx="2851150" cy="11922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8" idx="3"/>
          </p:cNvCxnSpPr>
          <p:nvPr/>
        </p:nvCxnSpPr>
        <p:spPr>
          <a:xfrm flipV="1">
            <a:off x="1447800" y="3765550"/>
            <a:ext cx="2927350" cy="1355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371600" y="2286000"/>
            <a:ext cx="1143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492250" y="4292600"/>
            <a:ext cx="4735513" cy="1466850"/>
          </a:xfrm>
          <a:custGeom>
            <a:avLst/>
            <a:gdLst>
              <a:gd name="connsiteX0" fmla="*/ 4735629 w 4735629"/>
              <a:gd name="connsiteY0" fmla="*/ 0 h 1466249"/>
              <a:gd name="connsiteX1" fmla="*/ 2194560 w 4735629"/>
              <a:gd name="connsiteY1" fmla="*/ 1299411 h 1466249"/>
              <a:gd name="connsiteX2" fmla="*/ 0 w 4735629"/>
              <a:gd name="connsiteY2" fmla="*/ 1001028 h 14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5629" h="1466249">
                <a:moveTo>
                  <a:pt x="4735629" y="0"/>
                </a:moveTo>
                <a:cubicBezTo>
                  <a:pt x="3859730" y="566286"/>
                  <a:pt x="2983832" y="1132573"/>
                  <a:pt x="2194560" y="1299411"/>
                </a:cubicBezTo>
                <a:cubicBezTo>
                  <a:pt x="1405288" y="1466249"/>
                  <a:pt x="702644" y="1233638"/>
                  <a:pt x="0" y="100102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463675" y="2971800"/>
            <a:ext cx="4632325" cy="2768600"/>
          </a:xfrm>
          <a:custGeom>
            <a:avLst/>
            <a:gdLst>
              <a:gd name="connsiteX0" fmla="*/ 4783756 w 4783756"/>
              <a:gd name="connsiteY0" fmla="*/ 0 h 2669406"/>
              <a:gd name="connsiteX1" fmla="*/ 2348564 w 4783756"/>
              <a:gd name="connsiteY1" fmla="*/ 2319688 h 2669406"/>
              <a:gd name="connsiteX2" fmla="*/ 0 w 4783756"/>
              <a:gd name="connsiteY2" fmla="*/ 2098307 h 266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756" h="2669406">
                <a:moveTo>
                  <a:pt x="4783756" y="0"/>
                </a:moveTo>
                <a:cubicBezTo>
                  <a:pt x="3964806" y="984985"/>
                  <a:pt x="3145857" y="1969970"/>
                  <a:pt x="2348564" y="2319688"/>
                </a:cubicBezTo>
                <a:cubicBezTo>
                  <a:pt x="1551271" y="2669406"/>
                  <a:pt x="775635" y="2383856"/>
                  <a:pt x="0" y="2098307"/>
                </a:cubicBez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481" name="TextBox 68"/>
          <p:cNvSpPr txBox="1">
            <a:spLocks noChangeArrowheads="1"/>
          </p:cNvSpPr>
          <p:nvPr/>
        </p:nvSpPr>
        <p:spPr bwMode="auto">
          <a:xfrm>
            <a:off x="3124200" y="3276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2" name="TextBox 69"/>
          <p:cNvSpPr txBox="1">
            <a:spLocks noChangeArrowheads="1"/>
          </p:cNvSpPr>
          <p:nvPr/>
        </p:nvSpPr>
        <p:spPr bwMode="auto">
          <a:xfrm>
            <a:off x="1295400" y="22860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3" name="TextBox 70"/>
          <p:cNvSpPr txBox="1">
            <a:spLocks noChangeArrowheads="1"/>
          </p:cNvSpPr>
          <p:nvPr/>
        </p:nvSpPr>
        <p:spPr bwMode="auto">
          <a:xfrm>
            <a:off x="1371600" y="3200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4" name="TextBox 71"/>
          <p:cNvSpPr txBox="1">
            <a:spLocks noChangeArrowheads="1"/>
          </p:cNvSpPr>
          <p:nvPr/>
        </p:nvSpPr>
        <p:spPr bwMode="auto">
          <a:xfrm>
            <a:off x="1219200" y="4724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5" name="TextBox 72"/>
          <p:cNvSpPr txBox="1">
            <a:spLocks noChangeArrowheads="1"/>
          </p:cNvSpPr>
          <p:nvPr/>
        </p:nvSpPr>
        <p:spPr bwMode="auto">
          <a:xfrm>
            <a:off x="4953000" y="3200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6" name="TextBox 73"/>
          <p:cNvSpPr txBox="1">
            <a:spLocks noChangeArrowheads="1"/>
          </p:cNvSpPr>
          <p:nvPr/>
        </p:nvSpPr>
        <p:spPr bwMode="auto">
          <a:xfrm>
            <a:off x="5791200" y="3962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</a:t>
            </a:r>
          </a:p>
        </p:txBody>
      </p:sp>
      <p:sp>
        <p:nvSpPr>
          <p:cNvPr id="19487" name="TextBox 74"/>
          <p:cNvSpPr txBox="1">
            <a:spLocks noChangeArrowheads="1"/>
          </p:cNvSpPr>
          <p:nvPr/>
        </p:nvSpPr>
        <p:spPr bwMode="auto">
          <a:xfrm>
            <a:off x="5029200" y="35052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88" name="TextBox 75"/>
          <p:cNvSpPr txBox="1">
            <a:spLocks noChangeArrowheads="1"/>
          </p:cNvSpPr>
          <p:nvPr/>
        </p:nvSpPr>
        <p:spPr bwMode="auto">
          <a:xfrm>
            <a:off x="1447800" y="4800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89" name="TextBox 76"/>
          <p:cNvSpPr txBox="1">
            <a:spLocks noChangeArrowheads="1"/>
          </p:cNvSpPr>
          <p:nvPr/>
        </p:nvSpPr>
        <p:spPr bwMode="auto">
          <a:xfrm>
            <a:off x="1143000" y="2819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90" name="TextBox 77"/>
          <p:cNvSpPr txBox="1">
            <a:spLocks noChangeArrowheads="1"/>
          </p:cNvSpPr>
          <p:nvPr/>
        </p:nvSpPr>
        <p:spPr bwMode="auto">
          <a:xfrm>
            <a:off x="1524000" y="19050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91" name="TextBox 78"/>
          <p:cNvSpPr txBox="1">
            <a:spLocks noChangeArrowheads="1"/>
          </p:cNvSpPr>
          <p:nvPr/>
        </p:nvSpPr>
        <p:spPr bwMode="auto">
          <a:xfrm>
            <a:off x="3048000" y="2895600"/>
            <a:ext cx="29527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92" name="TextBox 80"/>
          <p:cNvSpPr txBox="1">
            <a:spLocks noChangeArrowheads="1"/>
          </p:cNvSpPr>
          <p:nvPr/>
        </p:nvSpPr>
        <p:spPr bwMode="auto">
          <a:xfrm>
            <a:off x="5791200" y="2819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</a:t>
            </a:r>
          </a:p>
        </p:txBody>
      </p:sp>
      <p:sp>
        <p:nvSpPr>
          <p:cNvPr id="19493" name="TextBox 81"/>
          <p:cNvSpPr txBox="1">
            <a:spLocks noChangeArrowheads="1"/>
          </p:cNvSpPr>
          <p:nvPr/>
        </p:nvSpPr>
        <p:spPr bwMode="auto">
          <a:xfrm>
            <a:off x="6019800" y="4343400"/>
            <a:ext cx="320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S</a:t>
            </a:r>
          </a:p>
        </p:txBody>
      </p:sp>
      <p:sp>
        <p:nvSpPr>
          <p:cNvPr id="19494" name="TextBox 82"/>
          <p:cNvSpPr txBox="1">
            <a:spLocks noChangeArrowheads="1"/>
          </p:cNvSpPr>
          <p:nvPr/>
        </p:nvSpPr>
        <p:spPr bwMode="auto">
          <a:xfrm>
            <a:off x="5943600" y="3048000"/>
            <a:ext cx="320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S</a:t>
            </a:r>
          </a:p>
        </p:txBody>
      </p:sp>
      <p:sp>
        <p:nvSpPr>
          <p:cNvPr id="84" name="Freeform 83"/>
          <p:cNvSpPr/>
          <p:nvPr/>
        </p:nvSpPr>
        <p:spPr>
          <a:xfrm>
            <a:off x="1376363" y="3667125"/>
            <a:ext cx="4716462" cy="773113"/>
          </a:xfrm>
          <a:custGeom>
            <a:avLst/>
            <a:gdLst>
              <a:gd name="connsiteX0" fmla="*/ 4716379 w 4716379"/>
              <a:gd name="connsiteY0" fmla="*/ 481263 h 773229"/>
              <a:gd name="connsiteX1" fmla="*/ 2088682 w 4716379"/>
              <a:gd name="connsiteY1" fmla="*/ 693019 h 773229"/>
              <a:gd name="connsiteX2" fmla="*/ 0 w 4716379"/>
              <a:gd name="connsiteY2" fmla="*/ 0 h 77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6379" h="773229">
                <a:moveTo>
                  <a:pt x="4716379" y="481263"/>
                </a:moveTo>
                <a:cubicBezTo>
                  <a:pt x="3795562" y="627246"/>
                  <a:pt x="2874745" y="773229"/>
                  <a:pt x="2088682" y="693019"/>
                </a:cubicBezTo>
                <a:cubicBezTo>
                  <a:pt x="1302619" y="612809"/>
                  <a:pt x="651309" y="306404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1212850" y="2336800"/>
            <a:ext cx="3224213" cy="839788"/>
          </a:xfrm>
          <a:custGeom>
            <a:avLst/>
            <a:gdLst>
              <a:gd name="connsiteX0" fmla="*/ 0 w 3224463"/>
              <a:gd name="connsiteY0" fmla="*/ 829377 h 839002"/>
              <a:gd name="connsiteX1" fmla="*/ 1732548 w 3224463"/>
              <a:gd name="connsiteY1" fmla="*/ 1604 h 839002"/>
              <a:gd name="connsiteX2" fmla="*/ 3224463 w 3224463"/>
              <a:gd name="connsiteY2" fmla="*/ 839002 h 8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839002">
                <a:moveTo>
                  <a:pt x="0" y="829377"/>
                </a:moveTo>
                <a:cubicBezTo>
                  <a:pt x="597569" y="414688"/>
                  <a:pt x="1195138" y="0"/>
                  <a:pt x="1732548" y="1604"/>
                </a:cubicBezTo>
                <a:cubicBezTo>
                  <a:pt x="2269958" y="3208"/>
                  <a:pt x="2747210" y="421105"/>
                  <a:pt x="3224463" y="83900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3013075" y="2441575"/>
            <a:ext cx="3032125" cy="725488"/>
          </a:xfrm>
          <a:custGeom>
            <a:avLst/>
            <a:gdLst>
              <a:gd name="connsiteX0" fmla="*/ 0 w 3031958"/>
              <a:gd name="connsiteY0" fmla="*/ 725104 h 725104"/>
              <a:gd name="connsiteX1" fmla="*/ 1607419 w 3031958"/>
              <a:gd name="connsiteY1" fmla="*/ 89836 h 725104"/>
              <a:gd name="connsiteX2" fmla="*/ 3031958 w 3031958"/>
              <a:gd name="connsiteY2" fmla="*/ 186089 h 72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958" h="725104">
                <a:moveTo>
                  <a:pt x="0" y="725104"/>
                </a:moveTo>
                <a:cubicBezTo>
                  <a:pt x="551046" y="452388"/>
                  <a:pt x="1102093" y="179672"/>
                  <a:pt x="1607419" y="89836"/>
                </a:cubicBezTo>
                <a:cubicBezTo>
                  <a:pt x="2112745" y="0"/>
                  <a:pt x="2572351" y="93044"/>
                  <a:pt x="3031958" y="18608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>
            <a:off x="762000" y="12954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72200" y="5105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15”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54150" y="2935288"/>
            <a:ext cx="4591050" cy="1331912"/>
          </a:xfrm>
          <a:custGeom>
            <a:avLst/>
            <a:gdLst>
              <a:gd name="connsiteX0" fmla="*/ 4591250 w 4591250"/>
              <a:gd name="connsiteY0" fmla="*/ 0 h 1426143"/>
              <a:gd name="connsiteX1" fmla="*/ 3118585 w 4591250"/>
              <a:gd name="connsiteY1" fmla="*/ 1232034 h 1426143"/>
              <a:gd name="connsiteX2" fmla="*/ 1405288 w 4591250"/>
              <a:gd name="connsiteY2" fmla="*/ 1164657 h 1426143"/>
              <a:gd name="connsiteX3" fmla="*/ 0 w 4591250"/>
              <a:gd name="connsiteY3" fmla="*/ 654518 h 14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250" h="1426143">
                <a:moveTo>
                  <a:pt x="4591250" y="0"/>
                </a:moveTo>
                <a:cubicBezTo>
                  <a:pt x="4120414" y="518962"/>
                  <a:pt x="3649579" y="1037925"/>
                  <a:pt x="3118585" y="1232034"/>
                </a:cubicBezTo>
                <a:cubicBezTo>
                  <a:pt x="2587591" y="1426143"/>
                  <a:pt x="1925052" y="1260910"/>
                  <a:pt x="1405288" y="1164657"/>
                </a:cubicBezTo>
                <a:cubicBezTo>
                  <a:pt x="885524" y="1068404"/>
                  <a:pt x="442762" y="861461"/>
                  <a:pt x="0" y="65451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289050" y="3773488"/>
            <a:ext cx="4879975" cy="1597025"/>
          </a:xfrm>
          <a:custGeom>
            <a:avLst/>
            <a:gdLst>
              <a:gd name="connsiteX0" fmla="*/ 4880009 w 4880009"/>
              <a:gd name="connsiteY0" fmla="*/ 1597794 h 1597794"/>
              <a:gd name="connsiteX1" fmla="*/ 1549668 w 4880009"/>
              <a:gd name="connsiteY1" fmla="*/ 837398 h 1597794"/>
              <a:gd name="connsiteX2" fmla="*/ 0 w 4880009"/>
              <a:gd name="connsiteY2" fmla="*/ 0 h 15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0009" h="1597794">
                <a:moveTo>
                  <a:pt x="4880009" y="1597794"/>
                </a:moveTo>
                <a:cubicBezTo>
                  <a:pt x="3621506" y="1350745"/>
                  <a:pt x="2363003" y="1103697"/>
                  <a:pt x="1549668" y="837398"/>
                </a:cubicBezTo>
                <a:cubicBezTo>
                  <a:pt x="736333" y="571099"/>
                  <a:pt x="368166" y="285549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463675" y="5476875"/>
            <a:ext cx="4705350" cy="38893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503" name="TextBox 50"/>
          <p:cNvSpPr txBox="1">
            <a:spLocks noChangeArrowheads="1"/>
          </p:cNvSpPr>
          <p:nvPr/>
        </p:nvSpPr>
        <p:spPr bwMode="auto">
          <a:xfrm>
            <a:off x="5867400" y="5486400"/>
            <a:ext cx="320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S</a:t>
            </a:r>
          </a:p>
        </p:txBody>
      </p:sp>
      <p:sp>
        <p:nvSpPr>
          <p:cNvPr id="19504" name="TextBox 52"/>
          <p:cNvSpPr txBox="1">
            <a:spLocks noChangeArrowheads="1"/>
          </p:cNvSpPr>
          <p:nvPr/>
        </p:nvSpPr>
        <p:spPr bwMode="auto">
          <a:xfrm>
            <a:off x="5791200" y="5105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</a:t>
            </a:r>
          </a:p>
        </p:txBody>
      </p:sp>
      <p:sp>
        <p:nvSpPr>
          <p:cNvPr id="19505" name="TextBox 53"/>
          <p:cNvSpPr txBox="1">
            <a:spLocks noChangeArrowheads="1"/>
          </p:cNvSpPr>
          <p:nvPr/>
        </p:nvSpPr>
        <p:spPr bwMode="auto">
          <a:xfrm>
            <a:off x="530225" y="2635250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19506" name="TextBox 54"/>
          <p:cNvSpPr txBox="1">
            <a:spLocks noChangeArrowheads="1"/>
          </p:cNvSpPr>
          <p:nvPr/>
        </p:nvSpPr>
        <p:spPr bwMode="auto">
          <a:xfrm>
            <a:off x="609600" y="1143000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19507" name="TextBox 56"/>
          <p:cNvSpPr txBox="1">
            <a:spLocks noChangeArrowheads="1"/>
          </p:cNvSpPr>
          <p:nvPr/>
        </p:nvSpPr>
        <p:spPr bwMode="auto">
          <a:xfrm>
            <a:off x="268288" y="4405313"/>
            <a:ext cx="7842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59" name="Arc 58"/>
          <p:cNvSpPr/>
          <p:nvPr/>
        </p:nvSpPr>
        <p:spPr>
          <a:xfrm rot="589181">
            <a:off x="2555875" y="2701925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0" name="Arc 59"/>
          <p:cNvSpPr/>
          <p:nvPr/>
        </p:nvSpPr>
        <p:spPr>
          <a:xfrm rot="1751183">
            <a:off x="4613275" y="281305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510" name="TextBox 60"/>
          <p:cNvSpPr txBox="1">
            <a:spLocks noChangeArrowheads="1"/>
          </p:cNvSpPr>
          <p:nvPr/>
        </p:nvSpPr>
        <p:spPr bwMode="auto">
          <a:xfrm>
            <a:off x="2454275" y="2543175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19511" name="TextBox 61"/>
          <p:cNvSpPr txBox="1">
            <a:spLocks noChangeArrowheads="1"/>
          </p:cNvSpPr>
          <p:nvPr/>
        </p:nvSpPr>
        <p:spPr bwMode="auto">
          <a:xfrm>
            <a:off x="4648200" y="2619375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cxnSp>
        <p:nvCxnSpPr>
          <p:cNvPr id="64" name="Straight Arrow Connector 63"/>
          <p:cNvCxnSpPr>
            <a:stCxn id="9" idx="4"/>
            <a:endCxn id="27" idx="0"/>
          </p:cNvCxnSpPr>
          <p:nvPr/>
        </p:nvCxnSpPr>
        <p:spPr>
          <a:xfrm>
            <a:off x="6386513" y="3094038"/>
            <a:ext cx="76200" cy="563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7" idx="4"/>
            <a:endCxn id="46" idx="0"/>
          </p:cNvCxnSpPr>
          <p:nvPr/>
        </p:nvCxnSpPr>
        <p:spPr>
          <a:xfrm>
            <a:off x="6462713" y="43894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5400000">
            <a:off x="6781800" y="3657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0" name="Arc 89"/>
          <p:cNvSpPr/>
          <p:nvPr/>
        </p:nvSpPr>
        <p:spPr>
          <a:xfrm rot="5400000">
            <a:off x="6858000" y="5181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6564313" y="4379913"/>
            <a:ext cx="193675" cy="750887"/>
          </a:xfrm>
          <a:custGeom>
            <a:avLst/>
            <a:gdLst>
              <a:gd name="connsiteX0" fmla="*/ 125129 w 194110"/>
              <a:gd name="connsiteY0" fmla="*/ 750770 h 750770"/>
              <a:gd name="connsiteX1" fmla="*/ 173255 w 194110"/>
              <a:gd name="connsiteY1" fmla="*/ 327259 h 750770"/>
              <a:gd name="connsiteX2" fmla="*/ 0 w 194110"/>
              <a:gd name="connsiteY2" fmla="*/ 0 h 75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10" h="750770">
                <a:moveTo>
                  <a:pt x="125129" y="750770"/>
                </a:moveTo>
                <a:cubicBezTo>
                  <a:pt x="159619" y="601578"/>
                  <a:pt x="194110" y="452387"/>
                  <a:pt x="173255" y="327259"/>
                </a:cubicBezTo>
                <a:cubicBezTo>
                  <a:pt x="152400" y="202131"/>
                  <a:pt x="76200" y="101065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6765925" y="2859088"/>
            <a:ext cx="714375" cy="2328862"/>
          </a:xfrm>
          <a:custGeom>
            <a:avLst/>
            <a:gdLst>
              <a:gd name="connsiteX0" fmla="*/ 0 w 713873"/>
              <a:gd name="connsiteY0" fmla="*/ 0 h 2329314"/>
              <a:gd name="connsiteX1" fmla="*/ 712269 w 713873"/>
              <a:gd name="connsiteY1" fmla="*/ 1039529 h 2329314"/>
              <a:gd name="connsiteX2" fmla="*/ 9625 w 713873"/>
              <a:gd name="connsiteY2" fmla="*/ 2329314 h 23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873" h="2329314">
                <a:moveTo>
                  <a:pt x="0" y="0"/>
                </a:moveTo>
                <a:cubicBezTo>
                  <a:pt x="355332" y="325655"/>
                  <a:pt x="710665" y="651310"/>
                  <a:pt x="712269" y="1039529"/>
                </a:cubicBezTo>
                <a:cubicBezTo>
                  <a:pt x="713873" y="1427748"/>
                  <a:pt x="361749" y="1878531"/>
                  <a:pt x="9625" y="2329314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518" name="TextBox 93"/>
          <p:cNvSpPr txBox="1">
            <a:spLocks noChangeArrowheads="1"/>
          </p:cNvSpPr>
          <p:nvPr/>
        </p:nvSpPr>
        <p:spPr bwMode="auto">
          <a:xfrm>
            <a:off x="6562725" y="48768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519" name="TextBox 94"/>
          <p:cNvSpPr txBox="1">
            <a:spLocks noChangeArrowheads="1"/>
          </p:cNvSpPr>
          <p:nvPr/>
        </p:nvSpPr>
        <p:spPr bwMode="auto">
          <a:xfrm>
            <a:off x="6867525" y="4038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520" name="TextBox 95"/>
          <p:cNvSpPr txBox="1">
            <a:spLocks noChangeArrowheads="1"/>
          </p:cNvSpPr>
          <p:nvPr/>
        </p:nvSpPr>
        <p:spPr bwMode="auto">
          <a:xfrm>
            <a:off x="6324600" y="3076575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521" name="TextBox 96"/>
          <p:cNvSpPr txBox="1">
            <a:spLocks noChangeArrowheads="1"/>
          </p:cNvSpPr>
          <p:nvPr/>
        </p:nvSpPr>
        <p:spPr bwMode="auto">
          <a:xfrm>
            <a:off x="6858000" y="5562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522" name="TextBox 97"/>
          <p:cNvSpPr txBox="1">
            <a:spLocks noChangeArrowheads="1"/>
          </p:cNvSpPr>
          <p:nvPr/>
        </p:nvSpPr>
        <p:spPr bwMode="auto">
          <a:xfrm>
            <a:off x="6705600" y="2771775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523" name="TextBox 98"/>
          <p:cNvSpPr txBox="1">
            <a:spLocks noChangeArrowheads="1"/>
          </p:cNvSpPr>
          <p:nvPr/>
        </p:nvSpPr>
        <p:spPr bwMode="auto">
          <a:xfrm>
            <a:off x="6410325" y="4371975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cxnSp>
        <p:nvCxnSpPr>
          <p:cNvPr id="71" name="Straight Arrow Connector 70"/>
          <p:cNvCxnSpPr>
            <a:stCxn id="6" idx="0"/>
            <a:endCxn id="34" idx="4"/>
          </p:cNvCxnSpPr>
          <p:nvPr/>
        </p:nvCxnSpPr>
        <p:spPr>
          <a:xfrm flipV="1">
            <a:off x="1052513" y="24082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 rot="16200000" flipH="1" flipV="1">
            <a:off x="-719138" y="3455988"/>
            <a:ext cx="2709863" cy="47148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minimization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Finite State Machines with output at states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2A68C-2BA0-4477-8256-3B87722BC53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pSp>
        <p:nvGrpSpPr>
          <p:cNvPr id="179207" name="Group 1035"/>
          <p:cNvGrpSpPr>
            <a:grpSpLocks/>
          </p:cNvGrpSpPr>
          <p:nvPr/>
        </p:nvGrpSpPr>
        <p:grpSpPr bwMode="auto">
          <a:xfrm>
            <a:off x="1371600" y="3124200"/>
            <a:ext cx="2436813" cy="3249613"/>
            <a:chOff x="407" y="1528"/>
            <a:chExt cx="1376" cy="1972"/>
          </a:xfrm>
        </p:grpSpPr>
        <p:sp>
          <p:nvSpPr>
            <p:cNvPr id="179243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44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45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46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47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48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49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0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1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2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53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4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5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6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7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8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9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60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61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62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63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64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65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66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S0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7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S2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8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S4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9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0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1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2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3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4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5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6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7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8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9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0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1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2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3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4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5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6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7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8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9289" name="AutoShape 1082"/>
            <p:cNvCxnSpPr>
              <a:cxnSpLocks noChangeShapeType="1"/>
              <a:stCxn id="179271" idx="5"/>
              <a:endCxn id="179271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0" name="AutoShape 1083"/>
            <p:cNvCxnSpPr>
              <a:cxnSpLocks noChangeShapeType="1"/>
              <a:stCxn id="179269" idx="7"/>
              <a:endCxn id="179269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1" name="AutoShape 1084"/>
            <p:cNvCxnSpPr>
              <a:cxnSpLocks noChangeShapeType="1"/>
              <a:stCxn id="179266" idx="7"/>
              <a:endCxn id="179266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2" name="AutoShape 1085"/>
            <p:cNvCxnSpPr>
              <a:cxnSpLocks noChangeShapeType="1"/>
              <a:stCxn id="179268" idx="2"/>
              <a:endCxn id="179266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3" name="AutoShape 1086"/>
            <p:cNvCxnSpPr>
              <a:cxnSpLocks noChangeShapeType="1"/>
              <a:stCxn id="179267" idx="3"/>
              <a:endCxn id="179267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4" name="AutoShape 1087"/>
            <p:cNvCxnSpPr>
              <a:cxnSpLocks noChangeShapeType="1"/>
              <a:stCxn id="179269" idx="6"/>
              <a:endCxn id="179271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5" name="AutoShape 1088"/>
            <p:cNvCxnSpPr>
              <a:cxnSpLocks noChangeShapeType="1"/>
              <a:stCxn id="179271" idx="6"/>
              <a:endCxn id="179269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296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</p:grpSp>
      <p:grpSp>
        <p:nvGrpSpPr>
          <p:cNvPr id="179208" name="Group 221"/>
          <p:cNvGrpSpPr>
            <a:grpSpLocks/>
          </p:cNvGrpSpPr>
          <p:nvPr/>
        </p:nvGrpSpPr>
        <p:grpSpPr bwMode="auto">
          <a:xfrm>
            <a:off x="5638800" y="3886200"/>
            <a:ext cx="2133600" cy="1828800"/>
            <a:chOff x="1327150" y="1752600"/>
            <a:chExt cx="2581275" cy="2614055"/>
          </a:xfrm>
        </p:grpSpPr>
        <p:sp>
          <p:nvSpPr>
            <p:cNvPr id="179210" name="Rectangle 1036"/>
            <p:cNvSpPr>
              <a:spLocks noChangeArrowheads="1"/>
            </p:cNvSpPr>
            <p:nvPr/>
          </p:nvSpPr>
          <p:spPr bwMode="auto">
            <a:xfrm>
              <a:off x="1646238" y="2643188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2</a:t>
              </a:r>
            </a:p>
          </p:txBody>
        </p:sp>
        <p:sp>
          <p:nvSpPr>
            <p:cNvPr id="179211" name="Rectangle 1037"/>
            <p:cNvSpPr>
              <a:spLocks noChangeArrowheads="1"/>
            </p:cNvSpPr>
            <p:nvPr/>
          </p:nvSpPr>
          <p:spPr bwMode="auto">
            <a:xfrm>
              <a:off x="2357438" y="2373313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179212" name="Rectangle 1038"/>
            <p:cNvSpPr>
              <a:spLocks noChangeArrowheads="1"/>
            </p:cNvSpPr>
            <p:nvPr/>
          </p:nvSpPr>
          <p:spPr bwMode="auto">
            <a:xfrm>
              <a:off x="2259013" y="2847975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13" name="Rectangle 1039"/>
            <p:cNvSpPr>
              <a:spLocks noChangeArrowheads="1"/>
            </p:cNvSpPr>
            <p:nvPr/>
          </p:nvSpPr>
          <p:spPr bwMode="auto">
            <a:xfrm>
              <a:off x="2090738" y="175260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14" name="Rectangle 1040"/>
            <p:cNvSpPr>
              <a:spLocks noChangeArrowheads="1"/>
            </p:cNvSpPr>
            <p:nvPr/>
          </p:nvSpPr>
          <p:spPr bwMode="auto">
            <a:xfrm>
              <a:off x="2438400" y="327660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15" name="Rectangle 1041"/>
            <p:cNvSpPr>
              <a:spLocks noChangeArrowheads="1"/>
            </p:cNvSpPr>
            <p:nvPr/>
          </p:nvSpPr>
          <p:spPr bwMode="auto">
            <a:xfrm>
              <a:off x="2260600" y="3748087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179216" name="Rectangle 1042"/>
            <p:cNvSpPr>
              <a:spLocks noChangeArrowheads="1"/>
            </p:cNvSpPr>
            <p:nvPr/>
          </p:nvSpPr>
          <p:spPr bwMode="auto">
            <a:xfrm flipH="1">
              <a:off x="2122488" y="3124200"/>
              <a:ext cx="4445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17" name="Rectangle 1043"/>
            <p:cNvSpPr>
              <a:spLocks noChangeArrowheads="1"/>
            </p:cNvSpPr>
            <p:nvPr/>
          </p:nvSpPr>
          <p:spPr bwMode="auto">
            <a:xfrm>
              <a:off x="1327150" y="4071938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2</a:t>
              </a:r>
            </a:p>
          </p:txBody>
        </p:sp>
        <p:sp>
          <p:nvSpPr>
            <p:cNvPr id="179218" name="Rectangle 1048"/>
            <p:cNvSpPr>
              <a:spLocks noChangeArrowheads="1"/>
            </p:cNvSpPr>
            <p:nvPr/>
          </p:nvSpPr>
          <p:spPr bwMode="auto">
            <a:xfrm flipH="1">
              <a:off x="3784600" y="1754188"/>
              <a:ext cx="60326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79219" name="Rectangle 1049"/>
            <p:cNvSpPr>
              <a:spLocks noChangeArrowheads="1"/>
            </p:cNvSpPr>
            <p:nvPr/>
          </p:nvSpPr>
          <p:spPr bwMode="auto">
            <a:xfrm>
              <a:off x="2895600" y="201295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20" name="Rectangle 1050"/>
            <p:cNvSpPr>
              <a:spLocks noChangeArrowheads="1"/>
            </p:cNvSpPr>
            <p:nvPr/>
          </p:nvSpPr>
          <p:spPr bwMode="auto">
            <a:xfrm flipH="1">
              <a:off x="3862388" y="2667000"/>
              <a:ext cx="46037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endParaRPr lang="en-US" sz="1200" b="1"/>
            </a:p>
          </p:txBody>
        </p:sp>
        <p:sp>
          <p:nvSpPr>
            <p:cNvPr id="179221" name="Rectangle 1051"/>
            <p:cNvSpPr>
              <a:spLocks noChangeArrowheads="1"/>
            </p:cNvSpPr>
            <p:nvPr/>
          </p:nvSpPr>
          <p:spPr bwMode="auto">
            <a:xfrm>
              <a:off x="3321050" y="2895600"/>
              <a:ext cx="10795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22" name="Rectangle 1052"/>
            <p:cNvSpPr>
              <a:spLocks noChangeArrowheads="1"/>
            </p:cNvSpPr>
            <p:nvPr/>
          </p:nvSpPr>
          <p:spPr bwMode="auto">
            <a:xfrm>
              <a:off x="3521075" y="4110037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23" name="Rectangle 1054"/>
            <p:cNvSpPr>
              <a:spLocks noChangeArrowheads="1"/>
            </p:cNvSpPr>
            <p:nvPr/>
          </p:nvSpPr>
          <p:spPr bwMode="auto">
            <a:xfrm>
              <a:off x="3132138" y="3146425"/>
              <a:ext cx="29686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1,2</a:t>
              </a:r>
            </a:p>
          </p:txBody>
        </p:sp>
        <p:sp>
          <p:nvSpPr>
            <p:cNvPr id="179224" name="Oval 1059"/>
            <p:cNvSpPr>
              <a:spLocks noChangeArrowheads="1"/>
            </p:cNvSpPr>
            <p:nvPr/>
          </p:nvSpPr>
          <p:spPr bwMode="auto">
            <a:xfrm>
              <a:off x="1581150" y="2001838"/>
              <a:ext cx="606425" cy="5889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S0</a:t>
              </a:r>
              <a:br>
                <a:rPr lang="en-US" sz="1200" b="1"/>
              </a:br>
              <a:r>
                <a:rPr lang="en-US" sz="1200" b="1"/>
                <a:t>[1]</a:t>
              </a:r>
            </a:p>
          </p:txBody>
        </p:sp>
        <p:sp>
          <p:nvSpPr>
            <p:cNvPr id="179225" name="Oval 1060"/>
            <p:cNvSpPr>
              <a:spLocks noChangeArrowheads="1"/>
            </p:cNvSpPr>
            <p:nvPr/>
          </p:nvSpPr>
          <p:spPr bwMode="auto">
            <a:xfrm>
              <a:off x="1581150" y="3473450"/>
              <a:ext cx="606425" cy="588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S2</a:t>
              </a:r>
              <a:br>
                <a:rPr lang="en-US" sz="1200" b="1"/>
              </a:br>
              <a:r>
                <a:rPr lang="en-US" sz="1200" b="1"/>
                <a:t>[1]</a:t>
              </a:r>
            </a:p>
          </p:txBody>
        </p:sp>
        <p:sp>
          <p:nvSpPr>
            <p:cNvPr id="179226" name="Oval 1062"/>
            <p:cNvSpPr>
              <a:spLocks noChangeArrowheads="1"/>
            </p:cNvSpPr>
            <p:nvPr/>
          </p:nvSpPr>
          <p:spPr bwMode="auto">
            <a:xfrm>
              <a:off x="3197225" y="2001838"/>
              <a:ext cx="606425" cy="5889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[0]</a:t>
              </a:r>
            </a:p>
          </p:txBody>
        </p:sp>
        <p:sp>
          <p:nvSpPr>
            <p:cNvPr id="179227" name="Oval 1063"/>
            <p:cNvSpPr>
              <a:spLocks noChangeArrowheads="1"/>
            </p:cNvSpPr>
            <p:nvPr/>
          </p:nvSpPr>
          <p:spPr bwMode="auto">
            <a:xfrm>
              <a:off x="3197225" y="3473450"/>
              <a:ext cx="606425" cy="588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[0]</a:t>
              </a:r>
            </a:p>
          </p:txBody>
        </p:sp>
        <p:sp>
          <p:nvSpPr>
            <p:cNvPr id="179228" name="Line 1066"/>
            <p:cNvSpPr>
              <a:spLocks noChangeShapeType="1"/>
            </p:cNvSpPr>
            <p:nvPr/>
          </p:nvSpPr>
          <p:spPr bwMode="auto">
            <a:xfrm flipV="1">
              <a:off x="2057400" y="2590800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9" name="Line 1070"/>
            <p:cNvSpPr>
              <a:spLocks noChangeShapeType="1"/>
            </p:cNvSpPr>
            <p:nvPr/>
          </p:nvSpPr>
          <p:spPr bwMode="auto">
            <a:xfrm flipV="1">
              <a:off x="3470275" y="2581275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0" name="Line 1071"/>
            <p:cNvSpPr>
              <a:spLocks noChangeShapeType="1"/>
            </p:cNvSpPr>
            <p:nvPr/>
          </p:nvSpPr>
          <p:spPr bwMode="auto">
            <a:xfrm>
              <a:off x="3602038" y="2590800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1" name="Line 1072"/>
            <p:cNvSpPr>
              <a:spLocks noChangeShapeType="1"/>
            </p:cNvSpPr>
            <p:nvPr/>
          </p:nvSpPr>
          <p:spPr bwMode="auto">
            <a:xfrm>
              <a:off x="2187575" y="3768725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2" name="Line 1073"/>
            <p:cNvSpPr>
              <a:spLocks noChangeShapeType="1"/>
            </p:cNvSpPr>
            <p:nvPr/>
          </p:nvSpPr>
          <p:spPr bwMode="auto">
            <a:xfrm flipV="1">
              <a:off x="2085975" y="2492375"/>
              <a:ext cx="121285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3" name="Line 1076"/>
            <p:cNvSpPr>
              <a:spLocks noChangeShapeType="1"/>
            </p:cNvSpPr>
            <p:nvPr/>
          </p:nvSpPr>
          <p:spPr bwMode="auto">
            <a:xfrm>
              <a:off x="2187575" y="2393950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4" name="Line 1077"/>
            <p:cNvSpPr>
              <a:spLocks noChangeShapeType="1"/>
            </p:cNvSpPr>
            <p:nvPr/>
          </p:nvSpPr>
          <p:spPr bwMode="auto">
            <a:xfrm flipH="1">
              <a:off x="2187575" y="2198688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5" name="Line 1078"/>
            <p:cNvSpPr>
              <a:spLocks noChangeShapeType="1"/>
            </p:cNvSpPr>
            <p:nvPr/>
          </p:nvSpPr>
          <p:spPr bwMode="auto">
            <a:xfrm>
              <a:off x="1884363" y="2590800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6" name="Line 1080"/>
            <p:cNvSpPr>
              <a:spLocks noChangeShapeType="1"/>
            </p:cNvSpPr>
            <p:nvPr/>
          </p:nvSpPr>
          <p:spPr bwMode="auto">
            <a:xfrm>
              <a:off x="2022475" y="2541588"/>
              <a:ext cx="1200150" cy="109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Line 1081"/>
            <p:cNvSpPr>
              <a:spLocks noChangeShapeType="1"/>
            </p:cNvSpPr>
            <p:nvPr/>
          </p:nvSpPr>
          <p:spPr bwMode="auto">
            <a:xfrm flipH="1" flipV="1">
              <a:off x="2124075" y="2468563"/>
              <a:ext cx="1174750" cy="1041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9238" name="AutoShape 1082"/>
            <p:cNvCxnSpPr>
              <a:cxnSpLocks noChangeShapeType="1"/>
            </p:cNvCxnSpPr>
            <p:nvPr/>
          </p:nvCxnSpPr>
          <p:spPr bwMode="auto">
            <a:xfrm rot="5400000">
              <a:off x="3490119" y="3750469"/>
              <a:ext cx="1587" cy="428625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39" name="AutoShape 1083"/>
            <p:cNvCxnSpPr>
              <a:cxnSpLocks noChangeShapeType="1"/>
              <a:stCxn id="179226" idx="7"/>
              <a:endCxn id="179226" idx="1"/>
            </p:cNvCxnSpPr>
            <p:nvPr/>
          </p:nvCxnSpPr>
          <p:spPr bwMode="auto">
            <a:xfrm rot="-5400000" flipH="1" flipV="1">
              <a:off x="3498057" y="1875631"/>
              <a:ext cx="1588" cy="428625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40" name="AutoShape 1084"/>
            <p:cNvCxnSpPr>
              <a:cxnSpLocks noChangeShapeType="1"/>
              <a:stCxn id="179224" idx="7"/>
              <a:endCxn id="179224" idx="1"/>
            </p:cNvCxnSpPr>
            <p:nvPr/>
          </p:nvCxnSpPr>
          <p:spPr bwMode="auto">
            <a:xfrm rot="-5400000" flipH="1" flipV="1">
              <a:off x="1881982" y="1875631"/>
              <a:ext cx="1588" cy="428625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41" name="AutoShape 1086"/>
            <p:cNvCxnSpPr>
              <a:cxnSpLocks noChangeShapeType="1"/>
              <a:stCxn id="179225" idx="3"/>
              <a:endCxn id="179225" idx="1"/>
            </p:cNvCxnSpPr>
            <p:nvPr/>
          </p:nvCxnSpPr>
          <p:spPr bwMode="auto">
            <a:xfrm rot="5400000" flipH="1" flipV="1">
              <a:off x="1463675" y="3765550"/>
              <a:ext cx="415925" cy="3175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242" name="Rectangle 1089"/>
            <p:cNvSpPr>
              <a:spLocks noChangeArrowheads="1"/>
            </p:cNvSpPr>
            <p:nvPr/>
          </p:nvSpPr>
          <p:spPr bwMode="auto">
            <a:xfrm>
              <a:off x="3624263" y="2979738"/>
              <a:ext cx="24904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1,3</a:t>
              </a:r>
            </a:p>
          </p:txBody>
        </p:sp>
      </p:grpSp>
      <p:sp>
        <p:nvSpPr>
          <p:cNvPr id="179209" name="TextBox 1"/>
          <p:cNvSpPr txBox="1">
            <a:spLocks noChangeArrowheads="1"/>
          </p:cNvSpPr>
          <p:nvPr/>
        </p:nvSpPr>
        <p:spPr bwMode="auto">
          <a:xfrm>
            <a:off x="4419600" y="4191000"/>
            <a:ext cx="673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latin typeface="Cambria Math" pitchFamily="18" charset="0"/>
                <a:ea typeface="ＭＳ Ｐゴシック" pitchFamily="-111" charset="-128"/>
                <a:sym typeface="Symbol" pitchFamily="18" charset="2"/>
              </a:rPr>
              <a:t>⇒</a:t>
            </a:r>
            <a:endParaRPr lang="en-US" sz="440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way to look at DFAs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02945-32AA-4FF7-ACF3-8DFC2F8C0C3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pSp>
        <p:nvGrpSpPr>
          <p:cNvPr id="180230" name="Group 6"/>
          <p:cNvGrpSpPr>
            <a:grpSpLocks/>
          </p:cNvGrpSpPr>
          <p:nvPr/>
        </p:nvGrpSpPr>
        <p:grpSpPr bwMode="auto">
          <a:xfrm>
            <a:off x="2286000" y="3886200"/>
            <a:ext cx="4572000" cy="2003425"/>
            <a:chOff x="4267200" y="4495800"/>
            <a:chExt cx="4495800" cy="1919359"/>
          </a:xfrm>
        </p:grpSpPr>
        <p:sp>
          <p:nvSpPr>
            <p:cNvPr id="8" name="Oval 7"/>
            <p:cNvSpPr/>
            <p:nvPr/>
          </p:nvSpPr>
          <p:spPr>
            <a:xfrm>
              <a:off x="4571604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09951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229124" y="5257765"/>
              <a:ext cx="533876" cy="533831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90777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0237" name="TextBox 14"/>
            <p:cNvSpPr txBox="1">
              <a:spLocks noChangeArrowheads="1"/>
            </p:cNvSpPr>
            <p:nvPr/>
          </p:nvSpPr>
          <p:spPr bwMode="auto">
            <a:xfrm>
              <a:off x="75438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0238" name="TextBox 15"/>
            <p:cNvSpPr txBox="1">
              <a:spLocks noChangeArrowheads="1"/>
            </p:cNvSpPr>
            <p:nvPr/>
          </p:nvSpPr>
          <p:spPr bwMode="auto">
            <a:xfrm>
              <a:off x="6400799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5105480" y="5523919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240" name="TextBox 18"/>
            <p:cNvSpPr txBox="1">
              <a:spLocks noChangeArrowheads="1"/>
            </p:cNvSpPr>
            <p:nvPr/>
          </p:nvSpPr>
          <p:spPr bwMode="auto">
            <a:xfrm>
              <a:off x="51054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0241" name="TextBox 23"/>
            <p:cNvSpPr txBox="1">
              <a:spLocks noChangeArrowheads="1"/>
            </p:cNvSpPr>
            <p:nvPr/>
          </p:nvSpPr>
          <p:spPr bwMode="auto">
            <a:xfrm>
              <a:off x="8229600" y="6096000"/>
              <a:ext cx="5334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0242" name="TextBox 24"/>
            <p:cNvSpPr txBox="1">
              <a:spLocks noChangeArrowheads="1"/>
            </p:cNvSpPr>
            <p:nvPr/>
          </p:nvSpPr>
          <p:spPr bwMode="auto">
            <a:xfrm>
              <a:off x="7086600" y="4572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80243" name="TextBox 27"/>
            <p:cNvSpPr txBox="1">
              <a:spLocks noChangeArrowheads="1"/>
            </p:cNvSpPr>
            <p:nvPr/>
          </p:nvSpPr>
          <p:spPr bwMode="auto">
            <a:xfrm>
              <a:off x="4724400" y="6096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80244" name="TextBox 28"/>
            <p:cNvSpPr txBox="1">
              <a:spLocks noChangeArrowheads="1"/>
            </p:cNvSpPr>
            <p:nvPr/>
          </p:nvSpPr>
          <p:spPr bwMode="auto">
            <a:xfrm>
              <a:off x="5791199" y="47244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4952498" y="4909481"/>
              <a:ext cx="1067753" cy="652461"/>
            </a:xfrm>
            <a:prstGeom prst="arc">
              <a:avLst>
                <a:gd name="adj1" fmla="val 10855616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Arc 20"/>
            <p:cNvSpPr/>
            <p:nvPr/>
          </p:nvSpPr>
          <p:spPr>
            <a:xfrm>
              <a:off x="4724586" y="4495800"/>
              <a:ext cx="2591329" cy="1447884"/>
            </a:xfrm>
            <a:prstGeom prst="arc">
              <a:avLst>
                <a:gd name="adj1" fmla="val 10677123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24653" y="5485898"/>
              <a:ext cx="68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43827" y="5485898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4669524" y="5813313"/>
              <a:ext cx="381743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8283337" y="5769207"/>
              <a:ext cx="381742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267200" y="5485898"/>
              <a:ext cx="304404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38200" y="2590800"/>
            <a:ext cx="745172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Lemma:  x is in the language recognized by a DFA </a:t>
            </a:r>
            <a:r>
              <a:rPr lang="en-US" sz="2400" dirty="0" err="1">
                <a:ea typeface="ＭＳ Ｐゴシック" pitchFamily="34" charset="-128"/>
              </a:rPr>
              <a:t>iff</a:t>
            </a: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x labels a path from the start state to some final state</a:t>
            </a:r>
          </a:p>
        </p:txBody>
      </p:sp>
      <p:sp>
        <p:nvSpPr>
          <p:cNvPr id="180232" name="TextBox 28"/>
          <p:cNvSpPr txBox="1">
            <a:spLocks noChangeArrowheads="1"/>
          </p:cNvSpPr>
          <p:nvPr/>
        </p:nvSpPr>
        <p:spPr bwMode="auto">
          <a:xfrm>
            <a:off x="838200" y="1524000"/>
            <a:ext cx="7119938" cy="830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Definition: The label of a path in a DFA is the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concatenation of all the labels on its edges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Nondeterministic Finite Automaton (NFA)</a:t>
            </a:r>
            <a:endParaRPr lang="en-US" dirty="0"/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smtClean="0"/>
              <a:t>Graph with start state, final states, edges labeled by symbols (like DFA) but</a:t>
            </a:r>
          </a:p>
          <a:p>
            <a:pPr lvl="1"/>
            <a:r>
              <a:rPr lang="en-US" sz="2400" smtClean="0"/>
              <a:t>Not required to have exactly 1 edge out of each state labeled by each symbol  - can have 0 or &gt;1</a:t>
            </a:r>
          </a:p>
          <a:p>
            <a:pPr lvl="1"/>
            <a:r>
              <a:rPr lang="en-US" sz="2400" smtClean="0"/>
              <a:t>Also can have edges labeled by empty string </a:t>
            </a:r>
            <a:r>
              <a:rPr lang="en-US" sz="2400" b="1" smtClean="0">
                <a:sym typeface="Symbol" pitchFamily="18" charset="2"/>
              </a:rPr>
              <a:t></a:t>
            </a:r>
          </a:p>
          <a:p>
            <a:r>
              <a:rPr lang="en-US" sz="2800" smtClean="0"/>
              <a:t>Definition: x is in the language recognized by an NFA iff x labels a path from the start state to some final state</a:t>
            </a:r>
          </a:p>
          <a:p>
            <a:endParaRPr lang="en-US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E8C29-B5CC-4DBB-9322-29A98EF4C22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pSp>
        <p:nvGrpSpPr>
          <p:cNvPr id="181255" name="Group 26"/>
          <p:cNvGrpSpPr>
            <a:grpSpLocks/>
          </p:cNvGrpSpPr>
          <p:nvPr/>
        </p:nvGrpSpPr>
        <p:grpSpPr bwMode="auto">
          <a:xfrm>
            <a:off x="2362200" y="4953000"/>
            <a:ext cx="4572000" cy="1344613"/>
            <a:chOff x="2362200" y="5059196"/>
            <a:chExt cx="4572000" cy="1344581"/>
          </a:xfrm>
        </p:grpSpPr>
        <p:sp>
          <p:nvSpPr>
            <p:cNvPr id="8" name="Oval 7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1260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1261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263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1264" name="TextBox 23"/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1265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Nondeterministic Finite Automaton</a:t>
            </a:r>
          </a:p>
        </p:txBody>
      </p:sp>
      <p:grpSp>
        <p:nvGrpSpPr>
          <p:cNvPr id="182275" name="Group 26"/>
          <p:cNvGrpSpPr>
            <a:grpSpLocks/>
          </p:cNvGrpSpPr>
          <p:nvPr/>
        </p:nvGrpSpPr>
        <p:grpSpPr bwMode="auto">
          <a:xfrm>
            <a:off x="533400" y="2286000"/>
            <a:ext cx="4572000" cy="1344613"/>
            <a:chOff x="2362200" y="5059196"/>
            <a:chExt cx="4572000" cy="1344581"/>
          </a:xfrm>
        </p:grpSpPr>
        <p:sp>
          <p:nvSpPr>
            <p:cNvPr id="5" name="Oval 4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284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477864" cy="3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2285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497238" cy="3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11" name="Straight Arrow Connector 10"/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287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2288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276" name="TextBox 19"/>
          <p:cNvSpPr txBox="1">
            <a:spLocks noChangeArrowheads="1"/>
          </p:cNvSpPr>
          <p:nvPr/>
        </p:nvSpPr>
        <p:spPr bwMode="auto">
          <a:xfrm>
            <a:off x="457200" y="4038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Accepts strings with a 1 three positions from the end of the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4290-BCC4-4BF3-8003-0FBB5E23983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NFA from a regular expression</a:t>
            </a:r>
          </a:p>
        </p:txBody>
      </p:sp>
      <p:sp>
        <p:nvSpPr>
          <p:cNvPr id="183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304659-81F9-4B39-8C12-15F749FFAAD7}" type="slidenum">
              <a:rPr lang="en-US" smtClean="0">
                <a:solidFill>
                  <a:srgbClr val="898989"/>
                </a:solidFill>
              </a:rPr>
              <a:pPr eaLnBrk="1" hangingPunct="1"/>
              <a:t>69</a:t>
            </a:fld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1295400" y="2438400"/>
            <a:ext cx="1741488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cs typeface="+mn-cs"/>
              </a:rPr>
              <a:t>(01</a:t>
            </a:r>
            <a:r>
              <a:rPr lang="en-US" sz="2800" b="1" dirty="0" smtClean="0">
                <a:solidFill>
                  <a:prstClr val="black"/>
                </a:solidFill>
                <a:cs typeface="+mn-cs"/>
                <a:sym typeface="Symbol" pitchFamily="18" charset="2"/>
              </a:rPr>
              <a:t> 1</a:t>
            </a:r>
            <a:r>
              <a:rPr lang="en-US" sz="2800" b="1" dirty="0" smtClean="0">
                <a:solidFill>
                  <a:prstClr val="black"/>
                </a:solidFill>
                <a:cs typeface="+mn-cs"/>
              </a:rPr>
              <a:t>)*0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4196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86" name="Straight Arrow Connector 85"/>
          <p:cNvCxnSpPr>
            <a:stCxn id="26" idx="5"/>
            <a:endCxn id="47" idx="2"/>
          </p:cNvCxnSpPr>
          <p:nvPr/>
        </p:nvCxnSpPr>
        <p:spPr bwMode="auto">
          <a:xfrm>
            <a:off x="37004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 bwMode="auto">
          <a:xfrm>
            <a:off x="55626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95" name="Straight Arrow Connector 94"/>
          <p:cNvCxnSpPr>
            <a:stCxn id="47" idx="6"/>
            <a:endCxn id="93" idx="2"/>
          </p:cNvCxnSpPr>
          <p:nvPr/>
        </p:nvCxnSpPr>
        <p:spPr bwMode="auto">
          <a:xfrm>
            <a:off x="46482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307" name="Group 95"/>
          <p:cNvGrpSpPr>
            <a:grpSpLocks/>
          </p:cNvGrpSpPr>
          <p:nvPr/>
        </p:nvGrpSpPr>
        <p:grpSpPr bwMode="auto">
          <a:xfrm>
            <a:off x="7467600" y="4038600"/>
            <a:ext cx="1295400" cy="252413"/>
            <a:chOff x="4800600" y="4800600"/>
            <a:chExt cx="1295400" cy="252413"/>
          </a:xfrm>
        </p:grpSpPr>
        <p:sp>
          <p:nvSpPr>
            <p:cNvPr id="97" name="Oval 96"/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8" idx="6"/>
              <a:endCxn id="97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08" name="Group 43"/>
          <p:cNvGrpSpPr>
            <a:grpSpLocks/>
          </p:cNvGrpSpPr>
          <p:nvPr/>
        </p:nvGrpSpPr>
        <p:grpSpPr bwMode="auto">
          <a:xfrm>
            <a:off x="5181600" y="3429000"/>
            <a:ext cx="1066800" cy="252413"/>
            <a:chOff x="4800600" y="4800600"/>
            <a:chExt cx="1066800" cy="252413"/>
          </a:xfrm>
        </p:grpSpPr>
        <p:sp>
          <p:nvSpPr>
            <p:cNvPr id="57" name="Oval 56"/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6"/>
              <a:endCxn id="57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09" name="Group 52"/>
          <p:cNvGrpSpPr>
            <a:grpSpLocks/>
          </p:cNvGrpSpPr>
          <p:nvPr/>
        </p:nvGrpSpPr>
        <p:grpSpPr bwMode="auto">
          <a:xfrm>
            <a:off x="2133600" y="3200400"/>
            <a:ext cx="3678238" cy="1466850"/>
            <a:chOff x="2971800" y="3124200"/>
            <a:chExt cx="3678530" cy="1466910"/>
          </a:xfrm>
        </p:grpSpPr>
        <p:sp>
          <p:nvSpPr>
            <p:cNvPr id="24" name="Oval 23"/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83327" name="Group 16397"/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3" name="Straight Arrow Connector 22"/>
              <p:cNvCxnSpPr>
                <a:endCxn id="27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7" idx="6"/>
                <a:endCxn id="26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>
              <a:stCxn id="24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7"/>
              <a:endCxn id="24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1" name="TextBox 25"/>
            <p:cNvSpPr txBox="1">
              <a:spLocks noChangeArrowheads="1"/>
            </p:cNvSpPr>
            <p:nvPr/>
          </p:nvSpPr>
          <p:spPr bwMode="auto">
            <a:xfrm>
              <a:off x="5562806" y="3124200"/>
              <a:ext cx="327051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2" name="TextBox 28"/>
            <p:cNvSpPr txBox="1">
              <a:spLocks noChangeArrowheads="1"/>
            </p:cNvSpPr>
            <p:nvPr/>
          </p:nvSpPr>
          <p:spPr bwMode="auto">
            <a:xfrm>
              <a:off x="4572127" y="3429012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3" name="TextBox 29"/>
            <p:cNvSpPr txBox="1">
              <a:spLocks noChangeArrowheads="1"/>
            </p:cNvSpPr>
            <p:nvPr/>
          </p:nvSpPr>
          <p:spPr bwMode="auto">
            <a:xfrm>
              <a:off x="3733860" y="3657622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4" name="TextBox 28"/>
            <p:cNvSpPr txBox="1">
              <a:spLocks noChangeArrowheads="1"/>
            </p:cNvSpPr>
            <p:nvPr/>
          </p:nvSpPr>
          <p:spPr bwMode="auto">
            <a:xfrm>
              <a:off x="4648333" y="4191044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5" name="TextBox 28"/>
            <p:cNvSpPr txBox="1">
              <a:spLocks noChangeArrowheads="1"/>
            </p:cNvSpPr>
            <p:nvPr/>
          </p:nvSpPr>
          <p:spPr bwMode="auto">
            <a:xfrm>
              <a:off x="6324866" y="3124200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83310" name="Group 53"/>
          <p:cNvGrpSpPr>
            <a:grpSpLocks/>
          </p:cNvGrpSpPr>
          <p:nvPr/>
        </p:nvGrpSpPr>
        <p:grpSpPr bwMode="auto">
          <a:xfrm>
            <a:off x="6248400" y="3429000"/>
            <a:ext cx="838200" cy="252413"/>
            <a:chOff x="7086600" y="3352800"/>
            <a:chExt cx="838200" cy="252413"/>
          </a:xfrm>
        </p:grpSpPr>
        <p:sp>
          <p:nvSpPr>
            <p:cNvPr id="101" name="Oval 100"/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57" idx="6"/>
              <a:endCxn id="101" idx="2"/>
            </p:cNvCxnSpPr>
            <p:nvPr/>
          </p:nvCxnSpPr>
          <p:spPr bwMode="auto">
            <a:xfrm>
              <a:off x="7086600" y="34798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2" name="TextBox 25"/>
          <p:cNvSpPr txBox="1">
            <a:spLocks noChangeArrowheads="1"/>
          </p:cNvSpPr>
          <p:nvPr/>
        </p:nvSpPr>
        <p:spPr bwMode="auto">
          <a:xfrm>
            <a:off x="7848600" y="38100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5029200" y="46482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14" name="TextBox 25"/>
          <p:cNvSpPr txBox="1">
            <a:spLocks noChangeArrowheads="1"/>
          </p:cNvSpPr>
          <p:nvPr/>
        </p:nvSpPr>
        <p:spPr bwMode="auto">
          <a:xfrm>
            <a:off x="6324600" y="32004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83" name="Straight Arrow Connector 82"/>
          <p:cNvCxnSpPr>
            <a:stCxn id="101" idx="3"/>
            <a:endCxn id="26" idx="6"/>
          </p:cNvCxnSpPr>
          <p:nvPr/>
        </p:nvCxnSpPr>
        <p:spPr>
          <a:xfrm flipH="1">
            <a:off x="37338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3" idx="1"/>
          </p:cNvCxnSpPr>
          <p:nvPr/>
        </p:nvCxnSpPr>
        <p:spPr>
          <a:xfrm flipH="1" flipV="1">
            <a:off x="38100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Box 29"/>
          <p:cNvSpPr txBox="1">
            <a:spLocks noChangeArrowheads="1"/>
          </p:cNvSpPr>
          <p:nvPr/>
        </p:nvSpPr>
        <p:spPr bwMode="auto">
          <a:xfrm>
            <a:off x="5181600" y="41148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18" name="TextBox 29"/>
          <p:cNvSpPr txBox="1">
            <a:spLocks noChangeArrowheads="1"/>
          </p:cNvSpPr>
          <p:nvPr/>
        </p:nvSpPr>
        <p:spPr bwMode="auto">
          <a:xfrm>
            <a:off x="5867400" y="37338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90" name="Curved Connector 89"/>
          <p:cNvCxnSpPr>
            <a:stCxn id="27" idx="5"/>
            <a:endCxn id="98" idx="3"/>
          </p:cNvCxnSpPr>
          <p:nvPr/>
        </p:nvCxnSpPr>
        <p:spPr>
          <a:xfrm rot="16200000" flipH="1">
            <a:off x="50292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93" idx="6"/>
            <a:endCxn id="98" idx="2"/>
          </p:cNvCxnSpPr>
          <p:nvPr/>
        </p:nvCxnSpPr>
        <p:spPr>
          <a:xfrm flipV="1">
            <a:off x="57912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01" idx="6"/>
            <a:endCxn id="98" idx="1"/>
          </p:cNvCxnSpPr>
          <p:nvPr/>
        </p:nvCxnSpPr>
        <p:spPr>
          <a:xfrm>
            <a:off x="70866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29"/>
          <p:cNvSpPr txBox="1">
            <a:spLocks noChangeArrowheads="1"/>
          </p:cNvSpPr>
          <p:nvPr/>
        </p:nvSpPr>
        <p:spPr bwMode="auto">
          <a:xfrm>
            <a:off x="2743200" y="45720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23" name="TextBox 29"/>
          <p:cNvSpPr txBox="1">
            <a:spLocks noChangeArrowheads="1"/>
          </p:cNvSpPr>
          <p:nvPr/>
        </p:nvSpPr>
        <p:spPr bwMode="auto">
          <a:xfrm>
            <a:off x="6172200" y="41910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24" name="TextBox 29"/>
          <p:cNvSpPr txBox="1">
            <a:spLocks noChangeArrowheads="1"/>
          </p:cNvSpPr>
          <p:nvPr/>
        </p:nvSpPr>
        <p:spPr bwMode="auto">
          <a:xfrm>
            <a:off x="7391400" y="35052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01CBA57-B4F1-4B2E-A60E-B16F18EF43F1}" type="slidenum">
              <a:rPr lang="en-US" sz="1400" smtClean="0">
                <a:latin typeface="Tahoma" pitchFamily="34" charset="0"/>
              </a:rPr>
              <a:pPr eaLnBrk="1" hangingPunct="1"/>
              <a:t>7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Quick lessons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Don’t rely on the idea of improved compilers and programming languages to eliminate major programming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truly safe languages can’t possibly do general computation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Document your code!!!!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is no way you can expect someone else to figure out what your program does with just your code ....since....in general it is provably impossible to do this!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NFA to DFA: Subset construction</a:t>
            </a:r>
          </a:p>
        </p:txBody>
      </p:sp>
      <p:sp>
        <p:nvSpPr>
          <p:cNvPr id="184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B586D2-16E0-4987-82DE-B3DBC80924E9}" type="slidenum">
              <a:rPr lang="en-US" smtClean="0">
                <a:solidFill>
                  <a:srgbClr val="898989"/>
                </a:solidFill>
              </a:rPr>
              <a:pPr eaLnBrk="1" hangingPunct="1"/>
              <a:t>70</a:t>
            </a:fld>
            <a:endParaRPr lang="en-US" smtClean="0">
              <a:solidFill>
                <a:srgbClr val="898989"/>
              </a:solidFill>
            </a:endParaRPr>
          </a:p>
        </p:txBody>
      </p:sp>
      <p:grpSp>
        <p:nvGrpSpPr>
          <p:cNvPr id="184326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c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a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b</a:t>
              </a:r>
              <a:endParaRPr lang="en-US" sz="240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0" name="TextBox 42"/>
            <p:cNvSpPr txBox="1">
              <a:spLocks noChangeArrowheads="1"/>
            </p:cNvSpPr>
            <p:nvPr/>
          </p:nvSpPr>
          <p:spPr bwMode="auto">
            <a:xfrm>
              <a:off x="2025448" y="3571576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811" name="TextBox 41"/>
            <p:cNvSpPr txBox="1">
              <a:spLocks noChangeArrowheads="1"/>
            </p:cNvSpPr>
            <p:nvPr/>
          </p:nvSpPr>
          <p:spPr bwMode="auto">
            <a:xfrm>
              <a:off x="2877836" y="3071656"/>
              <a:ext cx="325399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6" name="TextBox 42"/>
            <p:cNvSpPr txBox="1">
              <a:spLocks noChangeArrowheads="1"/>
            </p:cNvSpPr>
            <p:nvPr/>
          </p:nvSpPr>
          <p:spPr bwMode="auto">
            <a:xfrm>
              <a:off x="1774653" y="4417475"/>
              <a:ext cx="5396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0,1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184369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18" name="TextBox 42"/>
            <p:cNvSpPr txBox="1">
              <a:spLocks noChangeArrowheads="1"/>
            </p:cNvSpPr>
            <p:nvPr/>
          </p:nvSpPr>
          <p:spPr bwMode="auto">
            <a:xfrm>
              <a:off x="1366714" y="3231947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1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819" name="TextBox 42"/>
            <p:cNvSpPr txBox="1">
              <a:spLocks noChangeArrowheads="1"/>
            </p:cNvSpPr>
            <p:nvPr/>
          </p:nvSpPr>
          <p:spPr bwMode="auto">
            <a:xfrm>
              <a:off x="304800" y="4150850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2775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prstClr val="black"/>
                </a:solidFill>
                <a:cs typeface="+mn-cs"/>
              </a:rPr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a,b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prstClr val="black"/>
                </a:solidFill>
                <a:cs typeface="+mn-cs"/>
              </a:rPr>
              <a:t>DFA</a:t>
            </a:r>
          </a:p>
        </p:txBody>
      </p:sp>
      <p:cxnSp>
        <p:nvCxnSpPr>
          <p:cNvPr id="184331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c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b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b,c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789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426200" y="4724400"/>
            <a:ext cx="1293813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a,b,c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41" idx="6"/>
          </p:cNvCxnSpPr>
          <p:nvPr/>
        </p:nvCxnSpPr>
        <p:spPr>
          <a:xfrm flipH="1" flipV="1">
            <a:off x="5715000" y="4994275"/>
            <a:ext cx="711200" cy="952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795" name="TextBox 42"/>
          <p:cNvSpPr txBox="1">
            <a:spLocks noChangeArrowheads="1"/>
          </p:cNvSpPr>
          <p:nvPr/>
        </p:nvSpPr>
        <p:spPr bwMode="auto">
          <a:xfrm>
            <a:off x="6823075" y="1279525"/>
            <a:ext cx="5413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0,1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84348" name="AutoShape 1083"/>
          <p:cNvCxnSpPr>
            <a:cxnSpLocks noChangeShapeType="1"/>
            <a:stCxn id="56" idx="1"/>
            <a:endCxn id="56" idx="7"/>
          </p:cNvCxnSpPr>
          <p:nvPr/>
        </p:nvCxnSpPr>
        <p:spPr bwMode="auto">
          <a:xfrm rot="5400000" flipH="1" flipV="1">
            <a:off x="7072313" y="1747837"/>
            <a:ext cx="12700" cy="390525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75" name="Straight Arrow Connector 74"/>
          <p:cNvCxnSpPr>
            <a:stCxn id="49" idx="1"/>
            <a:endCxn id="41" idx="7"/>
          </p:cNvCxnSpPr>
          <p:nvPr/>
        </p:nvCxnSpPr>
        <p:spPr>
          <a:xfrm flipH="1" flipV="1">
            <a:off x="5576888" y="4797425"/>
            <a:ext cx="10382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0" name="TextBox 42"/>
          <p:cNvSpPr txBox="1">
            <a:spLocks noChangeArrowheads="1"/>
          </p:cNvSpPr>
          <p:nvPr/>
        </p:nvSpPr>
        <p:spPr bwMode="auto">
          <a:xfrm>
            <a:off x="5907088" y="50038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801" name="TextBox 42"/>
          <p:cNvSpPr txBox="1">
            <a:spLocks noChangeArrowheads="1"/>
          </p:cNvSpPr>
          <p:nvPr/>
        </p:nvSpPr>
        <p:spPr bwMode="auto">
          <a:xfrm>
            <a:off x="5932488" y="44243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80" name="Straight Arrow Connector 79"/>
          <p:cNvCxnSpPr>
            <a:endCxn id="39" idx="3"/>
          </p:cNvCxnSpPr>
          <p:nvPr/>
        </p:nvCxnSpPr>
        <p:spPr>
          <a:xfrm flipV="1">
            <a:off x="5410200" y="3749675"/>
            <a:ext cx="1466850" cy="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3" name="TextBox 42"/>
          <p:cNvSpPr txBox="1">
            <a:spLocks noChangeArrowheads="1"/>
          </p:cNvSpPr>
          <p:nvPr/>
        </p:nvSpPr>
        <p:spPr bwMode="auto">
          <a:xfrm>
            <a:off x="5835650" y="3948113"/>
            <a:ext cx="327025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84356" name="AutoShape 1083"/>
          <p:cNvCxnSpPr>
            <a:cxnSpLocks noChangeShapeType="1"/>
          </p:cNvCxnSpPr>
          <p:nvPr/>
        </p:nvCxnSpPr>
        <p:spPr bwMode="auto">
          <a:xfrm rot="5400000" flipH="1" flipV="1">
            <a:off x="7030244" y="4521994"/>
            <a:ext cx="12700" cy="388938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5" name="TextBox 42"/>
          <p:cNvSpPr txBox="1">
            <a:spLocks noChangeArrowheads="1"/>
          </p:cNvSpPr>
          <p:nvPr/>
        </p:nvSpPr>
        <p:spPr bwMode="auto">
          <a:xfrm>
            <a:off x="7094538" y="4160838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set B of binary palindromes cannot be recognized by any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Consider the infinite set of strings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S={</a:t>
            </a:r>
            <a:r>
              <a:rPr lang="en-US" b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, 0, 00, 000, 0000, ...}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ym typeface="Symbol"/>
              </a:rPr>
              <a:t>Claim: No two strings in S can end at the same   	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 state of any DFA for B, so no such DFA can exist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ym typeface="Symbol"/>
              </a:rPr>
              <a:t>Proof: Suppose </a:t>
            </a:r>
            <a:r>
              <a:rPr lang="en-US" dirty="0" err="1" smtClean="0">
                <a:sym typeface="Symbol"/>
              </a:rPr>
              <a:t>nm</a:t>
            </a:r>
            <a:r>
              <a:rPr lang="en-US" dirty="0" smtClean="0">
                <a:sym typeface="Symbol"/>
              </a:rPr>
              <a:t> and 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and 0</a:t>
            </a:r>
            <a:r>
              <a:rPr lang="en-US" b="1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end at the same            	  state p.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 Since 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10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in B, following 10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after state p 	 	 must lead to a final state.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But then the DFA would accept 0</a:t>
            </a:r>
            <a:r>
              <a:rPr lang="en-US" b="1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10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b="1" dirty="0" smtClean="0">
                <a:sym typeface="Symbol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	  </a:t>
            </a:r>
            <a:r>
              <a:rPr lang="en-US" dirty="0" smtClean="0">
                <a:sym typeface="Symbol"/>
              </a:rPr>
              <a:t>which is a contradiction</a:t>
            </a: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87475-73B6-4458-8CFA-F74C14B9C45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Cardinality</a:t>
            </a:r>
          </a:p>
        </p:txBody>
      </p:sp>
      <p:sp>
        <p:nvSpPr>
          <p:cNvPr id="186371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smtClean="0"/>
              <a:t>A set S is </a:t>
            </a:r>
            <a:r>
              <a:rPr lang="en-US" sz="2800" i="1" smtClean="0"/>
              <a:t>countable</a:t>
            </a:r>
            <a:r>
              <a:rPr lang="en-US" sz="2800" smtClean="0"/>
              <a:t> iff we can write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 it as       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...} indexed by </a:t>
            </a:r>
            <a:r>
              <a:rPr lang="en-US" sz="28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integers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{0, 1, -1, 2, -2, 3, -3, 4, . . .}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rationals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“dovetailing”</a:t>
            </a:r>
          </a:p>
          <a:p>
            <a:pPr lvl="1">
              <a:buFont typeface="Arial" charset="0"/>
              <a:buNone/>
            </a:pPr>
            <a:endParaRPr lang="en-US" sz="2400" smtClean="0">
              <a:ea typeface="Cambria Math" pitchFamily="18" charset="0"/>
              <a:cs typeface="Cambria Math" pitchFamily="18" charset="0"/>
            </a:endParaRPr>
          </a:p>
          <a:p>
            <a:r>
              <a:rPr lang="el-GR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z="2800" smtClean="0"/>
              <a:t> is countable</a:t>
            </a:r>
          </a:p>
          <a:p>
            <a:pPr lvl="1"/>
            <a:r>
              <a:rPr lang="en-US" sz="2400" smtClean="0"/>
              <a:t>{0,1}* = {0,1,00,01,10,11,000,001,010,011,100,101,...}</a:t>
            </a:r>
          </a:p>
          <a:p>
            <a:pPr lvl="4"/>
            <a:endParaRPr lang="en-US" sz="900" smtClean="0"/>
          </a:p>
          <a:p>
            <a:r>
              <a:rPr lang="en-US" sz="2800" smtClean="0"/>
              <a:t>Set of all (Java) programs is countable</a:t>
            </a:r>
          </a:p>
        </p:txBody>
      </p:sp>
      <p:sp>
        <p:nvSpPr>
          <p:cNvPr id="18637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638846-BE38-41B0-9C5C-0E6AF528B9DF}" type="slidenum">
              <a:rPr lang="en-US" smtClean="0">
                <a:solidFill>
                  <a:srgbClr val="898989"/>
                </a:solidFill>
              </a:rPr>
              <a:pPr eaLnBrk="1" hangingPunct="1"/>
              <a:t>72</a:t>
            </a:fld>
            <a:endParaRPr 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5105400" y="2286000"/>
          <a:ext cx="3733803" cy="25130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</a:tblGrid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96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6448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3622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real numbers are not countable</a:t>
            </a:r>
          </a:p>
        </p:txBody>
      </p:sp>
      <p:sp>
        <p:nvSpPr>
          <p:cNvPr id="187395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mtClean="0"/>
              <a:t>“diagonalization”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1873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AA12DE-C06B-49F5-B0EF-875F5BD82BC6}" type="slidenum">
              <a:rPr lang="en-US" smtClean="0">
                <a:solidFill>
                  <a:srgbClr val="898989"/>
                </a:solidFill>
              </a:rPr>
              <a:pPr eaLnBrk="1" hangingPunct="1"/>
              <a:t>73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873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828800"/>
            <a:ext cx="567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4724400"/>
            <a:ext cx="84582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884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393B3D-B709-4386-B685-308D42457CB4}" type="slidenum">
              <a:rPr lang="en-US" sz="1400" smtClean="0">
                <a:latin typeface="Tahoma" pitchFamily="34" charset="0"/>
              </a:rPr>
              <a:pPr eaLnBrk="1" hangingPunct="1"/>
              <a:t>74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General models of computation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Control structures with infinite storage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Many models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Turing machines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Functional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Recursion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Java programs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Church-Turing Thesis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Any reasonable model of computation that includes all possible algorithms is equivalent in power to a Turing machine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Turing Machine?</a:t>
            </a:r>
          </a:p>
        </p:txBody>
      </p:sp>
      <p:sp>
        <p:nvSpPr>
          <p:cNvPr id="189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74EECA-1CCC-4E3E-8B29-E25BE14F30C3}" type="slidenum">
              <a:rPr lang="en-US" smtClean="0">
                <a:solidFill>
                  <a:srgbClr val="898989"/>
                </a:solidFill>
              </a:rPr>
              <a:pPr eaLnBrk="1" hangingPunct="1"/>
              <a:t>75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894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992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0891C5-75DF-4561-B9BA-445C7BD4401C}" type="slidenum">
              <a:rPr lang="en-US" sz="1400" smtClean="0">
                <a:solidFill>
                  <a:srgbClr val="000000"/>
                </a:solidFill>
                <a:latin typeface="Tahoma" pitchFamily="34" charset="0"/>
              </a:rPr>
              <a:pPr eaLnBrk="1" hangingPunct="1"/>
              <a:t>76</a:t>
            </a:fld>
            <a:endParaRPr lang="en-US" sz="1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Halting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Given:</a:t>
            </a:r>
            <a:r>
              <a:rPr lang="en-US" dirty="0" smtClean="0"/>
              <a:t> the code of a program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and an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	       for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, i.e. given </a:t>
            </a:r>
            <a:r>
              <a:rPr lang="en-US" dirty="0" smtClean="0">
                <a:solidFill>
                  <a:srgbClr val="0033CC"/>
                </a:solidFill>
              </a:rPr>
              <a:t>(&lt;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&gt;,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halts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                	         	         </a:t>
            </a:r>
            <a:r>
              <a:rPr lang="en-US" b="1" dirty="0" smtClean="0">
                <a:solidFill>
                  <a:srgbClr val="0033CC"/>
                </a:solidFill>
              </a:rPr>
              <a:t>0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does not halt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/>
              <a:t>Theorem</a:t>
            </a:r>
            <a:r>
              <a:rPr lang="en-US" dirty="0" smtClean="0"/>
              <a:t> (Turing):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/>
              <a:t>There is no program that solves the halting problem </a:t>
            </a:r>
            <a:r>
              <a:rPr lang="en-US" dirty="0" smtClean="0">
                <a:solidFill>
                  <a:srgbClr val="0033CC"/>
                </a:solidFill>
              </a:rPr>
              <a:t>                	                 </a:t>
            </a:r>
            <a:r>
              <a:rPr lang="en-US" dirty="0" smtClean="0">
                <a:solidFill>
                  <a:srgbClr val="009900"/>
                </a:solidFill>
              </a:rPr>
              <a:t>“The halting problem is </a:t>
            </a:r>
            <a:r>
              <a:rPr lang="en-US" dirty="0" err="1" smtClean="0">
                <a:solidFill>
                  <a:srgbClr val="009900"/>
                </a:solidFill>
              </a:rPr>
              <a:t>undecidable</a:t>
            </a:r>
            <a:r>
              <a:rPr lang="en-US" dirty="0" smtClean="0">
                <a:solidFill>
                  <a:srgbClr val="009900"/>
                </a:solidFill>
              </a:rPr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05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halts on input 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4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H</a:t>
            </a:r>
            <a:r>
              <a:rPr lang="en-US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outputs </a:t>
            </a:r>
            <a:r>
              <a:rPr lang="en-US" b="1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1</a:t>
            </a:r>
            <a:r>
              <a:rPr lang="en-US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on input </a:t>
            </a:r>
            <a:r>
              <a:rPr lang="en-US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D</a:t>
            </a:r>
            <a:r>
              <a:rPr lang="en-US" smtClean="0">
                <a:solidFill>
                  <a:srgbClr val="0033CC"/>
                </a:solidFill>
              </a:rPr>
              <a:t>&gt;,&lt;</a:t>
            </a:r>
            <a:r>
              <a:rPr lang="en-US" b="1" smtClean="0">
                <a:solidFill>
                  <a:srgbClr val="0033CC"/>
                </a:solidFill>
              </a:rPr>
              <a:t>D</a:t>
            </a:r>
            <a:r>
              <a:rPr lang="en-US" smtClean="0">
                <a:solidFill>
                  <a:srgbClr val="0033CC"/>
                </a:solidFill>
              </a:rPr>
              <a:t>&gt;)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solidFill>
                  <a:srgbClr val="0033CC"/>
                </a:solidFill>
              </a:rPr>
              <a:t>       </a:t>
            </a:r>
            <a:r>
              <a:rPr lang="en-US" sz="2800" smtClean="0">
                <a:solidFill>
                  <a:srgbClr val="00B050"/>
                </a:solidFill>
              </a:rPr>
              <a:t> [since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B050"/>
                </a:solidFill>
              </a:rPr>
              <a:t> solves the halting problem and so    	  	   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33CC"/>
                </a:solidFill>
              </a:rPr>
              <a:t>(&lt;</a:t>
            </a:r>
            <a:r>
              <a:rPr lang="en-US" sz="2800" b="1" smtClean="0">
                <a:solidFill>
                  <a:srgbClr val="0033CC"/>
                </a:solidFill>
              </a:rPr>
              <a:t>D</a:t>
            </a:r>
            <a:r>
              <a:rPr lang="en-US" sz="2800" smtClean="0">
                <a:solidFill>
                  <a:srgbClr val="0033CC"/>
                </a:solidFill>
              </a:rPr>
              <a:t>&gt;,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)</a:t>
            </a:r>
            <a:r>
              <a:rPr lang="en-US" sz="2800" smtClean="0">
                <a:solidFill>
                  <a:srgbClr val="00B050"/>
                </a:solidFill>
              </a:rPr>
              <a:t> outputs </a:t>
            </a:r>
            <a:r>
              <a:rPr lang="en-US" sz="2800" b="1" smtClean="0">
                <a:solidFill>
                  <a:srgbClr val="0033CC"/>
                </a:solidFill>
              </a:rPr>
              <a:t>1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iff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b="1" smtClean="0">
                <a:solidFill>
                  <a:srgbClr val="0033CC"/>
                </a:solidFill>
              </a:rPr>
              <a:t>D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halts on input 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B050"/>
                </a:solidFill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0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z="28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runs forever on input 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&gt;</a:t>
            </a:r>
            <a:endParaRPr lang="en-US" sz="280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       </a:t>
            </a:r>
            <a:r>
              <a:rPr lang="en-US" sz="2800" smtClean="0">
                <a:solidFill>
                  <a:srgbClr val="00B050"/>
                </a:solidFill>
              </a:rPr>
              <a:t> [since </a:t>
            </a:r>
            <a:r>
              <a:rPr lang="en-US" sz="2800" b="1" smtClean="0">
                <a:solidFill>
                  <a:srgbClr val="FF0000"/>
                </a:solidFill>
              </a:rPr>
              <a:t>D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goes into an infinite loop on </a:t>
            </a:r>
            <a:r>
              <a:rPr lang="en-US" sz="2800" b="1" smtClean="0">
                <a:solidFill>
                  <a:srgbClr val="FF0000"/>
                </a:solidFill>
              </a:rPr>
              <a:t>x</a:t>
            </a:r>
            <a:r>
              <a:rPr lang="en-US" sz="2800" smtClean="0">
                <a:solidFill>
                  <a:srgbClr val="00B050"/>
                </a:solidFill>
              </a:rPr>
              <a:t> iff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33CC"/>
                </a:solidFill>
              </a:rPr>
              <a:t>(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,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)=</a:t>
            </a:r>
            <a:r>
              <a:rPr lang="en-US" sz="2800" b="1" smtClean="0">
                <a:solidFill>
                  <a:srgbClr val="0033CC"/>
                </a:solidFill>
              </a:rPr>
              <a:t>1</a:t>
            </a:r>
            <a:r>
              <a:rPr lang="en-US" sz="2800" smtClean="0">
                <a:solidFill>
                  <a:srgbClr val="009900"/>
                </a:solidFill>
              </a:rPr>
              <a:t>]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solidFill>
                <a:srgbClr val="00B050"/>
              </a:solidFill>
            </a:endParaRPr>
          </a:p>
          <a:p>
            <a:pPr marL="0" indent="0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50F2-108B-467B-9E83-5FFC70070D7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91494" name="Group 12"/>
          <p:cNvGrpSpPr>
            <a:grpSpLocks/>
          </p:cNvGrpSpPr>
          <p:nvPr/>
        </p:nvGrpSpPr>
        <p:grpSpPr bwMode="auto">
          <a:xfrm>
            <a:off x="4354513" y="860425"/>
            <a:ext cx="4800600" cy="2743200"/>
            <a:chOff x="4354286" y="859971"/>
            <a:chExt cx="4800600" cy="2743200"/>
          </a:xfrm>
        </p:grpSpPr>
        <p:sp>
          <p:nvSpPr>
            <p:cNvPr id="12" name="Rectangle 11"/>
            <p:cNvSpPr/>
            <p:nvPr/>
          </p:nvSpPr>
          <p:spPr>
            <a:xfrm>
              <a:off x="5028973" y="859971"/>
              <a:ext cx="4038600" cy="21875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1498" name="Content Placeholder 2"/>
            <p:cNvSpPr txBox="1">
              <a:spLocks/>
            </p:cNvSpPr>
            <p:nvPr/>
          </p:nvSpPr>
          <p:spPr bwMode="auto">
            <a:xfrm>
              <a:off x="4354286" y="914400"/>
              <a:ext cx="4800600" cy="268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en-US" sz="2400">
                  <a:latin typeface="Calibri" pitchFamily="34" charset="0"/>
                  <a:ea typeface="ＭＳ Ｐゴシック" pitchFamily="-111" charset="-128"/>
                </a:rPr>
                <a:t>   Function 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D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(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x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)</a:t>
              </a:r>
              <a:r>
                <a:rPr lang="en-US" sz="2400">
                  <a:latin typeface="Calibri" pitchFamily="34" charset="0"/>
                  <a:ea typeface="ＭＳ Ｐゴシック" pitchFamily="-111" charset="-128"/>
                </a:rPr>
                <a:t>:</a:t>
              </a:r>
            </a:p>
            <a:p>
              <a:pPr lvl="2" eaLnBrk="1" hangingPunct="1">
                <a:spcBef>
                  <a:spcPct val="20000"/>
                </a:spcBef>
              </a:pP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if 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H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(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,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)=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1</a:t>
              </a: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 then</a:t>
              </a:r>
            </a:p>
            <a:p>
              <a:pPr lvl="3" eaLnBrk="1" hangingPunct="1">
                <a:spcBef>
                  <a:spcPct val="20000"/>
                </a:spcBef>
              </a:pPr>
              <a:r>
                <a:rPr lang="en-US" b="1">
                  <a:latin typeface="Calibri" pitchFamily="34" charset="0"/>
                  <a:ea typeface="ＭＳ Ｐゴシック" pitchFamily="-111" charset="-128"/>
                </a:rPr>
                <a:t>while</a:t>
              </a:r>
              <a:r>
                <a:rPr lang="en-US">
                  <a:latin typeface="Calibri" pitchFamily="34" charset="0"/>
                  <a:ea typeface="ＭＳ Ｐゴシック" pitchFamily="-111" charset="-128"/>
                </a:rPr>
                <a:t> (true); /* loop forever */</a:t>
              </a:r>
            </a:p>
            <a:p>
              <a:pPr lvl="2" eaLnBrk="1" hangingPunct="1">
                <a:spcBef>
                  <a:spcPct val="20000"/>
                </a:spcBef>
              </a:pP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else</a:t>
              </a:r>
            </a:p>
            <a:p>
              <a:pPr lvl="3" eaLnBrk="1" hangingPunct="1">
                <a:spcBef>
                  <a:spcPct val="20000"/>
                </a:spcBef>
              </a:pPr>
              <a:r>
                <a:rPr lang="en-US" b="1">
                  <a:latin typeface="Calibri" pitchFamily="34" charset="0"/>
                  <a:ea typeface="ＭＳ Ｐゴシック" pitchFamily="-111" charset="-128"/>
                </a:rPr>
                <a:t>no-op</a:t>
              </a:r>
              <a:r>
                <a:rPr lang="en-US">
                  <a:latin typeface="Calibri" pitchFamily="34" charset="0"/>
                  <a:ea typeface="ＭＳ Ｐゴシック" pitchFamily="-111" charset="-128"/>
                </a:rPr>
                <a:t>; /* do nothing and halt */</a:t>
              </a:r>
            </a:p>
            <a:p>
              <a:pPr lvl="2" eaLnBrk="1" hangingPunct="1">
                <a:spcBef>
                  <a:spcPct val="20000"/>
                </a:spcBef>
              </a:pP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endif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27025" y="1419225"/>
            <a:ext cx="442277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Does </a:t>
            </a:r>
            <a:r>
              <a:rPr lang="en-US" sz="2800" b="1" dirty="0">
                <a:solidFill>
                  <a:srgbClr val="FF0000"/>
                </a:solidFill>
                <a:ea typeface="MS PGothic" pitchFamily="34" charset="-128"/>
              </a:rPr>
              <a:t>D</a:t>
            </a:r>
            <a:r>
              <a:rPr lang="en-US" sz="2800" dirty="0">
                <a:ea typeface="MS PGothic" pitchFamily="34" charset="-128"/>
              </a:rPr>
              <a:t> halt on input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&lt;</a:t>
            </a:r>
            <a:r>
              <a:rPr lang="en-US" sz="2800" b="1" dirty="0">
                <a:solidFill>
                  <a:srgbClr val="FF0000"/>
                </a:solidFill>
                <a:ea typeface="MS PGothic" pitchFamily="34" charset="-128"/>
              </a:rPr>
              <a:t>D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&gt;</a:t>
            </a:r>
            <a:r>
              <a:rPr lang="en-US" sz="2800" dirty="0">
                <a:ea typeface="MS PGothic" pitchFamily="34" charset="-128"/>
              </a:rPr>
              <a:t>?</a:t>
            </a:r>
          </a:p>
        </p:txBody>
      </p:sp>
      <p:sp>
        <p:nvSpPr>
          <p:cNvPr id="191496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827087"/>
          </a:xfrm>
        </p:spPr>
        <p:txBody>
          <a:bodyPr/>
          <a:lstStyle/>
          <a:p>
            <a:r>
              <a:rPr lang="en-US" sz="3200" smtClean="0"/>
              <a:t>Suppose H(&lt;P&gt;,x) solves the Halting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E12457-8997-4A19-921B-7C52FDD839F8}" type="slidenum">
              <a:rPr lang="en-US" sz="1400" smtClean="0">
                <a:solidFill>
                  <a:srgbClr val="000000"/>
                </a:solidFill>
                <a:latin typeface="Tahoma" pitchFamily="34" charset="0"/>
              </a:rPr>
              <a:pPr eaLnBrk="1" hangingPunct="1"/>
              <a:t>78</a:t>
            </a:fld>
            <a:endParaRPr lang="en-US" sz="1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Does a program have a divide by 0 error?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Input:  </a:t>
            </a:r>
            <a:r>
              <a:rPr lang="en-US" smtClean="0"/>
              <a:t>A program 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>
                <a:solidFill>
                  <a:srgbClr val="0033CC"/>
                </a:solidFill>
              </a:rPr>
              <a:t>&gt;</a:t>
            </a:r>
            <a:r>
              <a:rPr lang="en-US" smtClean="0"/>
              <a:t> and an input string </a:t>
            </a:r>
            <a:r>
              <a:rPr lang="en-US" b="1" smtClean="0">
                <a:solidFill>
                  <a:srgbClr val="0000FF"/>
                </a:solidFill>
              </a:rPr>
              <a:t>x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Output: </a:t>
            </a:r>
            <a:r>
              <a:rPr lang="en-US" b="1" smtClean="0">
                <a:solidFill>
                  <a:srgbClr val="0033CC"/>
                </a:solidFill>
              </a:rPr>
              <a:t>1</a:t>
            </a:r>
            <a:r>
              <a:rPr lang="en-US" smtClean="0">
                <a:solidFill>
                  <a:srgbClr val="0033CC"/>
                </a:solidFill>
              </a:rPr>
              <a:t> </a:t>
            </a:r>
            <a:r>
              <a:rPr lang="en-US" smtClean="0"/>
              <a:t>if 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/>
              <a:t> has a divide by 0 error on input </a:t>
            </a:r>
            <a:r>
              <a:rPr lang="en-US" b="1" smtClean="0">
                <a:solidFill>
                  <a:srgbClr val="0000FF"/>
                </a:solidFill>
              </a:rPr>
              <a:t>x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 </a:t>
            </a:r>
            <a:r>
              <a:rPr lang="en-US" b="1" smtClean="0">
                <a:solidFill>
                  <a:srgbClr val="0033CC"/>
                </a:solidFill>
              </a:rPr>
              <a:t>0</a:t>
            </a:r>
            <a:r>
              <a:rPr lang="en-US" smtClean="0"/>
              <a:t> otherwise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479425" y="413067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Claim: The divide by zero problem is	  </a:t>
            </a:r>
            <a:r>
              <a:rPr lang="en-US" sz="3600" dirty="0" err="1" smtClean="0">
                <a:solidFill>
                  <a:prstClr val="black"/>
                </a:solidFill>
                <a:latin typeface="Calibri" pitchFamily="34" charset="0"/>
                <a:cs typeface="+mn-cs"/>
              </a:rPr>
              <a:t>undecidable</a:t>
            </a:r>
            <a:endParaRPr lang="en-US" sz="3600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D08AB-5DF4-4A7B-8DA8-FE4596196697}" type="slidenum">
              <a:rPr lang="en-US" sz="1400" smtClean="0">
                <a:solidFill>
                  <a:srgbClr val="000000"/>
                </a:solidFill>
                <a:latin typeface="Tahoma" pitchFamily="34" charset="0"/>
              </a:rPr>
              <a:pPr eaLnBrk="1" hangingPunct="1"/>
              <a:t>79</a:t>
            </a:fld>
            <a:endParaRPr lang="en-US" sz="1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equivalence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Input:  </a:t>
            </a:r>
            <a:r>
              <a:rPr lang="en-US" smtClean="0"/>
              <a:t>the codes of two programs, 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>
                <a:solidFill>
                  <a:srgbClr val="0033CC"/>
                </a:solidFill>
              </a:rPr>
              <a:t>&gt;</a:t>
            </a:r>
            <a:r>
              <a:rPr lang="en-US" smtClean="0"/>
              <a:t> and 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Q</a:t>
            </a:r>
            <a:r>
              <a:rPr lang="en-US" smtClean="0">
                <a:solidFill>
                  <a:srgbClr val="0033CC"/>
                </a:solidFill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Output: </a:t>
            </a:r>
            <a:r>
              <a:rPr lang="en-US" b="1" smtClean="0">
                <a:solidFill>
                  <a:srgbClr val="0033CC"/>
                </a:solidFill>
              </a:rPr>
              <a:t>1</a:t>
            </a:r>
            <a:r>
              <a:rPr lang="en-US" smtClean="0">
                <a:solidFill>
                  <a:srgbClr val="0033CC"/>
                </a:solidFill>
              </a:rPr>
              <a:t> </a:t>
            </a:r>
            <a:r>
              <a:rPr lang="en-US" smtClean="0"/>
              <a:t>if 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/>
              <a:t> produces the same output   	              	                 as </a:t>
            </a:r>
            <a:r>
              <a:rPr lang="en-US" b="1" smtClean="0">
                <a:solidFill>
                  <a:srgbClr val="0033CC"/>
                </a:solidFill>
              </a:rPr>
              <a:t>Q</a:t>
            </a:r>
            <a:r>
              <a:rPr lang="en-US" smtClean="0"/>
              <a:t> does on every input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   </a:t>
            </a:r>
            <a:r>
              <a:rPr lang="en-US" b="1" smtClean="0">
                <a:solidFill>
                  <a:srgbClr val="0033CC"/>
                </a:solidFill>
              </a:rPr>
              <a:t>0</a:t>
            </a:r>
            <a:r>
              <a:rPr lang="en-US" smtClean="0"/>
              <a:t> otherwise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479425" y="413067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Claim: The equivalent program  	  	     	    problem is </a:t>
            </a:r>
            <a:r>
              <a:rPr lang="en-US" sz="3600" dirty="0" err="1" smtClean="0">
                <a:solidFill>
                  <a:prstClr val="black"/>
                </a:solidFill>
                <a:latin typeface="Calibri" pitchFamily="34" charset="0"/>
                <a:cs typeface="+mn-cs"/>
              </a:rPr>
              <a:t>undecidable</a:t>
            </a:r>
            <a:endParaRPr lang="en-US" sz="3600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Arial" pitchFamily="34" charset="0"/>
              </a:rPr>
              <a:t>Spring 2013</a:t>
            </a:r>
            <a:endParaRPr lang="en-US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Arial" pitchFamily="34" charset="0"/>
              </a:rPr>
              <a:t>Course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B33CF-DD90-4508-9486-C07506F6C0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That’s all folks!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8C4F91-5787-4070-AF11-37B4DB76DDF5}" type="slidenum">
              <a:rPr lang="en-US" smtClean="0">
                <a:solidFill>
                  <a:srgbClr val="898989"/>
                </a:solidFill>
              </a:rPr>
              <a:pPr eaLnBrk="1" hangingPunct="1"/>
              <a:t>80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94567" name="Picture 8" descr="http://3.bp.blogspot.com/_gVwha6ZQ_0o/TMvrO0GijEI/AAAAAAAABmc/gitwd5T5sI4/s1600/thats-all-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Teaching evaluation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answer the questions on both sides of the form.  This includes the ABET questions on the back</a:t>
            </a:r>
          </a:p>
        </p:txBody>
      </p:sp>
      <p:sp>
        <p:nvSpPr>
          <p:cNvPr id="1955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86217F-14B1-494B-AC99-0253B44483EB}" type="slidenum">
              <a:rPr lang="en-US" smtClean="0">
                <a:solidFill>
                  <a:srgbClr val="898989"/>
                </a:solidFill>
              </a:rPr>
              <a:pPr eaLnBrk="1" hangingPunct="1"/>
              <a:t>81</a:t>
            </a:fld>
            <a:endParaRPr 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the course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From the CSE catalog:</a:t>
            </a:r>
          </a:p>
          <a:p>
            <a:pPr lvl="1" eaLnBrk="1" hangingPunct="1">
              <a:defRPr/>
            </a:pPr>
            <a:r>
              <a:rPr lang="en-US" b="1" dirty="0"/>
              <a:t>CSE 311 Foundations of Computing I (4</a:t>
            </a:r>
            <a:r>
              <a:rPr lang="en-US" b="1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Examines fundamentals of logic, set theory, induction, and algebraic structures with applications to computing; finite state machines; and limits of computability. Prerequisite: CSE 143; either MATH 126 or MATH 136.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this course is about:</a:t>
            </a:r>
          </a:p>
          <a:p>
            <a:pPr lvl="1" eaLnBrk="1" hangingPunct="1">
              <a:defRPr/>
            </a:pPr>
            <a:r>
              <a:rPr lang="en-US" dirty="0" smtClean="0"/>
              <a:t>Foundational structures for the practice of computer science and engineering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7A1B9-3807-416D-B519-BE5226D3B8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4612</Words>
  <Application>Microsoft Office PowerPoint</Application>
  <PresentationFormat>On-screen Show (4:3)</PresentationFormat>
  <Paragraphs>1384</Paragraphs>
  <Slides>81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81</vt:i4>
      </vt:variant>
    </vt:vector>
  </HeadingPairs>
  <TitlesOfParts>
    <vt:vector size="101" baseType="lpstr">
      <vt:lpstr>Arial</vt:lpstr>
      <vt:lpstr>Calibri</vt:lpstr>
      <vt:lpstr>Tahoma</vt:lpstr>
      <vt:lpstr>Cambria</vt:lpstr>
      <vt:lpstr>Symbol</vt:lpstr>
      <vt:lpstr>Courier New</vt:lpstr>
      <vt:lpstr>MS PGothic</vt:lpstr>
      <vt:lpstr>Garamond</vt:lpstr>
      <vt:lpstr>Cambria Math</vt:lpstr>
      <vt:lpstr>Wingdings</vt:lpstr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CSE 311  Foundations of Computing I</vt:lpstr>
      <vt:lpstr>Announcements</vt:lpstr>
      <vt:lpstr>What makes the Halting Problem and related problems hard?</vt:lpstr>
      <vt:lpstr>The “Always Halting” problem</vt:lpstr>
      <vt:lpstr>The “Always ERROR” problem</vt:lpstr>
      <vt:lpstr>A general phenomenon: Can’t tell a book by its cover</vt:lpstr>
      <vt:lpstr>Quick lessons</vt:lpstr>
      <vt:lpstr>CSE 311  Foundations of Computing I</vt:lpstr>
      <vt:lpstr>About the course</vt:lpstr>
      <vt:lpstr>Propositional Logic</vt:lpstr>
      <vt:lpstr>English and Logic</vt:lpstr>
      <vt:lpstr>Logical equivalence</vt:lpstr>
      <vt:lpstr>Logical Equivalence</vt:lpstr>
      <vt:lpstr>Digital Circuits</vt:lpstr>
      <vt:lpstr>Combinational Logic Circuits</vt:lpstr>
      <vt:lpstr>A simple example: 1-bit binary adder</vt:lpstr>
      <vt:lpstr>Boolean algebra</vt:lpstr>
      <vt:lpstr>Sum-of-products canonical forms</vt:lpstr>
      <vt:lpstr>Predicate Calculus</vt:lpstr>
      <vt:lpstr>Statements with quantifiers</vt:lpstr>
      <vt:lpstr>Proofs</vt:lpstr>
      <vt:lpstr>Simple Propositional Inference Rules</vt:lpstr>
      <vt:lpstr>Inference Rules for Quantifiers</vt:lpstr>
      <vt:lpstr>Even and Odd</vt:lpstr>
      <vt:lpstr>Characteristic vectors</vt:lpstr>
      <vt:lpstr>One-time pad</vt:lpstr>
      <vt:lpstr>Arithmetic mod 7</vt:lpstr>
      <vt:lpstr>Division Theorem</vt:lpstr>
      <vt:lpstr>Modular Arithmetic</vt:lpstr>
      <vt:lpstr>Integer representation</vt:lpstr>
      <vt:lpstr>Hashing</vt:lpstr>
      <vt:lpstr>Modular Exponentiation</vt:lpstr>
      <vt:lpstr>Fast exponentiation Repeated Squaring</vt:lpstr>
      <vt:lpstr>Primality</vt:lpstr>
      <vt:lpstr>GCD and Factoring</vt:lpstr>
      <vt:lpstr>Euclid’s Algorithm</vt:lpstr>
      <vt:lpstr>Multiplicative Inverse mod m</vt:lpstr>
      <vt:lpstr>Induction proofs</vt:lpstr>
      <vt:lpstr>Strong Induction</vt:lpstr>
      <vt:lpstr>Recursive definitions of functions</vt:lpstr>
      <vt:lpstr>Strings</vt:lpstr>
      <vt:lpstr>Function definitions on recursively defined sets</vt:lpstr>
      <vt:lpstr>Rooted Binary trees</vt:lpstr>
      <vt:lpstr>Functions defined on rooted binary trees</vt:lpstr>
      <vt:lpstr>Regular Expressions over </vt:lpstr>
      <vt:lpstr>Regular Expressions</vt:lpstr>
      <vt:lpstr>Context-Free Grammars</vt:lpstr>
      <vt:lpstr>Sample Context-Free Grammars</vt:lpstr>
      <vt:lpstr>Building in Precedence in Simple Arithmetic Expressions</vt:lpstr>
      <vt:lpstr>BNF for C</vt:lpstr>
      <vt:lpstr>Definition of Relations</vt:lpstr>
      <vt:lpstr>Combining Relations</vt:lpstr>
      <vt:lpstr>Relations</vt:lpstr>
      <vt:lpstr>n-ary relations</vt:lpstr>
      <vt:lpstr>Matrix representation for relations</vt:lpstr>
      <vt:lpstr>Representation of relations</vt:lpstr>
      <vt:lpstr>Paths in relations</vt:lpstr>
      <vt:lpstr>Finite state machines</vt:lpstr>
      <vt:lpstr>Accepts strings with an odd number of 1’s and an odd number of 0’s</vt:lpstr>
      <vt:lpstr>PowerPoint Presentation</vt:lpstr>
      <vt:lpstr>Product construction</vt:lpstr>
      <vt:lpstr>State machines with output</vt:lpstr>
      <vt:lpstr>Vending Machine</vt:lpstr>
      <vt:lpstr>Vending Machine, Final Version</vt:lpstr>
      <vt:lpstr>State minimization</vt:lpstr>
      <vt:lpstr>Another way to look at DFAs</vt:lpstr>
      <vt:lpstr>Nondeterministic Finite Automaton (NFA)</vt:lpstr>
      <vt:lpstr>Nondeterministic Finite Automaton</vt:lpstr>
      <vt:lpstr>Building a NFA from a regular expression</vt:lpstr>
      <vt:lpstr>NFA to DFA: Subset construction</vt:lpstr>
      <vt:lpstr>The set B of binary palindromes cannot be recognized by any DFA</vt:lpstr>
      <vt:lpstr>Cardinality</vt:lpstr>
      <vt:lpstr>The real numbers are not countable</vt:lpstr>
      <vt:lpstr>General models of computation</vt:lpstr>
      <vt:lpstr>What is a Turing Machine?</vt:lpstr>
      <vt:lpstr>Halting Problem</vt:lpstr>
      <vt:lpstr>Suppose H(&lt;P&gt;,x) solves the Halting problem</vt:lpstr>
      <vt:lpstr>Does a program have a divide by 0 error?</vt:lpstr>
      <vt:lpstr>Program equivalence</vt:lpstr>
      <vt:lpstr>That’s all folks!</vt:lpstr>
      <vt:lpstr>Teaching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321, Discrete Structures</dc:title>
  <dc:creator>Richard</dc:creator>
  <cp:lastModifiedBy>beame</cp:lastModifiedBy>
  <cp:revision>79</cp:revision>
  <cp:lastPrinted>2011-09-28T05:38:08Z</cp:lastPrinted>
  <dcterms:created xsi:type="dcterms:W3CDTF">2008-01-02T02:45:55Z</dcterms:created>
  <dcterms:modified xsi:type="dcterms:W3CDTF">2013-06-07T08:34:22Z</dcterms:modified>
</cp:coreProperties>
</file>