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embedTrueTypeFonts="1" saveSubsetFonts="1" autoCompressPictures="0">
  <p:sldMasterIdLst>
    <p:sldMasterId id="2147483706" r:id="rId1"/>
  </p:sldMasterIdLst>
  <p:notesMasterIdLst>
    <p:notesMasterId r:id="rId26"/>
  </p:notesMasterIdLst>
  <p:handoutMasterIdLst>
    <p:handoutMasterId r:id="rId27"/>
  </p:handoutMasterIdLst>
  <p:sldIdLst>
    <p:sldId id="413" r:id="rId2"/>
    <p:sldId id="415" r:id="rId3"/>
    <p:sldId id="599" r:id="rId4"/>
    <p:sldId id="570" r:id="rId5"/>
    <p:sldId id="600" r:id="rId6"/>
    <p:sldId id="601" r:id="rId7"/>
    <p:sldId id="602" r:id="rId8"/>
    <p:sldId id="603" r:id="rId9"/>
    <p:sldId id="604" r:id="rId10"/>
    <p:sldId id="605" r:id="rId11"/>
    <p:sldId id="594" r:id="rId12"/>
    <p:sldId id="595" r:id="rId13"/>
    <p:sldId id="613" r:id="rId14"/>
    <p:sldId id="612" r:id="rId15"/>
    <p:sldId id="621" r:id="rId16"/>
    <p:sldId id="622" r:id="rId17"/>
    <p:sldId id="619" r:id="rId18"/>
    <p:sldId id="606" r:id="rId19"/>
    <p:sldId id="620" r:id="rId20"/>
    <p:sldId id="582" r:id="rId21"/>
    <p:sldId id="607" r:id="rId22"/>
    <p:sldId id="609" r:id="rId23"/>
    <p:sldId id="610" r:id="rId24"/>
    <p:sldId id="611" r:id="rId25"/>
  </p:sldIdLst>
  <p:sldSz cx="9144000" cy="6858000" type="screen4x3"/>
  <p:notesSz cx="7315200" cy="9601200"/>
  <p:embeddedFontLst>
    <p:embeddedFont>
      <p:font typeface="MS PGothic" pitchFamily="34" charset="-128"/>
      <p:regular r:id="rId28"/>
    </p:embeddedFont>
    <p:embeddedFont>
      <p:font typeface="Calibri" pitchFamily="34" charset="0"/>
      <p:regular r:id="rId29"/>
      <p:bold r:id="rId30"/>
      <p:italic r:id="rId31"/>
      <p:boldItalic r:id="rId32"/>
    </p:embeddedFont>
    <p:embeddedFont>
      <p:font typeface="Cambria Math" pitchFamily="18" charset="0"/>
      <p:regular r:id="rId33"/>
    </p:embeddedFont>
    <p:embeddedFont>
      <p:font typeface="Tahoma" pitchFamily="34" charset="0"/>
      <p:regular r:id="rId34"/>
      <p:bold r:id="rId35"/>
    </p:embeddedFont>
  </p:embeddedFontLst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CC"/>
    <a:srgbClr val="0000FF"/>
    <a:srgbClr val="009900"/>
    <a:srgbClr val="CC99FF"/>
    <a:srgbClr val="FFCC99"/>
    <a:srgbClr val="FFFF00"/>
    <a:srgbClr val="FFFF99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910" autoAdjust="0"/>
    <p:restoredTop sz="95272" autoAdjust="0"/>
  </p:normalViewPr>
  <p:slideViewPr>
    <p:cSldViewPr>
      <p:cViewPr>
        <p:scale>
          <a:sx n="115" d="100"/>
          <a:sy n="115" d="100"/>
        </p:scale>
        <p:origin x="-1524" y="-3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613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6.fntdata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5.fntdata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1.fntdata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font" Target="fonts/font3.fntdata"/><Relationship Id="rId35" Type="http://schemas.openxmlformats.org/officeDocument/2006/relationships/font" Target="fonts/font8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17042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21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6046" tIns="47182" rIns="96046" bIns="471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0"/>
            <a:r>
              <a:rPr lang="en-US" noProof="0"/>
              <a:t>Second level</a:t>
            </a:r>
          </a:p>
          <a:p>
            <a:pPr lvl="0"/>
            <a:r>
              <a:rPr lang="en-US" noProof="0"/>
              <a:t>Third level</a:t>
            </a:r>
          </a:p>
          <a:p>
            <a:pPr lvl="0"/>
            <a:r>
              <a:rPr lang="en-US" noProof="0"/>
              <a:t>Fourth level</a:t>
            </a:r>
          </a:p>
          <a:p>
            <a:pPr lvl="0"/>
            <a:r>
              <a:rPr lang="en-US" noProof="0"/>
              <a:t>Fifth level</a:t>
            </a:r>
          </a:p>
        </p:txBody>
      </p:sp>
      <p:sp>
        <p:nvSpPr>
          <p:cNvPr id="3481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35075" y="727075"/>
            <a:ext cx="4845050" cy="36337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3701587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ＭＳ Ｐゴシック" pitchFamily="-111" charset="-128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6A48B-39D8-439A-A973-0D8DF5D652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087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E150F-16A7-4534-A3EE-EF89B4B25A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008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DE6B4-B552-4D93-B243-E31BCE095B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383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990FB-FFE4-41F6-AE1D-F9FFF5DDF6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720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DB1EA-A714-4FC3-8F1B-538DBF326C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110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BF85E-6D21-44E9-800F-3870F9DB6A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022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8EDE2-095E-4AD2-9FF7-EBB8E559DA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33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C1AA2-F031-421A-9DFC-1A6FFA0FF7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782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DD3D7-13D6-4794-8EE6-087EEAF2B3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03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A99DC-237B-4F19-AF3E-32EE701A75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26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F8DFB-2DA7-46B0-A14B-B00E125D18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743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F399E54F-C1C4-42A9-839C-0BEF78CC4E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el.ed.ac.uk/~gpullum/loopsnoop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CSE 311  Foundations of Computing 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Lecture 27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Computability: </a:t>
            </a:r>
            <a:r>
              <a:rPr lang="en-US" dirty="0"/>
              <a:t> </a:t>
            </a:r>
            <a:r>
              <a:rPr lang="en-US" dirty="0" smtClean="0"/>
              <a:t>Other </a:t>
            </a:r>
            <a:r>
              <a:rPr lang="en-US" dirty="0" err="1" smtClean="0"/>
              <a:t>Undecidable</a:t>
            </a:r>
            <a:r>
              <a:rPr lang="en-US" dirty="0" smtClean="0"/>
              <a:t> Problems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Spring 2013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3BB50-B91A-49C3-8BFB-26B1DF4412D3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That’s it!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We proved that there is no computer program that can solve the Halting Problem.</a:t>
            </a:r>
          </a:p>
          <a:p>
            <a:pPr eaLnBrk="1" hangingPunct="1">
              <a:lnSpc>
                <a:spcPct val="70000"/>
              </a:lnSpc>
            </a:pPr>
            <a:endParaRPr lang="en-US" dirty="0" smtClean="0"/>
          </a:p>
          <a:p>
            <a:pPr eaLnBrk="1" hangingPunct="1"/>
            <a:r>
              <a:rPr lang="en-US" dirty="0" smtClean="0"/>
              <a:t>This tells us that there is no compiler that can check our programs and guarantee to find any infinite loops they might have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0990FB-FFE4-41F6-AE1D-F9FFF5DDF69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85697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0"/>
          </a:xfrm>
        </p:spPr>
        <p:txBody>
          <a:bodyPr/>
          <a:lstStyle/>
          <a:p>
            <a:r>
              <a:rPr lang="en-US" sz="2800" b="1" smtClean="0">
                <a:latin typeface="Arial" charset="0"/>
                <a:ea typeface="MS PGothic" pitchFamily="34" charset="-128"/>
              </a:rPr>
              <a:t>SCOOPING THE LOOP SNOOPER</a:t>
            </a:r>
            <a:r>
              <a:rPr lang="en-US" sz="2000" b="1" smtClean="0">
                <a:latin typeface="Arial" charset="0"/>
                <a:ea typeface="MS PGothic" pitchFamily="34" charset="-128"/>
              </a:rPr>
              <a:t/>
            </a:r>
            <a:br>
              <a:rPr lang="en-US" sz="2000" b="1" smtClean="0">
                <a:latin typeface="Arial" charset="0"/>
                <a:ea typeface="MS PGothic" pitchFamily="34" charset="-128"/>
              </a:rPr>
            </a:br>
            <a:r>
              <a:rPr lang="en-US" sz="2000" b="1" smtClean="0">
                <a:latin typeface="Arial" charset="0"/>
                <a:ea typeface="MS PGothic" pitchFamily="34" charset="-128"/>
              </a:rPr>
              <a:t>A proof that the Halting Problem is undecidable </a:t>
            </a:r>
            <a:br>
              <a:rPr lang="en-US" sz="2000" b="1" smtClean="0">
                <a:latin typeface="Arial" charset="0"/>
                <a:ea typeface="MS PGothic" pitchFamily="34" charset="-128"/>
              </a:rPr>
            </a:br>
            <a:r>
              <a:rPr lang="en-US" sz="2000" b="1" smtClean="0">
                <a:latin typeface="Arial" charset="0"/>
                <a:ea typeface="MS PGothic" pitchFamily="34" charset="-128"/>
              </a:rPr>
              <a:t/>
            </a:r>
            <a:br>
              <a:rPr lang="en-US" sz="2000" b="1" smtClean="0">
                <a:latin typeface="Arial" charset="0"/>
                <a:ea typeface="MS PGothic" pitchFamily="34" charset="-128"/>
              </a:rPr>
            </a:br>
            <a:r>
              <a:rPr lang="en-US" sz="2000" b="1" smtClean="0">
                <a:latin typeface="Arial" charset="0"/>
                <a:ea typeface="MS PGothic" pitchFamily="34" charset="-128"/>
              </a:rPr>
              <a:t>by Geoffrey K. Pullum (U. Edinburgh)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6C27E4-982F-4B94-82C8-0DEBB2F8410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762000" y="1600200"/>
            <a:ext cx="8229600" cy="4525963"/>
          </a:xfrm>
        </p:spPr>
        <p:txBody>
          <a:bodyPr/>
          <a:lstStyle/>
          <a:p>
            <a:pPr marL="0" indent="0" eaLnBrk="1" fontAlgn="ctr" hangingPunct="1">
              <a:buFont typeface="Arial" charset="0"/>
              <a:buNone/>
              <a:defRPr/>
            </a:pPr>
            <a:r>
              <a:rPr lang="en-US" sz="2000" i="1" dirty="0"/>
              <a:t>No general procedure for bug checks succeeds.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Now, I won’t just assert that, I’ll show where it leads: </a:t>
            </a:r>
            <a:br>
              <a:rPr lang="en-US" sz="2000" dirty="0"/>
            </a:br>
            <a:r>
              <a:rPr lang="en-US" sz="2000" dirty="0"/>
              <a:t>I will prove that although you might work till you drop, </a:t>
            </a:r>
            <a:br>
              <a:rPr lang="en-US" sz="2000" dirty="0"/>
            </a:br>
            <a:r>
              <a:rPr lang="en-US" sz="2000" dirty="0"/>
              <a:t>you cannot tell if computation will stop.</a:t>
            </a:r>
          </a:p>
          <a:p>
            <a:pPr marL="0" indent="0" eaLnBrk="1" fontAlgn="ctr" hangingPunct="1">
              <a:buFont typeface="Arial" charset="0"/>
              <a:buNone/>
              <a:defRPr/>
            </a:pPr>
            <a:r>
              <a:rPr lang="en-US" sz="2000" dirty="0"/>
              <a:t> </a:t>
            </a:r>
          </a:p>
          <a:p>
            <a:pPr marL="0" indent="0" eaLnBrk="1" fontAlgn="ctr" hangingPunct="1">
              <a:buFont typeface="Arial" charset="0"/>
              <a:buNone/>
              <a:defRPr/>
            </a:pPr>
            <a:r>
              <a:rPr lang="en-US" sz="2000" dirty="0"/>
              <a:t>For imagine we have a procedure called </a:t>
            </a:r>
            <a:r>
              <a:rPr lang="en-US" sz="2000" i="1" dirty="0"/>
              <a:t>P</a:t>
            </a:r>
            <a:r>
              <a:rPr lang="en-US" sz="2000" dirty="0"/>
              <a:t> </a:t>
            </a:r>
            <a:br>
              <a:rPr lang="en-US" sz="2000" dirty="0"/>
            </a:br>
            <a:r>
              <a:rPr lang="en-US" sz="2000" dirty="0"/>
              <a:t>that for specified input permits you to see</a:t>
            </a:r>
            <a:br>
              <a:rPr lang="en-US" sz="2000" dirty="0"/>
            </a:br>
            <a:r>
              <a:rPr lang="en-US" sz="2000" dirty="0"/>
              <a:t>whether specified source code, with all of its faults,</a:t>
            </a:r>
            <a:br>
              <a:rPr lang="en-US" sz="2000" dirty="0"/>
            </a:br>
            <a:r>
              <a:rPr lang="en-US" sz="2000" dirty="0"/>
              <a:t>defines a routine that eventually halts.</a:t>
            </a:r>
          </a:p>
          <a:p>
            <a:pPr marL="0" indent="0" eaLnBrk="1" fontAlgn="ctr" hangingPunct="1">
              <a:buFont typeface="Arial" charset="0"/>
              <a:buNone/>
              <a:defRPr/>
            </a:pPr>
            <a:endParaRPr lang="en-US" sz="2000" dirty="0"/>
          </a:p>
          <a:p>
            <a:pPr marL="0" indent="0" eaLnBrk="1" fontAlgn="ctr" hangingPunct="1">
              <a:buFont typeface="Arial" charset="0"/>
              <a:buNone/>
              <a:defRPr/>
            </a:pPr>
            <a:r>
              <a:rPr lang="en-US" sz="2000" dirty="0"/>
              <a:t>You feed in your program, with suitable data, </a:t>
            </a:r>
            <a:br>
              <a:rPr lang="en-US" sz="2000" dirty="0"/>
            </a:br>
            <a:r>
              <a:rPr lang="en-US" sz="2000" dirty="0"/>
              <a:t>and </a:t>
            </a:r>
            <a:r>
              <a:rPr lang="en-US" sz="2000" i="1" dirty="0"/>
              <a:t>P</a:t>
            </a:r>
            <a:r>
              <a:rPr lang="en-US" sz="2000" dirty="0"/>
              <a:t> gets to work, and a little while later </a:t>
            </a:r>
            <a:br>
              <a:rPr lang="en-US" sz="2000" dirty="0"/>
            </a:br>
            <a:r>
              <a:rPr lang="en-US" sz="2000" dirty="0"/>
              <a:t>(in finite compute time) correctly infers</a:t>
            </a:r>
            <a:br>
              <a:rPr lang="en-US" sz="2000" dirty="0"/>
            </a:br>
            <a:r>
              <a:rPr lang="en-US" sz="2000" dirty="0"/>
              <a:t>whether infinite looping behavior occurs</a:t>
            </a:r>
            <a:r>
              <a:rPr lang="en-US" sz="2000" dirty="0" smtClean="0"/>
              <a:t>... </a:t>
            </a:r>
            <a:endParaRPr lang="en-US" sz="2000" dirty="0"/>
          </a:p>
          <a:p>
            <a:pPr>
              <a:defRPr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0"/>
          </a:xfrm>
        </p:spPr>
        <p:txBody>
          <a:bodyPr/>
          <a:lstStyle/>
          <a:p>
            <a:r>
              <a:rPr lang="en-US" sz="2800" b="1" smtClean="0">
                <a:latin typeface="Arial" charset="0"/>
                <a:ea typeface="MS PGothic" pitchFamily="34" charset="-128"/>
              </a:rPr>
              <a:t>SCOOPING THE LOOP SNOOPER</a:t>
            </a:r>
            <a:r>
              <a:rPr lang="en-US" sz="2000" b="1" smtClean="0">
                <a:latin typeface="Arial" charset="0"/>
                <a:ea typeface="MS PGothic" pitchFamily="34" charset="-128"/>
              </a:rPr>
              <a:t/>
            </a:r>
            <a:br>
              <a:rPr lang="en-US" sz="2000" b="1" smtClean="0">
                <a:latin typeface="Arial" charset="0"/>
                <a:ea typeface="MS PGothic" pitchFamily="34" charset="-128"/>
              </a:rPr>
            </a:br>
            <a:endParaRPr lang="en-US" sz="2000" b="1" smtClean="0">
              <a:latin typeface="Arial" charset="0"/>
              <a:ea typeface="MS PGothic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7690AE-C3FE-41FC-9B49-709ABF0F760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16390" name="Content Placeholder 8"/>
          <p:cNvSpPr>
            <a:spLocks noGrp="1"/>
          </p:cNvSpPr>
          <p:nvPr>
            <p:ph idx="1"/>
          </p:nvPr>
        </p:nvSpPr>
        <p:spPr>
          <a:xfrm>
            <a:off x="685800" y="1066800"/>
            <a:ext cx="8229600" cy="4525963"/>
          </a:xfrm>
        </p:spPr>
        <p:txBody>
          <a:bodyPr/>
          <a:lstStyle/>
          <a:p>
            <a:pPr marL="0" indent="0" eaLnBrk="1" fontAlgn="ctr" hangingPunct="1">
              <a:buFont typeface="Arial" charset="0"/>
              <a:buNone/>
            </a:pPr>
            <a:r>
              <a:rPr lang="en-US" sz="2000" smtClean="0"/>
              <a:t>...</a:t>
            </a:r>
          </a:p>
          <a:p>
            <a:pPr marL="0" indent="0" eaLnBrk="1" fontAlgn="ctr" hangingPunct="1">
              <a:buFont typeface="Arial" charset="0"/>
              <a:buNone/>
            </a:pPr>
            <a:r>
              <a:rPr lang="en-US" sz="2000" smtClean="0"/>
              <a:t>Here’s the trick that I’ll use -- and it’s simple to do. </a:t>
            </a:r>
            <a:br>
              <a:rPr lang="en-US" sz="2000" smtClean="0"/>
            </a:br>
            <a:r>
              <a:rPr lang="en-US" sz="2000" smtClean="0"/>
              <a:t>I’ll define a procedure, which I will call </a:t>
            </a:r>
            <a:r>
              <a:rPr lang="en-US" sz="2000" i="1" smtClean="0"/>
              <a:t>Q</a:t>
            </a:r>
            <a:r>
              <a:rPr lang="en-US" sz="2000" smtClean="0"/>
              <a:t>,</a:t>
            </a:r>
            <a:br>
              <a:rPr lang="en-US" sz="2000" smtClean="0"/>
            </a:br>
            <a:r>
              <a:rPr lang="en-US" sz="2000" smtClean="0"/>
              <a:t>that will use </a:t>
            </a:r>
            <a:r>
              <a:rPr lang="en-US" sz="2000" i="1" smtClean="0"/>
              <a:t>P</a:t>
            </a:r>
            <a:r>
              <a:rPr lang="en-US" sz="2000" smtClean="0"/>
              <a:t>’s predictions of halting success </a:t>
            </a:r>
            <a:br>
              <a:rPr lang="en-US" sz="2000" smtClean="0"/>
            </a:br>
            <a:r>
              <a:rPr lang="en-US" sz="2000" smtClean="0"/>
              <a:t>to stir up a terrible logical mess. </a:t>
            </a:r>
          </a:p>
          <a:p>
            <a:pPr marL="0" indent="0" eaLnBrk="1" fontAlgn="ctr" hangingPunct="1">
              <a:buFont typeface="Arial" charset="0"/>
              <a:buNone/>
            </a:pPr>
            <a:r>
              <a:rPr lang="en-US" sz="2000" smtClean="0"/>
              <a:t>...</a:t>
            </a:r>
          </a:p>
          <a:p>
            <a:pPr marL="0" indent="0" eaLnBrk="1" fontAlgn="ctr" hangingPunct="1">
              <a:buFont typeface="Arial" charset="0"/>
              <a:buNone/>
            </a:pPr>
            <a:endParaRPr lang="en-US" sz="2000" smtClean="0"/>
          </a:p>
          <a:p>
            <a:pPr marL="0" indent="0" eaLnBrk="1" fontAlgn="ctr" hangingPunct="1">
              <a:buFont typeface="Arial" charset="0"/>
              <a:buNone/>
            </a:pPr>
            <a:r>
              <a:rPr lang="en-US" sz="2000" smtClean="0"/>
              <a:t>And this program called </a:t>
            </a:r>
            <a:r>
              <a:rPr lang="en-US" sz="2000" i="1" smtClean="0"/>
              <a:t>Q</a:t>
            </a:r>
            <a:r>
              <a:rPr lang="en-US" sz="2000" smtClean="0"/>
              <a:t> wouldn’t stay on the shelf; </a:t>
            </a:r>
            <a:br>
              <a:rPr lang="en-US" sz="2000" smtClean="0"/>
            </a:br>
            <a:r>
              <a:rPr lang="en-US" sz="2000" smtClean="0"/>
              <a:t>I would ask it to forecast its run on </a:t>
            </a:r>
            <a:r>
              <a:rPr lang="en-US" sz="2000" i="1" smtClean="0"/>
              <a:t>itself</a:t>
            </a:r>
            <a:r>
              <a:rPr lang="en-US" sz="2000" smtClean="0"/>
              <a:t>.</a:t>
            </a:r>
            <a:br>
              <a:rPr lang="en-US" sz="2000" smtClean="0"/>
            </a:br>
            <a:r>
              <a:rPr lang="en-US" sz="2000" smtClean="0"/>
              <a:t>When it reads its own source code, just what will it do? </a:t>
            </a:r>
            <a:br>
              <a:rPr lang="en-US" sz="2000" smtClean="0"/>
            </a:br>
            <a:r>
              <a:rPr lang="en-US" sz="2000" smtClean="0"/>
              <a:t>What’s the looping behavior of </a:t>
            </a:r>
            <a:r>
              <a:rPr lang="en-US" sz="2000" i="1" smtClean="0"/>
              <a:t>Q</a:t>
            </a:r>
            <a:r>
              <a:rPr lang="en-US" sz="2000" smtClean="0"/>
              <a:t> run on </a:t>
            </a:r>
            <a:r>
              <a:rPr lang="en-US" sz="2000" i="1" smtClean="0"/>
              <a:t>Q</a:t>
            </a:r>
            <a:r>
              <a:rPr lang="en-US" sz="2000" smtClean="0"/>
              <a:t>? </a:t>
            </a:r>
          </a:p>
          <a:p>
            <a:pPr marL="0" indent="0" eaLnBrk="1" fontAlgn="ctr" hangingPunct="1">
              <a:buFont typeface="Arial" charset="0"/>
              <a:buNone/>
            </a:pPr>
            <a:r>
              <a:rPr lang="en-US" sz="2000" smtClean="0"/>
              <a:t>...</a:t>
            </a:r>
          </a:p>
          <a:p>
            <a:pPr marL="0" indent="0" eaLnBrk="1" fontAlgn="ctr" hangingPunct="1">
              <a:buFont typeface="Arial" charset="0"/>
              <a:buNone/>
            </a:pPr>
            <a:endParaRPr lang="en-US" sz="2000" smtClean="0"/>
          </a:p>
          <a:p>
            <a:pPr marL="0" indent="0" eaLnBrk="1" fontAlgn="ctr" hangingPunct="1">
              <a:buFont typeface="Arial" charset="0"/>
              <a:buNone/>
            </a:pPr>
            <a:r>
              <a:rPr lang="en-US" sz="2000" smtClean="0"/>
              <a:t>Full poem at:</a:t>
            </a:r>
          </a:p>
          <a:p>
            <a:pPr marL="0" indent="0" eaLnBrk="1" fontAlgn="ctr" hangingPunct="1">
              <a:buFont typeface="Arial" charset="0"/>
              <a:buNone/>
            </a:pPr>
            <a:r>
              <a:rPr lang="en-US" sz="2000" smtClean="0">
                <a:hlinkClick r:id="rId2"/>
              </a:rPr>
              <a:t>http://www.lel.ed.ac.uk/~gpullum/loopsnoop.html</a:t>
            </a: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BD24AF8D-E714-4F35-874B-00F34B6EA51B}" type="slidenum">
              <a:rPr lang="en-US" sz="1400" smtClean="0">
                <a:latin typeface="Tahoma" pitchFamily="34" charset="0"/>
              </a:rPr>
              <a:pPr eaLnBrk="1" hangingPunct="1"/>
              <a:t>13</a:t>
            </a:fld>
            <a:endParaRPr lang="en-US" sz="1400" smtClean="0">
              <a:latin typeface="Tahoma" pitchFamily="34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Another view of the proof</a:t>
            </a:r>
            <a:br>
              <a:rPr lang="en-US" sz="4000" dirty="0" smtClean="0"/>
            </a:br>
            <a:r>
              <a:rPr lang="en-US" sz="4000" dirty="0" err="1" smtClean="0"/>
              <a:t>undecidability</a:t>
            </a:r>
            <a:r>
              <a:rPr lang="en-US" sz="4000" dirty="0" smtClean="0"/>
              <a:t> of the Halting Problem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2800" dirty="0" smtClean="0"/>
              <a:t>Suppose that there is a program </a:t>
            </a:r>
            <a:r>
              <a:rPr lang="en-US" sz="2800" b="1" dirty="0" smtClean="0">
                <a:solidFill>
                  <a:srgbClr val="0033CC"/>
                </a:solidFill>
              </a:rPr>
              <a:t>H</a:t>
            </a:r>
            <a:r>
              <a:rPr lang="en-US" sz="2800" dirty="0" smtClean="0"/>
              <a:t> that computes the answer to the Halting Problem</a:t>
            </a:r>
          </a:p>
          <a:p>
            <a:pPr lvl="3" eaLnBrk="1" hangingPunct="1"/>
            <a:endParaRPr lang="en-US" sz="1600" dirty="0" smtClean="0"/>
          </a:p>
          <a:p>
            <a:pPr eaLnBrk="1" hangingPunct="1"/>
            <a:r>
              <a:rPr lang="en-US" sz="2800" dirty="0" smtClean="0"/>
              <a:t>We will build a table with a row for each program (just like we did for </a:t>
            </a:r>
            <a:r>
              <a:rPr lang="en-US" sz="2800" dirty="0" err="1" smtClean="0"/>
              <a:t>uncountability</a:t>
            </a:r>
            <a:r>
              <a:rPr lang="en-US" sz="2800" dirty="0" smtClean="0"/>
              <a:t> of reals) </a:t>
            </a:r>
          </a:p>
          <a:p>
            <a:pPr lvl="4" eaLnBrk="1" hangingPunct="1"/>
            <a:endParaRPr lang="en-US" sz="1200" dirty="0" smtClean="0"/>
          </a:p>
          <a:p>
            <a:pPr eaLnBrk="1" hangingPunct="1">
              <a:lnSpc>
                <a:spcPct val="120000"/>
              </a:lnSpc>
            </a:pPr>
            <a:r>
              <a:rPr lang="en-US" sz="2800" dirty="0" smtClean="0"/>
              <a:t>If the supposed program </a:t>
            </a:r>
            <a:r>
              <a:rPr lang="en-US" sz="2800" b="1" dirty="0" smtClean="0">
                <a:solidFill>
                  <a:srgbClr val="0033CC"/>
                </a:solidFill>
              </a:rPr>
              <a:t>H</a:t>
            </a:r>
            <a:r>
              <a:rPr lang="en-US" sz="2800" dirty="0" smtClean="0"/>
              <a:t> exists then the </a:t>
            </a:r>
            <a:r>
              <a:rPr lang="en-US" sz="2800" b="1" dirty="0" smtClean="0">
                <a:solidFill>
                  <a:srgbClr val="FF0000"/>
                </a:solidFill>
              </a:rPr>
              <a:t>D</a:t>
            </a:r>
            <a:r>
              <a:rPr lang="en-US" sz="2800" dirty="0" smtClean="0"/>
              <a:t> program we constructed as before will exist and so be in the table</a:t>
            </a:r>
          </a:p>
          <a:p>
            <a:pPr eaLnBrk="1" hangingPunct="1">
              <a:lnSpc>
                <a:spcPct val="120000"/>
              </a:lnSpc>
            </a:pPr>
            <a:r>
              <a:rPr lang="en-US" sz="2800" dirty="0" smtClean="0"/>
              <a:t>But </a:t>
            </a:r>
            <a:r>
              <a:rPr lang="en-US" sz="2800" b="1" dirty="0" smtClean="0">
                <a:solidFill>
                  <a:srgbClr val="FF0000"/>
                </a:solidFill>
              </a:rPr>
              <a:t>D</a:t>
            </a:r>
            <a:r>
              <a:rPr lang="en-US" sz="2800" dirty="0" smtClean="0"/>
              <a:t> must have entries like the  “flipped diagonal” 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D</a:t>
            </a:r>
            <a:r>
              <a:rPr lang="en-US" sz="2400" dirty="0" smtClean="0"/>
              <a:t>  can’t possibly be in the table.    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400" dirty="0" smtClean="0"/>
              <a:t>Only assumption was that </a:t>
            </a:r>
            <a:r>
              <a:rPr lang="en-US" sz="2400" b="1" dirty="0" smtClean="0">
                <a:solidFill>
                  <a:srgbClr val="0033CC"/>
                </a:solidFill>
              </a:rPr>
              <a:t>H</a:t>
            </a:r>
            <a:r>
              <a:rPr lang="en-US" sz="2400" dirty="0" smtClean="0"/>
              <a:t> exists.  That must be false.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88FDC541-0A57-4AB8-AC8A-885060531184}" type="slidenum">
              <a:rPr lang="en-US" sz="1400" smtClean="0">
                <a:latin typeface="Tahoma" pitchFamily="34" charset="0"/>
              </a:rPr>
              <a:pPr eaLnBrk="1" hangingPunct="1"/>
              <a:t>14</a:t>
            </a:fld>
            <a:endParaRPr lang="en-US" sz="1400" smtClean="0">
              <a:latin typeface="Tahoma" pitchFamily="34" charset="0"/>
            </a:endParaRPr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1158875" y="729784"/>
            <a:ext cx="45720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lvl="0" eaLnBrk="1" hangingPunct="1"/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&lt;P</a:t>
            </a:r>
            <a:r>
              <a:rPr lang="en-US" sz="2400" baseline="-250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1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&gt;</a:t>
            </a:r>
            <a:r>
              <a:rPr lang="en-US" sz="2800" dirty="0" smtClean="0">
                <a:latin typeface="Arial" pitchFamily="34" charset="0"/>
              </a:rPr>
              <a:t> </a:t>
            </a:r>
            <a:r>
              <a:rPr lang="en-US" sz="2400" dirty="0" smtClean="0">
                <a:latin typeface="+mn-lt"/>
              </a:rPr>
              <a:t>&lt;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P</a:t>
            </a:r>
            <a:r>
              <a:rPr lang="en-US" sz="2400" baseline="-250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&gt;</a:t>
            </a:r>
            <a:r>
              <a:rPr lang="en-US" sz="2800" dirty="0" smtClean="0">
                <a:latin typeface="Arial" pitchFamily="34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Calibri"/>
                <a:sym typeface="Symbol" pitchFamily="18" charset="2"/>
              </a:rPr>
              <a:t>&lt;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P</a:t>
            </a:r>
            <a:r>
              <a:rPr lang="en-US" sz="2400" baseline="-250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3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&gt;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&lt;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P</a:t>
            </a:r>
            <a:r>
              <a:rPr lang="en-US" sz="2400" baseline="-250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4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&gt; </a:t>
            </a:r>
            <a:r>
              <a:rPr lang="en-US" sz="2400" dirty="0">
                <a:solidFill>
                  <a:prstClr val="black"/>
                </a:solidFill>
                <a:latin typeface="Calibri"/>
                <a:sym typeface="Symbol" pitchFamily="18" charset="2"/>
              </a:rPr>
              <a:t>&lt;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P</a:t>
            </a:r>
            <a:r>
              <a:rPr lang="en-US" sz="2400" baseline="-250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5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&gt;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&lt;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P</a:t>
            </a:r>
            <a:r>
              <a:rPr lang="en-US" sz="2400" baseline="-250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6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&gt;</a:t>
            </a:r>
            <a:r>
              <a:rPr lang="en-US" sz="2800" dirty="0" smtClean="0">
                <a:latin typeface="Arial" pitchFamily="34" charset="0"/>
              </a:rPr>
              <a:t> </a:t>
            </a:r>
            <a:r>
              <a:rPr lang="en-US" sz="2800" dirty="0">
                <a:latin typeface="Arial" pitchFamily="34" charset="0"/>
              </a:rPr>
              <a:t>....</a:t>
            </a:r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2652713" y="272584"/>
            <a:ext cx="3903633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sz="2800" dirty="0" smtClean="0">
                <a:solidFill>
                  <a:srgbClr val="009900"/>
                </a:solidFill>
                <a:latin typeface="Arial" pitchFamily="34" charset="0"/>
              </a:rPr>
              <a:t>Some possible inputs </a:t>
            </a:r>
            <a:r>
              <a:rPr lang="en-US" sz="2800" b="1" dirty="0" smtClean="0">
                <a:solidFill>
                  <a:srgbClr val="0033CC"/>
                </a:solidFill>
                <a:latin typeface="Arial" pitchFamily="34" charset="0"/>
              </a:rPr>
              <a:t>x</a:t>
            </a:r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430213" y="1227723"/>
            <a:ext cx="492443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dirty="0" smtClean="0">
                <a:latin typeface="+mn-lt"/>
                <a:sym typeface="Symbol" pitchFamily="18" charset="2"/>
              </a:rPr>
              <a:t>P</a:t>
            </a:r>
            <a:r>
              <a:rPr lang="en-US" sz="2800" baseline="-25000" dirty="0" smtClean="0">
                <a:latin typeface="+mn-lt"/>
                <a:sym typeface="Symbol" pitchFamily="18" charset="2"/>
              </a:rPr>
              <a:t>1</a:t>
            </a:r>
            <a:endParaRPr lang="en-US" sz="2800" baseline="-25000" dirty="0">
              <a:latin typeface="+mn-lt"/>
              <a:sym typeface="Symbol" pitchFamily="18" charset="2"/>
            </a:endParaRPr>
          </a:p>
          <a:p>
            <a:pPr eaLnBrk="1" hangingPunct="1"/>
            <a:r>
              <a:rPr lang="en-US" sz="2800" dirty="0" smtClean="0">
                <a:latin typeface="+mn-lt"/>
              </a:rPr>
              <a:t>P</a:t>
            </a:r>
            <a:r>
              <a:rPr lang="en-US" sz="2800" baseline="-25000" dirty="0" smtClean="0">
                <a:latin typeface="+mn-lt"/>
              </a:rPr>
              <a:t>2</a:t>
            </a:r>
            <a:endParaRPr lang="en-US" sz="2800" baseline="-25000" dirty="0">
              <a:latin typeface="+mn-lt"/>
            </a:endParaRPr>
          </a:p>
          <a:p>
            <a:pPr eaLnBrk="1" hangingPunct="1"/>
            <a:r>
              <a:rPr lang="en-US" sz="2800" dirty="0" smtClean="0">
                <a:latin typeface="+mn-lt"/>
              </a:rPr>
              <a:t>P</a:t>
            </a:r>
            <a:r>
              <a:rPr lang="en-US" sz="2800" baseline="-25000" dirty="0" smtClean="0">
                <a:latin typeface="+mn-lt"/>
              </a:rPr>
              <a:t>3</a:t>
            </a:r>
            <a:endParaRPr lang="en-US" sz="2800" baseline="-25000" dirty="0">
              <a:latin typeface="+mn-lt"/>
            </a:endParaRPr>
          </a:p>
          <a:p>
            <a:pPr eaLnBrk="1" hangingPunct="1"/>
            <a:r>
              <a:rPr lang="en-US" sz="2800" dirty="0" smtClean="0">
                <a:latin typeface="+mn-lt"/>
              </a:rPr>
              <a:t>P</a:t>
            </a:r>
            <a:r>
              <a:rPr lang="en-US" sz="2800" baseline="-25000" dirty="0" smtClean="0">
                <a:latin typeface="+mn-lt"/>
              </a:rPr>
              <a:t>4</a:t>
            </a:r>
            <a:endParaRPr lang="en-US" sz="2800" baseline="-25000" dirty="0">
              <a:latin typeface="+mn-lt"/>
            </a:endParaRPr>
          </a:p>
          <a:p>
            <a:pPr eaLnBrk="1" hangingPunct="1"/>
            <a:r>
              <a:rPr lang="en-US" sz="2800" dirty="0" smtClean="0">
                <a:latin typeface="+mn-lt"/>
              </a:rPr>
              <a:t>P</a:t>
            </a:r>
            <a:r>
              <a:rPr lang="en-US" sz="2800" baseline="-25000" dirty="0" smtClean="0">
                <a:latin typeface="+mn-lt"/>
              </a:rPr>
              <a:t>5</a:t>
            </a:r>
            <a:endParaRPr lang="en-US" sz="2800" baseline="-25000" dirty="0">
              <a:latin typeface="+mn-lt"/>
            </a:endParaRPr>
          </a:p>
          <a:p>
            <a:pPr eaLnBrk="1" hangingPunct="1"/>
            <a:r>
              <a:rPr lang="en-US" sz="2800" dirty="0" smtClean="0">
                <a:latin typeface="+mn-lt"/>
              </a:rPr>
              <a:t>P</a:t>
            </a:r>
            <a:r>
              <a:rPr lang="en-US" sz="2800" baseline="-25000" dirty="0" smtClean="0">
                <a:latin typeface="+mn-lt"/>
              </a:rPr>
              <a:t>6</a:t>
            </a:r>
            <a:endParaRPr lang="en-US" sz="2800" baseline="-25000" dirty="0">
              <a:latin typeface="+mn-lt"/>
            </a:endParaRPr>
          </a:p>
          <a:p>
            <a:pPr eaLnBrk="1" hangingPunct="1"/>
            <a:r>
              <a:rPr lang="en-US" sz="2800" dirty="0" smtClean="0">
                <a:latin typeface="+mn-lt"/>
              </a:rPr>
              <a:t>P</a:t>
            </a:r>
            <a:r>
              <a:rPr lang="en-US" sz="2800" baseline="-25000" dirty="0" smtClean="0">
                <a:latin typeface="+mn-lt"/>
              </a:rPr>
              <a:t>7</a:t>
            </a:r>
            <a:endParaRPr lang="en-US" sz="2800" baseline="-25000" dirty="0">
              <a:latin typeface="+mn-lt"/>
            </a:endParaRPr>
          </a:p>
          <a:p>
            <a:pPr eaLnBrk="1" hangingPunct="1"/>
            <a:r>
              <a:rPr lang="en-US" sz="2800" dirty="0" smtClean="0">
                <a:latin typeface="+mn-lt"/>
              </a:rPr>
              <a:t>P</a:t>
            </a:r>
            <a:r>
              <a:rPr lang="en-US" sz="2800" baseline="-25000" dirty="0" smtClean="0">
                <a:latin typeface="+mn-lt"/>
              </a:rPr>
              <a:t>8</a:t>
            </a:r>
            <a:endParaRPr lang="en-US" sz="2800" baseline="-25000" dirty="0">
              <a:latin typeface="+mn-lt"/>
            </a:endParaRPr>
          </a:p>
          <a:p>
            <a:pPr eaLnBrk="1" hangingPunct="1"/>
            <a:r>
              <a:rPr lang="en-US" sz="2800" dirty="0" smtClean="0">
                <a:latin typeface="+mn-lt"/>
              </a:rPr>
              <a:t>P</a:t>
            </a:r>
            <a:r>
              <a:rPr lang="en-US" sz="2800" baseline="-25000" dirty="0" smtClean="0">
                <a:latin typeface="+mn-lt"/>
              </a:rPr>
              <a:t>9</a:t>
            </a:r>
            <a:endParaRPr lang="en-US" sz="2800" baseline="-25000" dirty="0">
              <a:latin typeface="+mn-lt"/>
            </a:endParaRPr>
          </a:p>
          <a:p>
            <a:pPr eaLnBrk="1" hangingPunct="1"/>
            <a:r>
              <a:rPr lang="en-US" sz="2800" dirty="0">
                <a:latin typeface="+mn-lt"/>
              </a:rPr>
              <a:t>.</a:t>
            </a:r>
          </a:p>
          <a:p>
            <a:pPr eaLnBrk="1" hangingPunct="1"/>
            <a:r>
              <a:rPr lang="en-US" sz="2800" dirty="0">
                <a:latin typeface="+mn-lt"/>
              </a:rPr>
              <a:t>.</a:t>
            </a:r>
          </a:p>
          <a:p>
            <a:pPr eaLnBrk="1" hangingPunct="1"/>
            <a:endParaRPr lang="en-US" sz="2800" dirty="0">
              <a:latin typeface="Arial" pitchFamily="34" charset="0"/>
            </a:endParaRPr>
          </a:p>
        </p:txBody>
      </p:sp>
      <p:sp>
        <p:nvSpPr>
          <p:cNvPr id="14342" name="Text Box 5"/>
          <p:cNvSpPr txBox="1">
            <a:spLocks noChangeArrowheads="1"/>
          </p:cNvSpPr>
          <p:nvPr/>
        </p:nvSpPr>
        <p:spPr bwMode="auto">
          <a:xfrm rot="16145587">
            <a:off x="-759343" y="3644434"/>
            <a:ext cx="2044149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sz="2800" dirty="0" smtClean="0">
                <a:solidFill>
                  <a:srgbClr val="009900"/>
                </a:solidFill>
                <a:latin typeface="Arial" pitchFamily="34" charset="0"/>
              </a:rPr>
              <a:t>programs </a:t>
            </a:r>
            <a:r>
              <a:rPr lang="en-US" sz="2800" b="1" dirty="0" smtClean="0">
                <a:solidFill>
                  <a:srgbClr val="0033CC"/>
                </a:solidFill>
                <a:latin typeface="Arial" pitchFamily="34" charset="0"/>
              </a:rPr>
              <a:t>P</a:t>
            </a:r>
            <a:endParaRPr lang="en-US" sz="2800" dirty="0" smtClean="0">
              <a:solidFill>
                <a:srgbClr val="0033CC"/>
              </a:solidFill>
              <a:latin typeface="Arial" pitchFamily="34" charset="0"/>
            </a:endParaRPr>
          </a:p>
        </p:txBody>
      </p:sp>
      <p:sp>
        <p:nvSpPr>
          <p:cNvPr id="18439" name="Text Box 6"/>
          <p:cNvSpPr txBox="1">
            <a:spLocks noChangeArrowheads="1"/>
          </p:cNvSpPr>
          <p:nvPr/>
        </p:nvSpPr>
        <p:spPr bwMode="auto">
          <a:xfrm>
            <a:off x="1158875" y="1231573"/>
            <a:ext cx="7985125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dirty="0" smtClean="0">
                <a:latin typeface="Arial" pitchFamily="34" charset="0"/>
              </a:rPr>
              <a:t> 0     1     1     0    </a:t>
            </a:r>
            <a:r>
              <a:rPr lang="en-US" sz="2800" dirty="0">
                <a:latin typeface="Arial" pitchFamily="34" charset="0"/>
              </a:rPr>
              <a:t>1     1    1     0      0      0    </a:t>
            </a:r>
            <a:r>
              <a:rPr lang="en-US" sz="2800" dirty="0" smtClean="0">
                <a:latin typeface="Arial" pitchFamily="34" charset="0"/>
              </a:rPr>
              <a:t> </a:t>
            </a:r>
            <a:r>
              <a:rPr lang="en-US" sz="2800" dirty="0">
                <a:latin typeface="Arial" pitchFamily="34" charset="0"/>
              </a:rPr>
              <a:t>1  </a:t>
            </a:r>
            <a:r>
              <a:rPr lang="en-US" sz="2800" dirty="0" smtClean="0">
                <a:latin typeface="Arial" pitchFamily="34" charset="0"/>
              </a:rPr>
              <a:t>...</a:t>
            </a:r>
            <a:endParaRPr lang="en-US" sz="2800" dirty="0">
              <a:latin typeface="Arial" pitchFamily="34" charset="0"/>
            </a:endParaRPr>
          </a:p>
          <a:p>
            <a:pPr eaLnBrk="1" hangingPunct="1"/>
            <a:r>
              <a:rPr lang="en-US" sz="2800" dirty="0" smtClean="0">
                <a:latin typeface="Arial" pitchFamily="34" charset="0"/>
              </a:rPr>
              <a:t> 1     1     0     1    </a:t>
            </a:r>
            <a:r>
              <a:rPr lang="en-US" sz="2800" dirty="0">
                <a:latin typeface="Arial" pitchFamily="34" charset="0"/>
              </a:rPr>
              <a:t>0     1    1     0      1      1   </a:t>
            </a:r>
            <a:r>
              <a:rPr lang="en-US" sz="2800" dirty="0" smtClean="0">
                <a:latin typeface="Arial" pitchFamily="34" charset="0"/>
              </a:rPr>
              <a:t>  </a:t>
            </a:r>
            <a:r>
              <a:rPr lang="en-US" sz="2800" dirty="0">
                <a:latin typeface="Arial" pitchFamily="34" charset="0"/>
              </a:rPr>
              <a:t>1  </a:t>
            </a:r>
            <a:r>
              <a:rPr lang="en-US" sz="2800" dirty="0" smtClean="0">
                <a:latin typeface="Arial" pitchFamily="34" charset="0"/>
              </a:rPr>
              <a:t>...</a:t>
            </a:r>
            <a:endParaRPr lang="en-US" sz="2800" dirty="0">
              <a:latin typeface="Arial" pitchFamily="34" charset="0"/>
            </a:endParaRPr>
          </a:p>
          <a:p>
            <a:pPr eaLnBrk="1" hangingPunct="1"/>
            <a:r>
              <a:rPr lang="en-US" sz="2800" dirty="0" smtClean="0">
                <a:latin typeface="Arial" pitchFamily="34" charset="0"/>
              </a:rPr>
              <a:t> 1     0     1     0    </a:t>
            </a:r>
            <a:r>
              <a:rPr lang="en-US" sz="2800" dirty="0">
                <a:latin typeface="Arial" pitchFamily="34" charset="0"/>
              </a:rPr>
              <a:t>0     0    0     0      0      0    </a:t>
            </a:r>
            <a:r>
              <a:rPr lang="en-US" sz="2800" dirty="0" smtClean="0">
                <a:latin typeface="Arial" pitchFamily="34" charset="0"/>
              </a:rPr>
              <a:t> </a:t>
            </a:r>
            <a:r>
              <a:rPr lang="en-US" sz="2800" dirty="0">
                <a:latin typeface="Arial" pitchFamily="34" charset="0"/>
              </a:rPr>
              <a:t>1  </a:t>
            </a:r>
            <a:r>
              <a:rPr lang="en-US" sz="2800" dirty="0" smtClean="0">
                <a:latin typeface="Arial" pitchFamily="34" charset="0"/>
              </a:rPr>
              <a:t>...</a:t>
            </a:r>
            <a:endParaRPr lang="en-US" sz="2800" dirty="0">
              <a:latin typeface="Arial" pitchFamily="34" charset="0"/>
            </a:endParaRPr>
          </a:p>
          <a:p>
            <a:pPr eaLnBrk="1" hangingPunct="1"/>
            <a:r>
              <a:rPr lang="en-US" sz="2800" dirty="0" smtClean="0">
                <a:latin typeface="Arial" pitchFamily="34" charset="0"/>
              </a:rPr>
              <a:t> 0     1     </a:t>
            </a:r>
            <a:r>
              <a:rPr lang="en-US" sz="2800" dirty="0">
                <a:latin typeface="Arial" pitchFamily="34" charset="0"/>
              </a:rPr>
              <a:t>1  </a:t>
            </a:r>
            <a:r>
              <a:rPr lang="en-US" sz="2800" dirty="0" smtClean="0">
                <a:latin typeface="Arial" pitchFamily="34" charset="0"/>
              </a:rPr>
              <a:t>   0    </a:t>
            </a:r>
            <a:r>
              <a:rPr lang="en-US" sz="2800" dirty="0">
                <a:latin typeface="Arial" pitchFamily="34" charset="0"/>
              </a:rPr>
              <a:t>1     0    1     1      0      1   </a:t>
            </a:r>
            <a:r>
              <a:rPr lang="en-US" sz="2800" dirty="0" smtClean="0">
                <a:latin typeface="Arial" pitchFamily="34" charset="0"/>
              </a:rPr>
              <a:t>  </a:t>
            </a:r>
            <a:r>
              <a:rPr lang="en-US" sz="2800" dirty="0">
                <a:latin typeface="Arial" pitchFamily="34" charset="0"/>
              </a:rPr>
              <a:t>0  </a:t>
            </a:r>
            <a:r>
              <a:rPr lang="en-US" sz="2800" dirty="0" smtClean="0">
                <a:latin typeface="Arial" pitchFamily="34" charset="0"/>
              </a:rPr>
              <a:t>...</a:t>
            </a:r>
            <a:endParaRPr lang="en-US" sz="2800" dirty="0">
              <a:latin typeface="Arial" pitchFamily="34" charset="0"/>
            </a:endParaRPr>
          </a:p>
          <a:p>
            <a:pPr eaLnBrk="1" hangingPunct="1"/>
            <a:r>
              <a:rPr lang="en-US" sz="2800" dirty="0" smtClean="0">
                <a:latin typeface="Arial" pitchFamily="34" charset="0"/>
              </a:rPr>
              <a:t> 0     1     1     1    </a:t>
            </a:r>
            <a:r>
              <a:rPr lang="en-US" sz="2800" dirty="0">
                <a:latin typeface="Arial" pitchFamily="34" charset="0"/>
              </a:rPr>
              <a:t>1     1    1     0      0      0   </a:t>
            </a:r>
            <a:r>
              <a:rPr lang="en-US" sz="2800" dirty="0" smtClean="0">
                <a:latin typeface="Arial" pitchFamily="34" charset="0"/>
              </a:rPr>
              <a:t>  </a:t>
            </a:r>
            <a:r>
              <a:rPr lang="en-US" sz="2800" dirty="0">
                <a:latin typeface="Arial" pitchFamily="34" charset="0"/>
              </a:rPr>
              <a:t>1  </a:t>
            </a:r>
            <a:r>
              <a:rPr lang="en-US" sz="2800" dirty="0" smtClean="0">
                <a:latin typeface="Arial" pitchFamily="34" charset="0"/>
              </a:rPr>
              <a:t>...</a:t>
            </a:r>
            <a:endParaRPr lang="en-US" sz="2800" dirty="0">
              <a:latin typeface="Arial" pitchFamily="34" charset="0"/>
            </a:endParaRPr>
          </a:p>
          <a:p>
            <a:pPr eaLnBrk="1" hangingPunct="1"/>
            <a:r>
              <a:rPr lang="en-US" sz="2800" dirty="0" smtClean="0">
                <a:latin typeface="Arial" pitchFamily="34" charset="0"/>
              </a:rPr>
              <a:t> 1     1     0     0    </a:t>
            </a:r>
            <a:r>
              <a:rPr lang="en-US" sz="2800" dirty="0">
                <a:latin typeface="Arial" pitchFamily="34" charset="0"/>
              </a:rPr>
              <a:t>0     1    1     0      1      1   </a:t>
            </a:r>
            <a:r>
              <a:rPr lang="en-US" sz="2800" dirty="0" smtClean="0">
                <a:latin typeface="Arial" pitchFamily="34" charset="0"/>
              </a:rPr>
              <a:t>  </a:t>
            </a:r>
            <a:r>
              <a:rPr lang="en-US" sz="2800" dirty="0">
                <a:latin typeface="Arial" pitchFamily="34" charset="0"/>
              </a:rPr>
              <a:t>1  </a:t>
            </a:r>
            <a:r>
              <a:rPr lang="en-US" sz="2800" dirty="0" smtClean="0">
                <a:latin typeface="Arial" pitchFamily="34" charset="0"/>
              </a:rPr>
              <a:t>...</a:t>
            </a:r>
            <a:endParaRPr lang="en-US" sz="2800" dirty="0">
              <a:latin typeface="Arial" pitchFamily="34" charset="0"/>
            </a:endParaRPr>
          </a:p>
          <a:p>
            <a:pPr eaLnBrk="1" hangingPunct="1"/>
            <a:r>
              <a:rPr lang="en-US" sz="2800" dirty="0" smtClean="0">
                <a:latin typeface="Arial" pitchFamily="34" charset="0"/>
              </a:rPr>
              <a:t> 1     0     1     1    </a:t>
            </a:r>
            <a:r>
              <a:rPr lang="en-US" sz="2800" dirty="0">
                <a:latin typeface="Arial" pitchFamily="34" charset="0"/>
              </a:rPr>
              <a:t>0     0    0     0      0      0   </a:t>
            </a:r>
            <a:r>
              <a:rPr lang="en-US" sz="2800" dirty="0" smtClean="0">
                <a:latin typeface="Arial" pitchFamily="34" charset="0"/>
              </a:rPr>
              <a:t>  </a:t>
            </a:r>
            <a:r>
              <a:rPr lang="en-US" sz="2800" dirty="0">
                <a:latin typeface="Arial" pitchFamily="34" charset="0"/>
              </a:rPr>
              <a:t>1  </a:t>
            </a:r>
            <a:r>
              <a:rPr lang="en-US" sz="2800" dirty="0" smtClean="0">
                <a:latin typeface="Arial" pitchFamily="34" charset="0"/>
              </a:rPr>
              <a:t>...</a:t>
            </a:r>
            <a:endParaRPr lang="en-US" sz="2800" dirty="0">
              <a:latin typeface="Arial" pitchFamily="34" charset="0"/>
            </a:endParaRPr>
          </a:p>
          <a:p>
            <a:pPr eaLnBrk="1" hangingPunct="1"/>
            <a:r>
              <a:rPr lang="en-US" sz="2800" dirty="0" smtClean="0">
                <a:latin typeface="Arial" pitchFamily="34" charset="0"/>
              </a:rPr>
              <a:t> 0     1     1     1    </a:t>
            </a:r>
            <a:r>
              <a:rPr lang="en-US" sz="2800" dirty="0">
                <a:latin typeface="Arial" pitchFamily="34" charset="0"/>
              </a:rPr>
              <a:t>1     0    1     1      0      1   </a:t>
            </a:r>
            <a:r>
              <a:rPr lang="en-US" sz="2800" dirty="0" smtClean="0">
                <a:latin typeface="Arial" pitchFamily="34" charset="0"/>
              </a:rPr>
              <a:t>  </a:t>
            </a:r>
            <a:r>
              <a:rPr lang="en-US" sz="2800" dirty="0">
                <a:latin typeface="Arial" pitchFamily="34" charset="0"/>
              </a:rPr>
              <a:t>0  </a:t>
            </a:r>
            <a:r>
              <a:rPr lang="en-US" sz="2800" dirty="0" smtClean="0">
                <a:latin typeface="Arial" pitchFamily="34" charset="0"/>
              </a:rPr>
              <a:t>...</a:t>
            </a:r>
            <a:endParaRPr lang="en-US" sz="2800" dirty="0">
              <a:latin typeface="Arial" pitchFamily="34" charset="0"/>
            </a:endParaRPr>
          </a:p>
          <a:p>
            <a:pPr eaLnBrk="1" hangingPunct="1"/>
            <a:r>
              <a:rPr lang="en-US" sz="2800" dirty="0">
                <a:latin typeface="Arial" pitchFamily="34" charset="0"/>
              </a:rPr>
              <a:t> .     .   .  .   .    .   .   .   .    .    .       .  </a:t>
            </a:r>
          </a:p>
          <a:p>
            <a:pPr eaLnBrk="1" hangingPunct="1"/>
            <a:r>
              <a:rPr lang="en-US" sz="2800" dirty="0">
                <a:latin typeface="Arial" pitchFamily="34" charset="0"/>
              </a:rPr>
              <a:t> .     .   .  .   .    .   .   .   .    .    .       .  </a:t>
            </a:r>
          </a:p>
        </p:txBody>
      </p:sp>
      <p:sp>
        <p:nvSpPr>
          <p:cNvPr id="18440" name="Line 7"/>
          <p:cNvSpPr>
            <a:spLocks noChangeShapeType="1"/>
          </p:cNvSpPr>
          <p:nvPr/>
        </p:nvSpPr>
        <p:spPr bwMode="auto">
          <a:xfrm>
            <a:off x="457200" y="1250950"/>
            <a:ext cx="8077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41" name="Line 8"/>
          <p:cNvSpPr>
            <a:spLocks noChangeShapeType="1"/>
          </p:cNvSpPr>
          <p:nvPr/>
        </p:nvSpPr>
        <p:spPr bwMode="auto">
          <a:xfrm>
            <a:off x="1158875" y="731838"/>
            <a:ext cx="0" cy="57356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6" name="Text Box 9"/>
          <p:cNvSpPr txBox="1">
            <a:spLocks noChangeArrowheads="1"/>
          </p:cNvSpPr>
          <p:nvPr/>
        </p:nvSpPr>
        <p:spPr bwMode="auto">
          <a:xfrm>
            <a:off x="2209800" y="5650339"/>
            <a:ext cx="6120586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sz="2400" dirty="0" smtClean="0">
                <a:solidFill>
                  <a:srgbClr val="0033CC"/>
                </a:solidFill>
                <a:latin typeface="Arial" pitchFamily="34" charset="0"/>
              </a:rPr>
              <a:t>(</a:t>
            </a:r>
            <a:r>
              <a:rPr lang="en-US" sz="2400" b="1" dirty="0" err="1" smtClean="0">
                <a:solidFill>
                  <a:srgbClr val="0033CC"/>
                </a:solidFill>
                <a:latin typeface="Arial" pitchFamily="34" charset="0"/>
              </a:rPr>
              <a:t>P</a:t>
            </a:r>
            <a:r>
              <a:rPr lang="en-US" sz="2400" dirty="0" err="1" smtClean="0">
                <a:solidFill>
                  <a:srgbClr val="0033CC"/>
                </a:solidFill>
                <a:latin typeface="Arial" pitchFamily="34" charset="0"/>
              </a:rPr>
              <a:t>,</a:t>
            </a:r>
            <a:r>
              <a:rPr lang="en-US" sz="2400" b="1" dirty="0" err="1" smtClean="0">
                <a:solidFill>
                  <a:srgbClr val="0033CC"/>
                </a:solidFill>
                <a:latin typeface="Arial" pitchFamily="34" charset="0"/>
              </a:rPr>
              <a:t>x</a:t>
            </a:r>
            <a:r>
              <a:rPr lang="en-US" sz="2400" dirty="0" smtClean="0">
                <a:solidFill>
                  <a:srgbClr val="0033CC"/>
                </a:solidFill>
                <a:latin typeface="Arial" pitchFamily="34" charset="0"/>
              </a:rPr>
              <a:t>)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</a:rPr>
              <a:t>entry is </a:t>
            </a:r>
            <a:r>
              <a:rPr lang="en-US" sz="2400" b="1" dirty="0" smtClean="0">
                <a:solidFill>
                  <a:srgbClr val="0033CC"/>
                </a:solidFill>
                <a:latin typeface="Arial" pitchFamily="34" charset="0"/>
              </a:rPr>
              <a:t>1</a:t>
            </a:r>
            <a:r>
              <a:rPr lang="en-US" sz="2400" dirty="0" smtClean="0">
                <a:latin typeface="Arial" pitchFamily="34" charset="0"/>
              </a:rPr>
              <a:t> if program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2400" b="1" dirty="0" smtClean="0">
                <a:solidFill>
                  <a:srgbClr val="0033CC"/>
                </a:solidFill>
                <a:latin typeface="Arial" pitchFamily="34" charset="0"/>
              </a:rPr>
              <a:t>P</a:t>
            </a:r>
            <a:r>
              <a:rPr lang="en-US" sz="2400" dirty="0" smtClean="0">
                <a:latin typeface="Arial" pitchFamily="34" charset="0"/>
              </a:rPr>
              <a:t> halts on input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2400" b="1" dirty="0" smtClean="0">
                <a:solidFill>
                  <a:srgbClr val="0033CC"/>
                </a:solidFill>
                <a:latin typeface="Arial" pitchFamily="34" charset="0"/>
              </a:rPr>
              <a:t>x</a:t>
            </a:r>
          </a:p>
          <a:p>
            <a:pPr eaLnBrk="1" hangingPunct="1">
              <a:defRPr/>
            </a:pPr>
            <a:r>
              <a:rPr lang="en-US" sz="2400" dirty="0" smtClean="0">
                <a:latin typeface="Arial" pitchFamily="34" charset="0"/>
              </a:rPr>
              <a:t>	        and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2400" b="1" dirty="0" smtClean="0">
                <a:solidFill>
                  <a:srgbClr val="0033CC"/>
                </a:solidFill>
                <a:latin typeface="Arial" pitchFamily="34" charset="0"/>
              </a:rPr>
              <a:t>0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</a:rPr>
              <a:t>if it runs forever</a:t>
            </a:r>
            <a:endParaRPr lang="en-US" sz="3200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88FDC541-0A57-4AB8-AC8A-885060531184}" type="slidenum">
              <a:rPr lang="en-US" sz="1400" smtClean="0">
                <a:latin typeface="Tahoma" pitchFamily="34" charset="0"/>
              </a:rPr>
              <a:pPr eaLnBrk="1" hangingPunct="1"/>
              <a:t>15</a:t>
            </a:fld>
            <a:endParaRPr lang="en-US" sz="1400" smtClean="0">
              <a:latin typeface="Tahoma" pitchFamily="34" charset="0"/>
            </a:endParaRPr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1158875" y="729784"/>
            <a:ext cx="45720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lvl="0" eaLnBrk="1" hangingPunct="1"/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&lt;P</a:t>
            </a:r>
            <a:r>
              <a:rPr lang="en-US" sz="2400" baseline="-250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1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&gt;</a:t>
            </a:r>
            <a:r>
              <a:rPr lang="en-US" sz="2800" dirty="0" smtClean="0">
                <a:latin typeface="Arial" pitchFamily="34" charset="0"/>
              </a:rPr>
              <a:t> </a:t>
            </a:r>
            <a:r>
              <a:rPr lang="en-US" sz="2400" dirty="0" smtClean="0">
                <a:latin typeface="+mn-lt"/>
              </a:rPr>
              <a:t>&lt;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P</a:t>
            </a:r>
            <a:r>
              <a:rPr lang="en-US" sz="2400" baseline="-250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&gt;</a:t>
            </a:r>
            <a:r>
              <a:rPr lang="en-US" sz="2800" dirty="0" smtClean="0">
                <a:latin typeface="Arial" pitchFamily="34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Calibri"/>
                <a:sym typeface="Symbol" pitchFamily="18" charset="2"/>
              </a:rPr>
              <a:t>&lt;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P</a:t>
            </a:r>
            <a:r>
              <a:rPr lang="en-US" sz="2400" baseline="-250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3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&gt;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&lt;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P</a:t>
            </a:r>
            <a:r>
              <a:rPr lang="en-US" sz="2400" baseline="-250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4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&gt; </a:t>
            </a:r>
            <a:r>
              <a:rPr lang="en-US" sz="2400" dirty="0">
                <a:solidFill>
                  <a:prstClr val="black"/>
                </a:solidFill>
                <a:latin typeface="Calibri"/>
                <a:sym typeface="Symbol" pitchFamily="18" charset="2"/>
              </a:rPr>
              <a:t>&lt;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P</a:t>
            </a:r>
            <a:r>
              <a:rPr lang="en-US" sz="2400" baseline="-250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5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&gt;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&lt;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P</a:t>
            </a:r>
            <a:r>
              <a:rPr lang="en-US" sz="2400" baseline="-250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6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&gt;</a:t>
            </a:r>
            <a:r>
              <a:rPr lang="en-US" sz="2800" dirty="0" smtClean="0">
                <a:latin typeface="Arial" pitchFamily="34" charset="0"/>
              </a:rPr>
              <a:t> </a:t>
            </a:r>
            <a:r>
              <a:rPr lang="en-US" sz="2800" dirty="0">
                <a:latin typeface="Arial" pitchFamily="34" charset="0"/>
              </a:rPr>
              <a:t>....</a:t>
            </a:r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2652713" y="272584"/>
            <a:ext cx="3903633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sz="2800" dirty="0" smtClean="0">
                <a:solidFill>
                  <a:srgbClr val="009900"/>
                </a:solidFill>
                <a:latin typeface="Arial" pitchFamily="34" charset="0"/>
              </a:rPr>
              <a:t>Some possible inputs </a:t>
            </a:r>
            <a:r>
              <a:rPr lang="en-US" sz="2800" b="1" dirty="0" smtClean="0">
                <a:solidFill>
                  <a:srgbClr val="0033CC"/>
                </a:solidFill>
                <a:latin typeface="Arial" pitchFamily="34" charset="0"/>
              </a:rPr>
              <a:t>x</a:t>
            </a:r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430213" y="1227723"/>
            <a:ext cx="492443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dirty="0" smtClean="0">
                <a:latin typeface="+mn-lt"/>
                <a:sym typeface="Symbol" pitchFamily="18" charset="2"/>
              </a:rPr>
              <a:t>P</a:t>
            </a:r>
            <a:r>
              <a:rPr lang="en-US" sz="2800" baseline="-25000" dirty="0" smtClean="0">
                <a:latin typeface="+mn-lt"/>
                <a:sym typeface="Symbol" pitchFamily="18" charset="2"/>
              </a:rPr>
              <a:t>1</a:t>
            </a:r>
            <a:endParaRPr lang="en-US" sz="2800" baseline="-25000" dirty="0">
              <a:latin typeface="+mn-lt"/>
              <a:sym typeface="Symbol" pitchFamily="18" charset="2"/>
            </a:endParaRPr>
          </a:p>
          <a:p>
            <a:pPr eaLnBrk="1" hangingPunct="1"/>
            <a:r>
              <a:rPr lang="en-US" sz="2800" dirty="0" smtClean="0">
                <a:latin typeface="+mn-lt"/>
              </a:rPr>
              <a:t>P</a:t>
            </a:r>
            <a:r>
              <a:rPr lang="en-US" sz="2800" baseline="-25000" dirty="0" smtClean="0">
                <a:latin typeface="+mn-lt"/>
              </a:rPr>
              <a:t>2</a:t>
            </a:r>
            <a:endParaRPr lang="en-US" sz="2800" baseline="-25000" dirty="0">
              <a:latin typeface="+mn-lt"/>
            </a:endParaRPr>
          </a:p>
          <a:p>
            <a:pPr eaLnBrk="1" hangingPunct="1"/>
            <a:r>
              <a:rPr lang="en-US" sz="2800" dirty="0" smtClean="0">
                <a:latin typeface="+mn-lt"/>
              </a:rPr>
              <a:t>P</a:t>
            </a:r>
            <a:r>
              <a:rPr lang="en-US" sz="2800" baseline="-25000" dirty="0" smtClean="0">
                <a:latin typeface="+mn-lt"/>
              </a:rPr>
              <a:t>3</a:t>
            </a:r>
            <a:endParaRPr lang="en-US" sz="2800" baseline="-25000" dirty="0">
              <a:latin typeface="+mn-lt"/>
            </a:endParaRPr>
          </a:p>
          <a:p>
            <a:pPr eaLnBrk="1" hangingPunct="1"/>
            <a:r>
              <a:rPr lang="en-US" sz="2800" dirty="0" smtClean="0">
                <a:latin typeface="+mn-lt"/>
              </a:rPr>
              <a:t>P</a:t>
            </a:r>
            <a:r>
              <a:rPr lang="en-US" sz="2800" baseline="-25000" dirty="0" smtClean="0">
                <a:latin typeface="+mn-lt"/>
              </a:rPr>
              <a:t>4</a:t>
            </a:r>
            <a:endParaRPr lang="en-US" sz="2800" baseline="-25000" dirty="0">
              <a:latin typeface="+mn-lt"/>
            </a:endParaRPr>
          </a:p>
          <a:p>
            <a:pPr eaLnBrk="1" hangingPunct="1"/>
            <a:r>
              <a:rPr lang="en-US" sz="2800" dirty="0" smtClean="0">
                <a:latin typeface="+mn-lt"/>
              </a:rPr>
              <a:t>P</a:t>
            </a:r>
            <a:r>
              <a:rPr lang="en-US" sz="2800" baseline="-25000" dirty="0" smtClean="0">
                <a:latin typeface="+mn-lt"/>
              </a:rPr>
              <a:t>5</a:t>
            </a:r>
            <a:endParaRPr lang="en-US" sz="2800" baseline="-25000" dirty="0">
              <a:latin typeface="+mn-lt"/>
            </a:endParaRPr>
          </a:p>
          <a:p>
            <a:pPr eaLnBrk="1" hangingPunct="1"/>
            <a:r>
              <a:rPr lang="en-US" sz="2800" dirty="0" smtClean="0">
                <a:latin typeface="+mn-lt"/>
              </a:rPr>
              <a:t>P</a:t>
            </a:r>
            <a:r>
              <a:rPr lang="en-US" sz="2800" baseline="-25000" dirty="0" smtClean="0">
                <a:latin typeface="+mn-lt"/>
              </a:rPr>
              <a:t>6</a:t>
            </a:r>
            <a:endParaRPr lang="en-US" sz="2800" baseline="-25000" dirty="0">
              <a:latin typeface="+mn-lt"/>
            </a:endParaRPr>
          </a:p>
          <a:p>
            <a:pPr eaLnBrk="1" hangingPunct="1"/>
            <a:r>
              <a:rPr lang="en-US" sz="2800" dirty="0" smtClean="0">
                <a:latin typeface="+mn-lt"/>
              </a:rPr>
              <a:t>P</a:t>
            </a:r>
            <a:r>
              <a:rPr lang="en-US" sz="2800" baseline="-25000" dirty="0" smtClean="0">
                <a:latin typeface="+mn-lt"/>
              </a:rPr>
              <a:t>7</a:t>
            </a:r>
            <a:endParaRPr lang="en-US" sz="2800" baseline="-25000" dirty="0">
              <a:latin typeface="+mn-lt"/>
            </a:endParaRPr>
          </a:p>
          <a:p>
            <a:pPr eaLnBrk="1" hangingPunct="1"/>
            <a:r>
              <a:rPr lang="en-US" sz="2800" dirty="0" smtClean="0">
                <a:latin typeface="+mn-lt"/>
              </a:rPr>
              <a:t>P</a:t>
            </a:r>
            <a:r>
              <a:rPr lang="en-US" sz="2800" baseline="-25000" dirty="0" smtClean="0">
                <a:latin typeface="+mn-lt"/>
              </a:rPr>
              <a:t>8</a:t>
            </a:r>
            <a:endParaRPr lang="en-US" sz="2800" baseline="-25000" dirty="0">
              <a:latin typeface="+mn-lt"/>
            </a:endParaRPr>
          </a:p>
          <a:p>
            <a:pPr eaLnBrk="1" hangingPunct="1"/>
            <a:r>
              <a:rPr lang="en-US" sz="2800" dirty="0" smtClean="0">
                <a:latin typeface="+mn-lt"/>
              </a:rPr>
              <a:t>P</a:t>
            </a:r>
            <a:r>
              <a:rPr lang="en-US" sz="2800" baseline="-25000" dirty="0" smtClean="0">
                <a:latin typeface="+mn-lt"/>
              </a:rPr>
              <a:t>9</a:t>
            </a:r>
            <a:endParaRPr lang="en-US" sz="2800" baseline="-25000" dirty="0">
              <a:latin typeface="+mn-lt"/>
            </a:endParaRPr>
          </a:p>
          <a:p>
            <a:pPr eaLnBrk="1" hangingPunct="1"/>
            <a:r>
              <a:rPr lang="en-US" sz="2800" dirty="0">
                <a:latin typeface="+mn-lt"/>
              </a:rPr>
              <a:t>.</a:t>
            </a:r>
          </a:p>
          <a:p>
            <a:pPr eaLnBrk="1" hangingPunct="1"/>
            <a:r>
              <a:rPr lang="en-US" sz="2800" dirty="0">
                <a:latin typeface="+mn-lt"/>
              </a:rPr>
              <a:t>.</a:t>
            </a:r>
          </a:p>
          <a:p>
            <a:pPr eaLnBrk="1" hangingPunct="1"/>
            <a:endParaRPr lang="en-US" sz="2800" dirty="0">
              <a:latin typeface="Arial" pitchFamily="34" charset="0"/>
            </a:endParaRPr>
          </a:p>
        </p:txBody>
      </p:sp>
      <p:sp>
        <p:nvSpPr>
          <p:cNvPr id="14342" name="Text Box 5"/>
          <p:cNvSpPr txBox="1">
            <a:spLocks noChangeArrowheads="1"/>
          </p:cNvSpPr>
          <p:nvPr/>
        </p:nvSpPr>
        <p:spPr bwMode="auto">
          <a:xfrm rot="16145587">
            <a:off x="-759343" y="3644434"/>
            <a:ext cx="2044149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sz="2800" dirty="0" smtClean="0">
                <a:solidFill>
                  <a:srgbClr val="009900"/>
                </a:solidFill>
                <a:latin typeface="Arial" pitchFamily="34" charset="0"/>
              </a:rPr>
              <a:t>programs </a:t>
            </a:r>
            <a:r>
              <a:rPr lang="en-US" sz="2800" b="1" dirty="0" smtClean="0">
                <a:solidFill>
                  <a:srgbClr val="0033CC"/>
                </a:solidFill>
                <a:latin typeface="Arial" pitchFamily="34" charset="0"/>
              </a:rPr>
              <a:t>P</a:t>
            </a:r>
            <a:endParaRPr lang="en-US" sz="2800" dirty="0" smtClean="0">
              <a:solidFill>
                <a:srgbClr val="0033CC"/>
              </a:solidFill>
              <a:latin typeface="Arial" pitchFamily="34" charset="0"/>
            </a:endParaRPr>
          </a:p>
        </p:txBody>
      </p:sp>
      <p:sp>
        <p:nvSpPr>
          <p:cNvPr id="18439" name="Text Box 6"/>
          <p:cNvSpPr txBox="1">
            <a:spLocks noChangeArrowheads="1"/>
          </p:cNvSpPr>
          <p:nvPr/>
        </p:nvSpPr>
        <p:spPr bwMode="auto">
          <a:xfrm>
            <a:off x="1158875" y="1231573"/>
            <a:ext cx="7985125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dirty="0" smtClean="0">
                <a:latin typeface="Arial" pitchFamily="34" charset="0"/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  <a:latin typeface="Arial" pitchFamily="34" charset="0"/>
              </a:rPr>
              <a:t>0</a:t>
            </a:r>
            <a:r>
              <a:rPr lang="en-US" sz="2800" dirty="0" smtClean="0">
                <a:latin typeface="Arial" pitchFamily="34" charset="0"/>
              </a:rPr>
              <a:t>     1     1     0    </a:t>
            </a:r>
            <a:r>
              <a:rPr lang="en-US" sz="2800" dirty="0">
                <a:latin typeface="Arial" pitchFamily="34" charset="0"/>
              </a:rPr>
              <a:t>1     1    1     0      0      0    </a:t>
            </a:r>
            <a:r>
              <a:rPr lang="en-US" sz="2800" dirty="0" smtClean="0">
                <a:latin typeface="Arial" pitchFamily="34" charset="0"/>
              </a:rPr>
              <a:t> </a:t>
            </a:r>
            <a:r>
              <a:rPr lang="en-US" sz="2800" dirty="0">
                <a:latin typeface="Arial" pitchFamily="34" charset="0"/>
              </a:rPr>
              <a:t>1  </a:t>
            </a:r>
            <a:r>
              <a:rPr lang="en-US" sz="2800" dirty="0" smtClean="0">
                <a:latin typeface="Arial" pitchFamily="34" charset="0"/>
              </a:rPr>
              <a:t>...</a:t>
            </a:r>
            <a:endParaRPr lang="en-US" sz="2800" dirty="0">
              <a:latin typeface="Arial" pitchFamily="34" charset="0"/>
            </a:endParaRPr>
          </a:p>
          <a:p>
            <a:pPr eaLnBrk="1" hangingPunct="1"/>
            <a:r>
              <a:rPr lang="en-US" sz="2800" dirty="0" smtClean="0">
                <a:latin typeface="Arial" pitchFamily="34" charset="0"/>
              </a:rPr>
              <a:t> 1     </a:t>
            </a:r>
            <a:r>
              <a:rPr lang="en-US" sz="2800" b="1" dirty="0" smtClean="0">
                <a:solidFill>
                  <a:srgbClr val="00B050"/>
                </a:solidFill>
                <a:latin typeface="Arial" pitchFamily="34" charset="0"/>
              </a:rPr>
              <a:t>1</a:t>
            </a:r>
            <a:r>
              <a:rPr lang="en-US" sz="2800" dirty="0" smtClean="0">
                <a:latin typeface="Arial" pitchFamily="34" charset="0"/>
              </a:rPr>
              <a:t>     0     1    </a:t>
            </a:r>
            <a:r>
              <a:rPr lang="en-US" sz="2800" dirty="0">
                <a:latin typeface="Arial" pitchFamily="34" charset="0"/>
              </a:rPr>
              <a:t>0     1    1     0      1      1    </a:t>
            </a:r>
            <a:r>
              <a:rPr lang="en-US" sz="2800" dirty="0" smtClean="0">
                <a:latin typeface="Arial" pitchFamily="34" charset="0"/>
              </a:rPr>
              <a:t> </a:t>
            </a:r>
            <a:r>
              <a:rPr lang="en-US" sz="2800" dirty="0">
                <a:latin typeface="Arial" pitchFamily="34" charset="0"/>
              </a:rPr>
              <a:t>1  </a:t>
            </a:r>
            <a:r>
              <a:rPr lang="en-US" sz="2800" dirty="0" smtClean="0">
                <a:latin typeface="Arial" pitchFamily="34" charset="0"/>
              </a:rPr>
              <a:t>...</a:t>
            </a:r>
            <a:endParaRPr lang="en-US" sz="2800" dirty="0">
              <a:latin typeface="Arial" pitchFamily="34" charset="0"/>
            </a:endParaRPr>
          </a:p>
          <a:p>
            <a:pPr eaLnBrk="1" hangingPunct="1"/>
            <a:r>
              <a:rPr lang="en-US" sz="2800" dirty="0" smtClean="0">
                <a:latin typeface="Arial" pitchFamily="34" charset="0"/>
              </a:rPr>
              <a:t> 1     0     </a:t>
            </a:r>
            <a:r>
              <a:rPr lang="en-US" sz="2800" b="1" dirty="0" smtClean="0">
                <a:solidFill>
                  <a:srgbClr val="00B050"/>
                </a:solidFill>
                <a:latin typeface="Arial" pitchFamily="34" charset="0"/>
              </a:rPr>
              <a:t>1</a:t>
            </a:r>
            <a:r>
              <a:rPr lang="en-US" sz="2800" b="1" dirty="0" smtClean="0">
                <a:solidFill>
                  <a:srgbClr val="0033CC"/>
                </a:solidFill>
                <a:latin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</a:rPr>
              <a:t>    0    </a:t>
            </a:r>
            <a:r>
              <a:rPr lang="en-US" sz="2800" dirty="0">
                <a:latin typeface="Arial" pitchFamily="34" charset="0"/>
              </a:rPr>
              <a:t>0     0    0     0      0      0    </a:t>
            </a:r>
            <a:r>
              <a:rPr lang="en-US" sz="2800" dirty="0" smtClean="0">
                <a:latin typeface="Arial" pitchFamily="34" charset="0"/>
              </a:rPr>
              <a:t> </a:t>
            </a:r>
            <a:r>
              <a:rPr lang="en-US" sz="2800" dirty="0">
                <a:latin typeface="Arial" pitchFamily="34" charset="0"/>
              </a:rPr>
              <a:t>1  </a:t>
            </a:r>
            <a:r>
              <a:rPr lang="en-US" sz="2800" dirty="0" smtClean="0">
                <a:latin typeface="Arial" pitchFamily="34" charset="0"/>
              </a:rPr>
              <a:t>...</a:t>
            </a:r>
            <a:endParaRPr lang="en-US" sz="2800" dirty="0">
              <a:latin typeface="Arial" pitchFamily="34" charset="0"/>
            </a:endParaRPr>
          </a:p>
          <a:p>
            <a:pPr eaLnBrk="1" hangingPunct="1"/>
            <a:r>
              <a:rPr lang="en-US" sz="2800" dirty="0" smtClean="0">
                <a:latin typeface="Arial" pitchFamily="34" charset="0"/>
              </a:rPr>
              <a:t> 0     1     </a:t>
            </a:r>
            <a:r>
              <a:rPr lang="en-US" sz="2800" dirty="0">
                <a:latin typeface="Arial" pitchFamily="34" charset="0"/>
              </a:rPr>
              <a:t>1  </a:t>
            </a:r>
            <a:r>
              <a:rPr lang="en-US" sz="2800" dirty="0" smtClean="0">
                <a:latin typeface="Arial" pitchFamily="34" charset="0"/>
              </a:rPr>
              <a:t>   </a:t>
            </a:r>
            <a:r>
              <a:rPr lang="en-US" sz="2800" b="1" dirty="0" smtClean="0">
                <a:solidFill>
                  <a:srgbClr val="00B050"/>
                </a:solidFill>
                <a:latin typeface="Arial" pitchFamily="34" charset="0"/>
              </a:rPr>
              <a:t>0</a:t>
            </a:r>
            <a:r>
              <a:rPr lang="en-US" sz="2800" dirty="0" smtClean="0">
                <a:latin typeface="Arial" pitchFamily="34" charset="0"/>
              </a:rPr>
              <a:t>    </a:t>
            </a:r>
            <a:r>
              <a:rPr lang="en-US" sz="2800" dirty="0">
                <a:latin typeface="Arial" pitchFamily="34" charset="0"/>
              </a:rPr>
              <a:t>1     0    1     1      0      1   </a:t>
            </a:r>
            <a:r>
              <a:rPr lang="en-US" sz="2800" dirty="0" smtClean="0">
                <a:latin typeface="Arial" pitchFamily="34" charset="0"/>
              </a:rPr>
              <a:t>  </a:t>
            </a:r>
            <a:r>
              <a:rPr lang="en-US" sz="2800" dirty="0">
                <a:latin typeface="Arial" pitchFamily="34" charset="0"/>
              </a:rPr>
              <a:t>0  </a:t>
            </a:r>
            <a:r>
              <a:rPr lang="en-US" sz="2800" dirty="0" smtClean="0">
                <a:latin typeface="Arial" pitchFamily="34" charset="0"/>
              </a:rPr>
              <a:t>...</a:t>
            </a:r>
            <a:endParaRPr lang="en-US" sz="2800" dirty="0">
              <a:latin typeface="Arial" pitchFamily="34" charset="0"/>
            </a:endParaRPr>
          </a:p>
          <a:p>
            <a:pPr eaLnBrk="1" hangingPunct="1"/>
            <a:r>
              <a:rPr lang="en-US" sz="2800" dirty="0" smtClean="0">
                <a:latin typeface="Arial" pitchFamily="34" charset="0"/>
              </a:rPr>
              <a:t> 0     1     1     1    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</a:rPr>
              <a:t>1</a:t>
            </a:r>
            <a:r>
              <a:rPr lang="en-US" sz="2800" dirty="0">
                <a:latin typeface="Arial" pitchFamily="34" charset="0"/>
              </a:rPr>
              <a:t>     1    1     0      0      0   </a:t>
            </a:r>
            <a:r>
              <a:rPr lang="en-US" sz="2800" dirty="0" smtClean="0">
                <a:latin typeface="Arial" pitchFamily="34" charset="0"/>
              </a:rPr>
              <a:t>  </a:t>
            </a:r>
            <a:r>
              <a:rPr lang="en-US" sz="2800" dirty="0">
                <a:latin typeface="Arial" pitchFamily="34" charset="0"/>
              </a:rPr>
              <a:t>1  </a:t>
            </a:r>
            <a:r>
              <a:rPr lang="en-US" sz="2800" dirty="0" smtClean="0">
                <a:latin typeface="Arial" pitchFamily="34" charset="0"/>
              </a:rPr>
              <a:t>...</a:t>
            </a:r>
            <a:endParaRPr lang="en-US" sz="2800" dirty="0">
              <a:latin typeface="Arial" pitchFamily="34" charset="0"/>
            </a:endParaRPr>
          </a:p>
          <a:p>
            <a:pPr eaLnBrk="1" hangingPunct="1"/>
            <a:r>
              <a:rPr lang="en-US" sz="2800" dirty="0" smtClean="0">
                <a:latin typeface="Arial" pitchFamily="34" charset="0"/>
              </a:rPr>
              <a:t> 1     1     0     0    </a:t>
            </a:r>
            <a:r>
              <a:rPr lang="en-US" sz="2800" dirty="0">
                <a:latin typeface="Arial" pitchFamily="34" charset="0"/>
              </a:rPr>
              <a:t>0     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</a:rPr>
              <a:t>1</a:t>
            </a:r>
            <a:r>
              <a:rPr lang="en-US" sz="2800" dirty="0">
                <a:latin typeface="Arial" pitchFamily="34" charset="0"/>
              </a:rPr>
              <a:t>    1     0      1      1   </a:t>
            </a:r>
            <a:r>
              <a:rPr lang="en-US" sz="2800" dirty="0" smtClean="0">
                <a:latin typeface="Arial" pitchFamily="34" charset="0"/>
              </a:rPr>
              <a:t>  </a:t>
            </a:r>
            <a:r>
              <a:rPr lang="en-US" sz="2800" dirty="0">
                <a:latin typeface="Arial" pitchFamily="34" charset="0"/>
              </a:rPr>
              <a:t>1  </a:t>
            </a:r>
            <a:r>
              <a:rPr lang="en-US" sz="2800" dirty="0" smtClean="0">
                <a:latin typeface="Arial" pitchFamily="34" charset="0"/>
              </a:rPr>
              <a:t>...</a:t>
            </a:r>
            <a:endParaRPr lang="en-US" sz="2800" dirty="0">
              <a:latin typeface="Arial" pitchFamily="34" charset="0"/>
            </a:endParaRPr>
          </a:p>
          <a:p>
            <a:pPr eaLnBrk="1" hangingPunct="1"/>
            <a:r>
              <a:rPr lang="en-US" sz="2800" dirty="0" smtClean="0">
                <a:latin typeface="Arial" pitchFamily="34" charset="0"/>
              </a:rPr>
              <a:t> 1     0     1     1    </a:t>
            </a:r>
            <a:r>
              <a:rPr lang="en-US" sz="2800" dirty="0">
                <a:latin typeface="Arial" pitchFamily="34" charset="0"/>
              </a:rPr>
              <a:t>0     0    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</a:rPr>
              <a:t>0</a:t>
            </a:r>
            <a:r>
              <a:rPr lang="en-US" sz="2800" dirty="0">
                <a:latin typeface="Arial" pitchFamily="34" charset="0"/>
              </a:rPr>
              <a:t>     0      0      0   </a:t>
            </a:r>
            <a:r>
              <a:rPr lang="en-US" sz="2800" dirty="0" smtClean="0">
                <a:latin typeface="Arial" pitchFamily="34" charset="0"/>
              </a:rPr>
              <a:t>  </a:t>
            </a:r>
            <a:r>
              <a:rPr lang="en-US" sz="2800" dirty="0">
                <a:latin typeface="Arial" pitchFamily="34" charset="0"/>
              </a:rPr>
              <a:t>1  </a:t>
            </a:r>
            <a:r>
              <a:rPr lang="en-US" sz="2800" dirty="0" smtClean="0">
                <a:latin typeface="Arial" pitchFamily="34" charset="0"/>
              </a:rPr>
              <a:t>...</a:t>
            </a:r>
            <a:endParaRPr lang="en-US" sz="2800" dirty="0">
              <a:latin typeface="Arial" pitchFamily="34" charset="0"/>
            </a:endParaRPr>
          </a:p>
          <a:p>
            <a:pPr eaLnBrk="1" hangingPunct="1"/>
            <a:r>
              <a:rPr lang="en-US" sz="2800" dirty="0" smtClean="0">
                <a:latin typeface="Arial" pitchFamily="34" charset="0"/>
              </a:rPr>
              <a:t> 0     1     1     1    </a:t>
            </a:r>
            <a:r>
              <a:rPr lang="en-US" sz="2800" dirty="0">
                <a:latin typeface="Arial" pitchFamily="34" charset="0"/>
              </a:rPr>
              <a:t>1     0    1     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</a:rPr>
              <a:t>1</a:t>
            </a:r>
            <a:r>
              <a:rPr lang="en-US" sz="2800" dirty="0">
                <a:latin typeface="Arial" pitchFamily="34" charset="0"/>
              </a:rPr>
              <a:t>      0      1    </a:t>
            </a:r>
            <a:r>
              <a:rPr lang="en-US" sz="2800" dirty="0" smtClean="0">
                <a:latin typeface="Arial" pitchFamily="34" charset="0"/>
              </a:rPr>
              <a:t> </a:t>
            </a:r>
            <a:r>
              <a:rPr lang="en-US" sz="2800" dirty="0">
                <a:latin typeface="Arial" pitchFamily="34" charset="0"/>
              </a:rPr>
              <a:t>0  </a:t>
            </a:r>
            <a:r>
              <a:rPr lang="en-US" sz="2800" dirty="0" smtClean="0">
                <a:latin typeface="Arial" pitchFamily="34" charset="0"/>
              </a:rPr>
              <a:t>...</a:t>
            </a:r>
            <a:endParaRPr lang="en-US" sz="2800" dirty="0">
              <a:latin typeface="Arial" pitchFamily="34" charset="0"/>
            </a:endParaRPr>
          </a:p>
          <a:p>
            <a:pPr eaLnBrk="1" hangingPunct="1"/>
            <a:r>
              <a:rPr lang="en-US" sz="2800" dirty="0">
                <a:latin typeface="Arial" pitchFamily="34" charset="0"/>
              </a:rPr>
              <a:t> .     .   .  .   .    .   .   .   .    .    .       .  </a:t>
            </a:r>
          </a:p>
          <a:p>
            <a:pPr eaLnBrk="1" hangingPunct="1"/>
            <a:r>
              <a:rPr lang="en-US" sz="2800" dirty="0">
                <a:latin typeface="Arial" pitchFamily="34" charset="0"/>
              </a:rPr>
              <a:t> .     .   .  .   .    .   .   .   .    .    .       .  </a:t>
            </a:r>
          </a:p>
        </p:txBody>
      </p:sp>
      <p:sp>
        <p:nvSpPr>
          <p:cNvPr id="18440" name="Line 7"/>
          <p:cNvSpPr>
            <a:spLocks noChangeShapeType="1"/>
          </p:cNvSpPr>
          <p:nvPr/>
        </p:nvSpPr>
        <p:spPr bwMode="auto">
          <a:xfrm>
            <a:off x="457200" y="1250950"/>
            <a:ext cx="8077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41" name="Line 8"/>
          <p:cNvSpPr>
            <a:spLocks noChangeShapeType="1"/>
          </p:cNvSpPr>
          <p:nvPr/>
        </p:nvSpPr>
        <p:spPr bwMode="auto">
          <a:xfrm>
            <a:off x="1158875" y="731838"/>
            <a:ext cx="0" cy="57356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6" name="Text Box 9"/>
          <p:cNvSpPr txBox="1">
            <a:spLocks noChangeArrowheads="1"/>
          </p:cNvSpPr>
          <p:nvPr/>
        </p:nvSpPr>
        <p:spPr bwMode="auto">
          <a:xfrm>
            <a:off x="2209800" y="5650339"/>
            <a:ext cx="6120586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sz="2400" dirty="0" smtClean="0">
                <a:solidFill>
                  <a:srgbClr val="0033CC"/>
                </a:solidFill>
                <a:latin typeface="Arial" pitchFamily="34" charset="0"/>
              </a:rPr>
              <a:t>(</a:t>
            </a:r>
            <a:r>
              <a:rPr lang="en-US" sz="2400" b="1" dirty="0" err="1" smtClean="0">
                <a:solidFill>
                  <a:srgbClr val="0033CC"/>
                </a:solidFill>
                <a:latin typeface="Arial" pitchFamily="34" charset="0"/>
              </a:rPr>
              <a:t>P</a:t>
            </a:r>
            <a:r>
              <a:rPr lang="en-US" sz="2400" dirty="0" err="1" smtClean="0">
                <a:solidFill>
                  <a:srgbClr val="0033CC"/>
                </a:solidFill>
                <a:latin typeface="Arial" pitchFamily="34" charset="0"/>
              </a:rPr>
              <a:t>,</a:t>
            </a:r>
            <a:r>
              <a:rPr lang="en-US" sz="2400" b="1" dirty="0" err="1" smtClean="0">
                <a:solidFill>
                  <a:srgbClr val="0033CC"/>
                </a:solidFill>
                <a:latin typeface="Arial" pitchFamily="34" charset="0"/>
              </a:rPr>
              <a:t>x</a:t>
            </a:r>
            <a:r>
              <a:rPr lang="en-US" sz="2400" dirty="0" smtClean="0">
                <a:solidFill>
                  <a:srgbClr val="0033CC"/>
                </a:solidFill>
                <a:latin typeface="Arial" pitchFamily="34" charset="0"/>
              </a:rPr>
              <a:t>)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</a:rPr>
              <a:t>entry is </a:t>
            </a:r>
            <a:r>
              <a:rPr lang="en-US" sz="2400" b="1" dirty="0" smtClean="0">
                <a:solidFill>
                  <a:srgbClr val="0033CC"/>
                </a:solidFill>
                <a:latin typeface="Arial" pitchFamily="34" charset="0"/>
              </a:rPr>
              <a:t>1</a:t>
            </a:r>
            <a:r>
              <a:rPr lang="en-US" sz="2400" dirty="0" smtClean="0">
                <a:latin typeface="Arial" pitchFamily="34" charset="0"/>
              </a:rPr>
              <a:t> if program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2400" b="1" dirty="0" smtClean="0">
                <a:solidFill>
                  <a:srgbClr val="0033CC"/>
                </a:solidFill>
                <a:latin typeface="Arial" pitchFamily="34" charset="0"/>
              </a:rPr>
              <a:t>P</a:t>
            </a:r>
            <a:r>
              <a:rPr lang="en-US" sz="2400" dirty="0" smtClean="0">
                <a:latin typeface="Arial" pitchFamily="34" charset="0"/>
              </a:rPr>
              <a:t> halts on input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2400" b="1" dirty="0" smtClean="0">
                <a:solidFill>
                  <a:srgbClr val="0033CC"/>
                </a:solidFill>
                <a:latin typeface="Arial" pitchFamily="34" charset="0"/>
              </a:rPr>
              <a:t>x</a:t>
            </a:r>
          </a:p>
          <a:p>
            <a:pPr eaLnBrk="1" hangingPunct="1">
              <a:defRPr/>
            </a:pPr>
            <a:r>
              <a:rPr lang="en-US" sz="2400" dirty="0" smtClean="0">
                <a:latin typeface="Arial" pitchFamily="34" charset="0"/>
              </a:rPr>
              <a:t>	        and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2400" b="1" dirty="0" smtClean="0">
                <a:solidFill>
                  <a:srgbClr val="0033CC"/>
                </a:solidFill>
                <a:latin typeface="Arial" pitchFamily="34" charset="0"/>
              </a:rPr>
              <a:t>0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</a:rPr>
              <a:t>if it runs forever</a:t>
            </a:r>
            <a:endParaRPr lang="en-US" sz="3200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19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88FDC541-0A57-4AB8-AC8A-885060531184}" type="slidenum">
              <a:rPr lang="en-US" sz="1400" smtClean="0">
                <a:latin typeface="Tahoma" pitchFamily="34" charset="0"/>
              </a:rPr>
              <a:pPr eaLnBrk="1" hangingPunct="1"/>
              <a:t>16</a:t>
            </a:fld>
            <a:endParaRPr lang="en-US" sz="1400" smtClean="0">
              <a:latin typeface="Tahoma" pitchFamily="34" charset="0"/>
            </a:endParaRPr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1158875" y="729784"/>
            <a:ext cx="45720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lvl="0" eaLnBrk="1" hangingPunct="1"/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&lt;P</a:t>
            </a:r>
            <a:r>
              <a:rPr lang="en-US" sz="2400" baseline="-250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1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&gt;</a:t>
            </a:r>
            <a:r>
              <a:rPr lang="en-US" sz="2800" dirty="0" smtClean="0">
                <a:latin typeface="Arial" pitchFamily="34" charset="0"/>
              </a:rPr>
              <a:t> </a:t>
            </a:r>
            <a:r>
              <a:rPr lang="en-US" sz="2400" dirty="0" smtClean="0">
                <a:latin typeface="+mn-lt"/>
              </a:rPr>
              <a:t>&lt;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P</a:t>
            </a:r>
            <a:r>
              <a:rPr lang="en-US" sz="2400" baseline="-250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&gt;</a:t>
            </a:r>
            <a:r>
              <a:rPr lang="en-US" sz="2800" dirty="0" smtClean="0">
                <a:latin typeface="Arial" pitchFamily="34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Calibri"/>
                <a:sym typeface="Symbol" pitchFamily="18" charset="2"/>
              </a:rPr>
              <a:t>&lt;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P</a:t>
            </a:r>
            <a:r>
              <a:rPr lang="en-US" sz="2400" baseline="-250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3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&gt;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&lt;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P</a:t>
            </a:r>
            <a:r>
              <a:rPr lang="en-US" sz="2400" baseline="-250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4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&gt; </a:t>
            </a:r>
            <a:r>
              <a:rPr lang="en-US" sz="2400" dirty="0">
                <a:solidFill>
                  <a:prstClr val="black"/>
                </a:solidFill>
                <a:latin typeface="Calibri"/>
                <a:sym typeface="Symbol" pitchFamily="18" charset="2"/>
              </a:rPr>
              <a:t>&lt;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P</a:t>
            </a:r>
            <a:r>
              <a:rPr lang="en-US" sz="2400" baseline="-250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5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&gt;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&lt;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P</a:t>
            </a:r>
            <a:r>
              <a:rPr lang="en-US" sz="2400" baseline="-250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6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&gt;</a:t>
            </a:r>
            <a:r>
              <a:rPr lang="en-US" sz="2800" dirty="0" smtClean="0">
                <a:latin typeface="Arial" pitchFamily="34" charset="0"/>
              </a:rPr>
              <a:t> </a:t>
            </a:r>
            <a:r>
              <a:rPr lang="en-US" sz="2800" dirty="0">
                <a:latin typeface="Arial" pitchFamily="34" charset="0"/>
              </a:rPr>
              <a:t>....</a:t>
            </a:r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1827327" y="272584"/>
            <a:ext cx="3903633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sz="2800" dirty="0" smtClean="0">
                <a:solidFill>
                  <a:srgbClr val="009900"/>
                </a:solidFill>
                <a:latin typeface="Arial" pitchFamily="34" charset="0"/>
              </a:rPr>
              <a:t>Some possible inputs </a:t>
            </a:r>
            <a:r>
              <a:rPr lang="en-US" sz="2800" b="1" dirty="0" smtClean="0">
                <a:solidFill>
                  <a:srgbClr val="0033CC"/>
                </a:solidFill>
                <a:latin typeface="Arial" pitchFamily="34" charset="0"/>
              </a:rPr>
              <a:t>x</a:t>
            </a:r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430213" y="1227723"/>
            <a:ext cx="492443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dirty="0" smtClean="0">
                <a:latin typeface="+mn-lt"/>
                <a:sym typeface="Symbol" pitchFamily="18" charset="2"/>
              </a:rPr>
              <a:t>P</a:t>
            </a:r>
            <a:r>
              <a:rPr lang="en-US" sz="2800" baseline="-25000" dirty="0" smtClean="0">
                <a:latin typeface="+mn-lt"/>
                <a:sym typeface="Symbol" pitchFamily="18" charset="2"/>
              </a:rPr>
              <a:t>1</a:t>
            </a:r>
            <a:endParaRPr lang="en-US" sz="2800" baseline="-25000" dirty="0">
              <a:latin typeface="+mn-lt"/>
              <a:sym typeface="Symbol" pitchFamily="18" charset="2"/>
            </a:endParaRPr>
          </a:p>
          <a:p>
            <a:pPr eaLnBrk="1" hangingPunct="1"/>
            <a:r>
              <a:rPr lang="en-US" sz="2800" dirty="0" smtClean="0">
                <a:latin typeface="+mn-lt"/>
              </a:rPr>
              <a:t>P</a:t>
            </a:r>
            <a:r>
              <a:rPr lang="en-US" sz="2800" baseline="-25000" dirty="0" smtClean="0">
                <a:latin typeface="+mn-lt"/>
              </a:rPr>
              <a:t>2</a:t>
            </a:r>
            <a:endParaRPr lang="en-US" sz="2800" baseline="-25000" dirty="0">
              <a:latin typeface="+mn-lt"/>
            </a:endParaRPr>
          </a:p>
          <a:p>
            <a:pPr eaLnBrk="1" hangingPunct="1"/>
            <a:r>
              <a:rPr lang="en-US" sz="2800" dirty="0" smtClean="0">
                <a:latin typeface="+mn-lt"/>
              </a:rPr>
              <a:t>P</a:t>
            </a:r>
            <a:r>
              <a:rPr lang="en-US" sz="2800" baseline="-25000" dirty="0" smtClean="0">
                <a:latin typeface="+mn-lt"/>
              </a:rPr>
              <a:t>3</a:t>
            </a:r>
            <a:endParaRPr lang="en-US" sz="2800" baseline="-25000" dirty="0">
              <a:latin typeface="+mn-lt"/>
            </a:endParaRPr>
          </a:p>
          <a:p>
            <a:pPr eaLnBrk="1" hangingPunct="1"/>
            <a:r>
              <a:rPr lang="en-US" sz="2800" dirty="0" smtClean="0">
                <a:latin typeface="+mn-lt"/>
              </a:rPr>
              <a:t>P</a:t>
            </a:r>
            <a:r>
              <a:rPr lang="en-US" sz="2800" baseline="-25000" dirty="0" smtClean="0">
                <a:latin typeface="+mn-lt"/>
              </a:rPr>
              <a:t>4</a:t>
            </a:r>
            <a:endParaRPr lang="en-US" sz="2800" baseline="-25000" dirty="0">
              <a:latin typeface="+mn-lt"/>
            </a:endParaRPr>
          </a:p>
          <a:p>
            <a:pPr eaLnBrk="1" hangingPunct="1"/>
            <a:r>
              <a:rPr lang="en-US" sz="2800" dirty="0" smtClean="0">
                <a:latin typeface="+mn-lt"/>
              </a:rPr>
              <a:t>P</a:t>
            </a:r>
            <a:r>
              <a:rPr lang="en-US" sz="2800" baseline="-25000" dirty="0" smtClean="0">
                <a:latin typeface="+mn-lt"/>
              </a:rPr>
              <a:t>5</a:t>
            </a:r>
            <a:endParaRPr lang="en-US" sz="2800" baseline="-25000" dirty="0">
              <a:latin typeface="+mn-lt"/>
            </a:endParaRPr>
          </a:p>
          <a:p>
            <a:pPr eaLnBrk="1" hangingPunct="1"/>
            <a:r>
              <a:rPr lang="en-US" sz="2800" dirty="0" smtClean="0">
                <a:latin typeface="+mn-lt"/>
              </a:rPr>
              <a:t>P</a:t>
            </a:r>
            <a:r>
              <a:rPr lang="en-US" sz="2800" baseline="-25000" dirty="0" smtClean="0">
                <a:latin typeface="+mn-lt"/>
              </a:rPr>
              <a:t>6</a:t>
            </a:r>
            <a:endParaRPr lang="en-US" sz="2800" baseline="-25000" dirty="0">
              <a:latin typeface="+mn-lt"/>
            </a:endParaRPr>
          </a:p>
          <a:p>
            <a:pPr eaLnBrk="1" hangingPunct="1"/>
            <a:r>
              <a:rPr lang="en-US" sz="2800" dirty="0" smtClean="0">
                <a:latin typeface="+mn-lt"/>
              </a:rPr>
              <a:t>P</a:t>
            </a:r>
            <a:r>
              <a:rPr lang="en-US" sz="2800" baseline="-25000" dirty="0" smtClean="0">
                <a:latin typeface="+mn-lt"/>
              </a:rPr>
              <a:t>7</a:t>
            </a:r>
            <a:endParaRPr lang="en-US" sz="2800" baseline="-25000" dirty="0">
              <a:latin typeface="+mn-lt"/>
            </a:endParaRPr>
          </a:p>
          <a:p>
            <a:pPr eaLnBrk="1" hangingPunct="1"/>
            <a:r>
              <a:rPr lang="en-US" sz="2800" dirty="0" smtClean="0">
                <a:latin typeface="+mn-lt"/>
              </a:rPr>
              <a:t>P</a:t>
            </a:r>
            <a:r>
              <a:rPr lang="en-US" sz="2800" baseline="-25000" dirty="0" smtClean="0">
                <a:latin typeface="+mn-lt"/>
              </a:rPr>
              <a:t>8</a:t>
            </a:r>
            <a:endParaRPr lang="en-US" sz="2800" baseline="-25000" dirty="0">
              <a:latin typeface="+mn-lt"/>
            </a:endParaRPr>
          </a:p>
          <a:p>
            <a:pPr eaLnBrk="1" hangingPunct="1"/>
            <a:r>
              <a:rPr lang="en-US" sz="2800" dirty="0" smtClean="0">
                <a:latin typeface="+mn-lt"/>
              </a:rPr>
              <a:t>P</a:t>
            </a:r>
            <a:r>
              <a:rPr lang="en-US" sz="2800" baseline="-25000" dirty="0" smtClean="0">
                <a:latin typeface="+mn-lt"/>
              </a:rPr>
              <a:t>9</a:t>
            </a:r>
            <a:endParaRPr lang="en-US" sz="2800" baseline="-25000" dirty="0">
              <a:latin typeface="+mn-lt"/>
            </a:endParaRPr>
          </a:p>
          <a:p>
            <a:pPr eaLnBrk="1" hangingPunct="1"/>
            <a:r>
              <a:rPr lang="en-US" sz="2800" dirty="0">
                <a:latin typeface="+mn-lt"/>
              </a:rPr>
              <a:t>.</a:t>
            </a:r>
          </a:p>
          <a:p>
            <a:pPr eaLnBrk="1" hangingPunct="1"/>
            <a:r>
              <a:rPr lang="en-US" sz="2800" dirty="0">
                <a:latin typeface="+mn-lt"/>
              </a:rPr>
              <a:t>.</a:t>
            </a:r>
          </a:p>
          <a:p>
            <a:pPr eaLnBrk="1" hangingPunct="1"/>
            <a:endParaRPr lang="en-US" sz="2800" dirty="0">
              <a:latin typeface="Arial" pitchFamily="34" charset="0"/>
            </a:endParaRPr>
          </a:p>
        </p:txBody>
      </p:sp>
      <p:sp>
        <p:nvSpPr>
          <p:cNvPr id="14342" name="Text Box 5"/>
          <p:cNvSpPr txBox="1">
            <a:spLocks noChangeArrowheads="1"/>
          </p:cNvSpPr>
          <p:nvPr/>
        </p:nvSpPr>
        <p:spPr bwMode="auto">
          <a:xfrm rot="16145587">
            <a:off x="-759343" y="3644434"/>
            <a:ext cx="2044149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sz="2800" dirty="0" smtClean="0">
                <a:solidFill>
                  <a:srgbClr val="009900"/>
                </a:solidFill>
                <a:latin typeface="Arial" pitchFamily="34" charset="0"/>
              </a:rPr>
              <a:t>programs </a:t>
            </a:r>
            <a:r>
              <a:rPr lang="en-US" sz="2800" b="1" dirty="0" smtClean="0">
                <a:solidFill>
                  <a:srgbClr val="0033CC"/>
                </a:solidFill>
                <a:latin typeface="Arial" pitchFamily="34" charset="0"/>
              </a:rPr>
              <a:t>P</a:t>
            </a:r>
            <a:endParaRPr lang="en-US" sz="2800" dirty="0" smtClean="0">
              <a:solidFill>
                <a:srgbClr val="0033CC"/>
              </a:solidFill>
              <a:latin typeface="Arial" pitchFamily="34" charset="0"/>
            </a:endParaRPr>
          </a:p>
        </p:txBody>
      </p:sp>
      <p:sp>
        <p:nvSpPr>
          <p:cNvPr id="18439" name="Text Box 6"/>
          <p:cNvSpPr txBox="1">
            <a:spLocks noChangeArrowheads="1"/>
          </p:cNvSpPr>
          <p:nvPr/>
        </p:nvSpPr>
        <p:spPr bwMode="auto">
          <a:xfrm>
            <a:off x="1158875" y="1231573"/>
            <a:ext cx="7985125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dirty="0" smtClean="0">
                <a:latin typeface="Arial" pitchFamily="34" charset="0"/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  <a:latin typeface="Arial" pitchFamily="34" charset="0"/>
              </a:rPr>
              <a:t>0</a:t>
            </a:r>
            <a:r>
              <a:rPr lang="en-US" sz="2800" dirty="0" smtClean="0">
                <a:latin typeface="Arial" pitchFamily="34" charset="0"/>
              </a:rPr>
              <a:t>     1     1     0    </a:t>
            </a:r>
            <a:r>
              <a:rPr lang="en-US" sz="2800" dirty="0">
                <a:latin typeface="Arial" pitchFamily="34" charset="0"/>
              </a:rPr>
              <a:t>1     1    1     0      0      0    </a:t>
            </a:r>
            <a:r>
              <a:rPr lang="en-US" sz="2800" dirty="0" smtClean="0">
                <a:latin typeface="Arial" pitchFamily="34" charset="0"/>
              </a:rPr>
              <a:t> </a:t>
            </a:r>
            <a:r>
              <a:rPr lang="en-US" sz="2800" dirty="0">
                <a:latin typeface="Arial" pitchFamily="34" charset="0"/>
              </a:rPr>
              <a:t>1  </a:t>
            </a:r>
            <a:r>
              <a:rPr lang="en-US" sz="2800" dirty="0" smtClean="0">
                <a:latin typeface="Arial" pitchFamily="34" charset="0"/>
              </a:rPr>
              <a:t>...</a:t>
            </a:r>
            <a:endParaRPr lang="en-US" sz="2800" dirty="0">
              <a:latin typeface="Arial" pitchFamily="34" charset="0"/>
            </a:endParaRPr>
          </a:p>
          <a:p>
            <a:pPr eaLnBrk="1" hangingPunct="1"/>
            <a:r>
              <a:rPr lang="en-US" sz="2800" dirty="0" smtClean="0">
                <a:latin typeface="Arial" pitchFamily="34" charset="0"/>
              </a:rPr>
              <a:t> 1     </a:t>
            </a:r>
            <a:r>
              <a:rPr lang="en-US" sz="2800" b="1" dirty="0" smtClean="0">
                <a:solidFill>
                  <a:srgbClr val="00B050"/>
                </a:solidFill>
                <a:latin typeface="Arial" pitchFamily="34" charset="0"/>
              </a:rPr>
              <a:t>1</a:t>
            </a:r>
            <a:r>
              <a:rPr lang="en-US" sz="2800" dirty="0" smtClean="0">
                <a:latin typeface="Arial" pitchFamily="34" charset="0"/>
              </a:rPr>
              <a:t>     0     1    </a:t>
            </a:r>
            <a:r>
              <a:rPr lang="en-US" sz="2800" dirty="0">
                <a:latin typeface="Arial" pitchFamily="34" charset="0"/>
              </a:rPr>
              <a:t>0     1    1     0      1      1    </a:t>
            </a:r>
            <a:r>
              <a:rPr lang="en-US" sz="2800" dirty="0" smtClean="0">
                <a:latin typeface="Arial" pitchFamily="34" charset="0"/>
              </a:rPr>
              <a:t> </a:t>
            </a:r>
            <a:r>
              <a:rPr lang="en-US" sz="2800" dirty="0">
                <a:latin typeface="Arial" pitchFamily="34" charset="0"/>
              </a:rPr>
              <a:t>1  </a:t>
            </a:r>
            <a:r>
              <a:rPr lang="en-US" sz="2800" dirty="0" smtClean="0">
                <a:latin typeface="Arial" pitchFamily="34" charset="0"/>
              </a:rPr>
              <a:t>...</a:t>
            </a:r>
            <a:endParaRPr lang="en-US" sz="2800" dirty="0">
              <a:latin typeface="Arial" pitchFamily="34" charset="0"/>
            </a:endParaRPr>
          </a:p>
          <a:p>
            <a:pPr eaLnBrk="1" hangingPunct="1"/>
            <a:r>
              <a:rPr lang="en-US" sz="2800" dirty="0" smtClean="0">
                <a:latin typeface="Arial" pitchFamily="34" charset="0"/>
              </a:rPr>
              <a:t> 1     0     </a:t>
            </a:r>
            <a:r>
              <a:rPr lang="en-US" sz="2800" b="1" dirty="0" smtClean="0">
                <a:solidFill>
                  <a:srgbClr val="00B050"/>
                </a:solidFill>
                <a:latin typeface="Arial" pitchFamily="34" charset="0"/>
              </a:rPr>
              <a:t>1</a:t>
            </a:r>
            <a:r>
              <a:rPr lang="en-US" sz="2800" b="1" dirty="0" smtClean="0">
                <a:solidFill>
                  <a:srgbClr val="0033CC"/>
                </a:solidFill>
                <a:latin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</a:rPr>
              <a:t>    0    </a:t>
            </a:r>
            <a:r>
              <a:rPr lang="en-US" sz="2800" dirty="0">
                <a:latin typeface="Arial" pitchFamily="34" charset="0"/>
              </a:rPr>
              <a:t>0     0    0     0      0      0    </a:t>
            </a:r>
            <a:r>
              <a:rPr lang="en-US" sz="2800" dirty="0" smtClean="0">
                <a:latin typeface="Arial" pitchFamily="34" charset="0"/>
              </a:rPr>
              <a:t> </a:t>
            </a:r>
            <a:r>
              <a:rPr lang="en-US" sz="2800" dirty="0">
                <a:latin typeface="Arial" pitchFamily="34" charset="0"/>
              </a:rPr>
              <a:t>1  </a:t>
            </a:r>
            <a:r>
              <a:rPr lang="en-US" sz="2800" dirty="0" smtClean="0">
                <a:latin typeface="Arial" pitchFamily="34" charset="0"/>
              </a:rPr>
              <a:t>...</a:t>
            </a:r>
            <a:endParaRPr lang="en-US" sz="2800" dirty="0">
              <a:latin typeface="Arial" pitchFamily="34" charset="0"/>
            </a:endParaRPr>
          </a:p>
          <a:p>
            <a:pPr eaLnBrk="1" hangingPunct="1"/>
            <a:r>
              <a:rPr lang="en-US" sz="2800" dirty="0" smtClean="0">
                <a:latin typeface="Arial" pitchFamily="34" charset="0"/>
              </a:rPr>
              <a:t> 0     1     </a:t>
            </a:r>
            <a:r>
              <a:rPr lang="en-US" sz="2800" dirty="0">
                <a:latin typeface="Arial" pitchFamily="34" charset="0"/>
              </a:rPr>
              <a:t>1  </a:t>
            </a:r>
            <a:r>
              <a:rPr lang="en-US" sz="2800" dirty="0" smtClean="0">
                <a:latin typeface="Arial" pitchFamily="34" charset="0"/>
              </a:rPr>
              <a:t>   </a:t>
            </a:r>
            <a:r>
              <a:rPr lang="en-US" sz="2800" b="1" dirty="0" smtClean="0">
                <a:solidFill>
                  <a:srgbClr val="00B050"/>
                </a:solidFill>
                <a:latin typeface="Arial" pitchFamily="34" charset="0"/>
              </a:rPr>
              <a:t>0</a:t>
            </a:r>
            <a:r>
              <a:rPr lang="en-US" sz="2800" dirty="0" smtClean="0">
                <a:latin typeface="Arial" pitchFamily="34" charset="0"/>
              </a:rPr>
              <a:t>    </a:t>
            </a:r>
            <a:r>
              <a:rPr lang="en-US" sz="2800" dirty="0">
                <a:latin typeface="Arial" pitchFamily="34" charset="0"/>
              </a:rPr>
              <a:t>1     0    1     1      0      1    </a:t>
            </a:r>
            <a:r>
              <a:rPr lang="en-US" sz="2800" dirty="0" smtClean="0">
                <a:latin typeface="Arial" pitchFamily="34" charset="0"/>
              </a:rPr>
              <a:t> </a:t>
            </a:r>
            <a:r>
              <a:rPr lang="en-US" sz="2800" dirty="0">
                <a:latin typeface="Arial" pitchFamily="34" charset="0"/>
              </a:rPr>
              <a:t>0  </a:t>
            </a:r>
            <a:r>
              <a:rPr lang="en-US" sz="2800" dirty="0" smtClean="0">
                <a:latin typeface="Arial" pitchFamily="34" charset="0"/>
              </a:rPr>
              <a:t>...</a:t>
            </a:r>
            <a:endParaRPr lang="en-US" sz="2800" dirty="0">
              <a:latin typeface="Arial" pitchFamily="34" charset="0"/>
            </a:endParaRPr>
          </a:p>
          <a:p>
            <a:pPr eaLnBrk="1" hangingPunct="1"/>
            <a:r>
              <a:rPr lang="en-US" sz="2800" dirty="0" smtClean="0">
                <a:latin typeface="Arial" pitchFamily="34" charset="0"/>
              </a:rPr>
              <a:t> 0     1     1     1    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</a:rPr>
              <a:t>1</a:t>
            </a:r>
            <a:r>
              <a:rPr lang="en-US" sz="2800" dirty="0">
                <a:latin typeface="Arial" pitchFamily="34" charset="0"/>
              </a:rPr>
              <a:t>     1    1     0      0      0   </a:t>
            </a:r>
            <a:r>
              <a:rPr lang="en-US" sz="2800" dirty="0" smtClean="0">
                <a:latin typeface="Arial" pitchFamily="34" charset="0"/>
              </a:rPr>
              <a:t>  </a:t>
            </a:r>
            <a:r>
              <a:rPr lang="en-US" sz="2800" dirty="0">
                <a:latin typeface="Arial" pitchFamily="34" charset="0"/>
              </a:rPr>
              <a:t>1  </a:t>
            </a:r>
            <a:r>
              <a:rPr lang="en-US" sz="2800" dirty="0" smtClean="0">
                <a:latin typeface="Arial" pitchFamily="34" charset="0"/>
              </a:rPr>
              <a:t>...</a:t>
            </a:r>
            <a:endParaRPr lang="en-US" sz="2800" dirty="0">
              <a:latin typeface="Arial" pitchFamily="34" charset="0"/>
            </a:endParaRPr>
          </a:p>
          <a:p>
            <a:pPr eaLnBrk="1" hangingPunct="1"/>
            <a:r>
              <a:rPr lang="en-US" sz="2800" dirty="0" smtClean="0">
                <a:latin typeface="Arial" pitchFamily="34" charset="0"/>
              </a:rPr>
              <a:t> 1     1     0     0    </a:t>
            </a:r>
            <a:r>
              <a:rPr lang="en-US" sz="2800" dirty="0">
                <a:latin typeface="Arial" pitchFamily="34" charset="0"/>
              </a:rPr>
              <a:t>0     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</a:rPr>
              <a:t>1</a:t>
            </a:r>
            <a:r>
              <a:rPr lang="en-US" sz="2800" dirty="0">
                <a:latin typeface="Arial" pitchFamily="34" charset="0"/>
              </a:rPr>
              <a:t>    1     0      1      1   </a:t>
            </a:r>
            <a:r>
              <a:rPr lang="en-US" sz="2800" dirty="0" smtClean="0">
                <a:latin typeface="Arial" pitchFamily="34" charset="0"/>
              </a:rPr>
              <a:t>  </a:t>
            </a:r>
            <a:r>
              <a:rPr lang="en-US" sz="2800" dirty="0">
                <a:latin typeface="Arial" pitchFamily="34" charset="0"/>
              </a:rPr>
              <a:t>1  </a:t>
            </a:r>
            <a:r>
              <a:rPr lang="en-US" sz="2800" dirty="0" smtClean="0">
                <a:latin typeface="Arial" pitchFamily="34" charset="0"/>
              </a:rPr>
              <a:t>...</a:t>
            </a:r>
            <a:endParaRPr lang="en-US" sz="2800" dirty="0">
              <a:latin typeface="Arial" pitchFamily="34" charset="0"/>
            </a:endParaRPr>
          </a:p>
          <a:p>
            <a:pPr eaLnBrk="1" hangingPunct="1"/>
            <a:r>
              <a:rPr lang="en-US" sz="2800" dirty="0" smtClean="0">
                <a:latin typeface="Arial" pitchFamily="34" charset="0"/>
              </a:rPr>
              <a:t> 1     0     1     1    </a:t>
            </a:r>
            <a:r>
              <a:rPr lang="en-US" sz="2800" dirty="0">
                <a:latin typeface="Arial" pitchFamily="34" charset="0"/>
              </a:rPr>
              <a:t>0     0    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</a:rPr>
              <a:t>0</a:t>
            </a:r>
            <a:r>
              <a:rPr lang="en-US" sz="2800" dirty="0">
                <a:latin typeface="Arial" pitchFamily="34" charset="0"/>
              </a:rPr>
              <a:t>     0      0      0    </a:t>
            </a:r>
            <a:r>
              <a:rPr lang="en-US" sz="2800" dirty="0" smtClean="0">
                <a:latin typeface="Arial" pitchFamily="34" charset="0"/>
              </a:rPr>
              <a:t> </a:t>
            </a:r>
            <a:r>
              <a:rPr lang="en-US" sz="2800" dirty="0">
                <a:latin typeface="Arial" pitchFamily="34" charset="0"/>
              </a:rPr>
              <a:t>1  </a:t>
            </a:r>
            <a:r>
              <a:rPr lang="en-US" sz="2800" dirty="0" smtClean="0">
                <a:latin typeface="Arial" pitchFamily="34" charset="0"/>
              </a:rPr>
              <a:t>...</a:t>
            </a:r>
            <a:endParaRPr lang="en-US" sz="2800" dirty="0">
              <a:latin typeface="Arial" pitchFamily="34" charset="0"/>
            </a:endParaRPr>
          </a:p>
          <a:p>
            <a:pPr eaLnBrk="1" hangingPunct="1"/>
            <a:r>
              <a:rPr lang="en-US" sz="2800" dirty="0" smtClean="0">
                <a:latin typeface="Arial" pitchFamily="34" charset="0"/>
              </a:rPr>
              <a:t> 0     1     1     1    </a:t>
            </a:r>
            <a:r>
              <a:rPr lang="en-US" sz="2800" dirty="0">
                <a:latin typeface="Arial" pitchFamily="34" charset="0"/>
              </a:rPr>
              <a:t>1     0    1     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</a:rPr>
              <a:t>1</a:t>
            </a:r>
            <a:r>
              <a:rPr lang="en-US" sz="2800" dirty="0">
                <a:latin typeface="Arial" pitchFamily="34" charset="0"/>
              </a:rPr>
              <a:t>      0      1   </a:t>
            </a:r>
            <a:r>
              <a:rPr lang="en-US" sz="2800" dirty="0" smtClean="0">
                <a:latin typeface="Arial" pitchFamily="34" charset="0"/>
              </a:rPr>
              <a:t>  </a:t>
            </a:r>
            <a:r>
              <a:rPr lang="en-US" sz="2800" dirty="0">
                <a:latin typeface="Arial" pitchFamily="34" charset="0"/>
              </a:rPr>
              <a:t>0  </a:t>
            </a:r>
            <a:r>
              <a:rPr lang="en-US" sz="2800" dirty="0" smtClean="0">
                <a:latin typeface="Arial" pitchFamily="34" charset="0"/>
              </a:rPr>
              <a:t>...</a:t>
            </a:r>
            <a:endParaRPr lang="en-US" sz="2800" dirty="0">
              <a:latin typeface="Arial" pitchFamily="34" charset="0"/>
            </a:endParaRPr>
          </a:p>
          <a:p>
            <a:pPr eaLnBrk="1" hangingPunct="1"/>
            <a:r>
              <a:rPr lang="en-US" sz="2800" dirty="0">
                <a:latin typeface="Arial" pitchFamily="34" charset="0"/>
              </a:rPr>
              <a:t> .     .   .  .   .    .   .   .   .    .    .       .  </a:t>
            </a:r>
          </a:p>
          <a:p>
            <a:pPr eaLnBrk="1" hangingPunct="1"/>
            <a:r>
              <a:rPr lang="en-US" sz="2800" dirty="0">
                <a:latin typeface="Arial" pitchFamily="34" charset="0"/>
              </a:rPr>
              <a:t> .     .   .  .   .    .   .   .   .    .    .       .  </a:t>
            </a:r>
          </a:p>
        </p:txBody>
      </p:sp>
      <p:sp>
        <p:nvSpPr>
          <p:cNvPr id="18440" name="Line 7"/>
          <p:cNvSpPr>
            <a:spLocks noChangeShapeType="1"/>
          </p:cNvSpPr>
          <p:nvPr/>
        </p:nvSpPr>
        <p:spPr bwMode="auto">
          <a:xfrm>
            <a:off x="457200" y="1250950"/>
            <a:ext cx="8077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41" name="Line 8"/>
          <p:cNvSpPr>
            <a:spLocks noChangeShapeType="1"/>
          </p:cNvSpPr>
          <p:nvPr/>
        </p:nvSpPr>
        <p:spPr bwMode="auto">
          <a:xfrm>
            <a:off x="1158875" y="731838"/>
            <a:ext cx="0" cy="57356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6" name="Text Box 9"/>
          <p:cNvSpPr txBox="1">
            <a:spLocks noChangeArrowheads="1"/>
          </p:cNvSpPr>
          <p:nvPr/>
        </p:nvSpPr>
        <p:spPr bwMode="auto">
          <a:xfrm>
            <a:off x="2209800" y="5650339"/>
            <a:ext cx="6120586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sz="2400" dirty="0" smtClean="0">
                <a:solidFill>
                  <a:srgbClr val="0033CC"/>
                </a:solidFill>
                <a:latin typeface="Arial" pitchFamily="34" charset="0"/>
              </a:rPr>
              <a:t>(</a:t>
            </a:r>
            <a:r>
              <a:rPr lang="en-US" sz="2400" b="1" dirty="0" err="1" smtClean="0">
                <a:solidFill>
                  <a:srgbClr val="0033CC"/>
                </a:solidFill>
                <a:latin typeface="Arial" pitchFamily="34" charset="0"/>
              </a:rPr>
              <a:t>P</a:t>
            </a:r>
            <a:r>
              <a:rPr lang="en-US" sz="2400" dirty="0" err="1" smtClean="0">
                <a:solidFill>
                  <a:srgbClr val="0033CC"/>
                </a:solidFill>
                <a:latin typeface="Arial" pitchFamily="34" charset="0"/>
              </a:rPr>
              <a:t>,</a:t>
            </a:r>
            <a:r>
              <a:rPr lang="en-US" sz="2400" b="1" dirty="0" err="1" smtClean="0">
                <a:solidFill>
                  <a:srgbClr val="0033CC"/>
                </a:solidFill>
                <a:latin typeface="Arial" pitchFamily="34" charset="0"/>
              </a:rPr>
              <a:t>x</a:t>
            </a:r>
            <a:r>
              <a:rPr lang="en-US" sz="2400" dirty="0" smtClean="0">
                <a:solidFill>
                  <a:srgbClr val="0033CC"/>
                </a:solidFill>
                <a:latin typeface="Arial" pitchFamily="34" charset="0"/>
              </a:rPr>
              <a:t>)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</a:rPr>
              <a:t>entry is </a:t>
            </a:r>
            <a:r>
              <a:rPr lang="en-US" sz="2400" b="1" dirty="0" smtClean="0">
                <a:solidFill>
                  <a:srgbClr val="0033CC"/>
                </a:solidFill>
                <a:latin typeface="Arial" pitchFamily="34" charset="0"/>
              </a:rPr>
              <a:t>1</a:t>
            </a:r>
            <a:r>
              <a:rPr lang="en-US" sz="2400" dirty="0" smtClean="0">
                <a:latin typeface="Arial" pitchFamily="34" charset="0"/>
              </a:rPr>
              <a:t> if program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2400" b="1" dirty="0" smtClean="0">
                <a:solidFill>
                  <a:srgbClr val="0033CC"/>
                </a:solidFill>
                <a:latin typeface="Arial" pitchFamily="34" charset="0"/>
              </a:rPr>
              <a:t>P</a:t>
            </a:r>
            <a:r>
              <a:rPr lang="en-US" sz="2400" dirty="0" smtClean="0">
                <a:latin typeface="Arial" pitchFamily="34" charset="0"/>
              </a:rPr>
              <a:t> halts on input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2400" b="1" dirty="0" smtClean="0">
                <a:solidFill>
                  <a:srgbClr val="0033CC"/>
                </a:solidFill>
                <a:latin typeface="Arial" pitchFamily="34" charset="0"/>
              </a:rPr>
              <a:t>x</a:t>
            </a:r>
          </a:p>
          <a:p>
            <a:pPr eaLnBrk="1" hangingPunct="1">
              <a:defRPr/>
            </a:pPr>
            <a:r>
              <a:rPr lang="en-US" sz="2400" dirty="0" smtClean="0">
                <a:latin typeface="Arial" pitchFamily="34" charset="0"/>
              </a:rPr>
              <a:t>	        and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2400" b="1" dirty="0" smtClean="0">
                <a:solidFill>
                  <a:srgbClr val="0033CC"/>
                </a:solidFill>
                <a:latin typeface="Arial" pitchFamily="34" charset="0"/>
              </a:rPr>
              <a:t>0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</a:rPr>
              <a:t>if it runs forever</a:t>
            </a:r>
            <a:endParaRPr lang="en-US" sz="3200" dirty="0" smtClean="0">
              <a:latin typeface="Arial" pitchFamily="34" charset="0"/>
            </a:endParaRP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5867400" y="213609"/>
            <a:ext cx="294022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b="1" dirty="0" smtClean="0">
                <a:solidFill>
                  <a:srgbClr val="FF0000"/>
                </a:solidFill>
              </a:rPr>
              <a:t>D </a:t>
            </a:r>
            <a:r>
              <a:rPr lang="en-US" sz="2800" dirty="0" smtClean="0"/>
              <a:t>behaves like </a:t>
            </a:r>
          </a:p>
          <a:p>
            <a:pPr eaLnBrk="1" hangingPunct="1"/>
            <a:r>
              <a:rPr lang="en-US" sz="2800" b="1" dirty="0" smtClean="0">
                <a:solidFill>
                  <a:srgbClr val="FF0000"/>
                </a:solidFill>
              </a:rPr>
              <a:t>flipped diagonal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70270" y="1167716"/>
            <a:ext cx="552129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</a:rPr>
              <a:t>1</a:t>
            </a:r>
            <a:endParaRPr lang="en-US" sz="2800" dirty="0">
              <a:solidFill>
                <a:srgbClr val="FF0000"/>
              </a:solidFill>
              <a:latin typeface="Arial" pitchFamily="34" charset="0"/>
            </a:endParaRPr>
          </a:p>
          <a:p>
            <a:pPr lvl="0"/>
            <a:r>
              <a:rPr lang="en-US" sz="2800" b="1" dirty="0" smtClean="0">
                <a:solidFill>
                  <a:srgbClr val="00B050"/>
                </a:solidFill>
                <a:latin typeface="Arial" pitchFamily="34" charset="0"/>
              </a:rPr>
              <a:t>       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</a:rPr>
              <a:t>0</a:t>
            </a:r>
            <a:endParaRPr lang="en-US" sz="2800" dirty="0">
              <a:solidFill>
                <a:srgbClr val="FF0000"/>
              </a:solidFill>
              <a:latin typeface="Arial" pitchFamily="34" charset="0"/>
            </a:endParaRPr>
          </a:p>
          <a:p>
            <a:pPr lvl="0"/>
            <a:r>
              <a:rPr lang="en-US" sz="2800" b="1" dirty="0" smtClean="0">
                <a:solidFill>
                  <a:srgbClr val="00B050"/>
                </a:solidFill>
                <a:latin typeface="Arial" pitchFamily="34" charset="0"/>
              </a:rPr>
              <a:t>              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</a:rPr>
              <a:t>0</a:t>
            </a:r>
            <a:endParaRPr lang="en-US" sz="2800" dirty="0">
              <a:solidFill>
                <a:srgbClr val="FF0000"/>
              </a:solidFill>
              <a:latin typeface="Arial" pitchFamily="34" charset="0"/>
            </a:endParaRPr>
          </a:p>
          <a:p>
            <a:pPr lvl="0"/>
            <a:r>
              <a:rPr lang="en-US" sz="2800" b="1" dirty="0" smtClean="0">
                <a:solidFill>
                  <a:srgbClr val="00B050"/>
                </a:solidFill>
                <a:latin typeface="Arial" pitchFamily="34" charset="0"/>
              </a:rPr>
              <a:t>                     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</a:rPr>
              <a:t>1</a:t>
            </a:r>
            <a:endParaRPr lang="en-US" sz="2800" dirty="0">
              <a:solidFill>
                <a:srgbClr val="FF0000"/>
              </a:solidFill>
              <a:latin typeface="Arial" pitchFamily="34" charset="0"/>
            </a:endParaRPr>
          </a:p>
          <a:p>
            <a:pPr lvl="0"/>
            <a:r>
              <a:rPr lang="en-US" sz="2800" dirty="0">
                <a:solidFill>
                  <a:prstClr val="black"/>
                </a:solidFill>
                <a:latin typeface="Arial" pitchFamily="34" charset="0"/>
              </a:rPr>
              <a:t>  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</a:rPr>
              <a:t>                         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</a:rPr>
              <a:t>0</a:t>
            </a:r>
            <a:endParaRPr lang="en-US" sz="2800" dirty="0">
              <a:solidFill>
                <a:srgbClr val="FF0000"/>
              </a:solidFill>
              <a:latin typeface="Arial" pitchFamily="34" charset="0"/>
            </a:endParaRPr>
          </a:p>
          <a:p>
            <a:pPr lvl="0"/>
            <a:r>
              <a:rPr lang="en-US" sz="2800" b="1" dirty="0" smtClean="0">
                <a:solidFill>
                  <a:srgbClr val="00B050"/>
                </a:solidFill>
                <a:latin typeface="Arial" pitchFamily="34" charset="0"/>
              </a:rPr>
              <a:t>                                  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</a:rPr>
              <a:t>0</a:t>
            </a:r>
            <a:endParaRPr lang="en-US" sz="2800" dirty="0">
              <a:solidFill>
                <a:srgbClr val="FF0000"/>
              </a:solidFill>
              <a:latin typeface="Arial" pitchFamily="34" charset="0"/>
            </a:endParaRPr>
          </a:p>
          <a:p>
            <a:pPr lvl="0"/>
            <a:r>
              <a:rPr lang="en-US" sz="2800" b="1" dirty="0" smtClean="0">
                <a:solidFill>
                  <a:srgbClr val="00B050"/>
                </a:solidFill>
                <a:latin typeface="Arial" pitchFamily="34" charset="0"/>
              </a:rPr>
              <a:t>                                        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</a:rPr>
              <a:t>1</a:t>
            </a:r>
            <a:endParaRPr lang="en-US" sz="2800" dirty="0">
              <a:solidFill>
                <a:srgbClr val="FF0000"/>
              </a:solidFill>
              <a:latin typeface="Arial" pitchFamily="34" charset="0"/>
            </a:endParaRPr>
          </a:p>
          <a:p>
            <a:pPr lvl="0"/>
            <a:r>
              <a:rPr lang="en-US" sz="2800" b="1" dirty="0" smtClean="0">
                <a:solidFill>
                  <a:srgbClr val="00B050"/>
                </a:solidFill>
                <a:latin typeface="Arial" pitchFamily="34" charset="0"/>
              </a:rPr>
              <a:t>                                               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</a:rPr>
              <a:t>0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73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8B6D28BE-E607-4176-AF38-E3BB15713E77}" type="slidenum">
              <a:rPr lang="en-US" sz="1400" smtClean="0">
                <a:latin typeface="Tahoma" pitchFamily="34" charset="0"/>
              </a:rPr>
              <a:pPr eaLnBrk="1" hangingPunct="1"/>
              <a:t>17</a:t>
            </a:fld>
            <a:endParaRPr lang="en-US" sz="1400" smtClean="0">
              <a:latin typeface="Tahoma" pitchFamily="34" charset="0"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Recall: Code for </a:t>
            </a:r>
            <a:r>
              <a:rPr lang="en-US" sz="3200" b="1" dirty="0" smtClean="0">
                <a:solidFill>
                  <a:srgbClr val="FF0000"/>
                </a:solidFill>
              </a:rPr>
              <a:t>D</a:t>
            </a:r>
            <a:r>
              <a:rPr lang="en-US" sz="3200" dirty="0" smtClean="0">
                <a:solidFill>
                  <a:srgbClr val="0033CC"/>
                </a:solidFill>
              </a:rPr>
              <a:t> </a:t>
            </a:r>
            <a:r>
              <a:rPr lang="en-US" sz="3200" dirty="0" smtClean="0"/>
              <a:t>assuming subroutine </a:t>
            </a:r>
            <a:r>
              <a:rPr lang="en-US" sz="3200" b="1" dirty="0" smtClean="0">
                <a:solidFill>
                  <a:srgbClr val="0033CC"/>
                </a:solidFill>
              </a:rPr>
              <a:t>H</a:t>
            </a:r>
            <a:r>
              <a:rPr lang="en-US" sz="3200" dirty="0" smtClean="0"/>
              <a:t> that solves the Halting Problem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/>
            <a:r>
              <a:rPr lang="en-US" dirty="0" smtClean="0"/>
              <a:t>Function </a:t>
            </a:r>
            <a:r>
              <a:rPr lang="en-US" b="1" dirty="0" smtClean="0">
                <a:solidFill>
                  <a:srgbClr val="FF0000"/>
                </a:solidFill>
              </a:rPr>
              <a:t>D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b="1" dirty="0" smtClean="0">
                <a:solidFill>
                  <a:srgbClr val="FF0000"/>
                </a:solidFill>
              </a:rPr>
              <a:t>x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:</a:t>
            </a:r>
          </a:p>
          <a:p>
            <a:pPr lvl="1" eaLnBrk="1" hangingPunct="1"/>
            <a:r>
              <a:rPr lang="en-US" dirty="0" smtClean="0"/>
              <a:t>if </a:t>
            </a:r>
            <a:r>
              <a:rPr lang="en-US" b="1" dirty="0" smtClean="0">
                <a:solidFill>
                  <a:srgbClr val="0033CC"/>
                </a:solidFill>
              </a:rPr>
              <a:t>H</a:t>
            </a:r>
            <a:r>
              <a:rPr lang="en-US" dirty="0" smtClean="0">
                <a:solidFill>
                  <a:srgbClr val="0033CC"/>
                </a:solidFill>
              </a:rPr>
              <a:t>(</a:t>
            </a:r>
            <a:r>
              <a:rPr lang="en-US" b="1" dirty="0" err="1" smtClean="0">
                <a:solidFill>
                  <a:srgbClr val="0033CC"/>
                </a:solidFill>
              </a:rPr>
              <a:t>x</a:t>
            </a:r>
            <a:r>
              <a:rPr lang="en-US" dirty="0" err="1" smtClean="0">
                <a:solidFill>
                  <a:srgbClr val="0033CC"/>
                </a:solidFill>
              </a:rPr>
              <a:t>,</a:t>
            </a:r>
            <a:r>
              <a:rPr lang="en-US" b="1" dirty="0" err="1" smtClean="0">
                <a:solidFill>
                  <a:srgbClr val="0033CC"/>
                </a:solidFill>
              </a:rPr>
              <a:t>x</a:t>
            </a:r>
            <a:r>
              <a:rPr lang="en-US" dirty="0" smtClean="0">
                <a:solidFill>
                  <a:srgbClr val="0033CC"/>
                </a:solidFill>
              </a:rPr>
              <a:t>)=</a:t>
            </a:r>
            <a:r>
              <a:rPr lang="en-US" b="1" dirty="0" smtClean="0">
                <a:solidFill>
                  <a:srgbClr val="0033CC"/>
                </a:solidFill>
              </a:rPr>
              <a:t>1</a:t>
            </a:r>
            <a:r>
              <a:rPr lang="en-US" dirty="0" smtClean="0"/>
              <a:t> then</a:t>
            </a:r>
          </a:p>
          <a:p>
            <a:pPr lvl="2" eaLnBrk="1" hangingPunct="1"/>
            <a:r>
              <a:rPr lang="en-US" b="1" dirty="0" smtClean="0"/>
              <a:t>while</a:t>
            </a:r>
            <a:r>
              <a:rPr lang="en-US" dirty="0" smtClean="0"/>
              <a:t> (true); /* loop forever */</a:t>
            </a:r>
          </a:p>
          <a:p>
            <a:pPr lvl="1" eaLnBrk="1" hangingPunct="1"/>
            <a:r>
              <a:rPr lang="en-US" dirty="0" smtClean="0"/>
              <a:t>else</a:t>
            </a:r>
          </a:p>
          <a:p>
            <a:pPr lvl="2" eaLnBrk="1" hangingPunct="1"/>
            <a:r>
              <a:rPr lang="en-US" b="1" dirty="0" smtClean="0"/>
              <a:t>no-op</a:t>
            </a:r>
            <a:r>
              <a:rPr lang="en-US" dirty="0" smtClean="0"/>
              <a:t>; /* do nothing and halt */</a:t>
            </a:r>
          </a:p>
          <a:p>
            <a:pPr lvl="1" eaLnBrk="1" hangingPunct="1"/>
            <a:r>
              <a:rPr lang="en-US" dirty="0" err="1" smtClean="0"/>
              <a:t>endif</a:t>
            </a:r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sz="2800" dirty="0" smtClean="0"/>
              <a:t>If </a:t>
            </a:r>
            <a:r>
              <a:rPr lang="en-US" sz="2800" b="1" dirty="0" smtClean="0">
                <a:solidFill>
                  <a:srgbClr val="FF0000"/>
                </a:solidFill>
              </a:rPr>
              <a:t>D</a:t>
            </a:r>
            <a:r>
              <a:rPr lang="en-US" sz="2800" dirty="0"/>
              <a:t> </a:t>
            </a:r>
            <a:r>
              <a:rPr lang="en-US" sz="2800" dirty="0" smtClean="0"/>
              <a:t>existed it would have a row different from every row of the table</a:t>
            </a:r>
          </a:p>
          <a:p>
            <a:pPr lvl="1" eaLnBrk="1" hangingPunct="1"/>
            <a:r>
              <a:rPr lang="en-US" b="1" dirty="0" smtClean="0">
                <a:solidFill>
                  <a:srgbClr val="FF0000"/>
                </a:solidFill>
              </a:rPr>
              <a:t>D </a:t>
            </a:r>
            <a:r>
              <a:rPr lang="en-US" dirty="0" smtClean="0"/>
              <a:t>can’t be a program  so </a:t>
            </a:r>
            <a:r>
              <a:rPr lang="en-US" b="1" dirty="0" smtClean="0">
                <a:solidFill>
                  <a:srgbClr val="0033CC"/>
                </a:solidFill>
              </a:rPr>
              <a:t>H</a:t>
            </a:r>
            <a:r>
              <a:rPr lang="en-US" dirty="0" smtClean="0"/>
              <a:t> cannot exist!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Halting Problem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EC1AA2-F031-421A-9DFC-1A6FFA0FF743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828800" y="2438400"/>
            <a:ext cx="531812" cy="7080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2800" b="1" dirty="0" smtClean="0">
                <a:solidFill>
                  <a:schemeClr val="tx2"/>
                </a:solidFill>
                <a:latin typeface="Arial" pitchFamily="34" charset="0"/>
              </a:rPr>
              <a:t>H</a:t>
            </a:r>
            <a:endParaRPr lang="en-US" sz="2800" b="1" baseline="-25000" dirty="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1301750" y="2549525"/>
            <a:ext cx="46037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1425575" y="2271713"/>
            <a:ext cx="184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endParaRPr lang="en-US" sz="2800" dirty="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931862" y="2260600"/>
            <a:ext cx="3825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b="1">
                <a:solidFill>
                  <a:schemeClr val="tx2"/>
                </a:solidFill>
              </a:rPr>
              <a:t>x</a:t>
            </a:r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2393950" y="2784475"/>
            <a:ext cx="484187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2819400" y="2286000"/>
            <a:ext cx="3815543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b="1" dirty="0" smtClean="0">
                <a:solidFill>
                  <a:schemeClr val="tx2"/>
                </a:solidFill>
              </a:rPr>
              <a:t>1 if P</a:t>
            </a:r>
            <a:r>
              <a:rPr lang="en-US" sz="2800" b="1" dirty="0">
                <a:solidFill>
                  <a:schemeClr val="tx2"/>
                </a:solidFill>
              </a:rPr>
              <a:t>(x</a:t>
            </a:r>
            <a:r>
              <a:rPr lang="en-US" sz="2800" b="1" dirty="0" smtClean="0">
                <a:solidFill>
                  <a:schemeClr val="tx2"/>
                </a:solidFill>
              </a:rPr>
              <a:t>) halts</a:t>
            </a:r>
          </a:p>
          <a:p>
            <a:pPr eaLnBrk="1" hangingPunct="1"/>
            <a:r>
              <a:rPr lang="en-US" sz="2800" b="1" dirty="0" smtClean="0">
                <a:solidFill>
                  <a:schemeClr val="tx2"/>
                </a:solidFill>
              </a:rPr>
              <a:t>0 if P(x) does not halt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>
            <a:off x="1295400" y="3051175"/>
            <a:ext cx="46037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461962" y="2706688"/>
            <a:ext cx="93027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3600" b="1">
                <a:solidFill>
                  <a:schemeClr val="tx2"/>
                </a:solidFill>
                <a:sym typeface="Symbol" pitchFamily="18" charset="2"/>
              </a:rPr>
              <a:t></a:t>
            </a:r>
            <a:r>
              <a:rPr lang="en-US" sz="2800" b="1">
                <a:solidFill>
                  <a:schemeClr val="tx2"/>
                </a:solidFill>
              </a:rPr>
              <a:t>P</a:t>
            </a:r>
            <a:r>
              <a:rPr lang="en-US" sz="3600" b="1">
                <a:solidFill>
                  <a:schemeClr val="tx2"/>
                </a:solidFill>
                <a:cs typeface="Arial" charset="0"/>
                <a:sym typeface="Symbol" pitchFamily="18" charset="2"/>
              </a:rPr>
              <a:t></a:t>
            </a:r>
            <a:endParaRPr lang="en-US" sz="2800" b="1">
              <a:solidFill>
                <a:schemeClr val="tx2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25" name="&quot;No&quot; Symbol 24"/>
          <p:cNvSpPr>
            <a:spLocks noChangeAspect="1"/>
          </p:cNvSpPr>
          <p:nvPr/>
        </p:nvSpPr>
        <p:spPr>
          <a:xfrm>
            <a:off x="5715000" y="3581400"/>
            <a:ext cx="2590800" cy="2590800"/>
          </a:xfrm>
          <a:prstGeom prst="noSmoking">
            <a:avLst>
              <a:gd name="adj" fmla="val 5817"/>
            </a:avLst>
          </a:prstGeom>
          <a:solidFill>
            <a:srgbClr val="FF0000"/>
          </a:solidFill>
          <a:ln>
            <a:headEnd type="none" w="med" len="med"/>
            <a:tailEnd type="arrow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HALT</a:t>
            </a:r>
            <a:endParaRPr lang="en-US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0305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BD841CC7-9DD2-48D8-96C0-87CC174F2138}" type="slidenum">
              <a:rPr lang="en-US" sz="1400" smtClean="0">
                <a:latin typeface="Tahoma" pitchFamily="34" charset="0"/>
              </a:rPr>
              <a:pPr eaLnBrk="1" hangingPunct="1"/>
              <a:t>19</a:t>
            </a:fld>
            <a:endParaRPr lang="en-US" sz="1400" smtClean="0">
              <a:latin typeface="Tahoma" pitchFamily="34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That’s it!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 proved that there is no computer program that can solve the Halting Problem.</a:t>
            </a:r>
          </a:p>
          <a:p>
            <a:pPr eaLnBrk="1" hangingPunct="1">
              <a:lnSpc>
                <a:spcPct val="70000"/>
              </a:lnSpc>
            </a:pPr>
            <a:endParaRPr lang="en-US" smtClean="0"/>
          </a:p>
          <a:p>
            <a:pPr eaLnBrk="1" hangingPunct="1"/>
            <a:r>
              <a:rPr lang="en-US" smtClean="0"/>
              <a:t>This tells us that there is no compiler that can check our programs and guarantee to find any infinite loops they might have</a:t>
            </a:r>
          </a:p>
          <a:p>
            <a:pPr lvl="1" eaLnBrk="1" hangingPunct="1"/>
            <a:r>
              <a:rPr lang="en-US" smtClean="0"/>
              <a:t>The full story is even worse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Announcements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/>
            <a:r>
              <a:rPr lang="en-US" sz="2400" dirty="0"/>
              <a:t>Reading</a:t>
            </a:r>
          </a:p>
          <a:p>
            <a:pPr lvl="1" eaLnBrk="1" hangingPunct="1"/>
            <a:r>
              <a:rPr lang="en-US" sz="2000" dirty="0"/>
              <a:t>7th edition: p. 201 and 13.5 </a:t>
            </a:r>
          </a:p>
          <a:p>
            <a:pPr lvl="1" eaLnBrk="1" hangingPunct="1"/>
            <a:r>
              <a:rPr lang="en-US" sz="2000" dirty="0"/>
              <a:t>6th edition: p. 177 and 12.5</a:t>
            </a:r>
          </a:p>
          <a:p>
            <a:pPr eaLnBrk="1" hangingPunct="1"/>
            <a:endParaRPr lang="en-US" sz="2400" dirty="0" smtClean="0">
              <a:latin typeface="Calibri" charset="0"/>
            </a:endParaRPr>
          </a:p>
          <a:p>
            <a:pPr eaLnBrk="1" hangingPunct="1"/>
            <a:r>
              <a:rPr lang="en-US" sz="2400" dirty="0" smtClean="0">
                <a:latin typeface="Calibri" charset="0"/>
              </a:rPr>
              <a:t>My office hours this week</a:t>
            </a:r>
          </a:p>
          <a:p>
            <a:pPr lvl="1" eaLnBrk="1" hangingPunct="1"/>
            <a:r>
              <a:rPr lang="en-US" sz="2000" dirty="0" smtClean="0">
                <a:latin typeface="Calibri" charset="0"/>
              </a:rPr>
              <a:t>Usual: today immediately after class until 2:50pm</a:t>
            </a:r>
          </a:p>
          <a:p>
            <a:pPr lvl="1" eaLnBrk="1" hangingPunct="1"/>
            <a:r>
              <a:rPr lang="en-US" sz="2000" dirty="0" smtClean="0">
                <a:latin typeface="Calibri" charset="0"/>
              </a:rPr>
              <a:t>Extra office hour:  Thursday 11-12</a:t>
            </a:r>
          </a:p>
          <a:p>
            <a:pPr lvl="5"/>
            <a:endParaRPr lang="en-US" sz="1200" dirty="0" smtClean="0">
              <a:latin typeface="Calibri" charset="0"/>
            </a:endParaRPr>
          </a:p>
          <a:p>
            <a:pPr eaLnBrk="1" hangingPunct="1"/>
            <a:r>
              <a:rPr lang="en-US" sz="2400" dirty="0" smtClean="0">
                <a:latin typeface="Calibri" charset="0"/>
              </a:rPr>
              <a:t>Homework 8 due Friday</a:t>
            </a:r>
          </a:p>
          <a:p>
            <a:pPr lvl="1" eaLnBrk="1" hangingPunct="1"/>
            <a:r>
              <a:rPr lang="en-US" sz="2000" dirty="0" smtClean="0">
                <a:latin typeface="Calibri" charset="0"/>
              </a:rPr>
              <a:t>Solutions available Friday night-Saturday online on password-protected page</a:t>
            </a:r>
          </a:p>
          <a:p>
            <a:pPr lvl="8"/>
            <a:endParaRPr lang="en-US" sz="1200" dirty="0" smtClean="0">
              <a:latin typeface="Calibri" charset="0"/>
            </a:endParaRPr>
          </a:p>
          <a:p>
            <a:pPr marL="342900" lvl="1" indent="-342900" eaLnBrk="1" hangingPunct="1">
              <a:buFont typeface="Arial" charset="0"/>
              <a:buChar char="•"/>
            </a:pPr>
            <a:r>
              <a:rPr lang="en-US" sz="2400" dirty="0" smtClean="0">
                <a:latin typeface="Calibri" charset="0"/>
              </a:rPr>
              <a:t>Final Exam, Monday</a:t>
            </a:r>
            <a:r>
              <a:rPr lang="en-US" sz="2400" dirty="0">
                <a:latin typeface="Calibri" charset="0"/>
              </a:rPr>
              <a:t>, June </a:t>
            </a:r>
            <a:r>
              <a:rPr lang="en-US" sz="2400" dirty="0" smtClean="0">
                <a:latin typeface="Calibri" charset="0"/>
              </a:rPr>
              <a:t>10,</a:t>
            </a:r>
            <a:r>
              <a:rPr lang="en-US" dirty="0" smtClean="0">
                <a:latin typeface="Calibri" charset="0"/>
              </a:rPr>
              <a:t> </a:t>
            </a:r>
            <a:r>
              <a:rPr lang="en-US" sz="2400" dirty="0">
                <a:latin typeface="Calibri" charset="0"/>
              </a:rPr>
              <a:t>2:30-4:20 pm MGH </a:t>
            </a:r>
            <a:r>
              <a:rPr lang="en-US" sz="2400" dirty="0" smtClean="0">
                <a:latin typeface="Calibri" charset="0"/>
              </a:rPr>
              <a:t>389</a:t>
            </a:r>
          </a:p>
          <a:p>
            <a:pPr lvl="1" eaLnBrk="1" hangingPunct="1"/>
            <a:r>
              <a:rPr lang="en-US" sz="2000" dirty="0" smtClean="0">
                <a:latin typeface="Calibri" charset="0"/>
              </a:rPr>
              <a:t>Topic </a:t>
            </a:r>
            <a:r>
              <a:rPr lang="en-US" sz="2000" dirty="0">
                <a:latin typeface="Calibri" charset="0"/>
              </a:rPr>
              <a:t>list and sample final exam problems have been posted</a:t>
            </a:r>
          </a:p>
          <a:p>
            <a:pPr lvl="1" eaLnBrk="1" hangingPunct="1"/>
            <a:r>
              <a:rPr lang="en-US" sz="2000" dirty="0">
                <a:latin typeface="Calibri" charset="0"/>
              </a:rPr>
              <a:t>Comprehensive </a:t>
            </a:r>
            <a:r>
              <a:rPr lang="en-US" sz="2000" dirty="0" smtClean="0">
                <a:latin typeface="Calibri" charset="0"/>
              </a:rPr>
              <a:t>final, closed book, closed notes</a:t>
            </a:r>
            <a:endParaRPr lang="en-US" sz="2000" dirty="0">
              <a:latin typeface="Calibri" charset="0"/>
            </a:endParaRPr>
          </a:p>
          <a:p>
            <a:pPr lvl="1" eaLnBrk="1" hangingPunct="1"/>
            <a:r>
              <a:rPr lang="en-US" sz="2000" dirty="0" smtClean="0">
                <a:latin typeface="Calibri" charset="0"/>
              </a:rPr>
              <a:t>Review </a:t>
            </a:r>
            <a:r>
              <a:rPr lang="en-US" sz="2000" dirty="0">
                <a:latin typeface="Calibri" charset="0"/>
              </a:rPr>
              <a:t>session, </a:t>
            </a:r>
            <a:r>
              <a:rPr lang="en-US" sz="2000" dirty="0" smtClean="0">
                <a:latin typeface="Calibri" charset="0"/>
              </a:rPr>
              <a:t>Sunday</a:t>
            </a:r>
            <a:r>
              <a:rPr lang="en-US" sz="2000" dirty="0">
                <a:latin typeface="Calibri" charset="0"/>
              </a:rPr>
              <a:t>, </a:t>
            </a:r>
            <a:r>
              <a:rPr lang="en-US" sz="2000" dirty="0" smtClean="0">
                <a:latin typeface="Calibri" charset="0"/>
              </a:rPr>
              <a:t>June 9, </a:t>
            </a:r>
            <a:r>
              <a:rPr lang="en-US" sz="2000" dirty="0" smtClean="0">
                <a:latin typeface="Calibri" charset="0"/>
              </a:rPr>
              <a:t>4:00 </a:t>
            </a:r>
            <a:r>
              <a:rPr lang="en-US" sz="2000" dirty="0" smtClean="0">
                <a:latin typeface="Calibri" charset="0"/>
              </a:rPr>
              <a:t>pm </a:t>
            </a:r>
            <a:r>
              <a:rPr lang="en-US" sz="2000" dirty="0" smtClean="0">
                <a:latin typeface="Calibri" charset="0"/>
              </a:rPr>
              <a:t>EEB 125</a:t>
            </a:r>
            <a:endParaRPr lang="en-US" sz="2000" dirty="0">
              <a:latin typeface="Calibri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423DBE-3862-4E84-8686-693F53F16C8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“Always Halting” problem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b="1" dirty="0" smtClean="0">
                <a:solidFill>
                  <a:schemeClr val="accent2"/>
                </a:solidFill>
              </a:rPr>
              <a:t>Given: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33CC"/>
                </a:solidFill>
              </a:rPr>
              <a:t>&lt;</a:t>
            </a:r>
            <a:r>
              <a:rPr lang="en-US" b="1" dirty="0" smtClean="0">
                <a:solidFill>
                  <a:srgbClr val="0033CC"/>
                </a:solidFill>
              </a:rPr>
              <a:t>Q</a:t>
            </a:r>
            <a:r>
              <a:rPr lang="en-US" dirty="0" smtClean="0">
                <a:solidFill>
                  <a:srgbClr val="0033CC"/>
                </a:solidFill>
              </a:rPr>
              <a:t>&gt;,</a:t>
            </a:r>
            <a:r>
              <a:rPr lang="en-US" dirty="0" smtClean="0"/>
              <a:t> the code of a program </a:t>
            </a:r>
            <a:r>
              <a:rPr lang="en-US" b="1" dirty="0" smtClean="0">
                <a:solidFill>
                  <a:srgbClr val="0033CC"/>
                </a:solidFill>
              </a:rPr>
              <a:t>Q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b="1" dirty="0" smtClean="0">
                <a:solidFill>
                  <a:schemeClr val="accent2"/>
                </a:solidFill>
              </a:rPr>
              <a:t>Output: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33CC"/>
                </a:solidFill>
              </a:rPr>
              <a:t>1</a:t>
            </a:r>
            <a:r>
              <a:rPr lang="en-US" dirty="0" smtClean="0"/>
              <a:t> if </a:t>
            </a:r>
            <a:r>
              <a:rPr lang="en-US" b="1" dirty="0" smtClean="0">
                <a:solidFill>
                  <a:srgbClr val="0033CC"/>
                </a:solidFill>
              </a:rPr>
              <a:t>Q</a:t>
            </a:r>
            <a:r>
              <a:rPr lang="en-US" dirty="0" smtClean="0"/>
              <a:t> halts on every input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             </a:t>
            </a:r>
            <a:r>
              <a:rPr lang="en-US" b="1" dirty="0" smtClean="0">
                <a:solidFill>
                  <a:srgbClr val="0033CC"/>
                </a:solidFill>
              </a:rPr>
              <a:t>0</a:t>
            </a:r>
            <a:r>
              <a:rPr lang="en-US" dirty="0" smtClean="0"/>
              <a:t> if not.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dirty="0" smtClean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n-US" sz="2800" b="1" dirty="0" smtClean="0"/>
              <a:t>Claim:</a:t>
            </a:r>
            <a:r>
              <a:rPr lang="en-US" sz="2800" dirty="0" smtClean="0"/>
              <a:t> the “always halts” problem is </a:t>
            </a:r>
            <a:r>
              <a:rPr lang="en-US" sz="2800" dirty="0" err="1" smtClean="0"/>
              <a:t>undecidable</a:t>
            </a:r>
            <a:endParaRPr lang="en-US" sz="2800" dirty="0" smtClean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n-US" sz="2800" b="1" dirty="0" smtClean="0"/>
              <a:t>Proof idea:</a:t>
            </a:r>
            <a:r>
              <a:rPr lang="en-US" sz="2800" dirty="0" smtClean="0"/>
              <a:t> </a:t>
            </a:r>
            <a:endParaRPr lang="en-US" sz="2400" dirty="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Show we could solve the Halting Problem </a:t>
            </a:r>
            <a:r>
              <a:rPr lang="en-US" sz="2400" b="1" dirty="0" smtClean="0"/>
              <a:t>if</a:t>
            </a:r>
            <a:r>
              <a:rPr lang="en-US" sz="2400" dirty="0" smtClean="0"/>
              <a:t> we had a solution for the “always halts” problem.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No program solving for</a:t>
            </a:r>
            <a:r>
              <a:rPr lang="en-US" sz="2400" dirty="0" smtClean="0">
                <a:sym typeface="Symbol" pitchFamily="18" charset="2"/>
              </a:rPr>
              <a:t> Halting Problem exists     </a:t>
            </a:r>
            <a:r>
              <a:rPr lang="en-US" b="1" dirty="0" smtClean="0">
                <a:solidFill>
                  <a:srgbClr val="FF0000"/>
                </a:solidFill>
                <a:sym typeface="Symbol" pitchFamily="18" charset="2"/>
              </a:rPr>
              <a:t></a:t>
            </a:r>
            <a:r>
              <a:rPr lang="en-US" sz="2400" dirty="0" smtClean="0">
                <a:sym typeface="Symbol" pitchFamily="18" charset="2"/>
              </a:rPr>
              <a:t>  no program solving the “always halts” problem exists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0990FB-FFE4-41F6-AE1D-F9FFF5DDF697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“Always Halting” problem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EC1AA2-F031-421A-9DFC-1A6FFA0FF743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828800" y="1981200"/>
            <a:ext cx="531812" cy="7080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2800" b="1" dirty="0" smtClean="0">
                <a:solidFill>
                  <a:schemeClr val="tx2"/>
                </a:solidFill>
                <a:latin typeface="Arial" pitchFamily="34" charset="0"/>
              </a:rPr>
              <a:t>H</a:t>
            </a:r>
            <a:endParaRPr lang="en-US" sz="2800" b="1" baseline="-25000" dirty="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1301750" y="2092325"/>
            <a:ext cx="46037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1425575" y="1814513"/>
            <a:ext cx="184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endParaRPr lang="en-US" sz="2800" dirty="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931862" y="1803400"/>
            <a:ext cx="3825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b="1">
                <a:solidFill>
                  <a:schemeClr val="tx2"/>
                </a:solidFill>
              </a:rPr>
              <a:t>x</a:t>
            </a:r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2393950" y="2327275"/>
            <a:ext cx="484187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2819400" y="1828800"/>
            <a:ext cx="3815543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b="1" dirty="0" smtClean="0">
                <a:solidFill>
                  <a:schemeClr val="tx2"/>
                </a:solidFill>
              </a:rPr>
              <a:t>1 if P</a:t>
            </a:r>
            <a:r>
              <a:rPr lang="en-US" sz="2800" b="1" dirty="0">
                <a:solidFill>
                  <a:schemeClr val="tx2"/>
                </a:solidFill>
              </a:rPr>
              <a:t>(x</a:t>
            </a:r>
            <a:r>
              <a:rPr lang="en-US" sz="2800" b="1" dirty="0" smtClean="0">
                <a:solidFill>
                  <a:schemeClr val="tx2"/>
                </a:solidFill>
              </a:rPr>
              <a:t>) halts</a:t>
            </a:r>
          </a:p>
          <a:p>
            <a:pPr eaLnBrk="1" hangingPunct="1"/>
            <a:r>
              <a:rPr lang="en-US" sz="2800" b="1" dirty="0" smtClean="0">
                <a:solidFill>
                  <a:schemeClr val="tx2"/>
                </a:solidFill>
              </a:rPr>
              <a:t>0 if P(x) does not halt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>
            <a:off x="1295400" y="2593975"/>
            <a:ext cx="46037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461962" y="2249488"/>
            <a:ext cx="93027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3600" b="1">
                <a:solidFill>
                  <a:schemeClr val="tx2"/>
                </a:solidFill>
                <a:sym typeface="Symbol" pitchFamily="18" charset="2"/>
              </a:rPr>
              <a:t></a:t>
            </a:r>
            <a:r>
              <a:rPr lang="en-US" sz="2800" b="1">
                <a:solidFill>
                  <a:schemeClr val="tx2"/>
                </a:solidFill>
              </a:rPr>
              <a:t>P</a:t>
            </a:r>
            <a:r>
              <a:rPr lang="en-US" sz="3600" b="1">
                <a:solidFill>
                  <a:schemeClr val="tx2"/>
                </a:solidFill>
                <a:cs typeface="Arial" charset="0"/>
                <a:sym typeface="Symbol" pitchFamily="18" charset="2"/>
              </a:rPr>
              <a:t></a:t>
            </a:r>
            <a:endParaRPr lang="en-US" sz="2800" b="1">
              <a:solidFill>
                <a:schemeClr val="tx2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25" name="&quot;No&quot; Symbol 24"/>
          <p:cNvSpPr>
            <a:spLocks noChangeAspect="1"/>
          </p:cNvSpPr>
          <p:nvPr/>
        </p:nvSpPr>
        <p:spPr>
          <a:xfrm>
            <a:off x="7696200" y="1752600"/>
            <a:ext cx="990600" cy="990600"/>
          </a:xfrm>
          <a:prstGeom prst="noSmoking">
            <a:avLst>
              <a:gd name="adj" fmla="val 5817"/>
            </a:avLst>
          </a:prstGeom>
          <a:solidFill>
            <a:srgbClr val="FF0000"/>
          </a:solidFill>
          <a:ln>
            <a:headEnd type="none" w="med" len="med"/>
            <a:tailEnd type="arrow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HALT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7189" y="3352800"/>
            <a:ext cx="90822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Suppose we had a TM </a:t>
            </a:r>
            <a:r>
              <a:rPr lang="en-US" sz="3200" b="1" dirty="0">
                <a:solidFill>
                  <a:srgbClr val="0033CC"/>
                </a:solidFill>
                <a:latin typeface="+mn-lt"/>
                <a:ea typeface="+mn-ea"/>
              </a:rPr>
              <a:t>A</a:t>
            </a:r>
            <a:r>
              <a:rPr lang="en-US" sz="2800" dirty="0" smtClean="0"/>
              <a:t> for the Always Halting problem</a:t>
            </a:r>
            <a:endParaRPr lang="en-US" sz="28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3124200"/>
            <a:ext cx="9144000" cy="0"/>
          </a:xfrm>
          <a:prstGeom prst="line">
            <a:avLst/>
          </a:prstGeom>
          <a:ln>
            <a:headEnd type="none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763033" y="4303702"/>
            <a:ext cx="1398587" cy="103030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</a:rPr>
              <a:t>Convert</a:t>
            </a:r>
            <a:endParaRPr lang="en-US" sz="2400" b="1" dirty="0">
              <a:solidFill>
                <a:schemeClr val="accent3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1039813" y="4191000"/>
            <a:ext cx="184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endParaRPr lang="en-US" sz="2800" dirty="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24" name="Text Box 16"/>
          <p:cNvSpPr txBox="1">
            <a:spLocks noChangeArrowheads="1"/>
          </p:cNvSpPr>
          <p:nvPr/>
        </p:nvSpPr>
        <p:spPr bwMode="auto">
          <a:xfrm>
            <a:off x="546100" y="4179887"/>
            <a:ext cx="3825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b="1">
                <a:solidFill>
                  <a:schemeClr val="tx2"/>
                </a:solidFill>
              </a:rPr>
              <a:t>x</a:t>
            </a:r>
          </a:p>
        </p:txBody>
      </p:sp>
      <p:sp>
        <p:nvSpPr>
          <p:cNvPr id="26" name="Line 20"/>
          <p:cNvSpPr>
            <a:spLocks noChangeShapeType="1"/>
          </p:cNvSpPr>
          <p:nvPr/>
        </p:nvSpPr>
        <p:spPr bwMode="auto">
          <a:xfrm>
            <a:off x="909639" y="4970462"/>
            <a:ext cx="846136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76200" y="4625975"/>
            <a:ext cx="93027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3600" b="1">
                <a:solidFill>
                  <a:schemeClr val="tx2"/>
                </a:solidFill>
                <a:sym typeface="Symbol" pitchFamily="18" charset="2"/>
              </a:rPr>
              <a:t></a:t>
            </a:r>
            <a:r>
              <a:rPr lang="en-US" sz="2800" b="1">
                <a:solidFill>
                  <a:schemeClr val="tx2"/>
                </a:solidFill>
              </a:rPr>
              <a:t>P</a:t>
            </a:r>
            <a:r>
              <a:rPr lang="en-US" sz="3600" b="1">
                <a:solidFill>
                  <a:schemeClr val="tx2"/>
                </a:solidFill>
                <a:cs typeface="Arial" charset="0"/>
                <a:sym typeface="Symbol" pitchFamily="18" charset="2"/>
              </a:rPr>
              <a:t></a:t>
            </a:r>
            <a:endParaRPr lang="en-US" sz="2800" b="1">
              <a:solidFill>
                <a:schemeClr val="tx2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28" name="Line 20"/>
          <p:cNvSpPr>
            <a:spLocks noChangeShapeType="1"/>
          </p:cNvSpPr>
          <p:nvPr/>
        </p:nvSpPr>
        <p:spPr bwMode="auto">
          <a:xfrm>
            <a:off x="841375" y="4433886"/>
            <a:ext cx="921658" cy="555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5715000" y="4495800"/>
            <a:ext cx="531812" cy="7080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2800" b="1" dirty="0" smtClean="0">
                <a:solidFill>
                  <a:srgbClr val="0033CC"/>
                </a:solidFill>
                <a:latin typeface="Arial" pitchFamily="34" charset="0"/>
              </a:rPr>
              <a:t>A</a:t>
            </a:r>
            <a:endParaRPr lang="en-US" sz="2800" b="1" baseline="-25000" dirty="0">
              <a:solidFill>
                <a:srgbClr val="0033CC"/>
              </a:solidFill>
              <a:latin typeface="Arial" pitchFamily="34" charset="0"/>
            </a:endParaRPr>
          </a:p>
        </p:txBody>
      </p:sp>
      <p:sp>
        <p:nvSpPr>
          <p:cNvPr id="30" name="Line 20"/>
          <p:cNvSpPr>
            <a:spLocks noChangeShapeType="1"/>
          </p:cNvSpPr>
          <p:nvPr/>
        </p:nvSpPr>
        <p:spPr bwMode="auto">
          <a:xfrm flipV="1">
            <a:off x="3161619" y="4876797"/>
            <a:ext cx="2480355" cy="4479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3841865" y="4375834"/>
            <a:ext cx="97071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3600" b="1" dirty="0" smtClean="0">
                <a:solidFill>
                  <a:schemeClr val="tx2"/>
                </a:solidFill>
                <a:sym typeface="Symbol" pitchFamily="18" charset="2"/>
              </a:rPr>
              <a:t></a:t>
            </a:r>
            <a:r>
              <a:rPr lang="en-US" sz="2800" b="1" dirty="0" smtClean="0">
                <a:solidFill>
                  <a:schemeClr val="tx2"/>
                </a:solidFill>
              </a:rPr>
              <a:t>Q</a:t>
            </a:r>
            <a:r>
              <a:rPr lang="en-US" sz="3600" b="1" dirty="0" smtClean="0">
                <a:solidFill>
                  <a:schemeClr val="tx2"/>
                </a:solidFill>
                <a:cs typeface="Arial" charset="0"/>
                <a:sym typeface="Symbol" pitchFamily="18" charset="2"/>
              </a:rPr>
              <a:t></a:t>
            </a:r>
            <a:endParaRPr lang="en-US" sz="2800" b="1" dirty="0">
              <a:solidFill>
                <a:schemeClr val="tx2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32" name="Line 17"/>
          <p:cNvSpPr>
            <a:spLocks noChangeShapeType="1"/>
          </p:cNvSpPr>
          <p:nvPr/>
        </p:nvSpPr>
        <p:spPr bwMode="auto">
          <a:xfrm>
            <a:off x="6237316" y="4918075"/>
            <a:ext cx="484187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" name="Text Box 19"/>
          <p:cNvSpPr txBox="1">
            <a:spLocks noChangeArrowheads="1"/>
          </p:cNvSpPr>
          <p:nvPr/>
        </p:nvSpPr>
        <p:spPr bwMode="auto">
          <a:xfrm>
            <a:off x="6662766" y="4419600"/>
            <a:ext cx="2419402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b="1" dirty="0" smtClean="0">
                <a:solidFill>
                  <a:schemeClr val="tx2"/>
                </a:solidFill>
              </a:rPr>
              <a:t>1 if P</a:t>
            </a:r>
            <a:r>
              <a:rPr lang="en-US" sz="2800" b="1" dirty="0">
                <a:solidFill>
                  <a:schemeClr val="tx2"/>
                </a:solidFill>
              </a:rPr>
              <a:t>(x</a:t>
            </a:r>
            <a:r>
              <a:rPr lang="en-US" sz="2800" b="1" dirty="0" smtClean="0">
                <a:solidFill>
                  <a:schemeClr val="tx2"/>
                </a:solidFill>
              </a:rPr>
              <a:t>) halts</a:t>
            </a:r>
          </a:p>
          <a:p>
            <a:pPr eaLnBrk="1" hangingPunct="1"/>
            <a:r>
              <a:rPr lang="en-US" sz="2800" b="1" dirty="0" smtClean="0">
                <a:solidFill>
                  <a:schemeClr val="tx2"/>
                </a:solidFill>
              </a:rPr>
              <a:t>0 if P(x) does </a:t>
            </a:r>
            <a:br>
              <a:rPr lang="en-US" sz="2800" b="1" dirty="0" smtClean="0">
                <a:solidFill>
                  <a:schemeClr val="tx2"/>
                </a:solidFill>
              </a:rPr>
            </a:br>
            <a:r>
              <a:rPr lang="en-US" sz="2800" b="1" dirty="0" smtClean="0">
                <a:solidFill>
                  <a:schemeClr val="tx2"/>
                </a:solidFill>
              </a:rPr>
              <a:t>        not halt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14451" y="4038599"/>
            <a:ext cx="5238750" cy="1765995"/>
          </a:xfrm>
          <a:prstGeom prst="rect">
            <a:avLst/>
          </a:prstGeom>
          <a:ln w="28575"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grpSp>
        <p:nvGrpSpPr>
          <p:cNvPr id="9" name="Group 8"/>
          <p:cNvGrpSpPr/>
          <p:nvPr/>
        </p:nvGrpSpPr>
        <p:grpSpPr>
          <a:xfrm>
            <a:off x="3581403" y="4849812"/>
            <a:ext cx="1588424" cy="1508818"/>
            <a:chOff x="3581403" y="4849812"/>
            <a:chExt cx="1588424" cy="1508818"/>
          </a:xfrm>
        </p:grpSpPr>
        <p:sp>
          <p:nvSpPr>
            <p:cNvPr id="7" name="Horizontal Scroll 6"/>
            <p:cNvSpPr/>
            <p:nvPr/>
          </p:nvSpPr>
          <p:spPr>
            <a:xfrm rot="16200000">
              <a:off x="3615236" y="5020863"/>
              <a:ext cx="1303934" cy="1371600"/>
            </a:xfrm>
            <a:prstGeom prst="horizontalScroll">
              <a:avLst/>
            </a:prstGeom>
            <a:solidFill>
              <a:schemeClr val="bg1"/>
            </a:solidFill>
            <a:ln w="28575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3" name="Rectangle 2"/>
            <p:cNvSpPr/>
            <p:nvPr/>
          </p:nvSpPr>
          <p:spPr>
            <a:xfrm>
              <a:off x="3722027" y="4849812"/>
              <a:ext cx="1447800" cy="12003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endParaRPr lang="en-US" b="1" dirty="0">
                <a:solidFill>
                  <a:schemeClr val="tx2"/>
                </a:solidFill>
                <a:latin typeface="Arial" pitchFamily="34" charset="0"/>
              </a:endParaRPr>
            </a:p>
            <a:p>
              <a:pPr>
                <a:defRPr/>
              </a:pPr>
              <a:r>
                <a:rPr lang="en-US" dirty="0">
                  <a:solidFill>
                    <a:schemeClr val="tx2"/>
                  </a:solidFill>
                  <a:latin typeface="Arial" pitchFamily="34" charset="0"/>
                </a:rPr>
                <a:t>… </a:t>
              </a:r>
              <a:endParaRPr lang="en-US" dirty="0" smtClean="0">
                <a:solidFill>
                  <a:schemeClr val="tx2"/>
                </a:solidFill>
                <a:latin typeface="Arial" pitchFamily="34" charset="0"/>
              </a:endParaRPr>
            </a:p>
            <a:p>
              <a:pPr>
                <a:defRPr/>
              </a:pPr>
              <a:r>
                <a:rPr lang="en-US" b="1" dirty="0" err="1" smtClean="0">
                  <a:solidFill>
                    <a:schemeClr val="tx2"/>
                  </a:solidFill>
                  <a:latin typeface="Arial" pitchFamily="34" charset="0"/>
                </a:rPr>
                <a:t>a←x</a:t>
              </a:r>
              <a:r>
                <a:rPr lang="en-US" dirty="0" smtClean="0">
                  <a:solidFill>
                    <a:schemeClr val="tx2"/>
                  </a:solidFill>
                  <a:latin typeface="Arial" pitchFamily="34" charset="0"/>
                </a:rPr>
                <a:t> </a:t>
              </a:r>
              <a:endParaRPr lang="en-US" dirty="0">
                <a:solidFill>
                  <a:schemeClr val="tx2"/>
                </a:solidFill>
                <a:latin typeface="Arial" pitchFamily="34" charset="0"/>
              </a:endParaRPr>
            </a:p>
            <a:p>
              <a:pPr>
                <a:defRPr/>
              </a:pPr>
              <a:r>
                <a:rPr lang="en-US" dirty="0" smtClean="0">
                  <a:solidFill>
                    <a:schemeClr val="tx2"/>
                  </a:solidFill>
                  <a:latin typeface="Arial" pitchFamily="34" charset="0"/>
                </a:rPr>
                <a:t>… </a:t>
              </a:r>
              <a:endParaRPr lang="en-US" dirty="0">
                <a:solidFill>
                  <a:schemeClr val="tx2"/>
                </a:solidFill>
                <a:latin typeface="Arial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99750" y="5054695"/>
            <a:ext cx="1556012" cy="1499716"/>
            <a:chOff x="99750" y="5054695"/>
            <a:chExt cx="1556012" cy="1499716"/>
          </a:xfrm>
        </p:grpSpPr>
        <p:sp>
          <p:nvSpPr>
            <p:cNvPr id="34" name="Horizontal Scroll 33"/>
            <p:cNvSpPr/>
            <p:nvPr/>
          </p:nvSpPr>
          <p:spPr>
            <a:xfrm rot="16200000">
              <a:off x="110697" y="5239530"/>
              <a:ext cx="1303934" cy="1325827"/>
            </a:xfrm>
            <a:prstGeom prst="horizontalScroll">
              <a:avLst/>
            </a:prstGeom>
            <a:solidFill>
              <a:schemeClr val="bg1"/>
            </a:solidFill>
            <a:ln w="28575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07962" y="5054695"/>
              <a:ext cx="1447800" cy="12003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endParaRPr lang="en-US" b="1" dirty="0">
                <a:solidFill>
                  <a:schemeClr val="tx2"/>
                </a:solidFill>
                <a:latin typeface="Arial" pitchFamily="34" charset="0"/>
              </a:endParaRPr>
            </a:p>
            <a:p>
              <a:pPr>
                <a:defRPr/>
              </a:pPr>
              <a:r>
                <a:rPr lang="en-US" dirty="0">
                  <a:solidFill>
                    <a:schemeClr val="tx2"/>
                  </a:solidFill>
                  <a:latin typeface="Arial" pitchFamily="34" charset="0"/>
                </a:rPr>
                <a:t>… </a:t>
              </a:r>
              <a:endParaRPr lang="en-US" dirty="0" smtClean="0">
                <a:solidFill>
                  <a:schemeClr val="tx2"/>
                </a:solidFill>
                <a:latin typeface="Arial" pitchFamily="34" charset="0"/>
              </a:endParaRPr>
            </a:p>
            <a:p>
              <a:pPr>
                <a:defRPr/>
              </a:pPr>
              <a:r>
                <a:rPr lang="en-US" b="1" dirty="0" smtClean="0">
                  <a:solidFill>
                    <a:schemeClr val="tx2"/>
                  </a:solidFill>
                  <a:latin typeface="Arial" pitchFamily="34" charset="0"/>
                </a:rPr>
                <a:t>Read</a:t>
              </a:r>
              <a:r>
                <a:rPr lang="en-US" dirty="0" smtClean="0">
                  <a:solidFill>
                    <a:schemeClr val="tx2"/>
                  </a:solidFill>
                  <a:latin typeface="Arial" pitchFamily="34" charset="0"/>
                </a:rPr>
                <a:t>(</a:t>
              </a:r>
              <a:r>
                <a:rPr lang="en-US" b="1" dirty="0" smtClean="0">
                  <a:solidFill>
                    <a:schemeClr val="tx2"/>
                  </a:solidFill>
                  <a:latin typeface="Arial" pitchFamily="34" charset="0"/>
                </a:rPr>
                <a:t>a</a:t>
              </a:r>
              <a:r>
                <a:rPr lang="en-US" dirty="0" smtClean="0">
                  <a:solidFill>
                    <a:schemeClr val="tx2"/>
                  </a:solidFill>
                  <a:latin typeface="Arial" pitchFamily="34" charset="0"/>
                </a:rPr>
                <a:t>)</a:t>
              </a:r>
              <a:endParaRPr lang="en-US" dirty="0">
                <a:solidFill>
                  <a:schemeClr val="tx2"/>
                </a:solidFill>
                <a:latin typeface="Arial" pitchFamily="34" charset="0"/>
              </a:endParaRPr>
            </a:p>
            <a:p>
              <a:pPr>
                <a:defRPr/>
              </a:pPr>
              <a:r>
                <a:rPr lang="en-US" dirty="0" smtClean="0">
                  <a:solidFill>
                    <a:schemeClr val="tx2"/>
                  </a:solidFill>
                  <a:latin typeface="Arial" pitchFamily="34" charset="0"/>
                </a:rPr>
                <a:t>… </a:t>
              </a:r>
              <a:endParaRPr lang="en-US" dirty="0">
                <a:solidFill>
                  <a:schemeClr val="tx2"/>
                </a:solidFill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6775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“Always ERROR” problem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b="1" dirty="0" smtClean="0">
                <a:solidFill>
                  <a:schemeClr val="accent2"/>
                </a:solidFill>
              </a:rPr>
              <a:t>Given: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33CC"/>
                </a:solidFill>
              </a:rPr>
              <a:t>&lt;</a:t>
            </a:r>
            <a:r>
              <a:rPr lang="en-US" b="1" dirty="0" smtClean="0">
                <a:solidFill>
                  <a:srgbClr val="0033CC"/>
                </a:solidFill>
              </a:rPr>
              <a:t>R</a:t>
            </a:r>
            <a:r>
              <a:rPr lang="en-US" dirty="0" smtClean="0">
                <a:solidFill>
                  <a:srgbClr val="0033CC"/>
                </a:solidFill>
              </a:rPr>
              <a:t>&gt;,</a:t>
            </a:r>
            <a:r>
              <a:rPr lang="en-US" dirty="0" smtClean="0"/>
              <a:t> the code of a program </a:t>
            </a:r>
            <a:r>
              <a:rPr lang="en-US" b="1" dirty="0" smtClean="0">
                <a:solidFill>
                  <a:srgbClr val="0033CC"/>
                </a:solidFill>
              </a:rPr>
              <a:t>R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b="1" dirty="0" smtClean="0">
                <a:solidFill>
                  <a:schemeClr val="accent2"/>
                </a:solidFill>
              </a:rPr>
              <a:t>Output: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33CC"/>
                </a:solidFill>
              </a:rPr>
              <a:t>1</a:t>
            </a:r>
            <a:r>
              <a:rPr lang="en-US" dirty="0" smtClean="0"/>
              <a:t> if </a:t>
            </a:r>
            <a:r>
              <a:rPr lang="en-US" b="1" dirty="0" smtClean="0">
                <a:solidFill>
                  <a:srgbClr val="0033CC"/>
                </a:solidFill>
              </a:rPr>
              <a:t>R</a:t>
            </a:r>
            <a:r>
              <a:rPr lang="en-US" dirty="0" smtClean="0"/>
              <a:t> always prints ERROR </a:t>
            </a:r>
            <a:br>
              <a:rPr lang="en-US" dirty="0" smtClean="0"/>
            </a:br>
            <a:r>
              <a:rPr lang="en-US" dirty="0" smtClean="0"/>
              <a:t>               </a:t>
            </a:r>
            <a:r>
              <a:rPr lang="en-US" b="1" dirty="0" smtClean="0">
                <a:solidFill>
                  <a:srgbClr val="0033CC"/>
                </a:solidFill>
              </a:rPr>
              <a:t>0</a:t>
            </a:r>
            <a:r>
              <a:rPr lang="en-US" dirty="0" smtClean="0"/>
              <a:t> if </a:t>
            </a:r>
            <a:r>
              <a:rPr lang="en-US" b="1" dirty="0">
                <a:solidFill>
                  <a:srgbClr val="0033CC"/>
                </a:solidFill>
              </a:rPr>
              <a:t>R</a:t>
            </a:r>
            <a:r>
              <a:rPr lang="en-US" dirty="0"/>
              <a:t> </a:t>
            </a:r>
            <a:r>
              <a:rPr lang="en-US" dirty="0" smtClean="0"/>
              <a:t>does not always print </a:t>
            </a:r>
            <a:r>
              <a:rPr lang="en-US" dirty="0"/>
              <a:t>ERROR </a:t>
            </a:r>
            <a:endParaRPr lang="en-US" dirty="0" smtClean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0990FB-FFE4-41F6-AE1D-F9FFF5DDF697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39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/>
          <p:cNvSpPr/>
          <p:nvPr/>
        </p:nvSpPr>
        <p:spPr>
          <a:xfrm>
            <a:off x="1314451" y="4038599"/>
            <a:ext cx="5086349" cy="1765995"/>
          </a:xfrm>
          <a:prstGeom prst="rect">
            <a:avLst/>
          </a:prstGeom>
          <a:ln w="28575"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“Always ERROR” problem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EC1AA2-F031-421A-9DFC-1A6FFA0FF743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828800" y="1981200"/>
            <a:ext cx="531812" cy="7080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2800" b="1" dirty="0" smtClean="0">
                <a:solidFill>
                  <a:schemeClr val="tx2"/>
                </a:solidFill>
                <a:latin typeface="Arial" pitchFamily="34" charset="0"/>
              </a:rPr>
              <a:t>A</a:t>
            </a:r>
            <a:endParaRPr lang="en-US" sz="2800" b="1" baseline="-25000" dirty="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2393950" y="2327275"/>
            <a:ext cx="484187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2819400" y="1828800"/>
            <a:ext cx="4694114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b="1" dirty="0" smtClean="0">
                <a:solidFill>
                  <a:schemeClr val="tx2"/>
                </a:solidFill>
              </a:rPr>
              <a:t>1 if Q always halts</a:t>
            </a:r>
          </a:p>
          <a:p>
            <a:pPr eaLnBrk="1" hangingPunct="1"/>
            <a:r>
              <a:rPr lang="en-US" sz="2800" b="1" dirty="0" smtClean="0">
                <a:solidFill>
                  <a:schemeClr val="tx2"/>
                </a:solidFill>
              </a:rPr>
              <a:t>0 if Q does not always halt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>
            <a:off x="1295400" y="2325796"/>
            <a:ext cx="46037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461962" y="1981200"/>
            <a:ext cx="97071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3600" b="1" dirty="0" smtClean="0">
                <a:solidFill>
                  <a:schemeClr val="tx2"/>
                </a:solidFill>
                <a:sym typeface="Symbol" pitchFamily="18" charset="2"/>
              </a:rPr>
              <a:t></a:t>
            </a:r>
            <a:r>
              <a:rPr lang="en-US" sz="2800" b="1" dirty="0" smtClean="0">
                <a:solidFill>
                  <a:schemeClr val="tx2"/>
                </a:solidFill>
              </a:rPr>
              <a:t>Q</a:t>
            </a:r>
            <a:r>
              <a:rPr lang="en-US" sz="3600" b="1" dirty="0" smtClean="0">
                <a:solidFill>
                  <a:schemeClr val="tx2"/>
                </a:solidFill>
                <a:cs typeface="Arial" charset="0"/>
                <a:sym typeface="Symbol" pitchFamily="18" charset="2"/>
              </a:rPr>
              <a:t></a:t>
            </a:r>
            <a:endParaRPr lang="en-US" sz="2800" b="1" dirty="0">
              <a:solidFill>
                <a:schemeClr val="tx2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25" name="&quot;No&quot; Symbol 24"/>
          <p:cNvSpPr>
            <a:spLocks noChangeAspect="1"/>
          </p:cNvSpPr>
          <p:nvPr/>
        </p:nvSpPr>
        <p:spPr>
          <a:xfrm>
            <a:off x="7696200" y="1752600"/>
            <a:ext cx="990600" cy="990600"/>
          </a:xfrm>
          <a:prstGeom prst="noSmoking">
            <a:avLst>
              <a:gd name="adj" fmla="val 5817"/>
            </a:avLst>
          </a:prstGeom>
          <a:solidFill>
            <a:srgbClr val="FF0000"/>
          </a:solidFill>
          <a:ln>
            <a:headEnd type="none" w="med" len="med"/>
            <a:tailEnd type="arrow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HALT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7188" y="3352800"/>
            <a:ext cx="83710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Suppose we had a TM </a:t>
            </a:r>
            <a:r>
              <a:rPr lang="en-US" sz="3200" b="1" dirty="0" smtClean="0">
                <a:solidFill>
                  <a:srgbClr val="0033CC"/>
                </a:solidFill>
                <a:latin typeface="Arial" pitchFamily="34" charset="0"/>
              </a:rPr>
              <a:t>E</a:t>
            </a:r>
            <a:r>
              <a:rPr lang="en-US" sz="3200" b="1" baseline="-25000" dirty="0" smtClean="0">
                <a:solidFill>
                  <a:schemeClr val="tx2"/>
                </a:solidFill>
                <a:latin typeface="Arial" pitchFamily="34" charset="0"/>
              </a:rPr>
              <a:t> </a:t>
            </a:r>
            <a:r>
              <a:rPr lang="en-US" sz="2800" dirty="0" smtClean="0"/>
              <a:t>for </a:t>
            </a:r>
            <a:r>
              <a:rPr lang="en-US" sz="2800" dirty="0" smtClean="0"/>
              <a:t>the ERROR problem</a:t>
            </a:r>
            <a:endParaRPr lang="en-US" sz="28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3124200"/>
            <a:ext cx="9144000" cy="0"/>
          </a:xfrm>
          <a:prstGeom prst="line">
            <a:avLst/>
          </a:prstGeom>
          <a:ln>
            <a:headEnd type="none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1039813" y="4191000"/>
            <a:ext cx="184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endParaRPr lang="en-US" sz="2800" dirty="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26" name="Line 20"/>
          <p:cNvSpPr>
            <a:spLocks noChangeShapeType="1"/>
          </p:cNvSpPr>
          <p:nvPr/>
        </p:nvSpPr>
        <p:spPr bwMode="auto">
          <a:xfrm>
            <a:off x="909637" y="4970462"/>
            <a:ext cx="85339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76200" y="4625866"/>
            <a:ext cx="97071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3600" b="1" dirty="0" smtClean="0">
                <a:solidFill>
                  <a:schemeClr val="tx2"/>
                </a:solidFill>
                <a:sym typeface="Symbol" pitchFamily="18" charset="2"/>
              </a:rPr>
              <a:t></a:t>
            </a:r>
            <a:r>
              <a:rPr lang="en-US" sz="2800" b="1" dirty="0" smtClean="0">
                <a:solidFill>
                  <a:schemeClr val="tx2"/>
                </a:solidFill>
              </a:rPr>
              <a:t>Q</a:t>
            </a:r>
            <a:r>
              <a:rPr lang="en-US" sz="3600" b="1" dirty="0" smtClean="0">
                <a:solidFill>
                  <a:schemeClr val="tx2"/>
                </a:solidFill>
                <a:cs typeface="Arial" charset="0"/>
                <a:sym typeface="Symbol" pitchFamily="18" charset="2"/>
              </a:rPr>
              <a:t></a:t>
            </a:r>
            <a:endParaRPr lang="en-US" sz="2800" b="1" dirty="0">
              <a:solidFill>
                <a:schemeClr val="tx2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5715000" y="4495800"/>
            <a:ext cx="531812" cy="7080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2800" b="1" dirty="0" smtClean="0">
                <a:solidFill>
                  <a:srgbClr val="0033CC"/>
                </a:solidFill>
                <a:latin typeface="Arial" pitchFamily="34" charset="0"/>
              </a:rPr>
              <a:t>E</a:t>
            </a:r>
            <a:endParaRPr lang="en-US" sz="2800" b="1" baseline="-25000" dirty="0">
              <a:solidFill>
                <a:srgbClr val="0033CC"/>
              </a:solidFill>
              <a:latin typeface="Arial" pitchFamily="34" charset="0"/>
            </a:endParaRPr>
          </a:p>
        </p:txBody>
      </p:sp>
      <p:sp>
        <p:nvSpPr>
          <p:cNvPr id="30" name="Line 20"/>
          <p:cNvSpPr>
            <a:spLocks noChangeShapeType="1"/>
          </p:cNvSpPr>
          <p:nvPr/>
        </p:nvSpPr>
        <p:spPr bwMode="auto">
          <a:xfrm>
            <a:off x="3161620" y="4876800"/>
            <a:ext cx="248035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4272694" y="4270359"/>
            <a:ext cx="97071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3600" b="1" dirty="0" smtClean="0">
                <a:solidFill>
                  <a:schemeClr val="tx2"/>
                </a:solidFill>
                <a:sym typeface="Symbol" pitchFamily="18" charset="2"/>
              </a:rPr>
              <a:t></a:t>
            </a:r>
            <a:r>
              <a:rPr lang="en-US" sz="2800" b="1" dirty="0" smtClean="0">
                <a:solidFill>
                  <a:schemeClr val="tx2"/>
                </a:solidFill>
              </a:rPr>
              <a:t>R</a:t>
            </a:r>
            <a:r>
              <a:rPr lang="en-US" sz="3600" b="1" dirty="0" smtClean="0">
                <a:solidFill>
                  <a:schemeClr val="tx2"/>
                </a:solidFill>
                <a:cs typeface="Arial" charset="0"/>
                <a:sym typeface="Symbol" pitchFamily="18" charset="2"/>
              </a:rPr>
              <a:t></a:t>
            </a:r>
            <a:endParaRPr lang="en-US" sz="2800" b="1" dirty="0">
              <a:solidFill>
                <a:schemeClr val="tx2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32" name="Line 17"/>
          <p:cNvSpPr>
            <a:spLocks noChangeShapeType="1"/>
          </p:cNvSpPr>
          <p:nvPr/>
        </p:nvSpPr>
        <p:spPr bwMode="auto">
          <a:xfrm>
            <a:off x="6237316" y="4918075"/>
            <a:ext cx="484187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" name="Text Box 19"/>
          <p:cNvSpPr txBox="1">
            <a:spLocks noChangeArrowheads="1"/>
          </p:cNvSpPr>
          <p:nvPr/>
        </p:nvSpPr>
        <p:spPr bwMode="auto">
          <a:xfrm>
            <a:off x="6400800" y="4343400"/>
            <a:ext cx="2678362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b="1" dirty="0">
                <a:solidFill>
                  <a:schemeClr val="tx2"/>
                </a:solidFill>
              </a:rPr>
              <a:t>1 if Q </a:t>
            </a:r>
            <a:r>
              <a:rPr lang="en-US" sz="2800" b="1" dirty="0" smtClean="0">
                <a:solidFill>
                  <a:schemeClr val="tx2"/>
                </a:solidFill>
              </a:rPr>
              <a:t>always</a:t>
            </a:r>
            <a:br>
              <a:rPr lang="en-US" sz="2800" b="1" dirty="0" smtClean="0">
                <a:solidFill>
                  <a:schemeClr val="tx2"/>
                </a:solidFill>
              </a:rPr>
            </a:br>
            <a:r>
              <a:rPr lang="en-US" sz="2800" b="1" dirty="0" smtClean="0">
                <a:solidFill>
                  <a:schemeClr val="tx2"/>
                </a:solidFill>
              </a:rPr>
              <a:t>          </a:t>
            </a:r>
            <a:r>
              <a:rPr lang="en-US" sz="2800" b="1" dirty="0">
                <a:solidFill>
                  <a:schemeClr val="tx2"/>
                </a:solidFill>
              </a:rPr>
              <a:t>halts</a:t>
            </a:r>
          </a:p>
          <a:p>
            <a:pPr eaLnBrk="1" hangingPunct="1"/>
            <a:r>
              <a:rPr lang="en-US" sz="2800" b="1" dirty="0">
                <a:solidFill>
                  <a:schemeClr val="tx2"/>
                </a:solidFill>
              </a:rPr>
              <a:t>0 if Q does </a:t>
            </a:r>
            <a:r>
              <a:rPr lang="en-US" sz="2800" b="1" dirty="0" smtClean="0">
                <a:solidFill>
                  <a:schemeClr val="tx2"/>
                </a:solidFill>
              </a:rPr>
              <a:t>not</a:t>
            </a:r>
            <a:br>
              <a:rPr lang="en-US" sz="2800" b="1" dirty="0" smtClean="0">
                <a:solidFill>
                  <a:schemeClr val="tx2"/>
                </a:solidFill>
              </a:rPr>
            </a:br>
            <a:r>
              <a:rPr lang="en-US" sz="2800" b="1" dirty="0" smtClean="0">
                <a:solidFill>
                  <a:schemeClr val="tx2"/>
                </a:solidFill>
              </a:rPr>
              <a:t>      always </a:t>
            </a:r>
            <a:r>
              <a:rPr lang="en-US" sz="2800" b="1" dirty="0">
                <a:solidFill>
                  <a:schemeClr val="tx2"/>
                </a:solidFill>
              </a:rPr>
              <a:t>halt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99750" y="5054695"/>
            <a:ext cx="1556012" cy="1499716"/>
            <a:chOff x="99750" y="5054695"/>
            <a:chExt cx="1556012" cy="1499716"/>
          </a:xfrm>
        </p:grpSpPr>
        <p:sp>
          <p:nvSpPr>
            <p:cNvPr id="28" name="Horizontal Scroll 27"/>
            <p:cNvSpPr/>
            <p:nvPr/>
          </p:nvSpPr>
          <p:spPr>
            <a:xfrm rot="16200000">
              <a:off x="110697" y="5239530"/>
              <a:ext cx="1303934" cy="1325827"/>
            </a:xfrm>
            <a:prstGeom prst="horizontalScroll">
              <a:avLst/>
            </a:prstGeom>
            <a:solidFill>
              <a:schemeClr val="bg1"/>
            </a:solidFill>
            <a:ln w="28575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07962" y="5054695"/>
              <a:ext cx="1447800" cy="12003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endParaRPr lang="en-US" b="1" dirty="0">
                <a:solidFill>
                  <a:schemeClr val="tx2"/>
                </a:solidFill>
                <a:latin typeface="Arial" pitchFamily="34" charset="0"/>
              </a:endParaRPr>
            </a:p>
            <a:p>
              <a:pPr>
                <a:defRPr/>
              </a:pPr>
              <a:r>
                <a:rPr lang="en-US" dirty="0" smtClean="0">
                  <a:solidFill>
                    <a:schemeClr val="tx2"/>
                  </a:solidFill>
                  <a:latin typeface="Arial" pitchFamily="34" charset="0"/>
                </a:rPr>
                <a:t>Q’s code </a:t>
              </a:r>
            </a:p>
            <a:p>
              <a:pPr>
                <a:defRPr/>
              </a:pPr>
              <a:r>
                <a:rPr lang="en-US" dirty="0" smtClean="0">
                  <a:solidFill>
                    <a:schemeClr val="tx2"/>
                  </a:solidFill>
                  <a:latin typeface="Arial" pitchFamily="34" charset="0"/>
                </a:rPr>
                <a:t>…</a:t>
              </a:r>
            </a:p>
            <a:p>
              <a:pPr>
                <a:defRPr/>
              </a:pPr>
              <a:r>
                <a:rPr lang="en-US" dirty="0" smtClean="0">
                  <a:solidFill>
                    <a:schemeClr val="tx2"/>
                  </a:solidFill>
                  <a:latin typeface="Arial" pitchFamily="34" charset="0"/>
                </a:rPr>
                <a:t>end of Q</a:t>
              </a:r>
              <a:endParaRPr lang="en-US" dirty="0">
                <a:solidFill>
                  <a:schemeClr val="tx2"/>
                </a:solidFill>
                <a:latin typeface="Arial" pitchFamily="34" charset="0"/>
              </a:endParaRPr>
            </a:p>
          </p:txBody>
        </p:sp>
      </p:grp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1763033" y="4303702"/>
            <a:ext cx="1398587" cy="103030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</a:rPr>
              <a:t>Convert’</a:t>
            </a:r>
            <a:endParaRPr lang="en-US" sz="2400" b="1" dirty="0">
              <a:solidFill>
                <a:schemeClr val="accent3">
                  <a:lumMod val="50000"/>
                </a:schemeClr>
              </a:solidFill>
              <a:latin typeface="Arial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630348" y="4970462"/>
            <a:ext cx="2011627" cy="1499716"/>
            <a:chOff x="3855774" y="5178491"/>
            <a:chExt cx="2011627" cy="1499716"/>
          </a:xfrm>
        </p:grpSpPr>
        <p:sp>
          <p:nvSpPr>
            <p:cNvPr id="36" name="Horizontal Scroll 35"/>
            <p:cNvSpPr/>
            <p:nvPr/>
          </p:nvSpPr>
          <p:spPr>
            <a:xfrm rot="16200000">
              <a:off x="4209621" y="5020426"/>
              <a:ext cx="1303934" cy="2011627"/>
            </a:xfrm>
            <a:prstGeom prst="horizontalScroll">
              <a:avLst/>
            </a:prstGeom>
            <a:solidFill>
              <a:schemeClr val="bg1"/>
            </a:solidFill>
            <a:ln w="28575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963984" y="5178491"/>
              <a:ext cx="1903415" cy="141577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endParaRPr lang="en-US" b="1" dirty="0">
                <a:solidFill>
                  <a:schemeClr val="tx2"/>
                </a:solidFill>
                <a:latin typeface="Arial" pitchFamily="34" charset="0"/>
              </a:endParaRPr>
            </a:p>
            <a:p>
              <a:pPr>
                <a:defRPr/>
              </a:pPr>
              <a:r>
                <a:rPr lang="en-US" dirty="0" smtClean="0">
                  <a:solidFill>
                    <a:schemeClr val="tx2"/>
                  </a:solidFill>
                  <a:latin typeface="Arial" pitchFamily="34" charset="0"/>
                </a:rPr>
                <a:t>Q’s code </a:t>
              </a:r>
            </a:p>
            <a:p>
              <a:pPr>
                <a:defRPr/>
              </a:pPr>
              <a:r>
                <a:rPr lang="en-US" sz="1100" dirty="0" smtClean="0">
                  <a:solidFill>
                    <a:schemeClr val="tx2"/>
                  </a:solidFill>
                  <a:latin typeface="Arial" pitchFamily="34" charset="0"/>
                </a:rPr>
                <a:t>…</a:t>
              </a:r>
            </a:p>
            <a:p>
              <a:pPr>
                <a:defRPr/>
              </a:pPr>
              <a:r>
                <a:rPr lang="en-US" dirty="0" smtClean="0">
                  <a:solidFill>
                    <a:schemeClr val="tx2"/>
                  </a:solidFill>
                  <a:latin typeface="Arial" pitchFamily="34" charset="0"/>
                </a:rPr>
                <a:t>end of Q</a:t>
              </a:r>
            </a:p>
            <a:p>
              <a:pPr>
                <a:defRPr/>
              </a:pPr>
              <a:r>
                <a:rPr lang="en-US" dirty="0" smtClean="0">
                  <a:solidFill>
                    <a:schemeClr val="tx2"/>
                  </a:solidFill>
                  <a:latin typeface="Arial" pitchFamily="34" charset="0"/>
                </a:rPr>
                <a:t>Print ERROR</a:t>
              </a:r>
              <a:endParaRPr lang="en-US" dirty="0">
                <a:solidFill>
                  <a:schemeClr val="tx2"/>
                </a:solidFill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656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Pitfalls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Not </a:t>
            </a:r>
            <a:r>
              <a:rPr lang="en-US" sz="2800" i="1" dirty="0" smtClean="0"/>
              <a:t>every</a:t>
            </a:r>
            <a:r>
              <a:rPr lang="en-US" sz="2800" dirty="0" smtClean="0"/>
              <a:t> problem on programs is </a:t>
            </a:r>
            <a:r>
              <a:rPr lang="en-US" sz="2800" dirty="0" err="1" smtClean="0"/>
              <a:t>undecidable</a:t>
            </a:r>
            <a:r>
              <a:rPr lang="en-US" sz="2800" dirty="0" smtClean="0"/>
              <a:t>! Which of these is decidable?</a:t>
            </a:r>
          </a:p>
          <a:p>
            <a:r>
              <a:rPr lang="en-US" sz="2800" dirty="0" smtClean="0"/>
              <a:t>Input &lt;P&gt; and x</a:t>
            </a:r>
            <a:br>
              <a:rPr lang="en-US" sz="2800" dirty="0" smtClean="0"/>
            </a:br>
            <a:r>
              <a:rPr lang="en-US" sz="2800" dirty="0" smtClean="0"/>
              <a:t>Output: 1 if P </a:t>
            </a:r>
            <a:r>
              <a:rPr lang="en-US" sz="2800" dirty="0"/>
              <a:t>prints “ERROR” on x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                    after less than 100 steps</a:t>
            </a:r>
            <a:br>
              <a:rPr lang="en-US" sz="2800" dirty="0" smtClean="0"/>
            </a:br>
            <a:r>
              <a:rPr lang="en-US" sz="2800" dirty="0" smtClean="0"/>
              <a:t>               0 otherwise</a:t>
            </a:r>
          </a:p>
          <a:p>
            <a:r>
              <a:rPr lang="en-US" sz="2800" dirty="0" smtClean="0"/>
              <a:t>Input &lt;P&gt; and x</a:t>
            </a:r>
            <a:br>
              <a:rPr lang="en-US" sz="2800" dirty="0" smtClean="0"/>
            </a:br>
            <a:r>
              <a:rPr lang="en-US" sz="2800" dirty="0" smtClean="0"/>
              <a:t>Output: 1 if P prints “ERROR” on x</a:t>
            </a:r>
            <a:br>
              <a:rPr lang="en-US" sz="2800" dirty="0" smtClean="0"/>
            </a:br>
            <a:r>
              <a:rPr lang="en-US" sz="2800" dirty="0" smtClean="0"/>
              <a:t>                      after more than 100 steps</a:t>
            </a:r>
            <a:br>
              <a:rPr lang="en-US" sz="2800" dirty="0" smtClean="0"/>
            </a:br>
            <a:r>
              <a:rPr lang="en-US" sz="2800" dirty="0" smtClean="0"/>
              <a:t>                0 otherwise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EC1AA2-F031-421A-9DFC-1A6FFA0FF743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7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lecture highlights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0990FB-FFE4-41F6-AE1D-F9FFF5DDF69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5550289"/>
              </p:ext>
            </p:extLst>
          </p:nvPr>
        </p:nvGraphicFramePr>
        <p:xfrm>
          <a:off x="5334000" y="2590800"/>
          <a:ext cx="3124197" cy="381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7133"/>
                <a:gridCol w="347133"/>
                <a:gridCol w="347133"/>
                <a:gridCol w="347133"/>
                <a:gridCol w="347133"/>
                <a:gridCol w="347133"/>
                <a:gridCol w="347133"/>
                <a:gridCol w="347133"/>
                <a:gridCol w="347133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_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_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_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_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Down Arrow 7"/>
          <p:cNvSpPr/>
          <p:nvPr/>
        </p:nvSpPr>
        <p:spPr>
          <a:xfrm>
            <a:off x="6082284" y="2221992"/>
            <a:ext cx="242316" cy="292608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1575215"/>
              </p:ext>
            </p:extLst>
          </p:nvPr>
        </p:nvGraphicFramePr>
        <p:xfrm>
          <a:off x="609600" y="2667000"/>
          <a:ext cx="3733800" cy="1824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3450"/>
                <a:gridCol w="933450"/>
                <a:gridCol w="933450"/>
                <a:gridCol w="933450"/>
              </a:tblGrid>
              <a:tr h="45623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_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 anchorCtr="1"/>
                </a:tc>
              </a:tr>
              <a:tr h="456230"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(1,s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(1,s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(0,s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 anchor="ctr" anchorCtr="1"/>
                </a:tc>
              </a:tr>
              <a:tr h="456230"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(H,s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(R,s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(R,s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 anchor="ctr" anchorCtr="1"/>
                </a:tc>
              </a:tr>
              <a:tr h="456230"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3</a:t>
                      </a:r>
                      <a:endParaRPr lang="en-US" baseline="-250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(H,s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(R,s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(R,s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 anchor="ctr" anchorCtr="1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295400" y="1828800"/>
            <a:ext cx="16215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Finite Control:</a:t>
            </a:r>
            <a:br>
              <a:rPr lang="en-US" dirty="0" smtClean="0"/>
            </a:br>
            <a:r>
              <a:rPr lang="en-US" dirty="0">
                <a:ea typeface="Cambria Math" pitchFamily="18" charset="0"/>
                <a:cs typeface="Cambria Math" pitchFamily="18" charset="0"/>
              </a:rPr>
              <a:t>program </a:t>
            </a:r>
            <a:r>
              <a:rPr lang="en-US" b="1" dirty="0">
                <a:solidFill>
                  <a:srgbClr val="0033CC"/>
                </a:solidFill>
                <a:ea typeface="Cambria Math" pitchFamily="18" charset="0"/>
                <a:cs typeface="Cambria Math" pitchFamily="18" charset="0"/>
              </a:rPr>
              <a:t>P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715000" y="1828800"/>
            <a:ext cx="2121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Recording Medium</a:t>
            </a:r>
            <a:endParaRPr lang="en-US" dirty="0"/>
          </a:p>
        </p:txBody>
      </p:sp>
      <p:pic>
        <p:nvPicPr>
          <p:cNvPr id="12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6515" y="5549770"/>
            <a:ext cx="2036417" cy="1308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0857062"/>
              </p:ext>
            </p:extLst>
          </p:nvPr>
        </p:nvGraphicFramePr>
        <p:xfrm>
          <a:off x="5410200" y="3505200"/>
          <a:ext cx="3124197" cy="381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7133"/>
                <a:gridCol w="347133"/>
                <a:gridCol w="347133"/>
                <a:gridCol w="347133"/>
                <a:gridCol w="347133"/>
                <a:gridCol w="347133"/>
                <a:gridCol w="347133"/>
                <a:gridCol w="347133"/>
                <a:gridCol w="347133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_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_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_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_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Down Arrow 13"/>
          <p:cNvSpPr/>
          <p:nvPr/>
        </p:nvSpPr>
        <p:spPr>
          <a:xfrm>
            <a:off x="6477000" y="3136392"/>
            <a:ext cx="242316" cy="292608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5" name="TextBox 14"/>
          <p:cNvSpPr txBox="1"/>
          <p:nvPr/>
        </p:nvSpPr>
        <p:spPr>
          <a:xfrm>
            <a:off x="6477000" y="411480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……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6400800" y="2133600"/>
            <a:ext cx="889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ea typeface="Cambria Math" pitchFamily="18" charset="0"/>
                <a:cs typeface="Cambria Math" pitchFamily="18" charset="0"/>
              </a:rPr>
              <a:t>input </a:t>
            </a:r>
            <a:r>
              <a:rPr lang="en-US" b="1" dirty="0">
                <a:solidFill>
                  <a:srgbClr val="0033CC"/>
                </a:solidFill>
                <a:ea typeface="Cambria Math" pitchFamily="18" charset="0"/>
                <a:cs typeface="Cambria Math" pitchFamily="18" charset="0"/>
              </a:rPr>
              <a:t>x</a:t>
            </a:r>
            <a:endParaRPr lang="en-US" dirty="0"/>
          </a:p>
        </p:txBody>
      </p:sp>
      <p:graphicFrame>
        <p:nvGraphicFramePr>
          <p:cNvPr id="17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9578180"/>
              </p:ext>
            </p:extLst>
          </p:nvPr>
        </p:nvGraphicFramePr>
        <p:xfrm>
          <a:off x="5486403" y="5017008"/>
          <a:ext cx="3124197" cy="381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7133"/>
                <a:gridCol w="347133"/>
                <a:gridCol w="347133"/>
                <a:gridCol w="347133"/>
                <a:gridCol w="347133"/>
                <a:gridCol w="347133"/>
                <a:gridCol w="347133"/>
                <a:gridCol w="347133"/>
                <a:gridCol w="347133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_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_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_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Down Arrow 17"/>
          <p:cNvSpPr/>
          <p:nvPr/>
        </p:nvSpPr>
        <p:spPr>
          <a:xfrm>
            <a:off x="7924800" y="4648200"/>
            <a:ext cx="242316" cy="292608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9" name="Rectangle 18"/>
          <p:cNvSpPr/>
          <p:nvPr/>
        </p:nvSpPr>
        <p:spPr>
          <a:xfrm>
            <a:off x="304800" y="1295400"/>
            <a:ext cx="7713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Turing </a:t>
            </a:r>
            <a:r>
              <a:rPr lang="en-US" dirty="0" smtClean="0"/>
              <a:t>machine  =  Finite control + Recording Medium + Focus of attention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5715000" y="3276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7010400" y="3276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6629400" y="4572000"/>
            <a:ext cx="826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ea typeface="Cambria Math" pitchFamily="18" charset="0"/>
                <a:cs typeface="Cambria Math" pitchFamily="18" charset="0"/>
              </a:rPr>
              <a:t>output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41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Last lecture highlights</a:t>
            </a:r>
          </a:p>
        </p:txBody>
      </p:sp>
      <p:sp>
        <p:nvSpPr>
          <p:cNvPr id="4099" name="Content Placeholder 5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24400"/>
          </a:xfrm>
        </p:spPr>
        <p:txBody>
          <a:bodyPr/>
          <a:lstStyle/>
          <a:p>
            <a:r>
              <a:rPr lang="en-US" dirty="0" smtClean="0"/>
              <a:t>The Universal Turing Machine </a:t>
            </a:r>
            <a:r>
              <a:rPr lang="en-US" b="1" dirty="0" smtClean="0">
                <a:solidFill>
                  <a:srgbClr val="0033CC"/>
                </a:solidFill>
                <a:ea typeface="Cambria Math" pitchFamily="18" charset="0"/>
                <a:cs typeface="Cambria Math" pitchFamily="18" charset="0"/>
              </a:rPr>
              <a:t>U</a:t>
            </a:r>
            <a:endParaRPr lang="en-US" dirty="0" smtClean="0">
              <a:ea typeface="Cambria Math" pitchFamily="18" charset="0"/>
              <a:cs typeface="Cambria Math" pitchFamily="18" charset="0"/>
            </a:endParaRPr>
          </a:p>
          <a:p>
            <a:pPr lvl="1"/>
            <a:r>
              <a:rPr lang="en-US" dirty="0" smtClean="0">
                <a:ea typeface="Cambria Math" pitchFamily="18" charset="0"/>
                <a:cs typeface="Cambria Math" pitchFamily="18" charset="0"/>
              </a:rPr>
              <a:t>Takes as input: </a:t>
            </a:r>
            <a:r>
              <a:rPr lang="en-US" dirty="0" smtClean="0">
                <a:solidFill>
                  <a:srgbClr val="0033CC"/>
                </a:solidFill>
                <a:ea typeface="Cambria Math" pitchFamily="18" charset="0"/>
                <a:cs typeface="Cambria Math" pitchFamily="18" charset="0"/>
              </a:rPr>
              <a:t>(&lt;</a:t>
            </a:r>
            <a:r>
              <a:rPr lang="en-US" b="1" dirty="0" smtClean="0">
                <a:solidFill>
                  <a:srgbClr val="0033CC"/>
                </a:solidFill>
                <a:ea typeface="Cambria Math" pitchFamily="18" charset="0"/>
                <a:cs typeface="Cambria Math" pitchFamily="18" charset="0"/>
              </a:rPr>
              <a:t>P</a:t>
            </a:r>
            <a:r>
              <a:rPr lang="en-US" dirty="0" smtClean="0">
                <a:solidFill>
                  <a:srgbClr val="0033CC"/>
                </a:solidFill>
                <a:ea typeface="Cambria Math" pitchFamily="18" charset="0"/>
                <a:cs typeface="Cambria Math" pitchFamily="18" charset="0"/>
              </a:rPr>
              <a:t>&gt;,</a:t>
            </a:r>
            <a:r>
              <a:rPr lang="en-US" b="1" dirty="0" smtClean="0">
                <a:solidFill>
                  <a:srgbClr val="0033CC"/>
                </a:solidFill>
                <a:ea typeface="Cambria Math" pitchFamily="18" charset="0"/>
                <a:cs typeface="Cambria Math" pitchFamily="18" charset="0"/>
              </a:rPr>
              <a:t>x</a:t>
            </a:r>
            <a:r>
              <a:rPr lang="en-US" dirty="0" smtClean="0">
                <a:solidFill>
                  <a:srgbClr val="0033CC"/>
                </a:solidFill>
                <a:ea typeface="Cambria Math" pitchFamily="18" charset="0"/>
                <a:cs typeface="Cambria Math" pitchFamily="18" charset="0"/>
              </a:rPr>
              <a:t>)</a:t>
            </a:r>
            <a:r>
              <a:rPr lang="en-US" dirty="0" smtClean="0">
                <a:ea typeface="Cambria Math" pitchFamily="18" charset="0"/>
                <a:cs typeface="Cambria Math" pitchFamily="18" charset="0"/>
              </a:rPr>
              <a:t> where </a:t>
            </a:r>
            <a:r>
              <a:rPr lang="en-US" dirty="0" smtClean="0">
                <a:solidFill>
                  <a:srgbClr val="0033CC"/>
                </a:solidFill>
                <a:ea typeface="Cambria Math" pitchFamily="18" charset="0"/>
                <a:cs typeface="Cambria Math" pitchFamily="18" charset="0"/>
              </a:rPr>
              <a:t>&lt;</a:t>
            </a:r>
            <a:r>
              <a:rPr lang="en-US" b="1" dirty="0" smtClean="0">
                <a:solidFill>
                  <a:srgbClr val="0033CC"/>
                </a:solidFill>
                <a:ea typeface="Cambria Math" pitchFamily="18" charset="0"/>
                <a:cs typeface="Cambria Math" pitchFamily="18" charset="0"/>
              </a:rPr>
              <a:t>P</a:t>
            </a:r>
            <a:r>
              <a:rPr lang="en-US" dirty="0" smtClean="0">
                <a:solidFill>
                  <a:srgbClr val="0033CC"/>
                </a:solidFill>
                <a:ea typeface="Cambria Math" pitchFamily="18" charset="0"/>
                <a:cs typeface="Cambria Math" pitchFamily="18" charset="0"/>
              </a:rPr>
              <a:t>&gt;</a:t>
            </a:r>
            <a:r>
              <a:rPr lang="en-US" dirty="0" smtClean="0">
                <a:ea typeface="Cambria Math" pitchFamily="18" charset="0"/>
                <a:cs typeface="Cambria Math" pitchFamily="18" charset="0"/>
              </a:rPr>
              <a:t> is the code of a    			  program and </a:t>
            </a:r>
            <a:r>
              <a:rPr lang="en-US" b="1" dirty="0" smtClean="0">
                <a:solidFill>
                  <a:srgbClr val="0033CC"/>
                </a:solidFill>
                <a:ea typeface="Cambria Math" pitchFamily="18" charset="0"/>
                <a:cs typeface="Cambria Math" pitchFamily="18" charset="0"/>
              </a:rPr>
              <a:t>x</a:t>
            </a:r>
            <a:r>
              <a:rPr lang="en-US" dirty="0" smtClean="0">
                <a:ea typeface="Cambria Math" pitchFamily="18" charset="0"/>
                <a:cs typeface="Cambria Math" pitchFamily="18" charset="0"/>
              </a:rPr>
              <a:t> is an input string</a:t>
            </a:r>
            <a:endParaRPr lang="en-US" b="1" dirty="0" smtClean="0">
              <a:solidFill>
                <a:srgbClr val="0033CC"/>
              </a:solidFill>
              <a:ea typeface="Cambria Math" pitchFamily="18" charset="0"/>
              <a:cs typeface="Cambria Math" pitchFamily="18" charset="0"/>
            </a:endParaRPr>
          </a:p>
          <a:p>
            <a:pPr lvl="1"/>
            <a:r>
              <a:rPr lang="en-US" dirty="0" smtClean="0">
                <a:ea typeface="Cambria Math" pitchFamily="18" charset="0"/>
                <a:cs typeface="Cambria Math" pitchFamily="18" charset="0"/>
              </a:rPr>
              <a:t>Simulates </a:t>
            </a:r>
            <a:r>
              <a:rPr lang="en-US" b="1" dirty="0" smtClean="0">
                <a:solidFill>
                  <a:srgbClr val="0033CC"/>
                </a:solidFill>
                <a:ea typeface="Cambria Math" pitchFamily="18" charset="0"/>
                <a:cs typeface="Cambria Math" pitchFamily="18" charset="0"/>
              </a:rPr>
              <a:t>P</a:t>
            </a:r>
            <a:r>
              <a:rPr lang="en-US" dirty="0" smtClean="0">
                <a:ea typeface="Cambria Math" pitchFamily="18" charset="0"/>
                <a:cs typeface="Cambria Math" pitchFamily="18" charset="0"/>
              </a:rPr>
              <a:t> on input </a:t>
            </a:r>
            <a:r>
              <a:rPr lang="en-US" b="1" dirty="0" smtClean="0">
                <a:solidFill>
                  <a:srgbClr val="0033CC"/>
                </a:solidFill>
                <a:ea typeface="Cambria Math" pitchFamily="18" charset="0"/>
                <a:cs typeface="Cambria Math" pitchFamily="18" charset="0"/>
              </a:rPr>
              <a:t>x</a:t>
            </a:r>
          </a:p>
          <a:p>
            <a:r>
              <a:rPr lang="en-US" dirty="0" smtClean="0">
                <a:ea typeface="Cambria Math" pitchFamily="18" charset="0"/>
                <a:cs typeface="Cambria Math" pitchFamily="18" charset="0"/>
              </a:rPr>
              <a:t>Same as a Program Interpreter</a:t>
            </a:r>
          </a:p>
          <a:p>
            <a:pPr lvl="1"/>
            <a:endParaRPr lang="en-US" b="1" dirty="0" smtClean="0">
              <a:solidFill>
                <a:srgbClr val="0033CC"/>
              </a:solidFill>
              <a:ea typeface="Cambria Math" pitchFamily="18" charset="0"/>
              <a:cs typeface="Cambria Math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4E9E06-FD15-4916-B6F9-40132AF8B99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852488" y="5110162"/>
            <a:ext cx="2959100" cy="935038"/>
            <a:chOff x="1061" y="1660"/>
            <a:chExt cx="3356" cy="617"/>
          </a:xfrm>
        </p:grpSpPr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2240" y="1810"/>
              <a:ext cx="603" cy="467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r>
                <a:rPr lang="en-US" sz="2800" b="1" dirty="0">
                  <a:solidFill>
                    <a:schemeClr val="tx2"/>
                  </a:solidFill>
                  <a:latin typeface="Arial" pitchFamily="34" charset="0"/>
                </a:rPr>
                <a:t>P</a:t>
              </a:r>
              <a:endParaRPr lang="en-US" sz="2800" b="1" baseline="-25000" dirty="0">
                <a:solidFill>
                  <a:schemeClr val="tx2"/>
                </a:solidFill>
                <a:latin typeface="Arial" pitchFamily="34" charset="0"/>
              </a:endParaRPr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1691" y="2066"/>
              <a:ext cx="52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1061" y="1686"/>
              <a:ext cx="960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400" dirty="0">
                  <a:solidFill>
                    <a:schemeClr val="tx2"/>
                  </a:solidFill>
                  <a:latin typeface="Arial" pitchFamily="34" charset="0"/>
                </a:rPr>
                <a:t>input</a:t>
              </a:r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1304" y="1874"/>
              <a:ext cx="434" cy="3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800" b="1">
                  <a:solidFill>
                    <a:schemeClr val="tx2"/>
                  </a:solidFill>
                </a:rPr>
                <a:t>x</a:t>
              </a:r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>
              <a:off x="2880" y="2039"/>
              <a:ext cx="54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3247" y="1660"/>
              <a:ext cx="1170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400" dirty="0">
                  <a:solidFill>
                    <a:schemeClr val="tx2"/>
                  </a:solidFill>
                  <a:latin typeface="Arial" pitchFamily="34" charset="0"/>
                </a:rPr>
                <a:t>output</a:t>
              </a:r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3333" y="1883"/>
              <a:ext cx="972" cy="3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800" b="1">
                  <a:solidFill>
                    <a:schemeClr val="tx2"/>
                  </a:solidFill>
                </a:rPr>
                <a:t>P(x)</a:t>
              </a:r>
            </a:p>
          </p:txBody>
        </p:sp>
      </p:grp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6122988" y="5300662"/>
            <a:ext cx="531812" cy="7080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2800" b="1" dirty="0">
                <a:solidFill>
                  <a:schemeClr val="tx2"/>
                </a:solidFill>
                <a:latin typeface="Arial" pitchFamily="34" charset="0"/>
              </a:rPr>
              <a:t>U</a:t>
            </a:r>
            <a:endParaRPr lang="en-US" sz="2800" b="1" baseline="-25000" dirty="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5595938" y="5411787"/>
            <a:ext cx="46037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5338763" y="4752975"/>
            <a:ext cx="184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endParaRPr lang="en-US" sz="2800" dirty="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5226050" y="5122862"/>
            <a:ext cx="3825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b="1">
                <a:solidFill>
                  <a:schemeClr val="tx2"/>
                </a:solidFill>
              </a:rPr>
              <a:t>x</a:t>
            </a:r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>
            <a:off x="6688138" y="5646737"/>
            <a:ext cx="484187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7010400" y="5073650"/>
            <a:ext cx="1031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400" dirty="0">
                <a:solidFill>
                  <a:schemeClr val="tx2"/>
                </a:solidFill>
                <a:latin typeface="Arial" pitchFamily="34" charset="0"/>
              </a:rPr>
              <a:t>output</a:t>
            </a: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7086600" y="5410200"/>
            <a:ext cx="8572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b="1">
                <a:solidFill>
                  <a:schemeClr val="tx2"/>
                </a:solidFill>
              </a:rPr>
              <a:t>P(x)</a:t>
            </a:r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>
            <a:off x="5589588" y="5913437"/>
            <a:ext cx="46037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4756150" y="5568950"/>
            <a:ext cx="93027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3600" b="1">
                <a:solidFill>
                  <a:schemeClr val="tx2"/>
                </a:solidFill>
                <a:sym typeface="Symbol" pitchFamily="18" charset="2"/>
              </a:rPr>
              <a:t></a:t>
            </a:r>
            <a:r>
              <a:rPr lang="en-US" sz="2800" b="1">
                <a:solidFill>
                  <a:schemeClr val="tx2"/>
                </a:solidFill>
              </a:rPr>
              <a:t>P</a:t>
            </a:r>
            <a:r>
              <a:rPr lang="en-US" sz="3600" b="1">
                <a:solidFill>
                  <a:schemeClr val="tx2"/>
                </a:solidFill>
                <a:cs typeface="Arial" charset="0"/>
                <a:sym typeface="Symbol" pitchFamily="18" charset="2"/>
              </a:rPr>
              <a:t></a:t>
            </a:r>
            <a:endParaRPr lang="en-US" sz="2800" b="1">
              <a:solidFill>
                <a:schemeClr val="tx2"/>
              </a:solidFill>
              <a:cs typeface="Arial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lecture highlights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0990FB-FFE4-41F6-AE1D-F9FFF5DDF69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7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9039628"/>
              </p:ext>
            </p:extLst>
          </p:nvPr>
        </p:nvGraphicFramePr>
        <p:xfrm>
          <a:off x="5181600" y="1905000"/>
          <a:ext cx="3124197" cy="381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7133"/>
                <a:gridCol w="347133"/>
                <a:gridCol w="347133"/>
                <a:gridCol w="347133"/>
                <a:gridCol w="347133"/>
                <a:gridCol w="347133"/>
                <a:gridCol w="347133"/>
                <a:gridCol w="347133"/>
                <a:gridCol w="347133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_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_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_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_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Down Arrow 7"/>
          <p:cNvSpPr/>
          <p:nvPr/>
        </p:nvSpPr>
        <p:spPr>
          <a:xfrm>
            <a:off x="5929884" y="1536192"/>
            <a:ext cx="242316" cy="292608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185594"/>
              </p:ext>
            </p:extLst>
          </p:nvPr>
        </p:nvGraphicFramePr>
        <p:xfrm>
          <a:off x="685800" y="1828800"/>
          <a:ext cx="3733800" cy="1824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3450"/>
                <a:gridCol w="933450"/>
                <a:gridCol w="933450"/>
                <a:gridCol w="933450"/>
              </a:tblGrid>
              <a:tr h="45623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_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 anchorCtr="1"/>
                </a:tc>
              </a:tr>
              <a:tr h="456230"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(1,s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(1,s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(0,s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 anchor="ctr" anchorCtr="1"/>
                </a:tc>
              </a:tr>
              <a:tr h="456230"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(H,s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(R,s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(R,s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 anchor="ctr" anchorCtr="1"/>
                </a:tc>
              </a:tr>
              <a:tr h="456230"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3</a:t>
                      </a:r>
                      <a:endParaRPr lang="en-US" baseline="-250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(H,s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(R,s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(R,s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 anchor="ctr" anchorCtr="1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85800" y="1371600"/>
            <a:ext cx="1287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ea typeface="Cambria Math" pitchFamily="18" charset="0"/>
                <a:cs typeface="Cambria Math" pitchFamily="18" charset="0"/>
              </a:rPr>
              <a:t>Program </a:t>
            </a:r>
            <a:r>
              <a:rPr lang="en-US" b="1" dirty="0">
                <a:solidFill>
                  <a:srgbClr val="0033CC"/>
                </a:solidFill>
                <a:ea typeface="Cambria Math" pitchFamily="18" charset="0"/>
                <a:cs typeface="Cambria Math" pitchFamily="18" charset="0"/>
              </a:rPr>
              <a:t>P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6248400" y="1447800"/>
            <a:ext cx="889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ea typeface="Cambria Math" pitchFamily="18" charset="0"/>
                <a:cs typeface="Cambria Math" pitchFamily="18" charset="0"/>
              </a:rPr>
              <a:t>input </a:t>
            </a:r>
            <a:r>
              <a:rPr lang="en-US" b="1" dirty="0">
                <a:solidFill>
                  <a:srgbClr val="0033CC"/>
                </a:solidFill>
                <a:ea typeface="Cambria Math" pitchFamily="18" charset="0"/>
                <a:cs typeface="Cambria Math" pitchFamily="18" charset="0"/>
              </a:rPr>
              <a:t>x</a:t>
            </a:r>
            <a:endParaRPr lang="en-US" dirty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2429540"/>
              </p:ext>
            </p:extLst>
          </p:nvPr>
        </p:nvGraphicFramePr>
        <p:xfrm>
          <a:off x="762000" y="4495800"/>
          <a:ext cx="3733800" cy="1824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3380"/>
                <a:gridCol w="373380"/>
                <a:gridCol w="373380"/>
                <a:gridCol w="373380"/>
                <a:gridCol w="373380"/>
                <a:gridCol w="373380"/>
                <a:gridCol w="373380"/>
                <a:gridCol w="373380"/>
                <a:gridCol w="373380"/>
                <a:gridCol w="373380"/>
              </a:tblGrid>
              <a:tr h="45623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_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 anchor="ctr" anchorCtr="1"/>
                </a:tc>
              </a:tr>
              <a:tr h="456230"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anchorCtr="1"/>
                </a:tc>
              </a:tr>
              <a:tr h="456230"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anchorCtr="1"/>
                </a:tc>
              </a:tr>
              <a:tr h="456230">
                <a:tc>
                  <a:txBody>
                    <a:bodyPr/>
                    <a:lstStyle/>
                    <a:p>
                      <a:endParaRPr lang="en-US" baseline="-250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anchorCtr="1"/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762000" y="4038600"/>
            <a:ext cx="1822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ea typeface="Cambria Math" pitchFamily="18" charset="0"/>
                <a:cs typeface="Cambria Math" pitchFamily="18" charset="0"/>
              </a:rPr>
              <a:t>Universal TM </a:t>
            </a:r>
            <a:r>
              <a:rPr lang="en-US" b="1" dirty="0" smtClean="0">
                <a:solidFill>
                  <a:srgbClr val="0033CC"/>
                </a:solidFill>
                <a:ea typeface="Cambria Math" pitchFamily="18" charset="0"/>
                <a:cs typeface="Cambria Math" pitchFamily="18" charset="0"/>
              </a:rPr>
              <a:t>U</a:t>
            </a:r>
            <a:endParaRPr lang="en-US" dirty="0"/>
          </a:p>
        </p:txBody>
      </p:sp>
      <p:graphicFrame>
        <p:nvGraphicFramePr>
          <p:cNvPr id="21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8279912"/>
              </p:ext>
            </p:extLst>
          </p:nvPr>
        </p:nvGraphicFramePr>
        <p:xfrm>
          <a:off x="4648205" y="4495800"/>
          <a:ext cx="4419594" cy="381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5533"/>
                <a:gridCol w="245533"/>
                <a:gridCol w="245533"/>
                <a:gridCol w="245533"/>
                <a:gridCol w="245533"/>
                <a:gridCol w="245533"/>
                <a:gridCol w="245533"/>
                <a:gridCol w="245533"/>
                <a:gridCol w="736599"/>
                <a:gridCol w="245533"/>
                <a:gridCol w="245533"/>
                <a:gridCol w="245533"/>
                <a:gridCol w="245533"/>
                <a:gridCol w="245533"/>
                <a:gridCol w="245533"/>
                <a:gridCol w="245533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(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,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</a:t>
                      </a:r>
                      <a:r>
                        <a:rPr lang="en-US" baseline="0" dirty="0" smtClean="0"/>
                        <a:t> . . 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_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_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Down Arrow 21"/>
          <p:cNvSpPr/>
          <p:nvPr/>
        </p:nvSpPr>
        <p:spPr>
          <a:xfrm>
            <a:off x="4648200" y="4114800"/>
            <a:ext cx="242316" cy="292608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3" name="Rectangle 22"/>
          <p:cNvSpPr/>
          <p:nvPr/>
        </p:nvSpPr>
        <p:spPr>
          <a:xfrm>
            <a:off x="7391400" y="4038600"/>
            <a:ext cx="889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ea typeface="Cambria Math" pitchFamily="18" charset="0"/>
                <a:cs typeface="Cambria Math" pitchFamily="18" charset="0"/>
              </a:rPr>
              <a:t>input </a:t>
            </a:r>
            <a:r>
              <a:rPr lang="en-US" b="1" dirty="0">
                <a:solidFill>
                  <a:srgbClr val="0033CC"/>
                </a:solidFill>
                <a:ea typeface="Cambria Math" pitchFamily="18" charset="0"/>
                <a:cs typeface="Cambria Math" pitchFamily="18" charset="0"/>
              </a:rPr>
              <a:t>x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4953000" y="4038600"/>
            <a:ext cx="21221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ea typeface="Cambria Math" pitchFamily="18" charset="0"/>
                <a:cs typeface="Cambria Math" pitchFamily="18" charset="0"/>
              </a:rPr>
              <a:t>Program code </a:t>
            </a:r>
            <a:r>
              <a:rPr lang="en-US" b="1" dirty="0" smtClean="0">
                <a:solidFill>
                  <a:srgbClr val="0033CC"/>
                </a:solidFill>
                <a:ea typeface="Cambria Math" pitchFamily="18" charset="0"/>
                <a:cs typeface="Cambria Math" pitchFamily="18" charset="0"/>
              </a:rPr>
              <a:t>&lt;P&gt;</a:t>
            </a:r>
            <a:endParaRPr lang="en-US" dirty="0"/>
          </a:p>
        </p:txBody>
      </p:sp>
      <p:graphicFrame>
        <p:nvGraphicFramePr>
          <p:cNvPr id="25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2772723"/>
              </p:ext>
            </p:extLst>
          </p:nvPr>
        </p:nvGraphicFramePr>
        <p:xfrm>
          <a:off x="4648200" y="5943600"/>
          <a:ext cx="4419594" cy="381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5533"/>
                <a:gridCol w="245533"/>
                <a:gridCol w="245533"/>
                <a:gridCol w="245533"/>
                <a:gridCol w="245533"/>
                <a:gridCol w="245533"/>
                <a:gridCol w="245533"/>
                <a:gridCol w="245533"/>
                <a:gridCol w="736599"/>
                <a:gridCol w="245533"/>
                <a:gridCol w="245533"/>
                <a:gridCol w="245533"/>
                <a:gridCol w="245533"/>
                <a:gridCol w="245533"/>
                <a:gridCol w="245533"/>
                <a:gridCol w="245533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(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,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</a:t>
                      </a:r>
                      <a:r>
                        <a:rPr lang="en-US" baseline="0" dirty="0" smtClean="0"/>
                        <a:t> . . 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_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Down Arrow 25"/>
          <p:cNvSpPr/>
          <p:nvPr/>
        </p:nvSpPr>
        <p:spPr>
          <a:xfrm>
            <a:off x="8610600" y="5562600"/>
            <a:ext cx="242316" cy="292608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7" name="Rectangle 26"/>
          <p:cNvSpPr/>
          <p:nvPr/>
        </p:nvSpPr>
        <p:spPr>
          <a:xfrm>
            <a:off x="7391400" y="5486400"/>
            <a:ext cx="826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ea typeface="Cambria Math" pitchFamily="18" charset="0"/>
                <a:cs typeface="Cambria Math" pitchFamily="18" charset="0"/>
              </a:rPr>
              <a:t>output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51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Programs about Program Properties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Universal TM takes a program code </a:t>
            </a:r>
            <a:r>
              <a:rPr lang="en-US" dirty="0">
                <a:solidFill>
                  <a:srgbClr val="0033CC"/>
                </a:solidFill>
              </a:rPr>
              <a:t>&lt;</a:t>
            </a:r>
            <a:r>
              <a:rPr lang="en-US" b="1" dirty="0">
                <a:solidFill>
                  <a:srgbClr val="0033CC"/>
                </a:solidFill>
              </a:rPr>
              <a:t>P</a:t>
            </a:r>
            <a:r>
              <a:rPr lang="en-US" dirty="0" smtClean="0">
                <a:solidFill>
                  <a:srgbClr val="0033CC"/>
                </a:solidFill>
              </a:rPr>
              <a:t>&gt; </a:t>
            </a:r>
            <a:r>
              <a:rPr lang="en-US" dirty="0" smtClean="0"/>
              <a:t>as input, and an input </a:t>
            </a:r>
            <a:r>
              <a:rPr lang="en-US" b="1" dirty="0" smtClean="0">
                <a:solidFill>
                  <a:srgbClr val="0033CC"/>
                </a:solidFill>
              </a:rPr>
              <a:t>x</a:t>
            </a:r>
            <a:r>
              <a:rPr lang="en-US" dirty="0" smtClean="0">
                <a:solidFill>
                  <a:srgbClr val="0033CC"/>
                </a:solidFill>
              </a:rPr>
              <a:t>,</a:t>
            </a:r>
            <a:r>
              <a:rPr lang="en-US" dirty="0" smtClean="0"/>
              <a:t> and interprets </a:t>
            </a:r>
            <a:r>
              <a:rPr lang="en-US" b="1" dirty="0" smtClean="0">
                <a:solidFill>
                  <a:srgbClr val="0033CC"/>
                </a:solidFill>
              </a:rPr>
              <a:t>P</a:t>
            </a:r>
            <a:r>
              <a:rPr lang="en-US" dirty="0" smtClean="0"/>
              <a:t> on </a:t>
            </a:r>
            <a:r>
              <a:rPr lang="en-US" b="1" dirty="0">
                <a:solidFill>
                  <a:srgbClr val="0033CC"/>
                </a:solidFill>
              </a:rPr>
              <a:t>x</a:t>
            </a:r>
            <a:endParaRPr lang="en-US" b="1" dirty="0" smtClean="0">
              <a:solidFill>
                <a:srgbClr val="0033CC"/>
              </a:solidFill>
            </a:endParaRPr>
          </a:p>
          <a:p>
            <a:pPr lvl="1"/>
            <a:r>
              <a:rPr lang="en-US" dirty="0" smtClean="0"/>
              <a:t>Step by step by step by step…</a:t>
            </a:r>
          </a:p>
          <a:p>
            <a:r>
              <a:rPr lang="en-US" dirty="0" smtClean="0"/>
              <a:t>Can we write a TM that takes a </a:t>
            </a:r>
            <a:r>
              <a:rPr lang="en-US" dirty="0"/>
              <a:t>program code </a:t>
            </a:r>
            <a:r>
              <a:rPr lang="en-US" dirty="0">
                <a:solidFill>
                  <a:srgbClr val="0033CC"/>
                </a:solidFill>
              </a:rPr>
              <a:t>&lt;</a:t>
            </a:r>
            <a:r>
              <a:rPr lang="en-US" b="1" dirty="0">
                <a:solidFill>
                  <a:srgbClr val="0033CC"/>
                </a:solidFill>
              </a:rPr>
              <a:t>P</a:t>
            </a:r>
            <a:r>
              <a:rPr lang="en-US" dirty="0">
                <a:solidFill>
                  <a:srgbClr val="0033CC"/>
                </a:solidFill>
              </a:rPr>
              <a:t>&gt; </a:t>
            </a:r>
            <a:r>
              <a:rPr lang="en-US" dirty="0" smtClean="0"/>
              <a:t>as input and checks some property of the program?</a:t>
            </a:r>
          </a:p>
          <a:p>
            <a:pPr lvl="1"/>
            <a:r>
              <a:rPr lang="en-US" dirty="0" smtClean="0"/>
              <a:t>Does </a:t>
            </a:r>
            <a:r>
              <a:rPr lang="en-US" b="1" dirty="0" smtClean="0">
                <a:solidFill>
                  <a:srgbClr val="0033CC"/>
                </a:solidFill>
              </a:rPr>
              <a:t>P </a:t>
            </a:r>
            <a:r>
              <a:rPr lang="en-US" dirty="0" smtClean="0"/>
              <a:t>ever return the output “ERROR”?</a:t>
            </a:r>
          </a:p>
          <a:p>
            <a:pPr lvl="1"/>
            <a:r>
              <a:rPr lang="en-US" dirty="0"/>
              <a:t>Does </a:t>
            </a:r>
            <a:r>
              <a:rPr lang="en-US" b="1" dirty="0">
                <a:solidFill>
                  <a:srgbClr val="0033CC"/>
                </a:solidFill>
              </a:rPr>
              <a:t>P </a:t>
            </a:r>
            <a:r>
              <a:rPr lang="en-US" dirty="0" smtClean="0"/>
              <a:t>always return the </a:t>
            </a:r>
            <a:r>
              <a:rPr lang="en-US" dirty="0"/>
              <a:t>output </a:t>
            </a:r>
            <a:r>
              <a:rPr lang="en-US" dirty="0" smtClean="0"/>
              <a:t>“</a:t>
            </a:r>
            <a:r>
              <a:rPr lang="en-US" dirty="0"/>
              <a:t>ERROR</a:t>
            </a:r>
            <a:r>
              <a:rPr lang="en-US" dirty="0" smtClean="0"/>
              <a:t>”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Does </a:t>
            </a:r>
            <a:r>
              <a:rPr lang="en-US" b="1" dirty="0" smtClean="0">
                <a:solidFill>
                  <a:srgbClr val="0033CC"/>
                </a:solidFill>
              </a:rPr>
              <a:t>P </a:t>
            </a:r>
            <a:r>
              <a:rPr lang="en-US" dirty="0" smtClean="0"/>
              <a:t>halt on input </a:t>
            </a:r>
            <a:r>
              <a:rPr lang="en-US" b="1" dirty="0" smtClean="0">
                <a:solidFill>
                  <a:srgbClr val="0033CC"/>
                </a:solidFill>
              </a:rPr>
              <a:t>x</a:t>
            </a:r>
            <a:r>
              <a:rPr lang="en-US" dirty="0" smtClean="0"/>
              <a:t>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EC1AA2-F031-421A-9DFC-1A6FFA0FF74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7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CB3546DC-24CF-450E-AD47-BED5ACA68B7A}" type="slidenum">
              <a:rPr lang="en-US" sz="1400" smtClean="0">
                <a:latin typeface="Tahoma" pitchFamily="34" charset="0"/>
              </a:rPr>
              <a:pPr eaLnBrk="1" hangingPunct="1"/>
              <a:t>7</a:t>
            </a:fld>
            <a:endParaRPr lang="en-US" sz="1400" smtClean="0">
              <a:latin typeface="Tahoma" pitchFamily="34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Halting Problem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</a:rPr>
              <a:t>Given:</a:t>
            </a:r>
            <a:r>
              <a:rPr lang="en-US" dirty="0" smtClean="0"/>
              <a:t> the code of a program </a:t>
            </a:r>
            <a:r>
              <a:rPr lang="en-US" b="1" dirty="0" smtClean="0">
                <a:solidFill>
                  <a:srgbClr val="0033CC"/>
                </a:solidFill>
              </a:rPr>
              <a:t>P</a:t>
            </a:r>
            <a:r>
              <a:rPr lang="en-US" dirty="0" smtClean="0"/>
              <a:t> and an input </a:t>
            </a:r>
            <a:r>
              <a:rPr lang="en-US" b="1" dirty="0" smtClean="0">
                <a:solidFill>
                  <a:srgbClr val="0033CC"/>
                </a:solidFill>
              </a:rPr>
              <a:t>x</a:t>
            </a:r>
            <a:r>
              <a:rPr lang="en-US" dirty="0" smtClean="0"/>
              <a:t>  	       for </a:t>
            </a:r>
            <a:r>
              <a:rPr lang="en-US" b="1" dirty="0" smtClean="0">
                <a:solidFill>
                  <a:srgbClr val="0033CC"/>
                </a:solidFill>
              </a:rPr>
              <a:t>P</a:t>
            </a:r>
            <a:r>
              <a:rPr lang="en-US" dirty="0" smtClean="0"/>
              <a:t>, i.e. given </a:t>
            </a:r>
            <a:r>
              <a:rPr lang="en-US" dirty="0" smtClean="0">
                <a:solidFill>
                  <a:srgbClr val="0033CC"/>
                </a:solidFill>
              </a:rPr>
              <a:t>(&lt;</a:t>
            </a:r>
            <a:r>
              <a:rPr lang="en-US" b="1" dirty="0" smtClean="0">
                <a:solidFill>
                  <a:srgbClr val="0033CC"/>
                </a:solidFill>
              </a:rPr>
              <a:t>P</a:t>
            </a:r>
            <a:r>
              <a:rPr lang="en-US" dirty="0" smtClean="0">
                <a:solidFill>
                  <a:srgbClr val="0033CC"/>
                </a:solidFill>
              </a:rPr>
              <a:t>&gt;,</a:t>
            </a:r>
            <a:r>
              <a:rPr lang="en-US" b="1" dirty="0" smtClean="0">
                <a:solidFill>
                  <a:srgbClr val="0033CC"/>
                </a:solidFill>
              </a:rPr>
              <a:t>x</a:t>
            </a:r>
            <a:r>
              <a:rPr lang="en-US" dirty="0" smtClean="0">
                <a:solidFill>
                  <a:srgbClr val="0033CC"/>
                </a:solidFill>
              </a:rPr>
              <a:t>)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</a:rPr>
              <a:t>Output: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33CC"/>
                </a:solidFill>
              </a:rPr>
              <a:t>1</a:t>
            </a:r>
            <a:r>
              <a:rPr lang="en-US" dirty="0" smtClean="0"/>
              <a:t> if </a:t>
            </a:r>
            <a:r>
              <a:rPr lang="en-US" b="1" dirty="0" smtClean="0">
                <a:solidFill>
                  <a:srgbClr val="0033CC"/>
                </a:solidFill>
              </a:rPr>
              <a:t>P</a:t>
            </a:r>
            <a:r>
              <a:rPr lang="en-US" dirty="0" smtClean="0"/>
              <a:t> halts on input </a:t>
            </a:r>
            <a:r>
              <a:rPr lang="en-US" b="1" dirty="0" smtClean="0">
                <a:solidFill>
                  <a:srgbClr val="0033CC"/>
                </a:solidFill>
              </a:rPr>
              <a:t>x</a:t>
            </a:r>
            <a:r>
              <a:rPr lang="en-US" dirty="0" smtClean="0"/>
              <a:t>                  	         	         </a:t>
            </a:r>
            <a:r>
              <a:rPr lang="en-US" b="1" dirty="0" smtClean="0">
                <a:solidFill>
                  <a:srgbClr val="0033CC"/>
                </a:solidFill>
              </a:rPr>
              <a:t>0</a:t>
            </a:r>
            <a:r>
              <a:rPr lang="en-US" dirty="0" smtClean="0"/>
              <a:t> if </a:t>
            </a:r>
            <a:r>
              <a:rPr lang="en-US" b="1" dirty="0" smtClean="0">
                <a:solidFill>
                  <a:srgbClr val="0033CC"/>
                </a:solidFill>
              </a:rPr>
              <a:t>P</a:t>
            </a:r>
            <a:r>
              <a:rPr lang="en-US" dirty="0" smtClean="0"/>
              <a:t> does not halt on input </a:t>
            </a:r>
            <a:r>
              <a:rPr lang="en-US" b="1" dirty="0" smtClean="0">
                <a:solidFill>
                  <a:srgbClr val="0033CC"/>
                </a:solidFill>
              </a:rPr>
              <a:t>x</a:t>
            </a:r>
          </a:p>
          <a:p>
            <a:pPr eaLnBrk="1" hangingPunct="1">
              <a:defRPr/>
            </a:pPr>
            <a:endParaRPr lang="en-US" dirty="0" smtClean="0">
              <a:solidFill>
                <a:srgbClr val="0033CC"/>
              </a:solidFill>
            </a:endParaRP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b="1" dirty="0" smtClean="0"/>
              <a:t>Theorem</a:t>
            </a:r>
            <a:r>
              <a:rPr lang="en-US" dirty="0" smtClean="0"/>
              <a:t> (Turing):</a:t>
            </a:r>
            <a:r>
              <a:rPr lang="en-US" dirty="0" smtClean="0">
                <a:solidFill>
                  <a:srgbClr val="0033CC"/>
                </a:solidFill>
              </a:rPr>
              <a:t>  </a:t>
            </a:r>
            <a:r>
              <a:rPr lang="en-US" dirty="0" smtClean="0"/>
              <a:t>There is no program that solves the halting problem </a:t>
            </a:r>
            <a:r>
              <a:rPr lang="en-US" dirty="0" smtClean="0">
                <a:solidFill>
                  <a:srgbClr val="0033CC"/>
                </a:solidFill>
              </a:rPr>
              <a:t>                	                 </a:t>
            </a:r>
            <a:r>
              <a:rPr lang="en-US" dirty="0" smtClean="0">
                <a:solidFill>
                  <a:srgbClr val="009900"/>
                </a:solidFill>
              </a:rPr>
              <a:t>“The halting problem is </a:t>
            </a:r>
            <a:r>
              <a:rPr lang="en-US" dirty="0" err="1" smtClean="0">
                <a:solidFill>
                  <a:srgbClr val="009900"/>
                </a:solidFill>
              </a:rPr>
              <a:t>undecidable</a:t>
            </a:r>
            <a:r>
              <a:rPr lang="en-US" dirty="0" smtClean="0">
                <a:solidFill>
                  <a:srgbClr val="009900"/>
                </a:solidFill>
              </a:rPr>
              <a:t>”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6807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22225"/>
            <a:ext cx="8229600" cy="892175"/>
          </a:xfrm>
        </p:spPr>
        <p:txBody>
          <a:bodyPr/>
          <a:lstStyle/>
          <a:p>
            <a:r>
              <a:rPr lang="en-US" dirty="0" smtClean="0"/>
              <a:t>Proof by contradiction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 smtClean="0"/>
              <a:t>Suppose that </a:t>
            </a:r>
            <a:r>
              <a:rPr lang="en-US" b="1" dirty="0" smtClean="0">
                <a:solidFill>
                  <a:srgbClr val="0033CC"/>
                </a:solidFill>
              </a:rPr>
              <a:t>H</a:t>
            </a:r>
            <a:r>
              <a:rPr lang="en-US" dirty="0" smtClean="0"/>
              <a:t> is a Turing machine that solves the Halting problem</a:t>
            </a:r>
          </a:p>
          <a:p>
            <a:pPr marL="457200" lvl="1" indent="0" eaLnBrk="1" hangingPunct="1">
              <a:buFont typeface="Arial" charset="0"/>
              <a:buNone/>
              <a:defRPr/>
            </a:pPr>
            <a:r>
              <a:rPr lang="en-US" dirty="0" smtClean="0"/>
              <a:t> Function </a:t>
            </a:r>
            <a:r>
              <a:rPr lang="en-US" b="1" dirty="0" smtClean="0">
                <a:solidFill>
                  <a:srgbClr val="FF0000"/>
                </a:solidFill>
              </a:rPr>
              <a:t>D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b="1" dirty="0" smtClean="0">
                <a:solidFill>
                  <a:srgbClr val="FF0000"/>
                </a:solidFill>
              </a:rPr>
              <a:t>x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:</a:t>
            </a:r>
          </a:p>
          <a:p>
            <a:pPr lvl="2" eaLnBrk="1" hangingPunct="1">
              <a:defRPr/>
            </a:pPr>
            <a:r>
              <a:rPr lang="en-US" dirty="0" smtClean="0"/>
              <a:t>if </a:t>
            </a:r>
            <a:r>
              <a:rPr lang="en-US" b="1" dirty="0" smtClean="0">
                <a:solidFill>
                  <a:srgbClr val="0033CC"/>
                </a:solidFill>
              </a:rPr>
              <a:t>H</a:t>
            </a:r>
            <a:r>
              <a:rPr lang="en-US" dirty="0" smtClean="0">
                <a:solidFill>
                  <a:srgbClr val="0033CC"/>
                </a:solidFill>
              </a:rPr>
              <a:t>(</a:t>
            </a:r>
            <a:r>
              <a:rPr lang="en-US" b="1" dirty="0" err="1" smtClean="0">
                <a:solidFill>
                  <a:srgbClr val="0033CC"/>
                </a:solidFill>
              </a:rPr>
              <a:t>x</a:t>
            </a:r>
            <a:r>
              <a:rPr lang="en-US" dirty="0" err="1" smtClean="0">
                <a:solidFill>
                  <a:srgbClr val="0033CC"/>
                </a:solidFill>
              </a:rPr>
              <a:t>,</a:t>
            </a:r>
            <a:r>
              <a:rPr lang="en-US" b="1" dirty="0" err="1" smtClean="0">
                <a:solidFill>
                  <a:srgbClr val="0033CC"/>
                </a:solidFill>
              </a:rPr>
              <a:t>x</a:t>
            </a:r>
            <a:r>
              <a:rPr lang="en-US" dirty="0" smtClean="0">
                <a:solidFill>
                  <a:srgbClr val="0033CC"/>
                </a:solidFill>
              </a:rPr>
              <a:t>)=</a:t>
            </a:r>
            <a:r>
              <a:rPr lang="en-US" b="1" dirty="0" smtClean="0">
                <a:solidFill>
                  <a:srgbClr val="0033CC"/>
                </a:solidFill>
              </a:rPr>
              <a:t>1</a:t>
            </a:r>
            <a:r>
              <a:rPr lang="en-US" dirty="0" smtClean="0"/>
              <a:t> then</a:t>
            </a:r>
          </a:p>
          <a:p>
            <a:pPr lvl="3" eaLnBrk="1" hangingPunct="1">
              <a:defRPr/>
            </a:pPr>
            <a:r>
              <a:rPr lang="en-US" b="1" dirty="0" smtClean="0"/>
              <a:t>while</a:t>
            </a:r>
            <a:r>
              <a:rPr lang="en-US" dirty="0" smtClean="0"/>
              <a:t> (true); /* loop forever */</a:t>
            </a:r>
          </a:p>
          <a:p>
            <a:pPr lvl="2" eaLnBrk="1" hangingPunct="1">
              <a:defRPr/>
            </a:pPr>
            <a:r>
              <a:rPr lang="en-US" dirty="0" smtClean="0"/>
              <a:t>else</a:t>
            </a:r>
          </a:p>
          <a:p>
            <a:pPr lvl="3" eaLnBrk="1" hangingPunct="1">
              <a:defRPr/>
            </a:pPr>
            <a:r>
              <a:rPr lang="en-US" b="1" dirty="0" smtClean="0"/>
              <a:t>no-op</a:t>
            </a:r>
            <a:r>
              <a:rPr lang="en-US" dirty="0" smtClean="0"/>
              <a:t>; /* do nothing and halt */</a:t>
            </a:r>
          </a:p>
          <a:p>
            <a:pPr lvl="2" eaLnBrk="1" hangingPunct="1">
              <a:defRPr/>
            </a:pPr>
            <a:r>
              <a:rPr lang="en-US" dirty="0" err="1" smtClean="0"/>
              <a:t>endif</a:t>
            </a: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What does </a:t>
            </a:r>
            <a:r>
              <a:rPr lang="en-US" b="1" dirty="0" smtClean="0">
                <a:solidFill>
                  <a:srgbClr val="FF0000"/>
                </a:solidFill>
              </a:rPr>
              <a:t>D</a:t>
            </a:r>
            <a:r>
              <a:rPr lang="en-US" dirty="0" smtClean="0"/>
              <a:t> do on input </a:t>
            </a:r>
            <a:r>
              <a:rPr lang="en-US" dirty="0" smtClean="0">
                <a:solidFill>
                  <a:srgbClr val="FF0000"/>
                </a:solidFill>
              </a:rPr>
              <a:t>&lt;</a:t>
            </a:r>
            <a:r>
              <a:rPr lang="en-US" b="1" dirty="0" smtClean="0">
                <a:solidFill>
                  <a:srgbClr val="FF0000"/>
                </a:solidFill>
              </a:rPr>
              <a:t>D</a:t>
            </a:r>
            <a:r>
              <a:rPr lang="en-US" dirty="0" smtClean="0">
                <a:solidFill>
                  <a:srgbClr val="FF0000"/>
                </a:solidFill>
              </a:rPr>
              <a:t>&gt;</a:t>
            </a:r>
            <a:r>
              <a:rPr lang="en-US" dirty="0" smtClean="0"/>
              <a:t>?</a:t>
            </a:r>
          </a:p>
          <a:p>
            <a:pPr lvl="1" eaLnBrk="1" hangingPunct="1">
              <a:defRPr/>
            </a:pPr>
            <a:r>
              <a:rPr lang="en-US" dirty="0" smtClean="0"/>
              <a:t>Does it halt?</a:t>
            </a:r>
          </a:p>
          <a:p>
            <a:pPr>
              <a:defRPr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21CC41-446A-4CB5-989D-AED2A473278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209800"/>
            <a:ext cx="4724400" cy="2362200"/>
          </a:xfrm>
          <a:prstGeom prst="rect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34825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16548F-CCFD-4E53-AD1D-2ABF10B7FC8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14400" y="2667000"/>
            <a:ext cx="8229600" cy="35052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b="1" smtClean="0">
                <a:solidFill>
                  <a:srgbClr val="FF0000"/>
                </a:solidFill>
              </a:rPr>
              <a:t>D</a:t>
            </a:r>
            <a:r>
              <a:rPr lang="en-US" smtClean="0"/>
              <a:t> halts on input </a:t>
            </a:r>
            <a:r>
              <a:rPr lang="en-US" smtClean="0">
                <a:solidFill>
                  <a:srgbClr val="FF0000"/>
                </a:solidFill>
              </a:rPr>
              <a:t>&lt;</a:t>
            </a:r>
            <a:r>
              <a:rPr lang="en-US" b="1" smtClean="0">
                <a:solidFill>
                  <a:srgbClr val="FF0000"/>
                </a:solidFill>
              </a:rPr>
              <a:t>D</a:t>
            </a:r>
            <a:r>
              <a:rPr lang="en-US" smtClean="0">
                <a:solidFill>
                  <a:srgbClr val="FF0000"/>
                </a:solidFill>
              </a:rPr>
              <a:t>&gt;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en-US" sz="440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⇔</a:t>
            </a:r>
            <a:r>
              <a:rPr lang="en-US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 </a:t>
            </a:r>
            <a:r>
              <a:rPr lang="en-US" b="1" smtClean="0">
                <a:solidFill>
                  <a:srgbClr val="0033CC"/>
                </a:solidFill>
                <a:ea typeface="Cambria Math" pitchFamily="18" charset="0"/>
                <a:cs typeface="Cambria Math" pitchFamily="18" charset="0"/>
              </a:rPr>
              <a:t>H</a:t>
            </a:r>
            <a:r>
              <a:rPr lang="en-US" smtClean="0">
                <a:solidFill>
                  <a:srgbClr val="FF0000"/>
                </a:solidFill>
                <a:ea typeface="Cambria Math" pitchFamily="18" charset="0"/>
                <a:cs typeface="Cambria Math" pitchFamily="18" charset="0"/>
              </a:rPr>
              <a:t> </a:t>
            </a:r>
            <a:r>
              <a:rPr lang="en-US" smtClean="0">
                <a:ea typeface="Cambria Math" pitchFamily="18" charset="0"/>
                <a:cs typeface="Cambria Math" pitchFamily="18" charset="0"/>
              </a:rPr>
              <a:t>outputs </a:t>
            </a:r>
            <a:r>
              <a:rPr lang="en-US" b="1" smtClean="0">
                <a:solidFill>
                  <a:srgbClr val="0033CC"/>
                </a:solidFill>
                <a:ea typeface="Cambria Math" pitchFamily="18" charset="0"/>
                <a:cs typeface="Cambria Math" pitchFamily="18" charset="0"/>
              </a:rPr>
              <a:t>1</a:t>
            </a:r>
            <a:r>
              <a:rPr lang="en-US" smtClean="0">
                <a:solidFill>
                  <a:srgbClr val="FF0000"/>
                </a:solidFill>
                <a:ea typeface="Cambria Math" pitchFamily="18" charset="0"/>
                <a:cs typeface="Cambria Math" pitchFamily="18" charset="0"/>
              </a:rPr>
              <a:t> </a:t>
            </a:r>
            <a:r>
              <a:rPr lang="en-US" smtClean="0">
                <a:ea typeface="Cambria Math" pitchFamily="18" charset="0"/>
                <a:cs typeface="Cambria Math" pitchFamily="18" charset="0"/>
              </a:rPr>
              <a:t>on input </a:t>
            </a:r>
            <a:r>
              <a:rPr lang="en-US" smtClean="0">
                <a:solidFill>
                  <a:srgbClr val="0033CC"/>
                </a:solidFill>
                <a:ea typeface="Cambria Math" pitchFamily="18" charset="0"/>
                <a:cs typeface="Cambria Math" pitchFamily="18" charset="0"/>
              </a:rPr>
              <a:t>(</a:t>
            </a:r>
            <a:r>
              <a:rPr lang="en-US" smtClean="0">
                <a:solidFill>
                  <a:srgbClr val="0033CC"/>
                </a:solidFill>
              </a:rPr>
              <a:t>&lt;</a:t>
            </a:r>
            <a:r>
              <a:rPr lang="en-US" b="1" smtClean="0">
                <a:solidFill>
                  <a:srgbClr val="0033CC"/>
                </a:solidFill>
              </a:rPr>
              <a:t>D</a:t>
            </a:r>
            <a:r>
              <a:rPr lang="en-US" smtClean="0">
                <a:solidFill>
                  <a:srgbClr val="0033CC"/>
                </a:solidFill>
              </a:rPr>
              <a:t>&gt;,&lt;</a:t>
            </a:r>
            <a:r>
              <a:rPr lang="en-US" b="1" smtClean="0">
                <a:solidFill>
                  <a:srgbClr val="0033CC"/>
                </a:solidFill>
              </a:rPr>
              <a:t>D</a:t>
            </a:r>
            <a:r>
              <a:rPr lang="en-US" smtClean="0">
                <a:solidFill>
                  <a:srgbClr val="0033CC"/>
                </a:solidFill>
              </a:rPr>
              <a:t>&gt;) 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2800" smtClean="0">
                <a:solidFill>
                  <a:srgbClr val="0033CC"/>
                </a:solidFill>
              </a:rPr>
              <a:t>       </a:t>
            </a:r>
            <a:r>
              <a:rPr lang="en-US" sz="2800" smtClean="0">
                <a:solidFill>
                  <a:srgbClr val="00B050"/>
                </a:solidFill>
              </a:rPr>
              <a:t> [since </a:t>
            </a:r>
            <a:r>
              <a:rPr lang="en-US" sz="2800" b="1" smtClean="0">
                <a:solidFill>
                  <a:srgbClr val="0033CC"/>
                </a:solidFill>
              </a:rPr>
              <a:t>H</a:t>
            </a:r>
            <a:r>
              <a:rPr lang="en-US" sz="2800" smtClean="0">
                <a:solidFill>
                  <a:srgbClr val="00B050"/>
                </a:solidFill>
              </a:rPr>
              <a:t> solves the halting problem and so    	  	    </a:t>
            </a:r>
            <a:r>
              <a:rPr lang="en-US" sz="2800" b="1" smtClean="0">
                <a:solidFill>
                  <a:srgbClr val="0033CC"/>
                </a:solidFill>
              </a:rPr>
              <a:t>H</a:t>
            </a:r>
            <a:r>
              <a:rPr lang="en-US" sz="2800" smtClean="0">
                <a:solidFill>
                  <a:srgbClr val="0033CC"/>
                </a:solidFill>
              </a:rPr>
              <a:t>(&lt;</a:t>
            </a:r>
            <a:r>
              <a:rPr lang="en-US" sz="2800" b="1" smtClean="0">
                <a:solidFill>
                  <a:srgbClr val="0033CC"/>
                </a:solidFill>
              </a:rPr>
              <a:t>D</a:t>
            </a:r>
            <a:r>
              <a:rPr lang="en-US" sz="2800" smtClean="0">
                <a:solidFill>
                  <a:srgbClr val="0033CC"/>
                </a:solidFill>
              </a:rPr>
              <a:t>&gt;,</a:t>
            </a:r>
            <a:r>
              <a:rPr lang="en-US" sz="2800" b="1" smtClean="0">
                <a:solidFill>
                  <a:srgbClr val="0033CC"/>
                </a:solidFill>
              </a:rPr>
              <a:t>x</a:t>
            </a:r>
            <a:r>
              <a:rPr lang="en-US" sz="2800" smtClean="0">
                <a:solidFill>
                  <a:srgbClr val="0033CC"/>
                </a:solidFill>
              </a:rPr>
              <a:t>)</a:t>
            </a:r>
            <a:r>
              <a:rPr lang="en-US" sz="2800" smtClean="0">
                <a:solidFill>
                  <a:srgbClr val="00B050"/>
                </a:solidFill>
              </a:rPr>
              <a:t> outputs </a:t>
            </a:r>
            <a:r>
              <a:rPr lang="en-US" sz="2800" b="1" smtClean="0">
                <a:solidFill>
                  <a:srgbClr val="0033CC"/>
                </a:solidFill>
              </a:rPr>
              <a:t>1</a:t>
            </a:r>
            <a:r>
              <a:rPr lang="en-US" sz="2800" smtClean="0">
                <a:solidFill>
                  <a:srgbClr val="0033CC"/>
                </a:solidFill>
              </a:rPr>
              <a:t> </a:t>
            </a:r>
            <a:r>
              <a:rPr lang="en-US" sz="2800" smtClean="0">
                <a:solidFill>
                  <a:srgbClr val="00B050"/>
                </a:solidFill>
              </a:rPr>
              <a:t>iff</a:t>
            </a:r>
            <a:r>
              <a:rPr lang="en-US" sz="2800" smtClean="0">
                <a:solidFill>
                  <a:srgbClr val="0033CC"/>
                </a:solidFill>
              </a:rPr>
              <a:t> </a:t>
            </a:r>
            <a:r>
              <a:rPr lang="en-US" sz="2800" b="1" smtClean="0">
                <a:solidFill>
                  <a:srgbClr val="0033CC"/>
                </a:solidFill>
              </a:rPr>
              <a:t>D</a:t>
            </a:r>
            <a:r>
              <a:rPr lang="en-US" sz="2800" smtClean="0">
                <a:solidFill>
                  <a:srgbClr val="0033CC"/>
                </a:solidFill>
              </a:rPr>
              <a:t> </a:t>
            </a:r>
            <a:r>
              <a:rPr lang="en-US" sz="2800" smtClean="0">
                <a:solidFill>
                  <a:srgbClr val="00B050"/>
                </a:solidFill>
              </a:rPr>
              <a:t>halts on input </a:t>
            </a:r>
            <a:r>
              <a:rPr lang="en-US" sz="2800" b="1" smtClean="0">
                <a:solidFill>
                  <a:srgbClr val="0033CC"/>
                </a:solidFill>
              </a:rPr>
              <a:t>x</a:t>
            </a:r>
            <a:r>
              <a:rPr lang="en-US" sz="2800" smtClean="0">
                <a:solidFill>
                  <a:srgbClr val="00B050"/>
                </a:solidFill>
              </a:rPr>
              <a:t>]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en-US" sz="400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⇔</a:t>
            </a:r>
            <a:r>
              <a:rPr lang="en-US" sz="280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 </a:t>
            </a:r>
            <a:r>
              <a:rPr lang="en-US" b="1" smtClean="0">
                <a:solidFill>
                  <a:srgbClr val="FF0000"/>
                </a:solidFill>
              </a:rPr>
              <a:t>D</a:t>
            </a:r>
            <a:r>
              <a:rPr lang="en-US" smtClean="0"/>
              <a:t> runs forever on input </a:t>
            </a:r>
            <a:r>
              <a:rPr lang="en-US" smtClean="0">
                <a:solidFill>
                  <a:srgbClr val="FF0000"/>
                </a:solidFill>
              </a:rPr>
              <a:t>&lt;</a:t>
            </a:r>
            <a:r>
              <a:rPr lang="en-US" b="1" smtClean="0">
                <a:solidFill>
                  <a:srgbClr val="FF0000"/>
                </a:solidFill>
              </a:rPr>
              <a:t>D</a:t>
            </a:r>
            <a:r>
              <a:rPr lang="en-US" smtClean="0">
                <a:solidFill>
                  <a:srgbClr val="FF0000"/>
                </a:solidFill>
              </a:rPr>
              <a:t>&gt;</a:t>
            </a:r>
            <a:endParaRPr lang="en-US" sz="2800" smtClean="0">
              <a:solidFill>
                <a:srgbClr val="FF0000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sz="2800" smtClean="0">
                <a:solidFill>
                  <a:srgbClr val="FF0000"/>
                </a:solidFill>
              </a:rPr>
              <a:t>       </a:t>
            </a:r>
            <a:r>
              <a:rPr lang="en-US" sz="2800" smtClean="0">
                <a:solidFill>
                  <a:srgbClr val="00B050"/>
                </a:solidFill>
              </a:rPr>
              <a:t> [since </a:t>
            </a:r>
            <a:r>
              <a:rPr lang="en-US" sz="2800" b="1" smtClean="0">
                <a:solidFill>
                  <a:srgbClr val="FF0000"/>
                </a:solidFill>
              </a:rPr>
              <a:t>D</a:t>
            </a:r>
            <a:r>
              <a:rPr lang="en-US" sz="2800" smtClean="0">
                <a:solidFill>
                  <a:srgbClr val="FF0000"/>
                </a:solidFill>
              </a:rPr>
              <a:t> </a:t>
            </a:r>
            <a:r>
              <a:rPr lang="en-US" sz="2800" smtClean="0">
                <a:solidFill>
                  <a:srgbClr val="00B050"/>
                </a:solidFill>
              </a:rPr>
              <a:t>goes into an infinite loop on </a:t>
            </a:r>
            <a:r>
              <a:rPr lang="en-US" sz="2800" b="1" smtClean="0">
                <a:solidFill>
                  <a:srgbClr val="FF0000"/>
                </a:solidFill>
              </a:rPr>
              <a:t>x</a:t>
            </a:r>
            <a:r>
              <a:rPr lang="en-US" sz="2800" smtClean="0">
                <a:solidFill>
                  <a:srgbClr val="00B050"/>
                </a:solidFill>
              </a:rPr>
              <a:t> iff </a:t>
            </a:r>
            <a:r>
              <a:rPr lang="en-US" sz="2800" b="1" smtClean="0">
                <a:solidFill>
                  <a:srgbClr val="0033CC"/>
                </a:solidFill>
              </a:rPr>
              <a:t>H</a:t>
            </a:r>
            <a:r>
              <a:rPr lang="en-US" sz="2800" smtClean="0">
                <a:solidFill>
                  <a:srgbClr val="0033CC"/>
                </a:solidFill>
              </a:rPr>
              <a:t>(</a:t>
            </a:r>
            <a:r>
              <a:rPr lang="en-US" sz="2800" b="1" smtClean="0">
                <a:solidFill>
                  <a:srgbClr val="0033CC"/>
                </a:solidFill>
              </a:rPr>
              <a:t>x</a:t>
            </a:r>
            <a:r>
              <a:rPr lang="en-US" sz="2800" smtClean="0">
                <a:solidFill>
                  <a:srgbClr val="0033CC"/>
                </a:solidFill>
              </a:rPr>
              <a:t>,</a:t>
            </a:r>
            <a:r>
              <a:rPr lang="en-US" sz="2800" b="1" smtClean="0">
                <a:solidFill>
                  <a:srgbClr val="0033CC"/>
                </a:solidFill>
              </a:rPr>
              <a:t>x</a:t>
            </a:r>
            <a:r>
              <a:rPr lang="en-US" sz="2800" smtClean="0">
                <a:solidFill>
                  <a:srgbClr val="0033CC"/>
                </a:solidFill>
              </a:rPr>
              <a:t>)=</a:t>
            </a:r>
            <a:r>
              <a:rPr lang="en-US" sz="2800" b="1" smtClean="0">
                <a:solidFill>
                  <a:srgbClr val="0033CC"/>
                </a:solidFill>
              </a:rPr>
              <a:t>1</a:t>
            </a:r>
            <a:r>
              <a:rPr lang="en-US" sz="2800" smtClean="0">
                <a:solidFill>
                  <a:srgbClr val="009900"/>
                </a:solidFill>
              </a:rPr>
              <a:t>]</a:t>
            </a:r>
          </a:p>
          <a:p>
            <a:pPr marL="0" indent="0" eaLnBrk="1" hangingPunct="1">
              <a:buFont typeface="Arial" charset="0"/>
              <a:buNone/>
            </a:pPr>
            <a:endParaRPr lang="en-US" sz="2800" smtClean="0">
              <a:solidFill>
                <a:srgbClr val="00B050"/>
              </a:solidFill>
            </a:endParaRPr>
          </a:p>
          <a:p>
            <a:pPr marL="0" indent="0"/>
            <a:endParaRPr lang="en-US" smtClean="0"/>
          </a:p>
        </p:txBody>
      </p:sp>
      <p:grpSp>
        <p:nvGrpSpPr>
          <p:cNvPr id="13318" name="Group 12"/>
          <p:cNvGrpSpPr>
            <a:grpSpLocks/>
          </p:cNvGrpSpPr>
          <p:nvPr/>
        </p:nvGrpSpPr>
        <p:grpSpPr bwMode="auto">
          <a:xfrm>
            <a:off x="4354513" y="860425"/>
            <a:ext cx="4800600" cy="2743200"/>
            <a:chOff x="4354286" y="859971"/>
            <a:chExt cx="4800600" cy="2743200"/>
          </a:xfrm>
        </p:grpSpPr>
        <p:sp>
          <p:nvSpPr>
            <p:cNvPr id="12" name="Rectangle 11"/>
            <p:cNvSpPr/>
            <p:nvPr/>
          </p:nvSpPr>
          <p:spPr>
            <a:xfrm>
              <a:off x="5028973" y="859971"/>
              <a:ext cx="4038600" cy="218757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50000"/>
                </a:schemeClr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sp>
          <p:nvSpPr>
            <p:cNvPr id="13322" name="Content Placeholder 2"/>
            <p:cNvSpPr txBox="1">
              <a:spLocks/>
            </p:cNvSpPr>
            <p:nvPr/>
          </p:nvSpPr>
          <p:spPr bwMode="auto">
            <a:xfrm>
              <a:off x="4354286" y="914400"/>
              <a:ext cx="4800600" cy="26887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lvl="1" eaLnBrk="1" hangingPunct="1">
                <a:spcBef>
                  <a:spcPct val="20000"/>
                </a:spcBef>
                <a:buFont typeface="Arial" charset="0"/>
                <a:buNone/>
              </a:pPr>
              <a:r>
                <a:rPr lang="en-US" sz="2400">
                  <a:latin typeface="Calibri" pitchFamily="34" charset="0"/>
                </a:rPr>
                <a:t>   Function </a:t>
              </a:r>
              <a:r>
                <a:rPr lang="en-US" sz="2400" b="1">
                  <a:solidFill>
                    <a:srgbClr val="FF0000"/>
                  </a:solidFill>
                  <a:latin typeface="Calibri" pitchFamily="34" charset="0"/>
                </a:rPr>
                <a:t>D</a:t>
              </a:r>
              <a:r>
                <a:rPr lang="en-US" sz="2400">
                  <a:solidFill>
                    <a:srgbClr val="FF0000"/>
                  </a:solidFill>
                  <a:latin typeface="Calibri" pitchFamily="34" charset="0"/>
                </a:rPr>
                <a:t>(</a:t>
              </a:r>
              <a:r>
                <a:rPr lang="en-US" sz="2400" b="1">
                  <a:solidFill>
                    <a:srgbClr val="FF0000"/>
                  </a:solidFill>
                  <a:latin typeface="Calibri" pitchFamily="34" charset="0"/>
                </a:rPr>
                <a:t>x</a:t>
              </a:r>
              <a:r>
                <a:rPr lang="en-US" sz="2400">
                  <a:solidFill>
                    <a:srgbClr val="FF0000"/>
                  </a:solidFill>
                  <a:latin typeface="Calibri" pitchFamily="34" charset="0"/>
                </a:rPr>
                <a:t>)</a:t>
              </a:r>
              <a:r>
                <a:rPr lang="en-US" sz="2400">
                  <a:latin typeface="Calibri" pitchFamily="34" charset="0"/>
                </a:rPr>
                <a:t>:</a:t>
              </a:r>
            </a:p>
            <a:p>
              <a:pPr lvl="2" eaLnBrk="1" hangingPunct="1">
                <a:spcBef>
                  <a:spcPct val="20000"/>
                </a:spcBef>
                <a:buFont typeface="Arial" charset="0"/>
                <a:buChar char="•"/>
              </a:pPr>
              <a:r>
                <a:rPr lang="en-US" sz="2000">
                  <a:latin typeface="Calibri" pitchFamily="34" charset="0"/>
                </a:rPr>
                <a:t>if </a:t>
              </a:r>
              <a:r>
                <a:rPr lang="en-US" sz="2000" b="1">
                  <a:solidFill>
                    <a:srgbClr val="0033CC"/>
                  </a:solidFill>
                  <a:latin typeface="Calibri" pitchFamily="34" charset="0"/>
                </a:rPr>
                <a:t>H</a:t>
              </a:r>
              <a:r>
                <a:rPr lang="en-US" sz="2000">
                  <a:solidFill>
                    <a:srgbClr val="0033CC"/>
                  </a:solidFill>
                  <a:latin typeface="Calibri" pitchFamily="34" charset="0"/>
                </a:rPr>
                <a:t>(</a:t>
              </a:r>
              <a:r>
                <a:rPr lang="en-US" sz="2000" b="1">
                  <a:solidFill>
                    <a:srgbClr val="0033CC"/>
                  </a:solidFill>
                  <a:latin typeface="Calibri" pitchFamily="34" charset="0"/>
                </a:rPr>
                <a:t>x</a:t>
              </a:r>
              <a:r>
                <a:rPr lang="en-US" sz="2000">
                  <a:solidFill>
                    <a:srgbClr val="0033CC"/>
                  </a:solidFill>
                  <a:latin typeface="Calibri" pitchFamily="34" charset="0"/>
                </a:rPr>
                <a:t>,</a:t>
              </a:r>
              <a:r>
                <a:rPr lang="en-US" sz="2000" b="1">
                  <a:solidFill>
                    <a:srgbClr val="0033CC"/>
                  </a:solidFill>
                  <a:latin typeface="Calibri" pitchFamily="34" charset="0"/>
                </a:rPr>
                <a:t>x</a:t>
              </a:r>
              <a:r>
                <a:rPr lang="en-US" sz="2000">
                  <a:solidFill>
                    <a:srgbClr val="0033CC"/>
                  </a:solidFill>
                  <a:latin typeface="Calibri" pitchFamily="34" charset="0"/>
                </a:rPr>
                <a:t>)=</a:t>
              </a:r>
              <a:r>
                <a:rPr lang="en-US" sz="2000" b="1">
                  <a:solidFill>
                    <a:srgbClr val="0033CC"/>
                  </a:solidFill>
                  <a:latin typeface="Calibri" pitchFamily="34" charset="0"/>
                </a:rPr>
                <a:t>1</a:t>
              </a:r>
              <a:r>
                <a:rPr lang="en-US" sz="2000">
                  <a:latin typeface="Calibri" pitchFamily="34" charset="0"/>
                </a:rPr>
                <a:t> then</a:t>
              </a:r>
            </a:p>
            <a:p>
              <a:pPr lvl="3" eaLnBrk="1" hangingPunct="1">
                <a:spcBef>
                  <a:spcPct val="20000"/>
                </a:spcBef>
                <a:buFont typeface="Arial" charset="0"/>
                <a:buChar char="–"/>
              </a:pPr>
              <a:r>
                <a:rPr lang="en-US" b="1">
                  <a:latin typeface="Calibri" pitchFamily="34" charset="0"/>
                </a:rPr>
                <a:t>while</a:t>
              </a:r>
              <a:r>
                <a:rPr lang="en-US">
                  <a:latin typeface="Calibri" pitchFamily="34" charset="0"/>
                </a:rPr>
                <a:t> (true); /* loop forever */</a:t>
              </a:r>
            </a:p>
            <a:p>
              <a:pPr lvl="2" eaLnBrk="1" hangingPunct="1">
                <a:spcBef>
                  <a:spcPct val="20000"/>
                </a:spcBef>
                <a:buFont typeface="Arial" charset="0"/>
                <a:buChar char="•"/>
              </a:pPr>
              <a:r>
                <a:rPr lang="en-US" sz="2000">
                  <a:latin typeface="Calibri" pitchFamily="34" charset="0"/>
                </a:rPr>
                <a:t>else</a:t>
              </a:r>
            </a:p>
            <a:p>
              <a:pPr lvl="3" eaLnBrk="1" hangingPunct="1">
                <a:spcBef>
                  <a:spcPct val="20000"/>
                </a:spcBef>
                <a:buFont typeface="Arial" charset="0"/>
                <a:buChar char="–"/>
              </a:pPr>
              <a:r>
                <a:rPr lang="en-US" b="1">
                  <a:latin typeface="Calibri" pitchFamily="34" charset="0"/>
                </a:rPr>
                <a:t>no-op</a:t>
              </a:r>
              <a:r>
                <a:rPr lang="en-US">
                  <a:latin typeface="Calibri" pitchFamily="34" charset="0"/>
                </a:rPr>
                <a:t>; /* do nothing and halt */</a:t>
              </a:r>
            </a:p>
            <a:p>
              <a:pPr lvl="2" eaLnBrk="1" hangingPunct="1">
                <a:spcBef>
                  <a:spcPct val="20000"/>
                </a:spcBef>
                <a:buFont typeface="Arial" charset="0"/>
                <a:buChar char="•"/>
              </a:pPr>
              <a:r>
                <a:rPr lang="en-US" sz="2000">
                  <a:latin typeface="Calibri" pitchFamily="34" charset="0"/>
                </a:rPr>
                <a:t>endif</a:t>
              </a:r>
            </a:p>
          </p:txBody>
        </p:sp>
      </p:grpSp>
      <p:sp>
        <p:nvSpPr>
          <p:cNvPr id="9" name="Rectangle 8"/>
          <p:cNvSpPr/>
          <p:nvPr/>
        </p:nvSpPr>
        <p:spPr>
          <a:xfrm>
            <a:off x="381000" y="942563"/>
            <a:ext cx="4422775" cy="5238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/>
              <a:t>Does </a:t>
            </a:r>
            <a:r>
              <a:rPr lang="en-US" sz="2800" b="1" dirty="0">
                <a:solidFill>
                  <a:srgbClr val="FF0000"/>
                </a:solidFill>
              </a:rPr>
              <a:t>D</a:t>
            </a:r>
            <a:r>
              <a:rPr lang="en-US" sz="2800" dirty="0"/>
              <a:t> halt on input </a:t>
            </a:r>
            <a:r>
              <a:rPr lang="en-US" sz="2800" dirty="0">
                <a:solidFill>
                  <a:srgbClr val="FF0000"/>
                </a:solidFill>
              </a:rPr>
              <a:t>&lt;</a:t>
            </a:r>
            <a:r>
              <a:rPr lang="en-US" sz="2800" b="1" dirty="0">
                <a:solidFill>
                  <a:srgbClr val="FF0000"/>
                </a:solidFill>
              </a:rPr>
              <a:t>D</a:t>
            </a:r>
            <a:r>
              <a:rPr lang="en-US" sz="2800" dirty="0">
                <a:solidFill>
                  <a:srgbClr val="FF0000"/>
                </a:solidFill>
              </a:rPr>
              <a:t>&gt;</a:t>
            </a:r>
            <a:r>
              <a:rPr lang="en-US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61281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28575">
          <a:headEnd type="none" w="med" len="med"/>
          <a:tailEnd type="arrow" w="med" len="med"/>
        </a:ln>
      </a:spPr>
      <a:bodyPr anchor="ctr"/>
      <a:lstStyle>
        <a:defPPr algn="ctr">
          <a:defRPr sz="2400"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9050">
          <a:solidFill>
            <a:schemeClr val="tx1"/>
          </a:solidFill>
          <a:tailEnd type="arrow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0</Pages>
  <Words>1629</Words>
  <Application>Microsoft Office PowerPoint</Application>
  <PresentationFormat>On-screen Show (4:3)</PresentationFormat>
  <Paragraphs>418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MS PGothic</vt:lpstr>
      <vt:lpstr>Calibri</vt:lpstr>
      <vt:lpstr>Cambria Math</vt:lpstr>
      <vt:lpstr>Times New Roman</vt:lpstr>
      <vt:lpstr>Symbol</vt:lpstr>
      <vt:lpstr>Tahoma</vt:lpstr>
      <vt:lpstr>Office Theme</vt:lpstr>
      <vt:lpstr>CSE 311  Foundations of Computing I</vt:lpstr>
      <vt:lpstr>Announcements</vt:lpstr>
      <vt:lpstr>Last lecture highlights</vt:lpstr>
      <vt:lpstr>Last lecture highlights</vt:lpstr>
      <vt:lpstr>Last lecture highlights</vt:lpstr>
      <vt:lpstr>Programs about Program Properties</vt:lpstr>
      <vt:lpstr>Halting Problem</vt:lpstr>
      <vt:lpstr>Proof by contradiction</vt:lpstr>
      <vt:lpstr>PowerPoint Presentation</vt:lpstr>
      <vt:lpstr>That’s it!</vt:lpstr>
      <vt:lpstr>SCOOPING THE LOOP SNOOPER A proof that the Halting Problem is undecidable   by Geoffrey K. Pullum (U. Edinburgh)</vt:lpstr>
      <vt:lpstr>SCOOPING THE LOOP SNOOPER </vt:lpstr>
      <vt:lpstr>Another view of the proof undecidability of the Halting Problem</vt:lpstr>
      <vt:lpstr>PowerPoint Presentation</vt:lpstr>
      <vt:lpstr>PowerPoint Presentation</vt:lpstr>
      <vt:lpstr>PowerPoint Presentation</vt:lpstr>
      <vt:lpstr>Recall: Code for D assuming subroutine H that solves the Halting Problem</vt:lpstr>
      <vt:lpstr>Halting Problem</vt:lpstr>
      <vt:lpstr>That’s it!</vt:lpstr>
      <vt:lpstr>The “Always Halting” problem</vt:lpstr>
      <vt:lpstr>The “Always Halting” problem</vt:lpstr>
      <vt:lpstr>The “Always ERROR” problem</vt:lpstr>
      <vt:lpstr>The “Always ERROR” problem</vt:lpstr>
      <vt:lpstr>Pitfalls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311: Foundations of Computing</dc:title>
  <dc:creator/>
  <cp:lastModifiedBy/>
  <cp:revision>5</cp:revision>
  <cp:lastPrinted>1901-01-01T07:00:00Z</cp:lastPrinted>
  <dcterms:created xsi:type="dcterms:W3CDTF">2010-01-04T17:42:51Z</dcterms:created>
  <dcterms:modified xsi:type="dcterms:W3CDTF">2013-06-06T00:59:50Z</dcterms:modified>
</cp:coreProperties>
</file>