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22"/>
  </p:notesMasterIdLst>
  <p:handoutMasterIdLst>
    <p:handoutMasterId r:id="rId23"/>
  </p:handoutMasterIdLst>
  <p:sldIdLst>
    <p:sldId id="413" r:id="rId2"/>
    <p:sldId id="415" r:id="rId3"/>
    <p:sldId id="510" r:id="rId4"/>
    <p:sldId id="569" r:id="rId5"/>
    <p:sldId id="570" r:id="rId6"/>
    <p:sldId id="574" r:id="rId7"/>
    <p:sldId id="582" r:id="rId8"/>
    <p:sldId id="517" r:id="rId9"/>
    <p:sldId id="575" r:id="rId10"/>
    <p:sldId id="576" r:id="rId11"/>
    <p:sldId id="518" r:id="rId12"/>
    <p:sldId id="579" r:id="rId13"/>
    <p:sldId id="577" r:id="rId14"/>
    <p:sldId id="519" r:id="rId15"/>
    <p:sldId id="520" r:id="rId16"/>
    <p:sldId id="521" r:id="rId17"/>
    <p:sldId id="522" r:id="rId18"/>
    <p:sldId id="580" r:id="rId19"/>
    <p:sldId id="581" r:id="rId20"/>
    <p:sldId id="530" r:id="rId21"/>
  </p:sldIdLst>
  <p:sldSz cx="9144000" cy="6858000" type="screen4x3"/>
  <p:notesSz cx="7315200" cy="9601200"/>
  <p:embeddedFontLst>
    <p:embeddedFont>
      <p:font typeface="Arial Unicode MS" pitchFamily="34" charset="-128"/>
      <p:regular r:id="rId24"/>
    </p:embeddedFont>
    <p:embeddedFont>
      <p:font typeface="MS PGothic" pitchFamily="34" charset="-128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9900"/>
    <a:srgbClr val="CC99FF"/>
    <a:srgbClr val="FFCC99"/>
    <a:srgbClr val="FFFF00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29" autoAdjust="0"/>
    <p:restoredTop sz="95272" autoAdjust="0"/>
  </p:normalViewPr>
  <p:slideViewPr>
    <p:cSldViewPr>
      <p:cViewPr>
        <p:scale>
          <a:sx n="115" d="100"/>
          <a:sy n="115" d="100"/>
        </p:scale>
        <p:origin x="-15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8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58" tIns="47188" rIns="96058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338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ＭＳ Ｐゴシック" pitchFamily="-111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8396-6EA3-4E37-923D-C89E51717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5B1B-BECA-4B30-B1EA-FF30DDFE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A03E-1FE3-4DFD-94C8-0D712FD64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B0E3-551B-4FD3-8873-7A631C22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3878-AB2B-4410-ABFC-58095B21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7FAF-82E6-4078-8FFD-0620748B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76A-79EB-44AF-AC96-EB237409F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3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08B1-750C-44B5-B2B8-14FC6E116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5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B1D9-DC8B-4A53-95B7-853573DF2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E513-3BEB-46B4-AC2F-D703E3E5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ACE1-85C9-4C53-90E3-65C2654A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05E47A2-000F-4C5E-AE40-09494BA9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26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Computability: Turing machines, </a:t>
            </a:r>
            <a:r>
              <a:rPr lang="en-US" dirty="0" err="1" smtClean="0"/>
              <a:t>Undecidability</a:t>
            </a:r>
            <a:r>
              <a:rPr lang="en-US" dirty="0" smtClean="0"/>
              <a:t> of the Halting Problem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Spring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22F02-0D8C-495E-9B16-EB25115AC13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Turing Machine?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38547-1D61-4781-B818-D87D7E5FA6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71600"/>
            <a:ext cx="424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Turing Machine?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Recording Medium</a:t>
            </a:r>
          </a:p>
          <a:p>
            <a:pPr lvl="1" eaLnBrk="1" hangingPunct="1">
              <a:defRPr/>
            </a:pPr>
            <a:r>
              <a:rPr lang="en-US" dirty="0" smtClean="0"/>
              <a:t>An infinite read/write “tape” marked off into cells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Each cell can store one symbol or be “blank”</a:t>
            </a:r>
          </a:p>
          <a:p>
            <a:pPr lvl="1" eaLnBrk="1" hangingPunct="1">
              <a:defRPr/>
            </a:pPr>
            <a:r>
              <a:rPr lang="en-US" dirty="0" smtClean="0"/>
              <a:t>Tape is initially all blank except a few cells of the tape containing the input string</a:t>
            </a:r>
          </a:p>
          <a:p>
            <a:pPr lvl="1" eaLnBrk="1" hangingPunct="1">
              <a:defRPr/>
            </a:pPr>
            <a:r>
              <a:rPr lang="en-US" dirty="0" smtClean="0"/>
              <a:t>Read/write head can scan one cell of the tape - starts on input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In each step, a Turing Machine</a:t>
            </a:r>
          </a:p>
          <a:p>
            <a:pPr lvl="1" eaLnBrk="1" hangingPunct="1">
              <a:defRPr/>
            </a:pPr>
            <a:r>
              <a:rPr lang="en-US" dirty="0" smtClean="0"/>
              <a:t>Reads the currently scanned symbol</a:t>
            </a:r>
          </a:p>
          <a:p>
            <a:pPr lvl="1" eaLnBrk="1" hangingPunct="1">
              <a:defRPr/>
            </a:pPr>
            <a:r>
              <a:rPr lang="en-US" dirty="0" smtClean="0"/>
              <a:t>Based on state of mind and scanned symbol</a:t>
            </a:r>
          </a:p>
          <a:p>
            <a:pPr lvl="2" eaLnBrk="1" hangingPunct="1">
              <a:defRPr/>
            </a:pPr>
            <a:r>
              <a:rPr lang="en-US" sz="2900" dirty="0" smtClean="0"/>
              <a:t>Overwrites symbol in scanned cell</a:t>
            </a:r>
          </a:p>
          <a:p>
            <a:pPr lvl="2" eaLnBrk="1" hangingPunct="1">
              <a:defRPr/>
            </a:pPr>
            <a:r>
              <a:rPr lang="en-US" sz="2900" dirty="0" smtClean="0"/>
              <a:t>Moves read/write head left or right one cell</a:t>
            </a:r>
          </a:p>
          <a:p>
            <a:pPr lvl="2" eaLnBrk="1" hangingPunct="1">
              <a:defRPr/>
            </a:pPr>
            <a:r>
              <a:rPr lang="en-US" sz="2900" dirty="0" smtClean="0"/>
              <a:t>Changes to a new state</a:t>
            </a:r>
          </a:p>
          <a:p>
            <a:pPr eaLnBrk="1" hangingPunct="1">
              <a:defRPr/>
            </a:pPr>
            <a:r>
              <a:rPr lang="en-US" dirty="0" smtClean="0"/>
              <a:t>Each Turing Machine is specified by its finite set of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Turing Machine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3783635"/>
              </p:ext>
            </p:extLst>
          </p:nvPr>
        </p:nvGraphicFramePr>
        <p:xfrm>
          <a:off x="5181600" y="1981200"/>
          <a:ext cx="3124197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29884" y="1612392"/>
            <a:ext cx="242316" cy="2926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68760"/>
              </p:ext>
            </p:extLst>
          </p:nvPr>
        </p:nvGraphicFramePr>
        <p:xfrm>
          <a:off x="457200" y="1604079"/>
          <a:ext cx="3733800" cy="182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456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(1,s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(H,s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(H,s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61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Turing Machine?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1FB7E-C5DB-4CCD-A2ED-A2044BFBA8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Turing Machine </a:t>
            </a:r>
            <a:r>
              <a:rPr lang="en-US" sz="4000" smtClean="0">
                <a:cs typeface="Arial" charset="0"/>
              </a:rPr>
              <a:t>≡</a:t>
            </a:r>
            <a:r>
              <a:rPr lang="en-US" sz="4000" smtClean="0"/>
              <a:t> Ideal Java/C Program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Ideal C/C++/Java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like the C/C++/Java you’re used to programming with, except you never run out of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constructor methods always succeed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malloc</a:t>
            </a:r>
            <a:r>
              <a:rPr lang="en-US" dirty="0" smtClean="0"/>
              <a:t> never fails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Equivalent to Turing machines except a lot easier to program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Turing machine definition is useful for breaking computation down into simplest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 only care about high level so we use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Turing’s idea: Machines as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Original Turing machine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different “machine” </a:t>
            </a:r>
            <a:r>
              <a:rPr lang="en-US" b="1" smtClean="0">
                <a:solidFill>
                  <a:srgbClr val="0033CC"/>
                </a:solidFill>
                <a:latin typeface="Arial" charset="0"/>
              </a:rPr>
              <a:t>M</a:t>
            </a:r>
            <a:r>
              <a:rPr lang="en-US" smtClean="0"/>
              <a:t> for each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machine </a:t>
            </a:r>
            <a:r>
              <a:rPr lang="en-US" b="1" smtClean="0">
                <a:solidFill>
                  <a:srgbClr val="0033CC"/>
                </a:solidFill>
              </a:rPr>
              <a:t>M</a:t>
            </a:r>
            <a:r>
              <a:rPr lang="en-US" smtClean="0"/>
              <a:t> is defined by a finite set of possible operations on finite set of symbols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33CC"/>
                </a:solidFill>
              </a:rPr>
              <a:t>M</a:t>
            </a:r>
            <a:r>
              <a:rPr lang="en-US" sz="2800" smtClean="0"/>
              <a:t> has a finite description as a sequence of symbols, its “code”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already are used to this idea: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We’ll write</a:t>
            </a:r>
            <a:r>
              <a:rPr lang="en-US" smtClean="0">
                <a:solidFill>
                  <a:srgbClr val="0033CC"/>
                </a:solidFill>
              </a:rPr>
              <a:t> 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 </a:t>
            </a:r>
            <a:r>
              <a:rPr lang="en-US" smtClean="0"/>
              <a:t>for the code of program</a:t>
            </a:r>
            <a:r>
              <a:rPr lang="en-US" smtClean="0">
                <a:solidFill>
                  <a:srgbClr val="0033CC"/>
                </a:solidFill>
              </a:rPr>
              <a:t>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i.e. 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</a:t>
            </a:r>
            <a:r>
              <a:rPr lang="en-US" smtClean="0"/>
              <a:t> is the program text as a sequence of ASCII symbols and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/>
              <a:t> is what actually executes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753350" y="54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Turing’s Idea: A Universal Turing Machine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Turing machine interpreter  </a:t>
            </a:r>
            <a:r>
              <a:rPr lang="en-US" b="1" smtClean="0">
                <a:solidFill>
                  <a:srgbClr val="0033CC"/>
                </a:solidFill>
              </a:rPr>
              <a:t>U</a:t>
            </a:r>
          </a:p>
          <a:p>
            <a:pPr lvl="1" eaLnBrk="1" hangingPunct="1"/>
            <a:r>
              <a:rPr lang="en-US" sz="2400" smtClean="0"/>
              <a:t>On input </a:t>
            </a:r>
            <a:r>
              <a:rPr lang="en-US" sz="2400" smtClean="0">
                <a:solidFill>
                  <a:schemeClr val="tx2"/>
                </a:solidFill>
              </a:rPr>
              <a:t>&lt;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>
                <a:solidFill>
                  <a:srgbClr val="0033CC"/>
                </a:solidFill>
              </a:rPr>
              <a:t>&gt;</a:t>
            </a:r>
            <a:r>
              <a:rPr lang="en-US" sz="2400" smtClean="0"/>
              <a:t> and its input </a:t>
            </a:r>
            <a:r>
              <a:rPr lang="en-US" sz="2400" b="1" smtClean="0">
                <a:solidFill>
                  <a:srgbClr val="0033CC"/>
                </a:solidFill>
              </a:rPr>
              <a:t>x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033CC"/>
                </a:solidFill>
              </a:rPr>
              <a:t>U</a:t>
            </a:r>
            <a:r>
              <a:rPr lang="en-US" sz="2400" smtClean="0"/>
              <a:t> outputs the same thing as 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/>
              <a:t> does on input </a:t>
            </a:r>
            <a:r>
              <a:rPr lang="en-US" sz="2400" b="1" smtClean="0">
                <a:solidFill>
                  <a:srgbClr val="0033CC"/>
                </a:solidFill>
              </a:rPr>
              <a:t>x</a:t>
            </a:r>
          </a:p>
          <a:p>
            <a:pPr lvl="1" eaLnBrk="1" hangingPunct="1"/>
            <a:r>
              <a:rPr lang="en-US" sz="2400" smtClean="0"/>
              <a:t>At each step it decodes which operation</a:t>
            </a:r>
            <a:r>
              <a:rPr lang="en-US" sz="2400" smtClean="0">
                <a:solidFill>
                  <a:schemeClr val="bg2"/>
                </a:solidFill>
              </a:rPr>
              <a:t> 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>
                <a:solidFill>
                  <a:srgbClr val="0033CC"/>
                </a:solidFill>
              </a:rPr>
              <a:t> </a:t>
            </a:r>
            <a:r>
              <a:rPr lang="en-US" sz="2400" smtClean="0"/>
              <a:t>would have performed and simulates it.</a:t>
            </a:r>
          </a:p>
          <a:p>
            <a:pPr eaLnBrk="1" hangingPunct="1"/>
            <a:r>
              <a:rPr lang="en-US" smtClean="0"/>
              <a:t>One Turing machine is enough</a:t>
            </a:r>
          </a:p>
          <a:p>
            <a:pPr lvl="1" eaLnBrk="1" hangingPunct="1"/>
            <a:r>
              <a:rPr lang="en-US" smtClean="0"/>
              <a:t>Basis for modern stored-program computer</a:t>
            </a:r>
          </a:p>
          <a:p>
            <a:pPr lvl="2" eaLnBrk="1" hangingPunct="1"/>
            <a:r>
              <a:rPr lang="en-US" smtClean="0"/>
              <a:t>Von Neumann studied Turing’s UTM design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569913" y="5378450"/>
            <a:ext cx="2959100" cy="935038"/>
            <a:chOff x="1061" y="1660"/>
            <a:chExt cx="3356" cy="617"/>
          </a:xfrm>
        </p:grpSpPr>
        <p:sp>
          <p:nvSpPr>
            <p:cNvPr id="15375" name="Rectangle 5"/>
            <p:cNvSpPr>
              <a:spLocks noChangeArrowheads="1"/>
            </p:cNvSpPr>
            <p:nvPr/>
          </p:nvSpPr>
          <p:spPr bwMode="auto">
            <a:xfrm>
              <a:off x="2240" y="1810"/>
              <a:ext cx="603" cy="4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pitchFamily="34" charset="0"/>
                </a:rPr>
                <a:t>P</a:t>
              </a:r>
              <a:endParaRPr lang="en-US" sz="2800" b="1" baseline="-250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>
              <a:off x="1691" y="2066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>
              <a:off x="1061" y="1686"/>
              <a:ext cx="96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input</a:t>
              </a: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1304" y="1874"/>
              <a:ext cx="43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2880" y="2039"/>
              <a:ext cx="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3247" y="1660"/>
              <a:ext cx="11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output</a:t>
              </a:r>
            </a:p>
          </p:txBody>
        </p:sp>
        <p:sp>
          <p:nvSpPr>
            <p:cNvPr id="15381" name="Text Box 11"/>
            <p:cNvSpPr txBox="1">
              <a:spLocks noChangeArrowheads="1"/>
            </p:cNvSpPr>
            <p:nvPr/>
          </p:nvSpPr>
          <p:spPr bwMode="auto">
            <a:xfrm>
              <a:off x="3333" y="1883"/>
              <a:ext cx="97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tx2"/>
                  </a:solidFill>
                </a:rPr>
                <a:t>P(x)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5840413" y="556895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U</a:t>
            </a:r>
            <a:endParaRPr lang="en-US" sz="2800" b="1" baseline="-25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313363" y="568007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056188" y="50212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943475" y="53911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6405563" y="591502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6727825" y="534193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6804025" y="5678488"/>
            <a:ext cx="857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P(x)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5307013" y="618172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4473575" y="5837238"/>
            <a:ext cx="930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sym typeface="Symbol" pitchFamily="18" charset="2"/>
              </a:rPr>
              <a:t></a:t>
            </a:r>
            <a:r>
              <a:rPr lang="en-US" sz="2800" b="1">
                <a:solidFill>
                  <a:schemeClr val="tx2"/>
                </a:solidFill>
              </a:rPr>
              <a:t>P</a:t>
            </a:r>
            <a:r>
              <a:rPr lang="en-US" sz="36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>
              <a:solidFill>
                <a:schemeClr val="tx2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Given:</a:t>
            </a:r>
            <a:r>
              <a:rPr lang="en-US" dirty="0" smtClean="0"/>
              <a:t> the code of a program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and an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	       for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, i.e. given </a:t>
            </a:r>
            <a:r>
              <a:rPr lang="en-US" dirty="0" smtClean="0">
                <a:solidFill>
                  <a:srgbClr val="0033CC"/>
                </a:solidFill>
              </a:rPr>
              <a:t>(&lt;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&gt;,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halts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                	         	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does not halt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Theorem</a:t>
            </a:r>
            <a:r>
              <a:rPr lang="en-US" dirty="0" smtClean="0"/>
              <a:t> (Turing):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/>
              <a:t>There is no program that solves the halting problem </a:t>
            </a:r>
            <a:r>
              <a:rPr lang="en-US" dirty="0" smtClean="0">
                <a:solidFill>
                  <a:srgbClr val="0033CC"/>
                </a:solidFill>
              </a:rPr>
              <a:t>                	                 </a:t>
            </a:r>
            <a:r>
              <a:rPr lang="en-US" dirty="0" smtClean="0">
                <a:solidFill>
                  <a:srgbClr val="009900"/>
                </a:solidFill>
              </a:rPr>
              <a:t>“The halting problem is </a:t>
            </a:r>
            <a:r>
              <a:rPr lang="en-US" dirty="0" err="1" smtClean="0">
                <a:solidFill>
                  <a:srgbClr val="009900"/>
                </a:solidFill>
              </a:rPr>
              <a:t>undecidable</a:t>
            </a:r>
            <a:r>
              <a:rPr lang="en-US" dirty="0" smtClean="0">
                <a:solidFill>
                  <a:srgbClr val="009900"/>
                </a:solidFill>
              </a:rPr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892175"/>
          </a:xfrm>
        </p:spPr>
        <p:txBody>
          <a:bodyPr/>
          <a:lstStyle/>
          <a:p>
            <a:r>
              <a:rPr lang="en-US" dirty="0" smtClean="0"/>
              <a:t>Proof by contradiction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Suppose that </a:t>
            </a:r>
            <a:r>
              <a:rPr lang="en-US" b="1" dirty="0" smtClean="0">
                <a:solidFill>
                  <a:srgbClr val="0033CC"/>
                </a:solidFill>
              </a:rPr>
              <a:t>H</a:t>
            </a:r>
            <a:r>
              <a:rPr lang="en-US" dirty="0" smtClean="0"/>
              <a:t> is a Turing machine that solves the Halting problem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 smtClean="0"/>
              <a:t> Function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0033CC"/>
                </a:solidFill>
              </a:rPr>
              <a:t>H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err="1" smtClean="0">
                <a:solidFill>
                  <a:srgbClr val="0033CC"/>
                </a:solidFill>
              </a:rPr>
              <a:t>,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)=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then</a:t>
            </a:r>
          </a:p>
          <a:p>
            <a:pPr lvl="3" eaLnBrk="1" hangingPunct="1">
              <a:defRPr/>
            </a:pPr>
            <a:r>
              <a:rPr lang="en-US" b="1" dirty="0" smtClean="0"/>
              <a:t>while</a:t>
            </a:r>
            <a:r>
              <a:rPr lang="en-US" dirty="0" smtClean="0"/>
              <a:t> (true); /* loop forever */</a:t>
            </a:r>
          </a:p>
          <a:p>
            <a:pPr lvl="2" eaLnBrk="1" hangingPunct="1">
              <a:defRPr/>
            </a:pPr>
            <a:r>
              <a:rPr lang="en-US" dirty="0" smtClean="0"/>
              <a:t>else</a:t>
            </a:r>
          </a:p>
          <a:p>
            <a:pPr lvl="3" eaLnBrk="1" hangingPunct="1">
              <a:defRPr/>
            </a:pPr>
            <a:r>
              <a:rPr lang="en-US" b="1" dirty="0" smtClean="0"/>
              <a:t>no-op</a:t>
            </a:r>
            <a:r>
              <a:rPr lang="en-US" dirty="0" smtClean="0"/>
              <a:t>; /* do nothing and halt */</a:t>
            </a:r>
          </a:p>
          <a:p>
            <a:pPr lvl="2" eaLnBrk="1" hangingPunct="1">
              <a:defRPr/>
            </a:pPr>
            <a:r>
              <a:rPr lang="en-US" dirty="0" err="1" smtClean="0"/>
              <a:t>endif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do on input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Does it halt?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CC41-446A-4CB5-989D-AED2A47327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209800"/>
            <a:ext cx="4724400" cy="2362200"/>
          </a:xfrm>
          <a:prstGeom prst="rect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282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0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halts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4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outputs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on input </a:t>
            </a:r>
            <a:r>
              <a:rPr lang="en-US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&gt;,&lt;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0033CC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B050"/>
                </a:solidFill>
              </a:rPr>
              <a:t> solves the halting problem and so    	  	   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(&lt;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&gt;,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</a:t>
            </a:r>
            <a:r>
              <a:rPr lang="en-US" sz="2800" smtClean="0">
                <a:solidFill>
                  <a:srgbClr val="00B050"/>
                </a:solidFill>
              </a:rPr>
              <a:t> outputs 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iff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halts on input 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0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z="28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runs forever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  <a:endParaRPr lang="en-US" sz="280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FF0000"/>
                </a:solidFill>
              </a:rPr>
              <a:t>D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goes into an infinite loop on </a:t>
            </a:r>
            <a:r>
              <a:rPr lang="en-US" sz="2800" b="1" smtClean="0">
                <a:solidFill>
                  <a:srgbClr val="FF0000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 iff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)=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9900"/>
                </a:solidFill>
              </a:rPr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solidFill>
                <a:srgbClr val="00B050"/>
              </a:solidFill>
            </a:endParaRPr>
          </a:p>
          <a:p>
            <a:pPr marL="0" indent="0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6548F-CCFD-4E53-AD1D-2ABF10B7FC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354513" y="860425"/>
            <a:ext cx="4800600" cy="2743200"/>
            <a:chOff x="4354286" y="859971"/>
            <a:chExt cx="4800600" cy="2743200"/>
          </a:xfrm>
        </p:grpSpPr>
        <p:sp>
          <p:nvSpPr>
            <p:cNvPr id="12" name="Rectangle 11"/>
            <p:cNvSpPr/>
            <p:nvPr/>
          </p:nvSpPr>
          <p:spPr>
            <a:xfrm>
              <a:off x="5028973" y="859971"/>
              <a:ext cx="4038600" cy="2187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3322" name="Content Placeholder 2"/>
            <p:cNvSpPr txBox="1">
              <a:spLocks/>
            </p:cNvSpPr>
            <p:nvPr/>
          </p:nvSpPr>
          <p:spPr bwMode="auto">
            <a:xfrm>
              <a:off x="4354286" y="914400"/>
              <a:ext cx="4800600" cy="268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1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>
                  <a:latin typeface="Calibri" pitchFamily="34" charset="0"/>
                </a:rPr>
                <a:t>   Function 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(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)</a:t>
              </a:r>
              <a:r>
                <a:rPr lang="en-US" sz="2400">
                  <a:latin typeface="Calibri" pitchFamily="34" charset="0"/>
                </a:rPr>
                <a:t>: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if 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H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,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)=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1</a:t>
              </a:r>
              <a:r>
                <a:rPr lang="en-US" sz="2000">
                  <a:latin typeface="Calibri" pitchFamily="34" charset="0"/>
                </a:rPr>
                <a:t> then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>
                  <a:latin typeface="Calibri" pitchFamily="34" charset="0"/>
                </a:rPr>
                <a:t>while</a:t>
              </a:r>
              <a:r>
                <a:rPr lang="en-US">
                  <a:latin typeface="Calibri" pitchFamily="34" charset="0"/>
                </a:rPr>
                <a:t> (true); /* loop forever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else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>
                  <a:latin typeface="Calibri" pitchFamily="34" charset="0"/>
                </a:rPr>
                <a:t>no-op</a:t>
              </a:r>
              <a:r>
                <a:rPr lang="en-US">
                  <a:latin typeface="Calibri" pitchFamily="34" charset="0"/>
                </a:rPr>
                <a:t>; /* do nothing and halt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endif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942563"/>
            <a:ext cx="442277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Does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halt on input </a:t>
            </a:r>
            <a:r>
              <a:rPr lang="en-US" sz="2800" dirty="0">
                <a:solidFill>
                  <a:srgbClr val="FF0000"/>
                </a:solidFill>
              </a:rPr>
              <a:t>&lt;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&gt;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975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Reading</a:t>
            </a:r>
          </a:p>
          <a:p>
            <a:pPr lvl="1" eaLnBrk="1" hangingPunct="1"/>
            <a:r>
              <a:rPr lang="en-US" dirty="0" smtClean="0"/>
              <a:t>7th edition: p. 201 and 13.5 </a:t>
            </a:r>
          </a:p>
          <a:p>
            <a:pPr lvl="1" eaLnBrk="1" hangingPunct="1"/>
            <a:r>
              <a:rPr lang="en-US" dirty="0" smtClean="0"/>
              <a:t>6th edition: p. 177 and 12.5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>
                <a:latin typeface="Calibri" charset="0"/>
              </a:rPr>
              <a:t>Topic </a:t>
            </a:r>
            <a:r>
              <a:rPr lang="en-US" dirty="0">
                <a:latin typeface="Calibri" charset="0"/>
              </a:rPr>
              <a:t>list and sample final exam problems have been </a:t>
            </a:r>
            <a:r>
              <a:rPr lang="en-US" dirty="0" smtClean="0">
                <a:latin typeface="Calibri" charset="0"/>
              </a:rPr>
              <a:t>posted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Final </a:t>
            </a:r>
            <a:r>
              <a:rPr lang="en-US" dirty="0">
                <a:latin typeface="Calibri" charset="0"/>
              </a:rPr>
              <a:t>exam,  Monday, </a:t>
            </a:r>
            <a:r>
              <a:rPr lang="en-US" dirty="0" smtClean="0">
                <a:latin typeface="Calibri" charset="0"/>
              </a:rPr>
              <a:t>June </a:t>
            </a:r>
            <a:r>
              <a:rPr lang="en-US" dirty="0">
                <a:latin typeface="Calibri" charset="0"/>
              </a:rPr>
              <a:t>10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2:30-4:20 pm </a:t>
            </a:r>
            <a:r>
              <a:rPr lang="en-US" dirty="0" smtClean="0">
                <a:latin typeface="Calibri" charset="0"/>
              </a:rPr>
              <a:t>  MGH 389.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A2D8-3B24-4504-AB34-1B6A63FB4C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That’s it!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proved that there is no computer program that can solve the Halting Problem.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This tells us that there is no compiler that can check our programs and guarantee to find any infinite loops they might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dirty="0" smtClean="0"/>
              <a:t>Cardinality</a:t>
            </a:r>
          </a:p>
          <a:p>
            <a:r>
              <a:rPr lang="en-US" sz="2800" dirty="0" smtClean="0"/>
              <a:t>A set S is </a:t>
            </a:r>
            <a:r>
              <a:rPr lang="en-US" sz="2800" i="1" dirty="0" smtClean="0"/>
              <a:t>countable</a:t>
            </a:r>
            <a:r>
              <a:rPr lang="en-US" sz="2800" dirty="0" smtClean="0"/>
              <a:t> </a:t>
            </a:r>
            <a:r>
              <a:rPr lang="en-US" sz="2800" dirty="0" err="1" smtClean="0"/>
              <a:t>iff</a:t>
            </a:r>
            <a:r>
              <a:rPr lang="en-US" sz="2800" dirty="0" smtClean="0"/>
              <a:t> we can write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Set of </a:t>
            </a:r>
            <a:r>
              <a:rPr lang="en-US" sz="2800" dirty="0" err="1" smtClean="0">
                <a:ea typeface="Cambria Math" pitchFamily="18" charset="0"/>
                <a:cs typeface="Cambria Math" pitchFamily="18" charset="0"/>
              </a:rPr>
              <a:t>rationals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 is countable</a:t>
            </a:r>
          </a:p>
          <a:p>
            <a:pPr lvl="1"/>
            <a:r>
              <a:rPr lang="en-US" sz="2400" dirty="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>
              <a:buFont typeface="Arial" charset="0"/>
              <a:buNone/>
            </a:pPr>
            <a:endParaRPr lang="en-US" sz="2800" dirty="0" smtClean="0">
              <a:ea typeface="Cambria Math" pitchFamily="18" charset="0"/>
              <a:cs typeface="Cambria Math" pitchFamily="18" charset="0"/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dirty="0" smtClean="0"/>
              <a:t> is countable</a:t>
            </a:r>
          </a:p>
          <a:p>
            <a:pPr lvl="1"/>
            <a:r>
              <a:rPr lang="en-US" sz="2400" dirty="0" smtClean="0"/>
              <a:t>{0,1}* = {</a:t>
            </a:r>
            <a:r>
              <a:rPr lang="el-GR" sz="2400" dirty="0" smtClean="0"/>
              <a:t>λ</a:t>
            </a:r>
            <a:r>
              <a:rPr lang="en-US" sz="2400" dirty="0" smtClean="0"/>
              <a:t>,0,1,00,01,10,11,000,001,010,011,100,101,...}</a:t>
            </a:r>
          </a:p>
          <a:p>
            <a:pPr lvl="4"/>
            <a:endParaRPr lang="en-US" sz="900" dirty="0" smtClean="0"/>
          </a:p>
          <a:p>
            <a:r>
              <a:rPr lang="en-US" sz="2800" dirty="0" smtClean="0"/>
              <a:t>Set of all (Java) programs is countable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2A68C-1173-4010-AC38-9D07674EE5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667000"/>
          <a:ext cx="3733803" cy="2422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7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743200"/>
            <a:ext cx="259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mtClean="0"/>
              <a:t>The set of real numbers is not countable</a:t>
            </a:r>
          </a:p>
          <a:p>
            <a:pPr lvl="1"/>
            <a:r>
              <a:rPr lang="en-US" smtClean="0"/>
              <a:t>“diagonalization”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Why doesn’t this show that the rationals aren’t countable?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1FB0-EB2A-4A58-9327-A0EE7C7ACD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828800"/>
            <a:ext cx="567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smtClean="0"/>
              <a:t>There exist functions that cannot be computed by any program</a:t>
            </a:r>
          </a:p>
          <a:p>
            <a:pPr lvl="1"/>
            <a:r>
              <a:rPr lang="en-US" smtClean="0"/>
              <a:t>The set of all functions  f :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mtClean="0"/>
              <a:t>{0,1,...,9}</a:t>
            </a:r>
            <a:br>
              <a:rPr lang="en-US" smtClean="0"/>
            </a:br>
            <a:r>
              <a:rPr lang="en-US" smtClean="0"/>
              <a:t>is not countable</a:t>
            </a:r>
          </a:p>
          <a:p>
            <a:pPr lvl="1"/>
            <a:r>
              <a:rPr lang="en-US" smtClean="0"/>
              <a:t>The set of all (Java/C/C++) programs is countable</a:t>
            </a:r>
          </a:p>
          <a:p>
            <a:pPr lvl="1"/>
            <a:r>
              <a:rPr lang="en-US" smtClean="0"/>
              <a:t>So there are simply more functions than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2E82B-FA2D-4342-A471-0FA16FACD5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we care?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any of these functions, ones that we would actually want to compute?</a:t>
            </a:r>
          </a:p>
          <a:p>
            <a:pPr lvl="1"/>
            <a:r>
              <a:rPr lang="en-US" smtClean="0"/>
              <a:t>The argument does not even give any example of something that can’t be done, it just says that such an example exists</a:t>
            </a:r>
          </a:p>
          <a:p>
            <a:r>
              <a:rPr lang="en-US" smtClean="0"/>
              <a:t>We haven’t used much of anything about what computers (programs or people) can do</a:t>
            </a:r>
          </a:p>
          <a:p>
            <a:pPr lvl="1"/>
            <a:r>
              <a:rPr lang="en-US" smtClean="0"/>
              <a:t>Once we figure that out, we’ll be able to show that some of these functions are really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2651E-CA13-4E77-AA83-A975EFF72B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Before Java…more from our       Brief History of Reasoning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1930’s </a:t>
            </a:r>
          </a:p>
          <a:p>
            <a:pPr lvl="1" eaLnBrk="1" hangingPunct="1"/>
            <a:r>
              <a:rPr lang="en-US" sz="3200" smtClean="0"/>
              <a:t>How can we formalize what  algorithms are possible?</a:t>
            </a:r>
          </a:p>
          <a:p>
            <a:pPr lvl="2" eaLnBrk="1" hangingPunct="1"/>
            <a:r>
              <a:rPr lang="en-US" sz="3200" smtClean="0">
                <a:solidFill>
                  <a:schemeClr val="tx2"/>
                </a:solidFill>
              </a:rPr>
              <a:t>Turing machines</a:t>
            </a:r>
            <a:r>
              <a:rPr lang="en-US" sz="3200" smtClean="0"/>
              <a:t> (Turing, Post)</a:t>
            </a:r>
          </a:p>
          <a:p>
            <a:pPr lvl="3" eaLnBrk="1" hangingPunct="1"/>
            <a:r>
              <a:rPr lang="en-US" sz="2400" smtClean="0"/>
              <a:t>basis of modern computers</a:t>
            </a:r>
          </a:p>
          <a:p>
            <a:pPr lvl="2" eaLnBrk="1" hangingPunct="1"/>
            <a:r>
              <a:rPr lang="en-US" sz="3200" smtClean="0">
                <a:solidFill>
                  <a:schemeClr val="tx2"/>
                </a:solidFill>
              </a:rPr>
              <a:t>Lambda Calculus</a:t>
            </a:r>
            <a:r>
              <a:rPr lang="en-US" sz="3200" smtClean="0"/>
              <a:t> (Church)</a:t>
            </a:r>
          </a:p>
          <a:p>
            <a:pPr lvl="3" eaLnBrk="1" hangingPunct="1"/>
            <a:r>
              <a:rPr lang="en-US" sz="2400" smtClean="0"/>
              <a:t>basis for functional programming</a:t>
            </a:r>
          </a:p>
          <a:p>
            <a:pPr lvl="2" eaLnBrk="1" hangingPunct="1"/>
            <a:r>
              <a:rPr lang="en-US" sz="32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3200" smtClean="0">
                <a:solidFill>
                  <a:schemeClr val="tx2"/>
                </a:solidFill>
              </a:rPr>
              <a:t>-recursive functions</a:t>
            </a:r>
            <a:r>
              <a:rPr lang="en-US" sz="3200" smtClean="0"/>
              <a:t> (Kleene)</a:t>
            </a:r>
          </a:p>
          <a:p>
            <a:pPr lvl="3" eaLnBrk="1" hangingPunct="1"/>
            <a:r>
              <a:rPr lang="en-US" sz="2400" smtClean="0"/>
              <a:t>alternative functional programming basis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946900" y="3989388"/>
            <a:ext cx="2009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All </a:t>
            </a:r>
          </a:p>
          <a:p>
            <a:pPr eaLnBrk="1" hangingPunct="1"/>
            <a:r>
              <a:rPr lang="en-US" sz="280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are</a:t>
            </a:r>
          </a:p>
          <a:p>
            <a:pPr eaLnBrk="1" hangingPunct="1"/>
            <a:r>
              <a:rPr lang="en-US" sz="280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equivalent!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04800" y="1481138"/>
            <a:ext cx="8458200" cy="2379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 Machines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Church-Turing Thesis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Any reasonable model of computation that includes all possible algorithms is equivalent in power to a Turing machine</a:t>
            </a:r>
          </a:p>
          <a:p>
            <a:pPr lvl="1"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mtClean="0"/>
              <a:t>Evidence</a:t>
            </a:r>
          </a:p>
          <a:p>
            <a:pPr lvl="1" eaLnBrk="1" hangingPunct="1"/>
            <a:r>
              <a:rPr lang="en-US" smtClean="0"/>
              <a:t>Intuitive justification</a:t>
            </a:r>
          </a:p>
          <a:p>
            <a:pPr lvl="1" eaLnBrk="1" hangingPunct="1"/>
            <a:r>
              <a:rPr lang="en-US" smtClean="0"/>
              <a:t>Huge numbers of equivalent models to TM’s based on radically different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Components of Turing’s Intuitive </a:t>
            </a:r>
            <a:br>
              <a:rPr lang="en-US" dirty="0" smtClean="0"/>
            </a:br>
            <a:r>
              <a:rPr lang="en-US" dirty="0" smtClean="0"/>
              <a:t>Model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Finite Control</a:t>
            </a:r>
          </a:p>
          <a:p>
            <a:pPr lvl="1">
              <a:defRPr/>
            </a:pPr>
            <a:r>
              <a:rPr lang="en-US" dirty="0" smtClean="0"/>
              <a:t>Brain/CPU  that has only a finite # of possible “states of mind”</a:t>
            </a:r>
          </a:p>
          <a:p>
            <a:pPr>
              <a:defRPr/>
            </a:pPr>
            <a:r>
              <a:rPr lang="en-US" dirty="0" smtClean="0"/>
              <a:t>Recording medium</a:t>
            </a:r>
          </a:p>
          <a:p>
            <a:pPr lvl="1">
              <a:defRPr/>
            </a:pPr>
            <a:r>
              <a:rPr lang="en-US" dirty="0" smtClean="0"/>
              <a:t>An unlimited supply of blank “scratch paper” on which to write &amp; read symbols, each chosen from a finite set of possibilities</a:t>
            </a:r>
          </a:p>
          <a:p>
            <a:pPr lvl="1">
              <a:defRPr/>
            </a:pPr>
            <a:r>
              <a:rPr lang="en-US" dirty="0" smtClean="0"/>
              <a:t>Input also supplied on the scratch paper</a:t>
            </a:r>
          </a:p>
          <a:p>
            <a:pPr>
              <a:defRPr/>
            </a:pPr>
            <a:r>
              <a:rPr lang="en-US" dirty="0" smtClean="0"/>
              <a:t>Focus of attention</a:t>
            </a:r>
          </a:p>
          <a:p>
            <a:pPr lvl="1">
              <a:defRPr/>
            </a:pPr>
            <a:r>
              <a:rPr lang="en-US" dirty="0" smtClean="0"/>
              <a:t>Finite control can only focus on a small portion of the recording medium at once</a:t>
            </a:r>
          </a:p>
          <a:p>
            <a:pPr lvl="1">
              <a:defRPr/>
            </a:pPr>
            <a:r>
              <a:rPr lang="en-US" dirty="0" smtClean="0"/>
              <a:t>Focus of attention can only shift a small amount at a time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B194C-D40E-4015-A553-B6F99D7B34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1075</Words>
  <Application>Microsoft Office PowerPoint</Application>
  <PresentationFormat>On-screen Show (4:3)</PresentationFormat>
  <Paragraphs>260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Unicode MS</vt:lpstr>
      <vt:lpstr>Symbol</vt:lpstr>
      <vt:lpstr>MS PGothic</vt:lpstr>
      <vt:lpstr>Calibri</vt:lpstr>
      <vt:lpstr>Wingdings</vt:lpstr>
      <vt:lpstr>Cambria Math</vt:lpstr>
      <vt:lpstr>Times New Roman</vt:lpstr>
      <vt:lpstr>Office Theme</vt:lpstr>
      <vt:lpstr>CSE 311  Foundations of Computing I</vt:lpstr>
      <vt:lpstr>Announcements</vt:lpstr>
      <vt:lpstr>Last lecture highlights</vt:lpstr>
      <vt:lpstr>Last lecture highlights</vt:lpstr>
      <vt:lpstr>Last lecture highlights</vt:lpstr>
      <vt:lpstr>Do we care?</vt:lpstr>
      <vt:lpstr>Before Java…more from our       Brief History of Reasoning</vt:lpstr>
      <vt:lpstr>Turing Machines</vt:lpstr>
      <vt:lpstr> Components of Turing’s Intuitive  Model of Computers</vt:lpstr>
      <vt:lpstr>What is a Turing Machine?</vt:lpstr>
      <vt:lpstr>What is a Turing Machine?</vt:lpstr>
      <vt:lpstr>Sample Turing Machine</vt:lpstr>
      <vt:lpstr>What is a Turing Machine?</vt:lpstr>
      <vt:lpstr>Turing Machine ≡ Ideal Java/C Program</vt:lpstr>
      <vt:lpstr>Turing’s idea: Machines as data</vt:lpstr>
      <vt:lpstr>Turing’s Idea: A Universal Turing Machine</vt:lpstr>
      <vt:lpstr>Halting Problem</vt:lpstr>
      <vt:lpstr>Proof by contradiction</vt:lpstr>
      <vt:lpstr>PowerPoint Presentation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311: Foundations of Computing</dc:title>
  <dc:creator/>
  <cp:lastModifiedBy/>
  <cp:revision>5</cp:revision>
  <cp:lastPrinted>1901-01-01T07:00:00Z</cp:lastPrinted>
  <dcterms:created xsi:type="dcterms:W3CDTF">2010-01-04T17:42:51Z</dcterms:created>
  <dcterms:modified xsi:type="dcterms:W3CDTF">2013-06-05T18:59:19Z</dcterms:modified>
</cp:coreProperties>
</file>