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706" r:id="rId1"/>
  </p:sldMasterIdLst>
  <p:notesMasterIdLst>
    <p:notesMasterId r:id="rId54"/>
  </p:notesMasterIdLst>
  <p:handoutMasterIdLst>
    <p:handoutMasterId r:id="rId55"/>
  </p:handoutMasterIdLst>
  <p:sldIdLst>
    <p:sldId id="413" r:id="rId2"/>
    <p:sldId id="536" r:id="rId3"/>
    <p:sldId id="565" r:id="rId4"/>
    <p:sldId id="512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35" r:id="rId27"/>
    <p:sldId id="564" r:id="rId28"/>
    <p:sldId id="537" r:id="rId29"/>
    <p:sldId id="538" r:id="rId30"/>
    <p:sldId id="539" r:id="rId31"/>
    <p:sldId id="540" r:id="rId32"/>
    <p:sldId id="543" r:id="rId33"/>
    <p:sldId id="544" r:id="rId34"/>
    <p:sldId id="545" r:id="rId35"/>
    <p:sldId id="546" r:id="rId36"/>
    <p:sldId id="547" r:id="rId37"/>
    <p:sldId id="548" r:id="rId38"/>
    <p:sldId id="549" r:id="rId39"/>
    <p:sldId id="550" r:id="rId40"/>
    <p:sldId id="551" r:id="rId41"/>
    <p:sldId id="552" r:id="rId42"/>
    <p:sldId id="553" r:id="rId43"/>
    <p:sldId id="554" r:id="rId44"/>
    <p:sldId id="555" r:id="rId45"/>
    <p:sldId id="556" r:id="rId46"/>
    <p:sldId id="557" r:id="rId47"/>
    <p:sldId id="558" r:id="rId48"/>
    <p:sldId id="559" r:id="rId49"/>
    <p:sldId id="560" r:id="rId50"/>
    <p:sldId id="561" r:id="rId51"/>
    <p:sldId id="562" r:id="rId52"/>
    <p:sldId id="563" r:id="rId53"/>
  </p:sldIdLst>
  <p:sldSz cx="9144000" cy="6858000" type="screen4x3"/>
  <p:notesSz cx="7315200" cy="9601200"/>
  <p:embeddedFontLst>
    <p:embeddedFont>
      <p:font typeface="Comic Sans MS" pitchFamily="66" charset="0"/>
      <p:regular r:id="rId56"/>
      <p:bold r:id="rId57"/>
    </p:embeddedFont>
    <p:embeddedFont>
      <p:font typeface="Cambria Math" pitchFamily="18" charset="0"/>
      <p:regular r:id="rId58"/>
    </p:embeddedFont>
    <p:embeddedFont>
      <p:font typeface="Arial Unicode MS" pitchFamily="34" charset="-128"/>
      <p:regular r:id="rId59"/>
    </p:embeddedFont>
    <p:embeddedFont>
      <p:font typeface="ＭＳ Ｐゴシック" pitchFamily="34" charset="-128"/>
      <p:regular r:id="rId60"/>
    </p:embeddedFont>
    <p:embeddedFont>
      <p:font typeface="Helvetica" pitchFamily="34" charset="0"/>
      <p:regular r:id="rId61"/>
      <p:bold r:id="rId62"/>
      <p:italic r:id="rId63"/>
      <p:boldItalic r:id="rId64"/>
    </p:embeddedFont>
    <p:embeddedFont>
      <p:font typeface="Calibri" pitchFamily="34" charset="0"/>
      <p:regular r:id="rId65"/>
      <p:bold r:id="rId66"/>
      <p:italic r:id="rId67"/>
      <p:boldItalic r:id="rId6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FF"/>
    <a:srgbClr val="CC99FF"/>
    <a:srgbClr val="FFCC99"/>
    <a:srgbClr val="FFFF00"/>
    <a:srgbClr val="FFFF99"/>
    <a:srgbClr val="00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29" autoAdjust="0"/>
    <p:restoredTop sz="95272" autoAdjust="0"/>
  </p:normalViewPr>
  <p:slideViewPr>
    <p:cSldViewPr>
      <p:cViewPr varScale="1">
        <p:scale>
          <a:sx n="127" d="100"/>
          <a:sy n="127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700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66" y="4560902"/>
            <a:ext cx="5362470" cy="4321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58" tIns="47188" rIns="96058" bIns="47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727075"/>
            <a:ext cx="4845050" cy="3633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37229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ＭＳ Ｐゴシック" pitchFamily="-111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E05B7248-E034-4943-B6B9-BAA1A165715B}" type="slidenum">
              <a:rPr lang="en-US" sz="1300">
                <a:latin typeface="Comic Sans MS" pitchFamily="66" charset="0"/>
              </a:rPr>
              <a:pPr eaLnBrk="1" hangingPunct="1"/>
              <a:t>12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5F16B01-B18A-4347-8684-E66CDEDCEFC2}" type="slidenum">
              <a:rPr lang="en-US" sz="1300">
                <a:latin typeface="Comic Sans MS" pitchFamily="66" charset="0"/>
              </a:rPr>
              <a:pPr eaLnBrk="1" hangingPunct="1"/>
              <a:t>13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998BF99B-933D-45E7-BBD3-F0879EAF3F80}" type="slidenum">
              <a:rPr lang="en-US" sz="1300">
                <a:latin typeface="Comic Sans MS" pitchFamily="66" charset="0"/>
              </a:rPr>
              <a:pPr eaLnBrk="1" hangingPunct="1"/>
              <a:t>14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B0D7ECE-3BAB-4566-A3F5-D57D2A15023E}" type="slidenum">
              <a:rPr lang="en-US" sz="1300">
                <a:latin typeface="Comic Sans MS" pitchFamily="66" charset="0"/>
              </a:rPr>
              <a:pPr eaLnBrk="1" hangingPunct="1"/>
              <a:t>15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019F55A-C884-42F0-B8B4-714E657DF809}" type="slidenum">
              <a:rPr lang="en-US" sz="1300">
                <a:latin typeface="Comic Sans MS" pitchFamily="66" charset="0"/>
              </a:rPr>
              <a:pPr eaLnBrk="1" hangingPunct="1"/>
              <a:t>16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1EDCC24-DD71-4271-8632-DBA95C1FD816}" type="slidenum">
              <a:rPr lang="en-US" sz="1300">
                <a:latin typeface="Comic Sans MS" pitchFamily="66" charset="0"/>
              </a:rPr>
              <a:pPr eaLnBrk="1" hangingPunct="1"/>
              <a:t>17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54BAF50-EF92-4811-A83B-9B11A0ED7D31}" type="slidenum">
              <a:rPr lang="en-US" sz="1300">
                <a:latin typeface="Comic Sans MS" pitchFamily="66" charset="0"/>
              </a:rPr>
              <a:pPr eaLnBrk="1" hangingPunct="1"/>
              <a:t>18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966DBE36-ED05-47F1-909B-F48E4046B8EE}" type="slidenum">
              <a:rPr lang="en-US" sz="1300">
                <a:latin typeface="Comic Sans MS" pitchFamily="66" charset="0"/>
              </a:rPr>
              <a:pPr eaLnBrk="1" hangingPunct="1"/>
              <a:t>19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B7A4CF1E-3870-47D4-B2BC-06F7738E86A1}" type="slidenum">
              <a:rPr lang="en-US" sz="1300">
                <a:latin typeface="Comic Sans MS" pitchFamily="66" charset="0"/>
              </a:rPr>
              <a:pPr eaLnBrk="1" hangingPunct="1"/>
              <a:t>20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0D51841-E330-4325-9EF2-1838E4C0C045}" type="slidenum">
              <a:rPr lang="en-US" sz="1300">
                <a:latin typeface="Comic Sans MS" pitchFamily="66" charset="0"/>
              </a:rPr>
              <a:pPr eaLnBrk="1" hangingPunct="1"/>
              <a:t>21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66A2485-779A-49A9-9E53-AFE77FD4B9B7}" type="slidenum">
              <a:rPr lang="en-US" sz="1300">
                <a:latin typeface="Comic Sans MS" pitchFamily="66" charset="0"/>
              </a:rPr>
              <a:pPr eaLnBrk="1" hangingPunct="1"/>
              <a:t>4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1CE0A888-2634-4E18-9655-CA9F3CA9C3A5}" type="slidenum">
              <a:rPr lang="en-US" sz="1300">
                <a:latin typeface="Comic Sans MS" pitchFamily="66" charset="0"/>
              </a:rPr>
              <a:pPr eaLnBrk="1" hangingPunct="1"/>
              <a:t>22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B68CA93-52EB-48C7-B2E3-8B8D620554C1}" type="slidenum">
              <a:rPr lang="en-US" sz="1300">
                <a:latin typeface="Comic Sans MS" pitchFamily="66" charset="0"/>
              </a:rPr>
              <a:pPr eaLnBrk="1" hangingPunct="1"/>
              <a:t>23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B8CFAC33-83B4-4971-8481-EF2894978865}" type="slidenum">
              <a:rPr lang="en-US" sz="1300">
                <a:latin typeface="Comic Sans MS" pitchFamily="66" charset="0"/>
              </a:rPr>
              <a:pPr eaLnBrk="1" hangingPunct="1"/>
              <a:t>24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055E23B-0CD8-4EFB-B0CF-F40622BD371C}" type="slidenum">
              <a:rPr lang="en-US" sz="1300">
                <a:latin typeface="Comic Sans MS" pitchFamily="66" charset="0"/>
              </a:rPr>
              <a:pPr eaLnBrk="1" hangingPunct="1"/>
              <a:t>25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1DBD9BE-734A-44BF-B088-0F1D07CC460F}" type="slidenum">
              <a:rPr lang="en-US" sz="1300">
                <a:latin typeface="Comic Sans MS" pitchFamily="66" charset="0"/>
              </a:rPr>
              <a:pPr eaLnBrk="1" hangingPunct="1"/>
              <a:t>26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889648D-DCC0-4466-8A6C-49C04F86B4EC}" type="slidenum">
              <a:rPr lang="en-US" sz="1300">
                <a:latin typeface="Comic Sans MS" pitchFamily="66" charset="0"/>
              </a:rPr>
              <a:pPr eaLnBrk="1" hangingPunct="1"/>
              <a:t>5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049067F-D0CA-429D-83A4-CECE1F0554AB}" type="slidenum">
              <a:rPr lang="en-US" sz="1300">
                <a:latin typeface="Comic Sans MS" pitchFamily="66" charset="0"/>
              </a:rPr>
              <a:pPr eaLnBrk="1" hangingPunct="1"/>
              <a:t>6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B3A294A0-AB3D-42CE-8C93-553E379775EE}" type="slidenum">
              <a:rPr lang="en-US" sz="1300">
                <a:latin typeface="Comic Sans MS" pitchFamily="66" charset="0"/>
              </a:rPr>
              <a:pPr eaLnBrk="1" hangingPunct="1"/>
              <a:t>7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EB29D2AE-A02B-477A-969F-80B7C0239CF4}" type="slidenum">
              <a:rPr lang="en-US" sz="1300">
                <a:latin typeface="Comic Sans MS" pitchFamily="66" charset="0"/>
              </a:rPr>
              <a:pPr eaLnBrk="1" hangingPunct="1"/>
              <a:t>8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E56F8F7-393E-4A36-A5B5-D1B7D204B7AE}" type="slidenum">
              <a:rPr lang="en-US" sz="1300">
                <a:latin typeface="Comic Sans MS" pitchFamily="66" charset="0"/>
              </a:rPr>
              <a:pPr eaLnBrk="1" hangingPunct="1"/>
              <a:t>9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1F62C39D-7D23-4D3B-88E1-DCAECB220445}" type="slidenum">
              <a:rPr lang="en-US" sz="1300">
                <a:latin typeface="Comic Sans MS" pitchFamily="66" charset="0"/>
              </a:rPr>
              <a:pPr eaLnBrk="1" hangingPunct="1"/>
              <a:t>10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46" y="9121802"/>
            <a:ext cx="3170254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AC88E90-E77A-4B19-8F25-6655CB56EF7B}" type="slidenum">
              <a:rPr lang="en-US" sz="1300">
                <a:latin typeface="Comic Sans MS" pitchFamily="66" charset="0"/>
              </a:rPr>
              <a:pPr eaLnBrk="1" hangingPunct="1"/>
              <a:t>11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822F-258C-43C1-83CE-11B4BB2EA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2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9D51-08DC-46AA-B9C4-002137CA7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4977-ED44-4D9B-AC57-705278E8F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8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3" y="146050"/>
            <a:ext cx="7488237" cy="9477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3100" y="1489075"/>
            <a:ext cx="3810000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5500" y="1489075"/>
            <a:ext cx="3810000" cy="2324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5500" y="3965575"/>
            <a:ext cx="3810000" cy="2324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Autumn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D1A790-645B-4BB2-A9C0-188F8B7DC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73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31D6-8D11-4222-BFC0-C858FFCB4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A42A-880B-447F-B0C5-53B12A86A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BEE3-6BFD-400F-98EC-DA0F7ED84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A590-7196-458C-8C14-8CF794F6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7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A1C1-0D1F-49BE-BD8D-16144B34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1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8131-EBBE-419E-9CD4-28AD6300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B7C6-F836-44BE-84C6-E3086E151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30E3-60DD-4B01-8A28-DC121F1B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158553C6-6300-4182-A20A-34F91041E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25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Pattern Matching, Cardinality, Computability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Spring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94E02-5AF1-4D32-9C30-BFFBFEF05D75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x y x x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x y x y y x y x y x y y x y x y x x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3016250" y="2008188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y x y y 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x y x x 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</a:rPr>
              <a:t>x y x y y x y x y x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y</a:t>
            </a:r>
            <a:r>
              <a:rPr lang="en-US" sz="2800">
                <a:latin typeface="Helvetica" pitchFamily="34" charset="0"/>
              </a:rPr>
              <a:t> y x y x y x x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y x y y x y x y x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x</a:t>
            </a:r>
            <a:endParaRPr lang="en-US" sz="2800">
              <a:solidFill>
                <a:schemeClr val="accent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</a:t>
            </a:r>
            <a:r>
              <a:rPr lang="en-US" sz="2800">
                <a:solidFill>
                  <a:srgbClr val="3366FF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x y x x y x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x y y x y x y x y y x y x y x x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</a:t>
            </a: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3563938" y="2740025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x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y x y y 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x y x x y x 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</a:rPr>
              <a:t>x 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x y x y x y y x y x y x x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3838575" y="310515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y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y y 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x y x x y x y x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y x y x y x y y x y x y x x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3838575" y="3105150"/>
            <a:ext cx="9223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</a:t>
            </a:r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4113213" y="3471863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x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y x y y 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x y x x y x y x 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x y x y x y y x y x y x x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</a:t>
            </a: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3838575" y="3105150"/>
            <a:ext cx="9223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</a:t>
            </a:r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4113213" y="3471863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4386263" y="3836988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x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y x y y 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x y x x y x y x y y</a:t>
            </a:r>
            <a:r>
              <a:rPr lang="en-US" sz="2800">
                <a:solidFill>
                  <a:srgbClr val="3366FF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</a:rPr>
              <a:t>x y x y</a:t>
            </a:r>
            <a:r>
              <a:rPr lang="en-US" sz="2800">
                <a:solidFill>
                  <a:srgbClr val="3366FF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x</a:t>
            </a:r>
            <a:r>
              <a:rPr lang="en-US" sz="2800">
                <a:solidFill>
                  <a:srgbClr val="3366FF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y y x y x y x x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3838575" y="3105150"/>
            <a:ext cx="9223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</a:t>
            </a:r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4113213" y="3471863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4386263" y="3836988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4660900" y="4202113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y x y</a:t>
            </a:r>
            <a:r>
              <a:rPr lang="en-US" sz="2800">
                <a:solidFill>
                  <a:schemeClr val="folHlink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y</a:t>
            </a:r>
            <a:r>
              <a:rPr lang="en-US" sz="2800">
                <a:solidFill>
                  <a:schemeClr val="folHlink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x y x x y x y x y y x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x y x y y x y x y x x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</a:t>
            </a: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3838575" y="3105150"/>
            <a:ext cx="9223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</a:t>
            </a:r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4113213" y="3471863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4386263" y="3836988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4660900" y="420211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</a:t>
            </a:r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4935538" y="4568825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x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y x y y 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x y x x y x y x y y x 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</a:rPr>
              <a:t>x y x y y x y x y x x</a:t>
            </a:r>
            <a:endParaRPr lang="en-US" sz="2800">
              <a:latin typeface="Helvetica" pitchFamily="34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192338" y="9144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2741613" y="164306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</a:t>
            </a: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3016250" y="2008188"/>
            <a:ext cx="3635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3289300" y="237490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3563938" y="27400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3838575" y="3105150"/>
            <a:ext cx="9223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</a:t>
            </a:r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4113213" y="3471863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4386263" y="3836988"/>
            <a:ext cx="3635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4660900" y="4202113"/>
            <a:ext cx="1479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 x y y</a:t>
            </a:r>
          </a:p>
        </p:txBody>
      </p:sp>
      <p:sp>
        <p:nvSpPr>
          <p:cNvPr id="24591" name="Rectangle 14"/>
          <p:cNvSpPr>
            <a:spLocks noChangeArrowheads="1"/>
          </p:cNvSpPr>
          <p:nvPr/>
        </p:nvSpPr>
        <p:spPr bwMode="auto">
          <a:xfrm>
            <a:off x="4935538" y="4568825"/>
            <a:ext cx="363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</a:t>
            </a:r>
          </a:p>
        </p:txBody>
      </p:sp>
      <p:sp>
        <p:nvSpPr>
          <p:cNvPr id="24592" name="Rectangle 15"/>
          <p:cNvSpPr>
            <a:spLocks noChangeArrowheads="1"/>
          </p:cNvSpPr>
          <p:nvPr/>
        </p:nvSpPr>
        <p:spPr bwMode="auto">
          <a:xfrm>
            <a:off x="5210175" y="4933950"/>
            <a:ext cx="31527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  <a:endParaRPr lang="en-US" sz="2800">
              <a:solidFill>
                <a:schemeClr val="accent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593" name="Line 16"/>
          <p:cNvSpPr>
            <a:spLocks noChangeShapeType="1"/>
          </p:cNvSpPr>
          <p:nvPr/>
        </p:nvSpPr>
        <p:spPr bwMode="auto">
          <a:xfrm>
            <a:off x="3378200" y="547688"/>
            <a:ext cx="0" cy="21939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>
            <a:off x="3378200" y="547688"/>
            <a:ext cx="0" cy="21939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5" name="Text Box 18"/>
          <p:cNvSpPr txBox="1">
            <a:spLocks noChangeArrowheads="1"/>
          </p:cNvSpPr>
          <p:nvPr/>
        </p:nvSpPr>
        <p:spPr bwMode="auto">
          <a:xfrm>
            <a:off x="573088" y="2952750"/>
            <a:ext cx="248761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>
                <a:latin typeface="Helvetica" pitchFamily="34" charset="0"/>
              </a:rPr>
              <a:t>Worst-case time </a:t>
            </a:r>
          </a:p>
          <a:p>
            <a:pPr eaLnBrk="1" hangingPunct="1"/>
            <a:r>
              <a:rPr lang="en-US" sz="2400">
                <a:latin typeface="Helvetica" pitchFamily="34" charset="0"/>
              </a:rPr>
              <a:t>O(</a:t>
            </a:r>
            <a:r>
              <a:rPr lang="en-US" sz="2400" b="1">
                <a:latin typeface="Helvetica" pitchFamily="34" charset="0"/>
              </a:rPr>
              <a:t>mn</a:t>
            </a:r>
            <a:r>
              <a:rPr lang="en-US" sz="2400">
                <a:latin typeface="Helvetica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latin typeface="Helvetica" pitchFamily="34" charset="0"/>
              </a:rPr>
              <a:t>x y x</a:t>
            </a:r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7030A0"/>
                </a:solidFill>
                <a:latin typeface="Helvetica" pitchFamily="34" charset="0"/>
              </a:rPr>
              <a:t>y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27881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String </a:t>
            </a:r>
            <a:r>
              <a:rPr lang="en-US" b="1" dirty="0" smtClean="0"/>
              <a:t>s</a:t>
            </a:r>
            <a:r>
              <a:rPr lang="en-US" dirty="0" smtClean="0"/>
              <a:t> = x y x </a:t>
            </a:r>
            <a:r>
              <a:rPr lang="en-US" dirty="0" err="1" smtClean="0"/>
              <a:t>x</a:t>
            </a:r>
            <a:r>
              <a:rPr lang="en-US" dirty="0" smtClean="0"/>
              <a:t> y x y x y </a:t>
            </a:r>
            <a:r>
              <a:rPr lang="en-US" dirty="0" err="1" smtClean="0"/>
              <a:t>y</a:t>
            </a:r>
            <a:r>
              <a:rPr lang="en-US" dirty="0" smtClean="0"/>
              <a:t> x 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x y x y </a:t>
            </a:r>
            <a:r>
              <a:rPr lang="en-US" dirty="0" err="1" smtClean="0">
                <a:solidFill>
                  <a:srgbClr val="009900"/>
                </a:solidFill>
              </a:rPr>
              <a:t>y</a:t>
            </a:r>
            <a:r>
              <a:rPr lang="en-US" dirty="0" smtClean="0">
                <a:solidFill>
                  <a:srgbClr val="009900"/>
                </a:solidFill>
              </a:rPr>
              <a:t> x y x y x </a:t>
            </a:r>
            <a:r>
              <a:rPr lang="en-US" dirty="0" err="1" smtClean="0">
                <a:solidFill>
                  <a:srgbClr val="009900"/>
                </a:solidFill>
              </a:rPr>
              <a:t>x</a:t>
            </a:r>
            <a:endParaRPr lang="en-US" dirty="0" smtClean="0"/>
          </a:p>
        </p:txBody>
      </p:sp>
      <p:sp>
        <p:nvSpPr>
          <p:cNvPr id="25616" name="Rectangle 15"/>
          <p:cNvSpPr>
            <a:spLocks noChangeArrowheads="1"/>
          </p:cNvSpPr>
          <p:nvPr/>
        </p:nvSpPr>
        <p:spPr bwMode="auto">
          <a:xfrm>
            <a:off x="5210175" y="4933950"/>
            <a:ext cx="3124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x y x 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y y x y x y x x</a:t>
            </a:r>
            <a:endParaRPr lang="en-US" sz="2800">
              <a:solidFill>
                <a:schemeClr val="accent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5029200" y="1066800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pitchFamily="34" charset="0"/>
              </a:rPr>
              <a:t>Lots of wasted work</a:t>
            </a:r>
            <a:endParaRPr lang="en-US" sz="2800">
              <a:latin typeface="Helvetica" pitchFamily="34" charset="0"/>
            </a:endParaRPr>
          </a:p>
        </p:txBody>
      </p:sp>
      <p:sp>
        <p:nvSpPr>
          <p:cNvPr id="25621" name="Line 20"/>
          <p:cNvSpPr>
            <a:spLocks noChangeShapeType="1"/>
          </p:cNvSpPr>
          <p:nvPr/>
        </p:nvSpPr>
        <p:spPr bwMode="auto">
          <a:xfrm flipV="1">
            <a:off x="80963" y="2009775"/>
            <a:ext cx="528637" cy="12509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838200"/>
            <a:ext cx="4810125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Reading</a:t>
            </a:r>
          </a:p>
          <a:p>
            <a:pPr lvl="1" eaLnBrk="1" hangingPunct="1"/>
            <a:r>
              <a:rPr lang="en-US" dirty="0" smtClean="0"/>
              <a:t>7th edition:  2.5 (Cardinality) + p. 201 and 13.5 </a:t>
            </a:r>
          </a:p>
          <a:p>
            <a:pPr lvl="1" eaLnBrk="1" hangingPunct="1"/>
            <a:r>
              <a:rPr lang="en-US" dirty="0" smtClean="0"/>
              <a:t>6th edition: pp. 158-160 (Cardinality)+ p 177 and 12.5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Pick up graded </a:t>
            </a:r>
            <a:r>
              <a:rPr lang="en-US" smtClean="0"/>
              <a:t>Homework 6</a:t>
            </a:r>
            <a:endParaRPr lang="en-US" dirty="0" smtClean="0"/>
          </a:p>
          <a:p>
            <a:pPr eaLnBrk="1" hangingPunct="1"/>
            <a:r>
              <a:rPr lang="en-US" dirty="0" smtClean="0"/>
              <a:t>Homework 8 out today, due next Friday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6F814-01D1-4531-BD6B-CBA7AA546F7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Better Pattern Matching via Finite Automata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Build a DFA for the pattern (preprocessing)  of size O(</a:t>
            </a:r>
            <a:r>
              <a:rPr lang="en-US" sz="2800" b="1" dirty="0" smtClean="0"/>
              <a:t>m</a:t>
            </a:r>
            <a:r>
              <a:rPr lang="en-US" sz="2800" dirty="0" smtClean="0"/>
              <a:t>)</a:t>
            </a:r>
          </a:p>
          <a:p>
            <a:pPr lvl="1" eaLnBrk="1" hangingPunct="1">
              <a:defRPr/>
            </a:pPr>
            <a:r>
              <a:rPr lang="en-US" sz="2400" dirty="0" smtClean="0"/>
              <a:t>Keep track of the ‘longest match currently active’</a:t>
            </a:r>
          </a:p>
          <a:p>
            <a:pPr lvl="1" eaLnBrk="1" hangingPunct="1">
              <a:defRPr/>
            </a:pPr>
            <a:r>
              <a:rPr lang="en-US" sz="2400" dirty="0" smtClean="0"/>
              <a:t>The DFA will have only </a:t>
            </a:r>
            <a:r>
              <a:rPr lang="en-US" sz="2400" b="1" dirty="0" smtClean="0"/>
              <a:t>m</a:t>
            </a:r>
            <a:r>
              <a:rPr lang="en-US" sz="2400" dirty="0" smtClean="0"/>
              <a:t>+1 states  </a:t>
            </a:r>
          </a:p>
          <a:p>
            <a:pPr lvl="1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Run the DFA on the string  </a:t>
            </a:r>
            <a:r>
              <a:rPr lang="en-US" sz="2800" b="1" dirty="0" smtClean="0"/>
              <a:t>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steps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Obvious construction method for DFA will be O(</a:t>
            </a:r>
            <a:r>
              <a:rPr lang="en-US" sz="2800" b="1" dirty="0" smtClean="0"/>
              <a:t>m</a:t>
            </a:r>
            <a:r>
              <a:rPr lang="en-US" sz="2800" b="1" baseline="30000" dirty="0" smtClean="0"/>
              <a:t>2</a:t>
            </a:r>
            <a:r>
              <a:rPr lang="en-US" sz="2800" dirty="0" smtClean="0"/>
              <a:t>) but can be done in O(</a:t>
            </a:r>
            <a:r>
              <a:rPr lang="en-US" sz="2800" b="1" dirty="0" smtClean="0"/>
              <a:t>m</a:t>
            </a:r>
            <a:r>
              <a:rPr lang="en-US" sz="2800" dirty="0" smtClean="0"/>
              <a:t>) time.</a:t>
            </a:r>
          </a:p>
          <a:p>
            <a:pPr eaLnBrk="1" hangingPunct="1">
              <a:defRPr/>
            </a:pPr>
            <a:r>
              <a:rPr lang="en-US" sz="2800" dirty="0" smtClean="0"/>
              <a:t>Total O(</a:t>
            </a:r>
            <a:r>
              <a:rPr lang="en-US" sz="2800" b="1" dirty="0" err="1" smtClean="0"/>
              <a:t>m+n</a:t>
            </a:r>
            <a:r>
              <a:rPr lang="en-US" sz="2800" dirty="0" smtClean="0"/>
              <a:t>)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C31D6-8D11-4222-BFC0-C858FFCB4F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9" y="3382963"/>
            <a:ext cx="8334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a DFA for the pattern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914400" y="1522413"/>
            <a:ext cx="482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Helvetica" pitchFamily="34" charset="0"/>
                <a:cs typeface="Helvetica" pitchFamily="34" charset="0"/>
              </a:rPr>
              <a:t>Pattern</a:t>
            </a:r>
            <a:r>
              <a:rPr lang="en-US" sz="2800">
                <a:solidFill>
                  <a:schemeClr val="hlink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b="1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=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  <a:endParaRPr lang="en-US" sz="2800">
              <a:solidFill>
                <a:schemeClr val="hlink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7A1C1-0D1F-49BE-BD8D-16144B3404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2871606"/>
            <a:ext cx="833437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Preprocessing the pattern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914400" y="1522413"/>
            <a:ext cx="482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Helvetica" pitchFamily="34" charset="0"/>
                <a:cs typeface="Helvetica" pitchFamily="34" charset="0"/>
              </a:rPr>
              <a:t>Pattern</a:t>
            </a:r>
            <a:r>
              <a:rPr lang="en-US" sz="2800">
                <a:solidFill>
                  <a:schemeClr val="hlink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b="1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=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  <a:endParaRPr lang="en-US" sz="2800">
              <a:solidFill>
                <a:schemeClr val="hlink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7A1C1-0D1F-49BE-BD8D-16144B3404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Preprocessing the pattern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914400" y="1522413"/>
            <a:ext cx="482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Helvetica" pitchFamily="34" charset="0"/>
                <a:cs typeface="Helvetica" pitchFamily="34" charset="0"/>
              </a:rPr>
              <a:t>Pattern</a:t>
            </a:r>
            <a:r>
              <a:rPr lang="en-US" sz="2800">
                <a:solidFill>
                  <a:schemeClr val="hlink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b="1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=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  <a:endParaRPr lang="en-US" sz="2800">
              <a:solidFill>
                <a:schemeClr val="hlink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7A1C1-0D1F-49BE-BD8D-16144B3404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704306"/>
            <a:ext cx="83343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Preprocessing the pattern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914400" y="1522413"/>
            <a:ext cx="482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Helvetica" pitchFamily="34" charset="0"/>
                <a:cs typeface="Helvetica" pitchFamily="34" charset="0"/>
              </a:rPr>
              <a:t>Pattern</a:t>
            </a:r>
            <a:r>
              <a:rPr lang="en-US" sz="2800">
                <a:solidFill>
                  <a:schemeClr val="hlink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b="1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=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  <a:endParaRPr lang="en-US" sz="2800">
              <a:solidFill>
                <a:schemeClr val="hlink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7A1C1-0D1F-49BE-BD8D-16144B3404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430208"/>
            <a:ext cx="8382000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243138"/>
            <a:ext cx="8382000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Preprocessing the pattern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914400" y="1522413"/>
            <a:ext cx="482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Helvetica" pitchFamily="34" charset="0"/>
                <a:cs typeface="Helvetica" pitchFamily="34" charset="0"/>
              </a:rPr>
              <a:t>Pattern</a:t>
            </a:r>
            <a:r>
              <a:rPr lang="en-US" sz="2800">
                <a:solidFill>
                  <a:schemeClr val="hlink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b="1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=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y x y y x y x y x x</a:t>
            </a:r>
            <a:endParaRPr lang="en-US" sz="2800">
              <a:solidFill>
                <a:schemeClr val="hlink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7A1C1-0D1F-49BE-BD8D-16144B34045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Generalizing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Can search for arbitrary combinations of patterns</a:t>
            </a:r>
          </a:p>
          <a:p>
            <a:pPr lvl="1" eaLnBrk="1" hangingPunct="1"/>
            <a:r>
              <a:rPr lang="en-US" sz="2400" smtClean="0"/>
              <a:t>Not just a single pattern</a:t>
            </a:r>
          </a:p>
          <a:p>
            <a:pPr lvl="1" eaLnBrk="1" hangingPunct="1"/>
            <a:r>
              <a:rPr lang="en-US" sz="2400" smtClean="0"/>
              <a:t>Build NFA for pattern then convert to DFA ‘on the fly’.</a:t>
            </a:r>
          </a:p>
          <a:p>
            <a:pPr lvl="2" eaLnBrk="1" hangingPunct="1"/>
            <a:r>
              <a:rPr lang="en-US" smtClean="0"/>
              <a:t>Compare DFA constructed above with subset construction for the obvious NFA.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C31D6-8D11-4222-BFC0-C858FFCB4F9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Cardinality and Computability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94E02-5AF1-4D32-9C30-BFFBFEF05D75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9AA003FF-7264-48FA-AA42-66359749EF94}" type="slidenum">
              <a:rPr lang="en-US" sz="1400" smtClean="0">
                <a:ea typeface="Arial Unicode MS" pitchFamily="34" charset="-128"/>
                <a:cs typeface="Arial Unicode MS" pitchFamily="34" charset="-128"/>
              </a:rPr>
              <a:pPr eaLnBrk="1" hangingPunct="1"/>
              <a:t>28</a:t>
            </a:fld>
            <a:endParaRPr lang="en-US" sz="140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&amp; Mathematics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Computers as we know them grew out of a desire to avoid bugs in mathematical reasoning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9B446ED-A311-410E-AFB3-CF6FC8B05172}" type="slidenum">
              <a:rPr lang="en-US" sz="1400" smtClean="0">
                <a:ea typeface="Arial Unicode MS" pitchFamily="34" charset="-128"/>
                <a:cs typeface="Arial Unicode MS" pitchFamily="34" charset="-128"/>
              </a:rPr>
              <a:pPr eaLnBrk="1" hangingPunct="1"/>
              <a:t>29</a:t>
            </a:fld>
            <a:endParaRPr lang="en-US" sz="140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Brief History of Reasoning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1489075"/>
            <a:ext cx="5395913" cy="4800600"/>
          </a:xfrm>
        </p:spPr>
        <p:txBody>
          <a:bodyPr/>
          <a:lstStyle/>
          <a:p>
            <a:pPr eaLnBrk="1" hangingPunct="1"/>
            <a:r>
              <a:rPr lang="en-US" sz="2800" smtClean="0"/>
              <a:t>Ancient Greece</a:t>
            </a:r>
          </a:p>
          <a:p>
            <a:pPr lvl="1" eaLnBrk="1" hangingPunct="1"/>
            <a:r>
              <a:rPr lang="en-US" sz="2400" smtClean="0"/>
              <a:t>Deductive logic</a:t>
            </a:r>
          </a:p>
          <a:p>
            <a:pPr lvl="2" eaLnBrk="1" hangingPunct="1"/>
            <a:r>
              <a:rPr lang="en-US" smtClean="0"/>
              <a:t>Euclid’s Elements</a:t>
            </a:r>
          </a:p>
          <a:p>
            <a:pPr lvl="1" eaLnBrk="1" hangingPunct="1"/>
            <a:r>
              <a:rPr lang="en-US" sz="2400" smtClean="0"/>
              <a:t>Infinite things are a problem</a:t>
            </a:r>
          </a:p>
          <a:p>
            <a:pPr lvl="2" eaLnBrk="1" hangingPunct="1"/>
            <a:r>
              <a:rPr lang="en-US" smtClean="0"/>
              <a:t>Zeno’s paradox</a:t>
            </a:r>
          </a:p>
          <a:p>
            <a:pPr lvl="1" eaLnBrk="1" hangingPunct="1"/>
            <a:endParaRPr lang="en-US" sz="2400" smtClean="0"/>
          </a:p>
        </p:txBody>
      </p:sp>
      <p:pic>
        <p:nvPicPr>
          <p:cNvPr id="7173" name="Picture 4" descr="tortoi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18291">
            <a:off x="5602288" y="5276850"/>
            <a:ext cx="1905000" cy="1381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 descr="run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25" y="4575175"/>
            <a:ext cx="2701925" cy="1990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Line 8"/>
          <p:cNvSpPr>
            <a:spLocks noChangeShapeType="1"/>
          </p:cNvSpPr>
          <p:nvPr/>
        </p:nvSpPr>
        <p:spPr bwMode="auto">
          <a:xfrm flipV="1">
            <a:off x="638175" y="6429375"/>
            <a:ext cx="7620000" cy="142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Lecture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DFAs ≡ Regular Expressions</a:t>
            </a:r>
          </a:p>
          <a:p>
            <a:pPr lvl="1"/>
            <a:r>
              <a:rPr lang="en-US" dirty="0" smtClean="0"/>
              <a:t>No need to know details of </a:t>
            </a:r>
            <a:r>
              <a:rPr lang="en-US" dirty="0" err="1" smtClean="0"/>
              <a:t>NFAs→RegExpressions</a:t>
            </a:r>
            <a:endParaRPr lang="en-US" dirty="0" smtClean="0"/>
          </a:p>
          <a:p>
            <a:pPr lvl="4"/>
            <a:endParaRPr lang="en-US" dirty="0"/>
          </a:p>
          <a:p>
            <a:r>
              <a:rPr lang="en-US" dirty="0" smtClean="0"/>
              <a:t>Method for proving no DFAs for languages</a:t>
            </a:r>
          </a:p>
          <a:p>
            <a:pPr lvl="1"/>
            <a:r>
              <a:rPr lang="en-US" dirty="0" smtClean="0"/>
              <a:t>e.g. {0</a:t>
            </a:r>
            <a:r>
              <a:rPr lang="en-US" baseline="30000" dirty="0" smtClean="0"/>
              <a:t>n</a:t>
            </a:r>
            <a:r>
              <a:rPr lang="en-US" dirty="0" smtClean="0"/>
              <a:t>1</a:t>
            </a:r>
            <a:r>
              <a:rPr lang="en-US" baseline="30000" dirty="0" smtClean="0"/>
              <a:t>n</a:t>
            </a:r>
            <a:r>
              <a:rPr lang="en-US" dirty="0" smtClean="0"/>
              <a:t> : n ≥ 0}, {Palindromes}, {Balanced </a:t>
            </a:r>
            <a:r>
              <a:rPr lang="en-US" dirty="0" err="1" smtClean="0"/>
              <a:t>Parens</a:t>
            </a:r>
            <a:r>
              <a:rPr lang="en-US" dirty="0" smtClean="0"/>
              <a:t>} </a:t>
            </a:r>
          </a:p>
          <a:p>
            <a:pPr lvl="1"/>
            <a:endParaRPr lang="en-US" dirty="0"/>
          </a:p>
          <a:p>
            <a:r>
              <a:rPr lang="en-US" dirty="0" smtClean="0"/>
              <a:t>How FSMs/DFAs are used in designing circuits</a:t>
            </a:r>
          </a:p>
          <a:p>
            <a:pPr lvl="1"/>
            <a:r>
              <a:rPr lang="en-US" dirty="0" smtClean="0"/>
              <a:t>This was just to give a rough idea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C31D6-8D11-4222-BFC0-C858FFCB4F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9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01C0B7B-58CB-4943-8CDE-516B909B6B28}" type="slidenum">
              <a:rPr lang="en-US" sz="1400" smtClean="0">
                <a:ea typeface="Arial Unicode MS" pitchFamily="34" charset="-128"/>
                <a:cs typeface="Arial Unicode MS" pitchFamily="34" charset="-128"/>
              </a:rPr>
              <a:pPr eaLnBrk="1" hangingPunct="1"/>
              <a:t>30</a:t>
            </a:fld>
            <a:endParaRPr lang="en-US" sz="140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Brief History of Reasoning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1670’s-1800’s  Calculus &amp; infinite series</a:t>
            </a:r>
          </a:p>
          <a:p>
            <a:pPr lvl="1" eaLnBrk="1" hangingPunct="1"/>
            <a:r>
              <a:rPr lang="en-US" sz="2400" smtClean="0"/>
              <a:t>Suddenly infinite stuff really matters</a:t>
            </a:r>
          </a:p>
          <a:p>
            <a:pPr lvl="1" eaLnBrk="1" hangingPunct="1"/>
            <a:r>
              <a:rPr lang="en-US" sz="2400" smtClean="0"/>
              <a:t>Reasoning about infinite still a problem</a:t>
            </a:r>
          </a:p>
          <a:p>
            <a:pPr lvl="2" eaLnBrk="1" hangingPunct="1"/>
            <a:r>
              <a:rPr lang="en-US" smtClean="0"/>
              <a:t>Tendency for buggy or hazy proofs</a:t>
            </a:r>
          </a:p>
          <a:p>
            <a:pPr lvl="2" eaLnBrk="1" hangingPunct="1"/>
            <a:endParaRPr lang="en-US" smtClean="0"/>
          </a:p>
          <a:p>
            <a:pPr eaLnBrk="1" hangingPunct="1">
              <a:lnSpc>
                <a:spcPct val="50000"/>
              </a:lnSpc>
            </a:pPr>
            <a:r>
              <a:rPr lang="en-US" sz="2800" smtClean="0"/>
              <a:t>Mid-late 1800’s</a:t>
            </a:r>
          </a:p>
          <a:p>
            <a:pPr lvl="1" eaLnBrk="1" hangingPunct="1"/>
            <a:r>
              <a:rPr lang="en-US" sz="2400" smtClean="0"/>
              <a:t>Formal mathematical logic</a:t>
            </a:r>
          </a:p>
          <a:p>
            <a:pPr lvl="2" eaLnBrk="1" hangingPunct="1"/>
            <a:r>
              <a:rPr lang="en-US" smtClean="0"/>
              <a:t>Boole   </a:t>
            </a:r>
            <a:r>
              <a:rPr lang="en-US" smtClean="0">
                <a:solidFill>
                  <a:schemeClr val="tx2"/>
                </a:solidFill>
              </a:rPr>
              <a:t>Boolean Algebra</a:t>
            </a:r>
          </a:p>
          <a:p>
            <a:pPr lvl="1" eaLnBrk="1" hangingPunct="1"/>
            <a:r>
              <a:rPr lang="en-US" sz="2400" smtClean="0"/>
              <a:t>Theory of infinite sets and cardinality     </a:t>
            </a:r>
          </a:p>
          <a:p>
            <a:pPr lvl="2" eaLnBrk="1" hangingPunct="1"/>
            <a:r>
              <a:rPr lang="en-US" smtClean="0"/>
              <a:t>Cantor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“There are more real #’s than rational #’s”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FEC95035-B846-4AEC-8FEA-428CE702EDDF}" type="slidenum">
              <a:rPr lang="en-US" sz="1400" smtClean="0">
                <a:ea typeface="Arial Unicode MS" pitchFamily="34" charset="-128"/>
                <a:cs typeface="Arial Unicode MS" pitchFamily="34" charset="-128"/>
              </a:rPr>
              <a:pPr eaLnBrk="1" hangingPunct="1"/>
              <a:t>31</a:t>
            </a:fld>
            <a:endParaRPr lang="en-US" sz="140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Brief History of Reasoning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1900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Hilbert's famous speech outlines goal: mechanize all of mathematics               			</a:t>
            </a:r>
            <a:r>
              <a:rPr lang="en-US" sz="3200" dirty="0" smtClean="0">
                <a:solidFill>
                  <a:schemeClr val="tx2"/>
                </a:solidFill>
              </a:rPr>
              <a:t>23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1930’s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Gödel, Turing show that Hilbert’s program is impossible.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Gödel’s Incompleteness Theorem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>
                <a:solidFill>
                  <a:schemeClr val="tx2"/>
                </a:solidFill>
              </a:rPr>
              <a:t>Undecidability</a:t>
            </a:r>
            <a:r>
              <a:rPr lang="en-US" dirty="0" smtClean="0">
                <a:solidFill>
                  <a:schemeClr val="tx2"/>
                </a:solidFill>
              </a:rPr>
              <a:t> of the Halting Problem</a:t>
            </a:r>
            <a:r>
              <a:rPr lang="en-US" dirty="0" smtClean="0"/>
              <a:t> </a:t>
            </a:r>
            <a:r>
              <a:rPr lang="en-US" sz="32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3600" dirty="0" smtClean="0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914400" y="6172200"/>
            <a:ext cx="724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hlink"/>
                </a:solidFill>
                <a:ea typeface="Arial Unicode MS" pitchFamily="34" charset="-128"/>
                <a:cs typeface="Arial Unicode MS" pitchFamily="34" charset="-128"/>
              </a:rPr>
              <a:t>Both use ideas from Cantor’s proof about reals &amp; rationals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Starting with Cantor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big is a set?</a:t>
            </a:r>
          </a:p>
          <a:p>
            <a:pPr lvl="1"/>
            <a:r>
              <a:rPr lang="en-US" smtClean="0"/>
              <a:t>If S is finite, we already defined |S| to be the number of elements in S.</a:t>
            </a:r>
          </a:p>
          <a:p>
            <a:pPr lvl="1"/>
            <a:r>
              <a:rPr lang="en-US" smtClean="0"/>
              <a:t>What if S is infinite?  Are all of these sets the same size?</a:t>
            </a:r>
          </a:p>
          <a:p>
            <a:pPr lvl="2"/>
            <a:r>
              <a:rPr lang="en-US" smtClean="0"/>
              <a:t>Natural numbers  </a:t>
            </a:r>
            <a:r>
              <a:rPr lang="en-US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</a:t>
            </a:r>
            <a:endParaRPr lang="en-US" b="1" smtClean="0"/>
          </a:p>
          <a:p>
            <a:pPr lvl="2"/>
            <a:r>
              <a:rPr lang="en-US" smtClean="0"/>
              <a:t>Even natural numbers</a:t>
            </a:r>
          </a:p>
          <a:p>
            <a:pPr lvl="2"/>
            <a:r>
              <a:rPr lang="en-US" smtClean="0"/>
              <a:t>Integers </a:t>
            </a:r>
            <a:r>
              <a:rPr lang="en-US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ℤ</a:t>
            </a:r>
            <a:endParaRPr lang="en-US" b="1" smtClean="0"/>
          </a:p>
          <a:p>
            <a:pPr lvl="2"/>
            <a:r>
              <a:rPr lang="en-US" smtClean="0"/>
              <a:t>Rational numbers </a:t>
            </a:r>
            <a:r>
              <a:rPr lang="en-US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ℚ</a:t>
            </a:r>
            <a:endParaRPr lang="en-US" b="1" smtClean="0"/>
          </a:p>
          <a:p>
            <a:pPr lvl="2"/>
            <a:r>
              <a:rPr lang="en-US" smtClean="0"/>
              <a:t>Real numbers </a:t>
            </a:r>
            <a:r>
              <a:rPr lang="en-US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endParaRPr lang="en-US" b="1" smtClean="0"/>
          </a:p>
          <a:p>
            <a:pPr lvl="2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E0755-696B-455C-9D85-960C94FF73B7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Cardinality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Def:  Two sets A and B are the same size (same cardinality) iff there is a 1-1 and onto function f:A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→</a:t>
            </a:r>
            <a:r>
              <a:rPr lang="en-US" smtClean="0"/>
              <a:t>B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Also applies to infinite sets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BB408-31E4-41D0-80B3-EF56EA18FC46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13317" name="Group 27"/>
          <p:cNvGrpSpPr>
            <a:grpSpLocks/>
          </p:cNvGrpSpPr>
          <p:nvPr/>
        </p:nvGrpSpPr>
        <p:grpSpPr bwMode="auto">
          <a:xfrm>
            <a:off x="2667000" y="2895600"/>
            <a:ext cx="2133600" cy="2438400"/>
            <a:chOff x="2743200" y="3429000"/>
            <a:chExt cx="2133600" cy="2438400"/>
          </a:xfrm>
        </p:grpSpPr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>
              <a:off x="2743200" y="3429000"/>
              <a:ext cx="2133600" cy="2438400"/>
              <a:chOff x="1066800" y="2514600"/>
              <a:chExt cx="2514600" cy="3581400"/>
            </a:xfrm>
          </p:grpSpPr>
          <p:sp>
            <p:nvSpPr>
              <p:cNvPr id="8" name="Oval 7"/>
              <p:cNvSpPr/>
              <p:nvPr>
                <p:custDataLst>
                  <p:tags r:id="rId1"/>
                </p:custDataLst>
              </p:nvPr>
            </p:nvSpPr>
            <p:spPr>
              <a:xfrm>
                <a:off x="1066800" y="2591545"/>
                <a:ext cx="304971" cy="30311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9" name="Oval 8"/>
              <p:cNvSpPr/>
              <p:nvPr>
                <p:custDataLst>
                  <p:tags r:id="rId2"/>
                </p:custDataLst>
              </p:nvPr>
            </p:nvSpPr>
            <p:spPr>
              <a:xfrm>
                <a:off x="1066800" y="3200102"/>
                <a:ext cx="304971" cy="3054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0" name="Oval 9"/>
              <p:cNvSpPr/>
              <p:nvPr>
                <p:custDataLst>
                  <p:tags r:id="rId3"/>
                </p:custDataLst>
              </p:nvPr>
            </p:nvSpPr>
            <p:spPr>
              <a:xfrm>
                <a:off x="1066800" y="3810992"/>
                <a:ext cx="304971" cy="30311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1" name="Oval 10"/>
              <p:cNvSpPr/>
              <p:nvPr>
                <p:custDataLst>
                  <p:tags r:id="rId4"/>
                </p:custDataLst>
              </p:nvPr>
            </p:nvSpPr>
            <p:spPr>
              <a:xfrm>
                <a:off x="1066800" y="4496495"/>
                <a:ext cx="304971" cy="30311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2" name="Oval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1066800" y="5181997"/>
                <a:ext cx="304971" cy="3054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13" name="Rectangle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3353140" y="2514600"/>
                <a:ext cx="228260" cy="2285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" name="Rectangle 13"/>
              <p:cNvSpPr/>
              <p:nvPr>
                <p:custDataLst>
                  <p:tags r:id="rId7"/>
                </p:custDataLst>
              </p:nvPr>
            </p:nvSpPr>
            <p:spPr>
              <a:xfrm>
                <a:off x="3353140" y="3200102"/>
                <a:ext cx="228260" cy="2285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3353140" y="3885605"/>
                <a:ext cx="228260" cy="2285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3353140" y="4571107"/>
                <a:ext cx="228260" cy="2285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17" name="Straight Arrow Connector 16"/>
              <p:cNvCxnSpPr>
                <a:endCxn id="15" idx="1"/>
              </p:cNvCxnSpPr>
              <p:nvPr>
                <p:custDataLst>
                  <p:tags r:id="rId10"/>
                </p:custDataLst>
              </p:nvPr>
            </p:nvCxnSpPr>
            <p:spPr>
              <a:xfrm>
                <a:off x="1448480" y="2743101"/>
                <a:ext cx="1904660" cy="12567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13" idx="1"/>
              </p:cNvCxnSpPr>
              <p:nvPr>
                <p:custDataLst>
                  <p:tags r:id="rId11"/>
                </p:custDataLst>
              </p:nvPr>
            </p:nvCxnSpPr>
            <p:spPr>
              <a:xfrm flipV="1">
                <a:off x="1448480" y="2628851"/>
                <a:ext cx="1904660" cy="7228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1" idx="5"/>
                <a:endCxn id="16" idx="1"/>
              </p:cNvCxnSpPr>
              <p:nvPr>
                <p:custDataLst>
                  <p:tags r:id="rId12"/>
                </p:custDataLst>
              </p:nvPr>
            </p:nvCxnSpPr>
            <p:spPr>
              <a:xfrm rot="5400000" flipH="1" flipV="1">
                <a:off x="2305028" y="3707197"/>
                <a:ext cx="69949" cy="20262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2" idx="6"/>
              </p:cNvCxnSpPr>
              <p:nvPr>
                <p:custDataLst>
                  <p:tags r:id="rId13"/>
                </p:custDataLst>
              </p:nvPr>
            </p:nvCxnSpPr>
            <p:spPr>
              <a:xfrm flipV="1">
                <a:off x="1371771" y="3351660"/>
                <a:ext cx="1904660" cy="19818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>
                <p:custDataLst>
                  <p:tags r:id="rId14"/>
                </p:custDataLst>
              </p:nvPr>
            </p:nvSpPr>
            <p:spPr>
              <a:xfrm>
                <a:off x="3353140" y="5181997"/>
                <a:ext cx="228260" cy="2285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2" name="Rectangle 21"/>
              <p:cNvSpPr/>
              <p:nvPr>
                <p:custDataLst>
                  <p:tags r:id="rId15"/>
                </p:custDataLst>
              </p:nvPr>
            </p:nvSpPr>
            <p:spPr>
              <a:xfrm>
                <a:off x="3353140" y="5790556"/>
                <a:ext cx="228260" cy="2285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23" name="Straight Arrow Connector 22"/>
              <p:cNvCxnSpPr>
                <a:stCxn id="10" idx="6"/>
                <a:endCxn id="22" idx="1"/>
              </p:cNvCxnSpPr>
              <p:nvPr>
                <p:custDataLst>
                  <p:tags r:id="rId16"/>
                </p:custDataLst>
              </p:nvPr>
            </p:nvCxnSpPr>
            <p:spPr>
              <a:xfrm>
                <a:off x="1371771" y="3962550"/>
                <a:ext cx="1981370" cy="1942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66800" y="5790556"/>
                <a:ext cx="304971" cy="30544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3048000" y="5334000"/>
              <a:ext cx="1600200" cy="38100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natural numbers and even natural numbers have the same cardinality: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    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   0    1    2    3    4    5     6     7     8     9    10 ...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   0    2    4    6    8   10   12  14   16   18   20 ...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en-US" dirty="0" smtClean="0"/>
              <a:t>n is matched with 2n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40AD8-1432-4967-ACFC-F02CEC164913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Countability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Definition:   A set is </a:t>
            </a:r>
            <a:r>
              <a:rPr lang="en-US" i="1" smtClean="0"/>
              <a:t>countable</a:t>
            </a:r>
            <a:r>
              <a:rPr lang="en-US" smtClean="0"/>
              <a:t> iff it is the same size as some subset of the natural numbers</a:t>
            </a:r>
          </a:p>
          <a:p>
            <a:pPr marL="0" indent="0"/>
            <a:endParaRPr lang="en-US" sz="2000" smtClean="0"/>
          </a:p>
          <a:p>
            <a:pPr marL="0" indent="0">
              <a:buFont typeface="Arial" charset="0"/>
              <a:buNone/>
            </a:pPr>
            <a:r>
              <a:rPr lang="en-US" smtClean="0"/>
              <a:t>Equivalent:  A set S is </a:t>
            </a:r>
            <a:r>
              <a:rPr lang="en-US" i="1" smtClean="0"/>
              <a:t>countable</a:t>
            </a:r>
            <a:r>
              <a:rPr lang="en-US" smtClean="0"/>
              <a:t> iff there is an onto function g: 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 → 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S</a:t>
            </a:r>
          </a:p>
          <a:p>
            <a:pPr marL="0" indent="0">
              <a:buFont typeface="Arial" charset="0"/>
              <a:buNone/>
            </a:pPr>
            <a:endParaRPr lang="en-US" sz="1800" smtClean="0">
              <a:ea typeface="Cambria Math" pitchFamily="18" charset="0"/>
              <a:cs typeface="Cambria Math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smtClean="0"/>
              <a:t>Equivalent:  A set S is </a:t>
            </a:r>
            <a:r>
              <a:rPr lang="en-US" i="1" smtClean="0"/>
              <a:t>countable</a:t>
            </a:r>
            <a:r>
              <a:rPr lang="en-US" smtClean="0"/>
              <a:t> iff we can write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S={s</a:t>
            </a:r>
            <a:r>
              <a:rPr lang="en-US" baseline="-25000" smtClean="0">
                <a:ea typeface="Cambria Math" pitchFamily="18" charset="0"/>
                <a:cs typeface="Cambria Math" pitchFamily="18" charset="0"/>
              </a:rPr>
              <a:t>1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baseline="-25000" smtClean="0">
                <a:ea typeface="Cambria Math" pitchFamily="18" charset="0"/>
                <a:cs typeface="Cambria Math" pitchFamily="18" charset="0"/>
              </a:rPr>
              <a:t>2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baseline="-25000" smtClean="0">
                <a:ea typeface="Cambria Math" pitchFamily="18" charset="0"/>
                <a:cs typeface="Cambria Math" pitchFamily="18" charset="0"/>
              </a:rPr>
              <a:t>3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, ...}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33643-49CE-41A5-A163-8F08C93B514A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The set of all integers is countable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8BEFB-863E-4B1E-890D-A388A03AAA33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Is the set of positive rational numbers</a:t>
            </a:r>
            <a:br>
              <a:rPr lang="en-US" dirty="0" smtClean="0"/>
            </a:br>
            <a:r>
              <a:rPr lang="en-US" dirty="0" smtClean="0"/>
              <a:t>countable?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can’t do the same thing we did for the integers</a:t>
            </a:r>
          </a:p>
          <a:p>
            <a:pPr lvl="1">
              <a:defRPr/>
            </a:pPr>
            <a:r>
              <a:rPr lang="en-US" dirty="0" smtClean="0"/>
              <a:t>Between any two rational numbers there are an infinite number of others</a:t>
            </a:r>
          </a:p>
          <a:p>
            <a:pPr lvl="1"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4B37B-0FCF-44C7-8112-AABD27E3499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11113"/>
            <a:ext cx="8229600" cy="1143000"/>
          </a:xfrm>
        </p:spPr>
        <p:txBody>
          <a:bodyPr/>
          <a:lstStyle/>
          <a:p>
            <a:r>
              <a:rPr lang="en-US" sz="4000" smtClean="0"/>
              <a:t>Positive Rational Numbers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2/8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7/1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7/2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7/3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7/4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7/5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06E2C-4109-4D3D-A08D-F91028E642EF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2/8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5/7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6/6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7/1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7/2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7/3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7/4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7/5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39" name="Title 1"/>
          <p:cNvSpPr>
            <a:spLocks noGrp="1"/>
          </p:cNvSpPr>
          <p:nvPr>
            <p:ph type="title"/>
          </p:nvPr>
        </p:nvSpPr>
        <p:spPr>
          <a:xfrm>
            <a:off x="381000" y="11113"/>
            <a:ext cx="8229600" cy="1143000"/>
          </a:xfrm>
        </p:spPr>
        <p:txBody>
          <a:bodyPr/>
          <a:lstStyle/>
          <a:p>
            <a:r>
              <a:rPr lang="en-US" sz="3600" smtClean="0"/>
              <a:t>{Positive Rational Numbers} is Countable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D5545-65F8-4257-BB72-EE24B84425F9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14400" y="1447800"/>
            <a:ext cx="914400" cy="76200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90600" y="1524000"/>
            <a:ext cx="1524000" cy="129540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14400" y="1524000"/>
            <a:ext cx="3352800" cy="266700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90600" y="1447800"/>
            <a:ext cx="2438400" cy="198120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14400" y="1524000"/>
            <a:ext cx="4114800" cy="327660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14400" y="1524000"/>
            <a:ext cx="4953000" cy="388620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90600" y="1524000"/>
            <a:ext cx="838200" cy="121920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14400" y="1600200"/>
            <a:ext cx="1676400" cy="190500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914400" y="1524000"/>
            <a:ext cx="0" cy="68580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14400" y="1600200"/>
            <a:ext cx="3352800" cy="320040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14400" y="1295400"/>
            <a:ext cx="2514600" cy="266700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14400" y="1524000"/>
            <a:ext cx="4191000" cy="381000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990600" y="1600200"/>
            <a:ext cx="4876800" cy="426720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Pattern Matching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566863"/>
            <a:ext cx="7772400" cy="4452937"/>
          </a:xfrm>
        </p:spPr>
        <p:txBody>
          <a:bodyPr/>
          <a:lstStyle/>
          <a:p>
            <a:pPr eaLnBrk="1" hangingPunct="1"/>
            <a:r>
              <a:rPr lang="en-US" sz="2800" smtClean="0"/>
              <a:t>Given </a:t>
            </a:r>
          </a:p>
          <a:p>
            <a:pPr lvl="1" eaLnBrk="1" hangingPunct="1"/>
            <a:r>
              <a:rPr lang="en-US" sz="2400" smtClean="0"/>
              <a:t>a string, </a:t>
            </a:r>
            <a:r>
              <a:rPr lang="en-US" sz="2400" b="1" smtClean="0"/>
              <a:t>s</a:t>
            </a:r>
            <a:r>
              <a:rPr lang="en-US" sz="2400" smtClean="0"/>
              <a:t>, of </a:t>
            </a:r>
            <a:r>
              <a:rPr lang="en-US" sz="2400" b="1" smtClean="0"/>
              <a:t>n</a:t>
            </a:r>
            <a:r>
              <a:rPr lang="en-US" sz="2400" smtClean="0"/>
              <a:t> characters</a:t>
            </a:r>
          </a:p>
          <a:p>
            <a:pPr lvl="1" eaLnBrk="1" hangingPunct="1"/>
            <a:r>
              <a:rPr lang="en-US" sz="2400" smtClean="0"/>
              <a:t>a pattern, </a:t>
            </a:r>
            <a:r>
              <a:rPr lang="en-US" sz="2400" b="1" smtClean="0"/>
              <a:t>p</a:t>
            </a:r>
            <a:r>
              <a:rPr lang="en-US" sz="2400" smtClean="0"/>
              <a:t>, of </a:t>
            </a:r>
            <a:r>
              <a:rPr lang="en-US" sz="2400" b="1" smtClean="0"/>
              <a:t>m</a:t>
            </a:r>
            <a:r>
              <a:rPr lang="en-US" sz="2400" smtClean="0"/>
              <a:t> characters</a:t>
            </a:r>
          </a:p>
          <a:p>
            <a:pPr lvl="1" eaLnBrk="1" hangingPunct="1"/>
            <a:r>
              <a:rPr lang="en-US" sz="2400" smtClean="0"/>
              <a:t>usually </a:t>
            </a:r>
            <a:r>
              <a:rPr lang="en-US" sz="2400" b="1" smtClean="0"/>
              <a:t>m</a:t>
            </a:r>
            <a:r>
              <a:rPr lang="en-US" sz="2400" smtClean="0"/>
              <a:t>&lt;&lt;</a:t>
            </a:r>
            <a:r>
              <a:rPr lang="en-US" sz="2400" b="1" smtClean="0"/>
              <a:t>n</a:t>
            </a:r>
          </a:p>
          <a:p>
            <a:pPr eaLnBrk="1" hangingPunct="1"/>
            <a:r>
              <a:rPr lang="en-US" sz="2800" smtClean="0"/>
              <a:t>Find</a:t>
            </a:r>
          </a:p>
          <a:p>
            <a:pPr lvl="1" eaLnBrk="1" hangingPunct="1"/>
            <a:r>
              <a:rPr lang="en-US" sz="2400" smtClean="0"/>
              <a:t>all occurrences of the pattern </a:t>
            </a:r>
            <a:r>
              <a:rPr lang="en-US" sz="2400" b="1" smtClean="0"/>
              <a:t>p</a:t>
            </a:r>
            <a:r>
              <a:rPr lang="en-US" sz="2400" smtClean="0"/>
              <a:t> in the string </a:t>
            </a:r>
            <a:r>
              <a:rPr lang="en-US" sz="2400" b="1" smtClean="0"/>
              <a:t>s</a:t>
            </a:r>
          </a:p>
          <a:p>
            <a:pPr lvl="4" eaLnBrk="1" hangingPunct="1"/>
            <a:endParaRPr lang="en-US" sz="1800" smtClean="0"/>
          </a:p>
          <a:p>
            <a:pPr eaLnBrk="1" hangingPunct="1"/>
            <a:r>
              <a:rPr lang="en-US" sz="2400" smtClean="0"/>
              <a:t>Obvious algorithm: </a:t>
            </a:r>
          </a:p>
          <a:p>
            <a:pPr lvl="1" eaLnBrk="1" hangingPunct="1"/>
            <a:r>
              <a:rPr lang="en-US" sz="2400" smtClean="0"/>
              <a:t>try to see if </a:t>
            </a:r>
            <a:r>
              <a:rPr lang="en-US" sz="2400" b="1" smtClean="0"/>
              <a:t>p</a:t>
            </a:r>
            <a:r>
              <a:rPr lang="en-US" sz="2400" smtClean="0"/>
              <a:t> matches at each of the positions in </a:t>
            </a:r>
            <a:r>
              <a:rPr lang="en-US" sz="2400" b="1" smtClean="0"/>
              <a:t>s</a:t>
            </a:r>
            <a:endParaRPr lang="en-US" sz="2400" smtClean="0"/>
          </a:p>
          <a:p>
            <a:pPr lvl="2" eaLnBrk="1" hangingPunct="1"/>
            <a:r>
              <a:rPr lang="en-US" smtClean="0"/>
              <a:t>stop at a failed match and try the next 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C31D6-8D11-4222-BFC0-C858FFCB4F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{Positive Rational Numbers} is Countable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t" hangingPunct="1">
              <a:buFont typeface="Arial" charset="0"/>
              <a:buNone/>
            </a:pPr>
            <a:r>
              <a:rPr lang="en-US" sz="2800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ℚ</a:t>
            </a:r>
            <a:r>
              <a:rPr lang="en-US" sz="2800" b="1" baseline="30000" smtClean="0"/>
              <a:t>+ </a:t>
            </a:r>
            <a:r>
              <a:rPr lang="en-US" sz="2800" b="1" smtClean="0"/>
              <a:t>=   {1/1</a:t>
            </a:r>
            <a:r>
              <a:rPr lang="en-US" sz="2800" smtClean="0"/>
              <a:t>,  </a:t>
            </a:r>
            <a:r>
              <a:rPr lang="en-US" sz="2800" b="1" smtClean="0"/>
              <a:t>2/1</a:t>
            </a:r>
            <a:r>
              <a:rPr lang="en-US" sz="2800" smtClean="0"/>
              <a:t>,</a:t>
            </a:r>
            <a:r>
              <a:rPr lang="en-US" sz="2800" b="1" smtClean="0"/>
              <a:t>1/2</a:t>
            </a:r>
            <a:r>
              <a:rPr lang="en-US" sz="2800" smtClean="0"/>
              <a:t>,</a:t>
            </a:r>
            <a:r>
              <a:rPr lang="en-US" sz="2800" b="1" smtClean="0"/>
              <a:t>   3/1</a:t>
            </a:r>
            <a:r>
              <a:rPr lang="en-US" sz="2800" smtClean="0"/>
              <a:t>,</a:t>
            </a:r>
            <a:r>
              <a:rPr lang="en-US" sz="2800" b="1" smtClean="0"/>
              <a:t>2/2</a:t>
            </a:r>
            <a:r>
              <a:rPr lang="en-US" sz="2800" smtClean="0"/>
              <a:t>,</a:t>
            </a:r>
            <a:r>
              <a:rPr lang="en-US" sz="2800" b="1" smtClean="0"/>
              <a:t>1/3</a:t>
            </a:r>
            <a:r>
              <a:rPr lang="en-US" sz="2800" smtClean="0"/>
              <a:t>,</a:t>
            </a:r>
            <a:r>
              <a:rPr lang="en-US" sz="2800" b="1" smtClean="0"/>
              <a:t>  4/1</a:t>
            </a:r>
            <a:r>
              <a:rPr lang="en-US" sz="2800" smtClean="0"/>
              <a:t>,</a:t>
            </a:r>
            <a:r>
              <a:rPr lang="en-US" sz="2800" b="1" smtClean="0"/>
              <a:t>2/3</a:t>
            </a:r>
            <a:r>
              <a:rPr lang="en-US" sz="2800" smtClean="0"/>
              <a:t>,</a:t>
            </a:r>
            <a:r>
              <a:rPr lang="en-US" sz="2800" b="1" smtClean="0"/>
              <a:t>3/2</a:t>
            </a:r>
            <a:r>
              <a:rPr lang="en-US" sz="2800" smtClean="0"/>
              <a:t>,</a:t>
            </a:r>
            <a:r>
              <a:rPr lang="en-US" sz="2800" b="1" smtClean="0"/>
              <a:t>1/4</a:t>
            </a:r>
            <a:r>
              <a:rPr lang="en-US" sz="2800" smtClean="0"/>
              <a:t>,   	 </a:t>
            </a:r>
            <a:r>
              <a:rPr lang="en-US" sz="2800" b="1" smtClean="0"/>
              <a:t>5/1</a:t>
            </a:r>
            <a:r>
              <a:rPr lang="en-US" sz="2800" smtClean="0"/>
              <a:t>,</a:t>
            </a:r>
            <a:r>
              <a:rPr lang="en-US" sz="2800" b="1" smtClean="0"/>
              <a:t>4/2</a:t>
            </a:r>
            <a:r>
              <a:rPr lang="en-US" sz="2800" smtClean="0"/>
              <a:t>,</a:t>
            </a:r>
            <a:r>
              <a:rPr lang="en-US" sz="2800" b="1" smtClean="0"/>
              <a:t>3/3</a:t>
            </a:r>
            <a:r>
              <a:rPr lang="en-US" sz="2800" smtClean="0"/>
              <a:t>,</a:t>
            </a:r>
            <a:r>
              <a:rPr lang="en-US" sz="2800" b="1" smtClean="0"/>
              <a:t>2/4</a:t>
            </a:r>
            <a:r>
              <a:rPr lang="en-US" sz="2800" smtClean="0"/>
              <a:t>,</a:t>
            </a:r>
            <a:r>
              <a:rPr lang="en-US" sz="2800" b="1" smtClean="0"/>
              <a:t>1/5, ...}</a:t>
            </a:r>
          </a:p>
          <a:p>
            <a:pPr marL="0" indent="0" eaLnBrk="1" fontAlgn="t" hangingPunct="1">
              <a:buFont typeface="Arial" charset="0"/>
              <a:buNone/>
            </a:pPr>
            <a:endParaRPr lang="en-US" sz="2400" smtClean="0"/>
          </a:p>
          <a:p>
            <a:pPr marL="0" indent="0" eaLnBrk="1" fontAlgn="t" hangingPunct="1">
              <a:buFont typeface="Arial" charset="0"/>
              <a:buNone/>
            </a:pPr>
            <a:r>
              <a:rPr lang="en-US" smtClean="0"/>
              <a:t>List elements in order of</a:t>
            </a:r>
          </a:p>
          <a:p>
            <a:pPr lvl="1" eaLnBrk="1" fontAlgn="t" hangingPunct="1"/>
            <a:r>
              <a:rPr lang="en-US" smtClean="0"/>
              <a:t>numerator+denominator</a:t>
            </a:r>
          </a:p>
          <a:p>
            <a:pPr lvl="1" eaLnBrk="1" fontAlgn="t" hangingPunct="1"/>
            <a:r>
              <a:rPr lang="en-US" smtClean="0"/>
              <a:t>breaking ties according to denominator</a:t>
            </a:r>
          </a:p>
          <a:p>
            <a:pPr lvl="2" eaLnBrk="1" fontAlgn="t" hangingPunct="1"/>
            <a:r>
              <a:rPr lang="en-US" smtClean="0"/>
              <a:t>Only k numbers when the total is k</a:t>
            </a:r>
          </a:p>
          <a:p>
            <a:pPr lvl="2" eaLnBrk="1" fontAlgn="t" hangingPunct="1"/>
            <a:endParaRPr lang="en-US" smtClean="0"/>
          </a:p>
          <a:p>
            <a:pPr marL="0" indent="0" eaLnBrk="1" fontAlgn="t" hangingPunct="1">
              <a:buFont typeface="Arial" charset="0"/>
              <a:buNone/>
            </a:pPr>
            <a:r>
              <a:rPr lang="en-US" smtClean="0"/>
              <a:t>Technique is called “dovetailing”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F58C2-BF90-4853-9723-928B92BFDD05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33338" y="0"/>
            <a:ext cx="9144001" cy="1143000"/>
          </a:xfrm>
        </p:spPr>
        <p:txBody>
          <a:bodyPr/>
          <a:lstStyle/>
          <a:p>
            <a:r>
              <a:rPr lang="en-US" smtClean="0"/>
              <a:t>Claim: </a:t>
            </a:r>
            <a:r>
              <a:rPr lang="el-GR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Σ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 is countable for every finite</a:t>
            </a:r>
            <a:r>
              <a:rPr lang="el-GR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Σ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 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5477-639D-48BD-BDA8-6BB308ABBBF2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set of all Java programs is countable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34523-12B5-42A0-8CA2-86BB7FD1A029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the Real Numbers?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Q: Is </a:t>
            </a:r>
            <a:r>
              <a:rPr lang="en-US" i="1" dirty="0" smtClean="0"/>
              <a:t>every</a:t>
            </a:r>
            <a:r>
              <a:rPr lang="en-US" dirty="0" smtClean="0"/>
              <a:t> set is countable?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A: Theorem [Cantor] The set of real numbers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    (even just between 0 and 1) is NOT countable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    Proof is by contradiction using a new method 	called “</a:t>
            </a:r>
            <a:r>
              <a:rPr lang="en-US" dirty="0" err="1" smtClean="0"/>
              <a:t>diagonalization</a:t>
            </a:r>
            <a:r>
              <a:rPr lang="en-US" dirty="0" smtClean="0"/>
              <a:t>”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17D55-51A5-42E9-AA63-67583F2D7BB4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89154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Proof by contradiction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Suppose that  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baseline="30000" smtClean="0">
                <a:ea typeface="Cambria Math" pitchFamily="18" charset="0"/>
                <a:cs typeface="Cambria Math" pitchFamily="18" charset="0"/>
              </a:rPr>
              <a:t>[0,1)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 is countable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Cambria Math" pitchFamily="18" charset="0"/>
                <a:cs typeface="Cambria Math" pitchFamily="18" charset="0"/>
              </a:rPr>
              <a:t>Then there is some listing of all elements          		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baseline="30000" smtClean="0">
                <a:ea typeface="Cambria Math" pitchFamily="18" charset="0"/>
                <a:cs typeface="Cambria Math" pitchFamily="18" charset="0"/>
              </a:rPr>
              <a:t>[0,1)  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= { r</a:t>
            </a:r>
            <a:r>
              <a:rPr lang="en-US" baseline="-25000" smtClean="0">
                <a:ea typeface="Cambria Math" pitchFamily="18" charset="0"/>
                <a:cs typeface="Cambria Math" pitchFamily="18" charset="0"/>
              </a:rPr>
              <a:t>1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smtClean="0">
                <a:ea typeface="Cambria Math" pitchFamily="18" charset="0"/>
                <a:cs typeface="Cambria Math" pitchFamily="18" charset="0"/>
              </a:rPr>
              <a:t>2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smtClean="0">
                <a:ea typeface="Cambria Math" pitchFamily="18" charset="0"/>
                <a:cs typeface="Cambria Math" pitchFamily="18" charset="0"/>
              </a:rPr>
              <a:t>3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smtClean="0">
                <a:ea typeface="Cambria Math" pitchFamily="18" charset="0"/>
                <a:cs typeface="Cambria Math" pitchFamily="18" charset="0"/>
              </a:rPr>
              <a:t>4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, ... }  </a:t>
            </a:r>
          </a:p>
          <a:p>
            <a:pPr lvl="4">
              <a:lnSpc>
                <a:spcPct val="90000"/>
              </a:lnSpc>
            </a:pPr>
            <a:endParaRPr lang="en-US" sz="1200" smtClean="0">
              <a:ea typeface="Cambria Math" pitchFamily="18" charset="0"/>
              <a:cs typeface="Cambria Math" pitchFamily="18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Cambria Math" pitchFamily="18" charset="0"/>
                <a:cs typeface="Cambria Math" pitchFamily="18" charset="0"/>
              </a:rPr>
              <a:t>We will prove that in such a listing there must be at least one missing element which contradicts statement “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baseline="30000" smtClean="0">
                <a:ea typeface="Cambria Math" pitchFamily="18" charset="0"/>
                <a:cs typeface="Cambria Math" pitchFamily="18" charset="0"/>
              </a:rPr>
              <a:t>[0,1)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 is countable”</a:t>
            </a:r>
          </a:p>
          <a:p>
            <a:pPr lvl="3"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r>
              <a:rPr lang="en-US" smtClean="0">
                <a:ea typeface="Cambria Math" pitchFamily="18" charset="0"/>
                <a:cs typeface="Cambria Math" pitchFamily="18" charset="0"/>
              </a:rPr>
              <a:t>The missing element will be found by looking at the decimal expansions of  r</a:t>
            </a:r>
            <a:r>
              <a:rPr lang="en-US" baseline="-25000" smtClean="0">
                <a:ea typeface="Cambria Math" pitchFamily="18" charset="0"/>
                <a:cs typeface="Cambria Math" pitchFamily="18" charset="0"/>
              </a:rPr>
              <a:t>1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smtClean="0">
                <a:ea typeface="Cambria Math" pitchFamily="18" charset="0"/>
                <a:cs typeface="Cambria Math" pitchFamily="18" charset="0"/>
              </a:rPr>
              <a:t>2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smtClean="0">
                <a:ea typeface="Cambria Math" pitchFamily="18" charset="0"/>
                <a:cs typeface="Cambria Math" pitchFamily="18" charset="0"/>
              </a:rPr>
              <a:t>3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smtClean="0">
                <a:ea typeface="Cambria Math" pitchFamily="18" charset="0"/>
                <a:cs typeface="Cambria Math" pitchFamily="18" charset="0"/>
              </a:rPr>
              <a:t>4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, 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212D7-6ED3-4B71-8F8E-A0E925BAF6A9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Real numbers</a:t>
            </a:r>
            <a:r>
              <a:rPr lang="en-US" sz="3600" smtClean="0">
                <a:ea typeface="Cambria Math" pitchFamily="18" charset="0"/>
                <a:cs typeface="Cambria Math" pitchFamily="18" charset="0"/>
              </a:rPr>
              <a:t/>
            </a:r>
            <a:br>
              <a:rPr lang="en-US" sz="3600" smtClean="0">
                <a:ea typeface="Cambria Math" pitchFamily="18" charset="0"/>
                <a:cs typeface="Cambria Math" pitchFamily="18" charset="0"/>
              </a:rPr>
            </a:br>
            <a:r>
              <a:rPr lang="en-US" sz="3600" smtClean="0"/>
              <a:t>between 0 and 1: </a:t>
            </a:r>
            <a:r>
              <a:rPr lang="en-US" sz="36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ℝ</a:t>
            </a:r>
            <a:r>
              <a:rPr lang="en-US" sz="3600" baseline="30000" smtClean="0">
                <a:ea typeface="Cambria Math" pitchFamily="18" charset="0"/>
                <a:cs typeface="Cambria Math" pitchFamily="18" charset="0"/>
              </a:rPr>
              <a:t>[0,1)</a:t>
            </a:r>
            <a:endParaRPr lang="en-US" sz="360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Every number between 0 and 1 has an infinite decimal expansion:</a:t>
            </a:r>
          </a:p>
          <a:p>
            <a:pPr>
              <a:buFont typeface="Arial" charset="0"/>
              <a:buNone/>
            </a:pPr>
            <a:r>
              <a:rPr lang="en-US" smtClean="0"/>
              <a:t> 	1/2 =  0.50000000000000000000000...</a:t>
            </a:r>
          </a:p>
          <a:p>
            <a:pPr>
              <a:buFont typeface="Arial" charset="0"/>
              <a:buNone/>
            </a:pPr>
            <a:r>
              <a:rPr lang="en-US" smtClean="0"/>
              <a:t>	1/3 =  0.33333333333333333333333...</a:t>
            </a:r>
          </a:p>
          <a:p>
            <a:pPr>
              <a:buFont typeface="Arial" charset="0"/>
              <a:buNone/>
            </a:pPr>
            <a:r>
              <a:rPr lang="en-US" smtClean="0"/>
              <a:t>	1/7 =  0.14285714285714285714285...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	</a:t>
            </a:r>
            <a:r>
              <a:rPr lang="el-GR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π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mtClean="0"/>
              <a:t>-3 = 0.14159265358979323846264...</a:t>
            </a:r>
          </a:p>
          <a:p>
            <a:pPr>
              <a:buFont typeface="Arial" charset="0"/>
              <a:buNone/>
            </a:pPr>
            <a:r>
              <a:rPr lang="en-US" smtClean="0"/>
              <a:t>    1/5  = 0.19999999999999999999999...</a:t>
            </a:r>
          </a:p>
          <a:p>
            <a:pPr>
              <a:buFont typeface="Arial" charset="0"/>
              <a:buNone/>
            </a:pPr>
            <a:r>
              <a:rPr lang="en-US" smtClean="0"/>
              <a:t>            = 0.20000000000000000000000...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3FBF-0C7A-4566-A0F7-6552E407D388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Representations as decimals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Representation is unique except for the cases that decimal ends in all 0’s or all 9’s.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             x = 0.19999999999999999999999...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         10x =</a:t>
            </a:r>
            <a:r>
              <a:rPr lang="en-US" sz="1800" smtClean="0"/>
              <a:t> </a:t>
            </a:r>
            <a:r>
              <a:rPr lang="en-US" smtClean="0"/>
              <a:t>1.9999999999999999999999...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           9x</a:t>
            </a:r>
            <a:r>
              <a:rPr lang="en-US" sz="1800" smtClean="0"/>
              <a:t> </a:t>
            </a:r>
            <a:r>
              <a:rPr lang="en-US" smtClean="0"/>
              <a:t>=</a:t>
            </a:r>
            <a:r>
              <a:rPr lang="en-US" sz="1600" smtClean="0"/>
              <a:t> </a:t>
            </a:r>
            <a:r>
              <a:rPr lang="en-US" smtClean="0"/>
              <a:t>1.8  so  x=0.200000000000000000...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Won’t allow the representations ending in all 9’s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All other representations give elements of 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baseline="30000" smtClean="0">
                <a:ea typeface="Cambria Math" pitchFamily="18" charset="0"/>
                <a:cs typeface="Cambria Math" pitchFamily="18" charset="0"/>
              </a:rPr>
              <a:t>[0,1)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37A33-3A88-4322-B812-00884C1A2639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Supposed Listing of 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baseline="30000" smtClean="0">
                <a:ea typeface="Cambria Math" pitchFamily="18" charset="0"/>
                <a:cs typeface="Cambria Math" pitchFamily="18" charset="0"/>
              </a:rPr>
              <a:t>[0,1)</a:t>
            </a:r>
            <a:r>
              <a:rPr lang="en-US" smtClean="0"/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BB455-5E70-4E12-88CF-A9BC149A21A8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Supposed Listing of 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baseline="30000" smtClean="0">
                <a:ea typeface="Cambria Math" pitchFamily="18" charset="0"/>
                <a:cs typeface="Cambria Math" pitchFamily="18" charset="0"/>
              </a:rPr>
              <a:t>[0,1)</a:t>
            </a:r>
            <a:endParaRPr lang="en-US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5716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1607-70BB-43A3-A7B2-EBA80AD5F2F9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685800" y="1219200"/>
          <a:ext cx="8229600" cy="536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3121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47016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</a:tbl>
          </a:graphicData>
        </a:graphic>
      </p:graphicFrame>
      <p:sp>
        <p:nvSpPr>
          <p:cNvPr id="29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Flipped Diagonal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5716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5DB8-2ABD-4A2C-B2D3-9B9219D34C75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1524000"/>
            <a:ext cx="4191000" cy="1570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Flipping Rule: </a:t>
            </a:r>
          </a:p>
          <a:p>
            <a:pPr>
              <a:defRPr/>
            </a:pPr>
            <a:endParaRPr lang="en-US" sz="2400" b="1" dirty="0">
              <a:solidFill>
                <a:srgbClr val="00B050"/>
              </a:solidFill>
              <a:latin typeface="Arial" pitchFamily="34" charset="0"/>
              <a:ea typeface="Arial Unicode MS" pitchFamily="34" charset="-128"/>
            </a:endParaRP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If digit is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</a:rPr>
              <a:t>5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, make it</a:t>
            </a:r>
            <a:r>
              <a:rPr lang="en-US" sz="2400" dirty="0">
                <a:latin typeface="Arial" pitchFamily="34" charset="0"/>
                <a:ea typeface="Arial Unicode MS" pitchFamily="34" charset="-12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</a:rPr>
              <a:t>1</a:t>
            </a:r>
            <a:r>
              <a:rPr lang="en-US" sz="2400" dirty="0">
                <a:latin typeface="Arial" pitchFamily="34" charset="0"/>
                <a:ea typeface="Arial Unicode MS" pitchFamily="34" charset="-128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If digit is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</a:rPr>
              <a:t>not</a:t>
            </a:r>
            <a:r>
              <a:rPr lang="en-US" sz="2400" dirty="0">
                <a:latin typeface="Arial" pitchFamily="34" charset="0"/>
                <a:ea typeface="Arial Unicode MS" pitchFamily="34" charset="-128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</a:rPr>
              <a:t>5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, make it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</a:rPr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80963" y="850900"/>
            <a:ext cx="52530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Pattern </a:t>
            </a:r>
            <a:r>
              <a:rPr lang="en-US" sz="2800" b="1">
                <a:latin typeface="Helvetica" pitchFamily="34" charset="0"/>
              </a:rPr>
              <a:t>p</a:t>
            </a:r>
            <a:r>
              <a:rPr lang="en-US" sz="2800">
                <a:latin typeface="Helvetica" pitchFamily="34" charset="0"/>
              </a:rPr>
              <a:t> = x y x y y x y x y x x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x y x x y x y x y y x y x y x y y 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Flipped Diagonal Number </a:t>
            </a:r>
            <a:r>
              <a:rPr lang="en-US" b="1" smtClean="0">
                <a:solidFill>
                  <a:srgbClr val="FF0000"/>
                </a:solidFill>
              </a:rPr>
              <a:t>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5716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D =</a:t>
                      </a:r>
                      <a:endParaRPr lang="en-US" sz="2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0.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7E056-75FF-41D1-A16F-C081C6E94EBF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0869" name="TextBox 2"/>
          <p:cNvSpPr txBox="1">
            <a:spLocks noChangeArrowheads="1"/>
          </p:cNvSpPr>
          <p:nvPr/>
        </p:nvSpPr>
        <p:spPr bwMode="auto">
          <a:xfrm>
            <a:off x="228600" y="3944938"/>
            <a:ext cx="46005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ea typeface="Arial Unicode MS" pitchFamily="34" charset="-128"/>
                <a:cs typeface="Arial Unicode MS" pitchFamily="34" charset="-128"/>
              </a:rPr>
              <a:t>But for all </a:t>
            </a:r>
            <a:r>
              <a:rPr lang="en-US" sz="2800" b="1"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28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>
                <a:ea typeface="Arial Unicode MS" pitchFamily="34" charset="-128"/>
                <a:cs typeface="Arial Unicode MS" pitchFamily="34" charset="-128"/>
              </a:rPr>
              <a:t> we have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b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</a:t>
            </a:r>
            <a:r>
              <a:rPr lang="en-US" sz="28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r</a:t>
            </a:r>
            <a:r>
              <a:rPr lang="en-US" sz="2800" b="1" baseline="-2500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n</a:t>
            </a:r>
            <a:r>
              <a:rPr lang="en-US" sz="2800" b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since they differ on</a:t>
            </a:r>
          </a:p>
          <a:p>
            <a:pPr eaLnBrk="1" hangingPunct="1"/>
            <a:r>
              <a:rPr lang="en-US" sz="2800" b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n</a:t>
            </a:r>
            <a:r>
              <a:rPr lang="en-US" sz="2800" baseline="30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th</a:t>
            </a:r>
            <a:r>
              <a:rPr lang="en-US" sz="28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digit (which is not </a:t>
            </a:r>
            <a:r>
              <a:rPr lang="en-US" sz="2800" b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0</a:t>
            </a:r>
            <a:r>
              <a:rPr lang="en-US" sz="28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or </a:t>
            </a:r>
            <a:r>
              <a:rPr lang="en-US" sz="2800" b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9</a:t>
            </a:r>
            <a:r>
              <a:rPr lang="en-US" sz="28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)</a:t>
            </a:r>
            <a:endParaRPr lang="en-US" sz="2800" baseline="-2500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eaLnBrk="1" hangingPunct="1"/>
            <a:r>
              <a:rPr lang="en-US" sz="3600">
                <a:latin typeface="Cambria Math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⇒</a:t>
            </a:r>
            <a:r>
              <a:rPr lang="en-US" sz="2800">
                <a:latin typeface="Cambria Math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list was incomplete</a:t>
            </a:r>
          </a:p>
          <a:p>
            <a:pPr eaLnBrk="1" hangingPunct="1"/>
            <a:r>
              <a:rPr lang="en-US" sz="3600">
                <a:solidFill>
                  <a:srgbClr val="000000"/>
                </a:solidFill>
                <a:latin typeface="Cambria Math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⇒ </a:t>
            </a:r>
            <a:r>
              <a:rPr lang="en-US" sz="3200">
                <a:solidFill>
                  <a:srgbClr val="000000"/>
                </a:solidFill>
                <a:latin typeface="Cambria Math" pitchFamily="18" charset="0"/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en-US" sz="3200" baseline="30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[0,1)</a:t>
            </a:r>
            <a:r>
              <a:rPr lang="en-US" sz="28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is not countable</a:t>
            </a:r>
          </a:p>
        </p:txBody>
      </p:sp>
      <p:sp>
        <p:nvSpPr>
          <p:cNvPr id="30870" name="TextBox 7"/>
          <p:cNvSpPr txBox="1">
            <a:spLocks noChangeArrowheads="1"/>
          </p:cNvSpPr>
          <p:nvPr/>
        </p:nvSpPr>
        <p:spPr bwMode="auto">
          <a:xfrm>
            <a:off x="228600" y="3048000"/>
            <a:ext cx="213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is in</a:t>
            </a:r>
            <a:r>
              <a:rPr lang="en-US" sz="28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>
                <a:latin typeface="Cambria Math" pitchFamily="18" charset="0"/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en-US" sz="3200" baseline="30000">
                <a:ea typeface="Arial Unicode MS" pitchFamily="34" charset="-128"/>
                <a:cs typeface="Arial Unicode MS" pitchFamily="34" charset="-128"/>
              </a:rPr>
              <a:t>[0,1)</a:t>
            </a:r>
            <a:endParaRPr lang="en-US" sz="32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458200" cy="1143000"/>
          </a:xfrm>
        </p:spPr>
        <p:txBody>
          <a:bodyPr/>
          <a:lstStyle/>
          <a:p>
            <a:r>
              <a:rPr lang="en-US" sz="3600" smtClean="0"/>
              <a:t>The set of all functions  f : </a:t>
            </a:r>
            <a:r>
              <a:rPr lang="en-US" sz="36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ℕ→</a:t>
            </a:r>
            <a:r>
              <a:rPr lang="en-US" sz="3600" smtClean="0"/>
              <a:t>{0,1,...,9}</a:t>
            </a:r>
            <a:br>
              <a:rPr lang="en-US" sz="3600" smtClean="0"/>
            </a:br>
            <a:r>
              <a:rPr lang="en-US" sz="3600" smtClean="0"/>
              <a:t>is not countable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A129B-116D-4535-8219-CF651064400D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Non-computable functions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have seen that</a:t>
            </a:r>
          </a:p>
          <a:p>
            <a:pPr lvl="1"/>
            <a:r>
              <a:rPr lang="en-US" smtClean="0"/>
              <a:t>The set of all (Java) programs is countable</a:t>
            </a:r>
          </a:p>
          <a:p>
            <a:pPr lvl="1"/>
            <a:r>
              <a:rPr lang="en-US" smtClean="0"/>
              <a:t>The set of all functions f : 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ℕ→</a:t>
            </a:r>
            <a:r>
              <a:rPr lang="en-US" smtClean="0"/>
              <a:t>{0,1,...,9} is not countable</a:t>
            </a:r>
          </a:p>
          <a:p>
            <a:pPr lvl="1"/>
            <a:endParaRPr lang="en-US" smtClean="0"/>
          </a:p>
          <a:p>
            <a:r>
              <a:rPr lang="en-US" smtClean="0"/>
              <a:t>So... </a:t>
            </a:r>
          </a:p>
          <a:p>
            <a:pPr lvl="1"/>
            <a:r>
              <a:rPr lang="en-US" smtClean="0"/>
              <a:t>There must be some function  f : 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ℕ→</a:t>
            </a:r>
            <a:r>
              <a:rPr lang="en-US" smtClean="0"/>
              <a:t>{0,1,...,9} that is not computable by any program!</a:t>
            </a:r>
            <a:br>
              <a:rPr lang="en-US" smtClean="0"/>
            </a:b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F0924-6CD0-4A8D-9639-F3081EA3C946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4973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9900"/>
                </a:solidFill>
                <a:latin typeface="Helvetica" pitchFamily="34" charset="0"/>
              </a:rPr>
              <a:t>x y x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y</a:t>
            </a:r>
            <a:r>
              <a:rPr lang="en-US" sz="2800">
                <a:latin typeface="Helvetica" pitchFamily="34" charset="0"/>
              </a:rPr>
              <a:t> y x y x y x x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</a:rPr>
              <a:t>x y x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x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y x y x y y x y x y x y y 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</a:t>
            </a:r>
            <a:r>
              <a:rPr lang="en-US" sz="2800">
                <a:solidFill>
                  <a:srgbClr val="3366FF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x x y x y x y y x y x y x y y x y x y x x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209800" y="914400"/>
            <a:ext cx="3152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x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y x y y 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x 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</a:rPr>
              <a:t>x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x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y x y x y y x y x y x y y x y x y x x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2438400" y="1277938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y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 x y y 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0963" y="547688"/>
            <a:ext cx="304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 y x y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31788" y="211138"/>
            <a:ext cx="81486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Helvetica" pitchFamily="34" charset="0"/>
              </a:rPr>
              <a:t>String </a:t>
            </a:r>
            <a:r>
              <a:rPr lang="en-US" sz="2800" b="1">
                <a:latin typeface="Helvetica" pitchFamily="34" charset="0"/>
              </a:rPr>
              <a:t>s</a:t>
            </a:r>
            <a:r>
              <a:rPr lang="en-US" sz="2800">
                <a:latin typeface="Helvetica" pitchFamily="34" charset="0"/>
              </a:rPr>
              <a:t> = x y x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009900"/>
                </a:solidFill>
                <a:latin typeface="Helvetica" pitchFamily="34" charset="0"/>
              </a:rPr>
              <a:t>x y x y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</a:rPr>
              <a:t>x</a:t>
            </a:r>
            <a:r>
              <a:rPr lang="en-US" sz="2800">
                <a:solidFill>
                  <a:srgbClr val="0033CC"/>
                </a:solidFill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</a:rPr>
              <a:t>y y x y x y x y y x y x y x x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192338" y="9128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800">
                <a:solidFill>
                  <a:srgbClr val="00B0F0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462213" y="1277938"/>
            <a:ext cx="642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x y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2713038" y="1643063"/>
            <a:ext cx="3152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80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y x y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cs typeface="Helvetica" pitchFamily="34" charset="0"/>
              </a:rPr>
              <a:t>x y x y x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8131-EBBE-419E-9CD4-28AD630011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headEnd type="none" w="med" len="med"/>
          <a:tailEnd type="arrow" w="med" len="med"/>
        </a:ln>
      </a:spPr>
      <a:bodyPr anchor="ctr"/>
      <a:lstStyle>
        <a:defPPr algn="ctr">
          <a:defRPr sz="240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2473</Words>
  <Application>Microsoft Office PowerPoint</Application>
  <PresentationFormat>On-screen Show (4:3)</PresentationFormat>
  <Paragraphs>898</Paragraphs>
  <Slides>52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Wingdings</vt:lpstr>
      <vt:lpstr>Comic Sans MS</vt:lpstr>
      <vt:lpstr>Cambria Math</vt:lpstr>
      <vt:lpstr>Arial Unicode MS</vt:lpstr>
      <vt:lpstr>ＭＳ Ｐゴシック</vt:lpstr>
      <vt:lpstr>Times New Roman</vt:lpstr>
      <vt:lpstr>Helvetica</vt:lpstr>
      <vt:lpstr>Symbol</vt:lpstr>
      <vt:lpstr>Calibri</vt:lpstr>
      <vt:lpstr>Office Theme</vt:lpstr>
      <vt:lpstr>CSE 311  Foundations of Computing I</vt:lpstr>
      <vt:lpstr>Announcements</vt:lpstr>
      <vt:lpstr>Last Lecture Highlights</vt:lpstr>
      <vt:lpstr>Pattern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Better Pattern Matching via Finite Automata</vt:lpstr>
      <vt:lpstr>Building a DFA for the pattern</vt:lpstr>
      <vt:lpstr>Preprocessing the pattern</vt:lpstr>
      <vt:lpstr>Preprocessing the pattern</vt:lpstr>
      <vt:lpstr>Preprocessing the pattern</vt:lpstr>
      <vt:lpstr>Preprocessing the pattern</vt:lpstr>
      <vt:lpstr>Generalizing</vt:lpstr>
      <vt:lpstr>CSE 311  Foundations of Computing I</vt:lpstr>
      <vt:lpstr>Computing &amp; Mathematics</vt:lpstr>
      <vt:lpstr>A Brief History of Reasoning</vt:lpstr>
      <vt:lpstr>A Brief History of Reasoning</vt:lpstr>
      <vt:lpstr>A Brief History of Reasoning</vt:lpstr>
      <vt:lpstr>Starting with Cantor</vt:lpstr>
      <vt:lpstr>Cardinality</vt:lpstr>
      <vt:lpstr>Cardinality</vt:lpstr>
      <vt:lpstr>Countability</vt:lpstr>
      <vt:lpstr>The set of all integers is countable</vt:lpstr>
      <vt:lpstr>Is the set of positive rational numbers countable?</vt:lpstr>
      <vt:lpstr>Positive Rational Numbers</vt:lpstr>
      <vt:lpstr>{Positive Rational Numbers} is Countable</vt:lpstr>
      <vt:lpstr>{Positive Rational Numbers} is Countable</vt:lpstr>
      <vt:lpstr>Claim: Σ* is countable for every finite Σ </vt:lpstr>
      <vt:lpstr>The set of all Java programs is countable</vt:lpstr>
      <vt:lpstr>What about the Real Numbers?</vt:lpstr>
      <vt:lpstr>Proof by contradiction</vt:lpstr>
      <vt:lpstr>Real numbers between 0 and 1:  ℝ[0,1)</vt:lpstr>
      <vt:lpstr>Representations as decimals</vt:lpstr>
      <vt:lpstr>Supposed Listing of ℝ[0,1) </vt:lpstr>
      <vt:lpstr>Supposed Listing of ℝ[0,1)</vt:lpstr>
      <vt:lpstr>Flipped Diagonal </vt:lpstr>
      <vt:lpstr>Flipped Diagonal Number D</vt:lpstr>
      <vt:lpstr>The set of all functions  f : ℕ→{0,1,...,9} is not countable </vt:lpstr>
      <vt:lpstr>Non-computable functions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CSE370: Introduction to Digital Design</dc:title>
  <dc:creator/>
  <cp:lastModifiedBy/>
  <cp:revision>5</cp:revision>
  <cp:lastPrinted>1901-01-01T07:00:00Z</cp:lastPrinted>
  <dcterms:created xsi:type="dcterms:W3CDTF">2010-01-04T17:42:51Z</dcterms:created>
  <dcterms:modified xsi:type="dcterms:W3CDTF">2013-05-31T23:42:04Z</dcterms:modified>
</cp:coreProperties>
</file>