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706" r:id="rId1"/>
  </p:sldMasterIdLst>
  <p:notesMasterIdLst>
    <p:notesMasterId r:id="rId37"/>
  </p:notesMasterIdLst>
  <p:handoutMasterIdLst>
    <p:handoutMasterId r:id="rId38"/>
  </p:handoutMasterIdLst>
  <p:sldIdLst>
    <p:sldId id="413" r:id="rId2"/>
    <p:sldId id="415" r:id="rId3"/>
    <p:sldId id="484" r:id="rId4"/>
    <p:sldId id="510" r:id="rId5"/>
    <p:sldId id="544" r:id="rId6"/>
    <p:sldId id="545" r:id="rId7"/>
    <p:sldId id="549" r:id="rId8"/>
    <p:sldId id="541" r:id="rId9"/>
    <p:sldId id="542" r:id="rId10"/>
    <p:sldId id="543" r:id="rId11"/>
    <p:sldId id="546" r:id="rId12"/>
    <p:sldId id="547" r:id="rId13"/>
    <p:sldId id="548" r:id="rId14"/>
    <p:sldId id="511" r:id="rId15"/>
    <p:sldId id="536" r:id="rId16"/>
    <p:sldId id="538" r:id="rId17"/>
    <p:sldId id="539" r:id="rId18"/>
    <p:sldId id="550" r:id="rId19"/>
    <p:sldId id="551" r:id="rId20"/>
    <p:sldId id="554" r:id="rId21"/>
    <p:sldId id="552" r:id="rId22"/>
    <p:sldId id="553" r:id="rId23"/>
    <p:sldId id="555" r:id="rId24"/>
    <p:sldId id="556" r:id="rId25"/>
    <p:sldId id="557" r:id="rId26"/>
    <p:sldId id="561" r:id="rId27"/>
    <p:sldId id="562" r:id="rId28"/>
    <p:sldId id="563" r:id="rId29"/>
    <p:sldId id="558" r:id="rId30"/>
    <p:sldId id="559" r:id="rId31"/>
    <p:sldId id="564" r:id="rId32"/>
    <p:sldId id="565" r:id="rId33"/>
    <p:sldId id="566" r:id="rId34"/>
    <p:sldId id="567" r:id="rId35"/>
    <p:sldId id="568" r:id="rId36"/>
  </p:sldIdLst>
  <p:sldSz cx="9144000" cy="6858000" type="screen4x3"/>
  <p:notesSz cx="6934200" cy="9220200"/>
  <p:embeddedFontLst>
    <p:embeddedFont>
      <p:font typeface="MS PGothic" pitchFamily="34" charset="-128"/>
      <p:regular r:id="rId39"/>
    </p:embeddedFont>
    <p:embeddedFont>
      <p:font typeface="Calibri" pitchFamily="34" charset="0"/>
      <p:regular r:id="rId40"/>
      <p:bold r:id="rId41"/>
      <p:italic r:id="rId42"/>
      <p:boldItalic r:id="rId43"/>
    </p:embeddedFont>
    <p:embeddedFont>
      <p:font typeface="Cambria Math" pitchFamily="18" charset="0"/>
      <p:regular r:id="rId44"/>
    </p:embeddedFont>
    <p:embeddedFont>
      <p:font typeface="Tahoma" pitchFamily="34" charset="0"/>
      <p:regular r:id="rId45"/>
      <p:bold r:id="rId46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00FF"/>
    <a:srgbClr val="CC99FF"/>
    <a:srgbClr val="FFCC99"/>
    <a:srgbClr val="FFFF00"/>
    <a:srgbClr val="FFFF99"/>
    <a:srgbClr val="00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129" autoAdjust="0"/>
    <p:restoredTop sz="95272" autoAdjust="0"/>
  </p:normalViewPr>
  <p:slideViewPr>
    <p:cSldViewPr>
      <p:cViewPr varScale="1">
        <p:scale>
          <a:sx n="127" d="100"/>
          <a:sy n="127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7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4.fntdata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46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font" Target="fonts/font2.fntdata"/><Relationship Id="rId45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5.fntdata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27007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79913"/>
            <a:ext cx="5083175" cy="4149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737" tIns="45065" rIns="91737" bIns="450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3789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1413" y="698500"/>
            <a:ext cx="4651375" cy="3489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0372292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ＭＳ Ｐゴシック" pitchFamily="-111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The gates highlighted in blue are the original tree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D822F-258C-43C1-83CE-11B4BB2EA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2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A9D51-08DC-46AA-B9C4-002137CA7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2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14977-ED44-4D9B-AC57-705278E8F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78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C31D6-8D11-4222-BFC0-C858FFCB4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8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FA42A-880B-447F-B0C5-53B12A86A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2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FBEE3-6BFD-400F-98EC-DA0F7ED84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1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0A590-7196-458C-8C14-8CF794F6C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7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7A1C1-0D1F-49BE-BD8D-16144B340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1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78131-EBBE-419E-9CD4-28AD63001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2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FB7C6-F836-44BE-84C6-E3086E151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5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530E3-60DD-4B01-8A28-DC121F1B3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86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158553C6-6300-4182-A20A-34F91041E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Lecture 24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FSM Limits, Connection to Circuits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Spring 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394E02-5AF1-4D32-9C30-BFFBFEF05D75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Only two simplification rules: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Rule 1</a:t>
            </a:r>
            <a:r>
              <a:rPr lang="en-US" dirty="0" smtClean="0"/>
              <a:t>:  For any two states q</a:t>
            </a:r>
            <a:r>
              <a:rPr lang="en-US" baseline="-25000" dirty="0" smtClean="0"/>
              <a:t>1</a:t>
            </a:r>
            <a:r>
              <a:rPr lang="en-US" dirty="0" smtClean="0"/>
              <a:t> and q</a:t>
            </a:r>
            <a:r>
              <a:rPr lang="en-US" baseline="-25000" dirty="0" smtClean="0"/>
              <a:t>2</a:t>
            </a:r>
            <a:r>
              <a:rPr lang="en-US" dirty="0" smtClean="0"/>
              <a:t> with parallel edges (possibly q</a:t>
            </a:r>
            <a:r>
              <a:rPr lang="en-US" baseline="-25000" dirty="0" smtClean="0"/>
              <a:t>1</a:t>
            </a:r>
            <a:r>
              <a:rPr lang="en-US" dirty="0" smtClean="0"/>
              <a:t>=q</a:t>
            </a:r>
            <a:r>
              <a:rPr lang="en-US" baseline="-25000" dirty="0" smtClean="0"/>
              <a:t>2</a:t>
            </a:r>
            <a:r>
              <a:rPr lang="en-US" dirty="0" smtClean="0"/>
              <a:t>), replace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/>
              <a:t>Rule 2</a:t>
            </a:r>
            <a:r>
              <a:rPr lang="en-US" dirty="0" smtClean="0"/>
              <a:t>: Eliminate non-start/final state q</a:t>
            </a:r>
            <a:r>
              <a:rPr lang="en-US" baseline="-25000" dirty="0" smtClean="0"/>
              <a:t>3</a:t>
            </a:r>
            <a:r>
              <a:rPr lang="en-US" dirty="0" smtClean="0"/>
              <a:t> by replacing all</a:t>
            </a:r>
            <a:endParaRPr lang="en-US" dirty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    for </a:t>
            </a:r>
            <a:r>
              <a:rPr lang="en-US" i="1" dirty="0" smtClean="0"/>
              <a:t>every</a:t>
            </a:r>
            <a:r>
              <a:rPr lang="en-US" dirty="0" smtClean="0"/>
              <a:t> pair of states q</a:t>
            </a:r>
            <a:r>
              <a:rPr lang="en-US" baseline="-25000" dirty="0" smtClean="0"/>
              <a:t>1</a:t>
            </a:r>
            <a:r>
              <a:rPr lang="en-US" dirty="0" smtClean="0"/>
              <a:t>, q</a:t>
            </a:r>
            <a:r>
              <a:rPr lang="en-US" baseline="-25000" dirty="0" smtClean="0"/>
              <a:t>2</a:t>
            </a:r>
            <a:r>
              <a:rPr lang="en-US" dirty="0" smtClean="0"/>
              <a:t> (even if q</a:t>
            </a:r>
            <a:r>
              <a:rPr lang="en-US" baseline="-25000" dirty="0" smtClean="0"/>
              <a:t>1</a:t>
            </a:r>
            <a:r>
              <a:rPr lang="en-US" dirty="0" smtClean="0"/>
              <a:t>=q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5A2B72-A5A4-454F-9214-210201B41A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6871" name="Group 114"/>
          <p:cNvGrpSpPr>
            <a:grpSpLocks/>
          </p:cNvGrpSpPr>
          <p:nvPr/>
        </p:nvGrpSpPr>
        <p:grpSpPr bwMode="auto">
          <a:xfrm>
            <a:off x="1600200" y="2209800"/>
            <a:ext cx="6156325" cy="1376363"/>
            <a:chOff x="1600200" y="2286000"/>
            <a:chExt cx="6157046" cy="1376065"/>
          </a:xfrm>
        </p:grpSpPr>
        <p:grpSp>
          <p:nvGrpSpPr>
            <p:cNvPr id="36895" name="Group 113"/>
            <p:cNvGrpSpPr>
              <a:grpSpLocks/>
            </p:cNvGrpSpPr>
            <p:nvPr/>
          </p:nvGrpSpPr>
          <p:grpSpPr bwMode="auto">
            <a:xfrm>
              <a:off x="1600200" y="2286000"/>
              <a:ext cx="3353392" cy="1376065"/>
              <a:chOff x="1600200" y="2286000"/>
              <a:chExt cx="3353392" cy="1376065"/>
            </a:xfrm>
          </p:grpSpPr>
          <p:sp>
            <p:nvSpPr>
              <p:cNvPr id="36903" name="TextBox 20"/>
              <p:cNvSpPr txBox="1">
                <a:spLocks noChangeArrowheads="1"/>
              </p:cNvSpPr>
              <p:nvPr/>
            </p:nvSpPr>
            <p:spPr bwMode="auto">
              <a:xfrm>
                <a:off x="1600200" y="2895600"/>
                <a:ext cx="470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400">
                    <a:solidFill>
                      <a:prstClr val="black"/>
                    </a:solidFill>
                  </a:rPr>
                  <a:t>q</a:t>
                </a:r>
                <a:r>
                  <a:rPr lang="en-US" sz="2400" baseline="-25000">
                    <a:solidFill>
                      <a:prstClr val="black"/>
                    </a:solidFill>
                  </a:rPr>
                  <a:t>1</a:t>
                </a:r>
              </a:p>
            </p:txBody>
          </p:sp>
          <p:sp>
            <p:nvSpPr>
              <p:cNvPr id="36904" name="TextBox 22"/>
              <p:cNvSpPr txBox="1">
                <a:spLocks noChangeArrowheads="1"/>
              </p:cNvSpPr>
              <p:nvPr/>
            </p:nvSpPr>
            <p:spPr bwMode="auto">
              <a:xfrm>
                <a:off x="3810000" y="2819400"/>
                <a:ext cx="470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400">
                    <a:solidFill>
                      <a:prstClr val="black"/>
                    </a:solidFill>
                  </a:rPr>
                  <a:t>q</a:t>
                </a:r>
                <a:r>
                  <a:rPr lang="en-US" sz="2400" baseline="-25000">
                    <a:solidFill>
                      <a:prstClr val="black"/>
                    </a:solidFill>
                  </a:rPr>
                  <a:t>2</a:t>
                </a: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>
                <a:off x="3810259" y="2895468"/>
                <a:ext cx="457254" cy="45710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050" b="1" baseline="-25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543" y="2286000"/>
                <a:ext cx="369931" cy="46186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b="1" dirty="0">
                    <a:solidFill>
                      <a:prstClr val="black"/>
                    </a:solidFill>
                    <a:latin typeface="Calibri"/>
                  </a:rPr>
                  <a:t>A</a:t>
                </a:r>
              </a:p>
            </p:txBody>
          </p:sp>
          <p:cxnSp>
            <p:nvCxnSpPr>
              <p:cNvPr id="17" name="Curved Connector 16"/>
              <p:cNvCxnSpPr>
                <a:stCxn id="22" idx="7"/>
                <a:endCxn id="24" idx="1"/>
              </p:cNvCxnSpPr>
              <p:nvPr/>
            </p:nvCxnSpPr>
            <p:spPr>
              <a:xfrm rot="5400000" flipH="1" flipV="1">
                <a:off x="2941001" y="2030951"/>
                <a:ext cx="4762" cy="1867119"/>
              </a:xfrm>
              <a:prstGeom prst="curvedConnector3">
                <a:avLst>
                  <a:gd name="adj1" fmla="val 6493143"/>
                </a:avLst>
              </a:prstGeom>
              <a:ln w="190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>
              <a:xfrm>
                <a:off x="1600200" y="2895468"/>
                <a:ext cx="479481" cy="488844"/>
              </a:xfrm>
              <a:prstGeom prst="ellips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40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9" name="Curved Connector 18"/>
              <p:cNvCxnSpPr>
                <a:stCxn id="22" idx="5"/>
                <a:endCxn id="24" idx="3"/>
              </p:cNvCxnSpPr>
              <p:nvPr/>
            </p:nvCxnSpPr>
            <p:spPr>
              <a:xfrm rot="5400000" flipH="1" flipV="1">
                <a:off x="2929891" y="2365840"/>
                <a:ext cx="26982" cy="1867119"/>
              </a:xfrm>
              <a:prstGeom prst="curvedConnector3">
                <a:avLst>
                  <a:gd name="adj1" fmla="val -1114205"/>
                </a:avLst>
              </a:prstGeom>
              <a:ln w="190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819543" y="3200202"/>
                <a:ext cx="357230" cy="46186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b="1" dirty="0">
                    <a:solidFill>
                      <a:prstClr val="black"/>
                    </a:solidFill>
                    <a:latin typeface="Calibri"/>
                  </a:rPr>
                  <a:t>B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419930" y="2819285"/>
                <a:ext cx="533463" cy="52376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Calibri"/>
                  </a:rPr>
                  <a:t>by</a:t>
                </a:r>
              </a:p>
            </p:txBody>
          </p:sp>
        </p:grpSp>
        <p:grpSp>
          <p:nvGrpSpPr>
            <p:cNvPr id="36896" name="Group 101"/>
            <p:cNvGrpSpPr>
              <a:grpSpLocks/>
            </p:cNvGrpSpPr>
            <p:nvPr/>
          </p:nvGrpSpPr>
          <p:grpSpPr bwMode="auto">
            <a:xfrm>
              <a:off x="5077446" y="2667000"/>
              <a:ext cx="2679800" cy="708120"/>
              <a:chOff x="5077446" y="2667000"/>
              <a:chExt cx="2679800" cy="708120"/>
            </a:xfrm>
          </p:grpSpPr>
          <p:cxnSp>
            <p:nvCxnSpPr>
              <p:cNvPr id="8" name="Straight Arrow Connector 7"/>
              <p:cNvCxnSpPr>
                <a:stCxn id="47" idx="6"/>
                <a:endCxn id="44" idx="2"/>
              </p:cNvCxnSpPr>
              <p:nvPr/>
            </p:nvCxnSpPr>
            <p:spPr>
              <a:xfrm flipV="1">
                <a:off x="5556713" y="3114495"/>
                <a:ext cx="1730578" cy="1587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898" name="TextBox 11"/>
              <p:cNvSpPr txBox="1">
                <a:spLocks noChangeArrowheads="1"/>
              </p:cNvSpPr>
              <p:nvPr/>
            </p:nvSpPr>
            <p:spPr bwMode="auto">
              <a:xfrm>
                <a:off x="6020317" y="2666917"/>
                <a:ext cx="739862" cy="461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400" b="1">
                    <a:solidFill>
                      <a:prstClr val="black"/>
                    </a:solidFill>
                    <a:latin typeface="Calibri" pitchFamily="34" charset="0"/>
                  </a:rPr>
                  <a:t>A</a:t>
                </a:r>
                <a:r>
                  <a:rPr lang="en-US" sz="2000" b="1">
                    <a:solidFill>
                      <a:prstClr val="black"/>
                    </a:solidFill>
                    <a:latin typeface="Cambria Math" pitchFamily="18" charset="0"/>
                  </a:rPr>
                  <a:t>⋃</a:t>
                </a:r>
                <a:r>
                  <a:rPr lang="en-US" sz="2400" b="1">
                    <a:solidFill>
                      <a:prstClr val="black"/>
                    </a:solidFill>
                    <a:latin typeface="Calibri" pitchFamily="34" charset="0"/>
                  </a:rPr>
                  <a:t>B</a:t>
                </a:r>
              </a:p>
            </p:txBody>
          </p:sp>
          <p:sp>
            <p:nvSpPr>
              <p:cNvPr id="36899" name="TextBox 41"/>
              <p:cNvSpPr txBox="1">
                <a:spLocks noChangeArrowheads="1"/>
              </p:cNvSpPr>
              <p:nvPr/>
            </p:nvSpPr>
            <p:spPr bwMode="auto">
              <a:xfrm>
                <a:off x="5077446" y="2886356"/>
                <a:ext cx="470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400">
                    <a:solidFill>
                      <a:prstClr val="black"/>
                    </a:solidFill>
                  </a:rPr>
                  <a:t>q</a:t>
                </a:r>
                <a:r>
                  <a:rPr lang="en-US" sz="2400" baseline="-25000">
                    <a:solidFill>
                      <a:prstClr val="black"/>
                    </a:solidFill>
                  </a:rPr>
                  <a:t>1</a:t>
                </a:r>
              </a:p>
            </p:txBody>
          </p:sp>
          <p:sp>
            <p:nvSpPr>
              <p:cNvPr id="36900" name="TextBox 42"/>
              <p:cNvSpPr txBox="1">
                <a:spLocks noChangeArrowheads="1"/>
              </p:cNvSpPr>
              <p:nvPr/>
            </p:nvSpPr>
            <p:spPr bwMode="auto">
              <a:xfrm>
                <a:off x="7287246" y="2810156"/>
                <a:ext cx="470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400">
                    <a:solidFill>
                      <a:prstClr val="black"/>
                    </a:solidFill>
                  </a:rPr>
                  <a:t>q</a:t>
                </a:r>
                <a:r>
                  <a:rPr lang="en-US" sz="2400" baseline="-25000">
                    <a:solidFill>
                      <a:prstClr val="black"/>
                    </a:solidFill>
                  </a:rPr>
                  <a:t>2</a:t>
                </a:r>
              </a:p>
            </p:txBody>
          </p:sp>
          <p:sp>
            <p:nvSpPr>
              <p:cNvPr id="44" name="Oval 43"/>
              <p:cNvSpPr/>
              <p:nvPr/>
            </p:nvSpPr>
            <p:spPr bwMode="auto">
              <a:xfrm>
                <a:off x="7287291" y="2885945"/>
                <a:ext cx="457254" cy="45710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050" b="1" baseline="-25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5077232" y="2885945"/>
                <a:ext cx="479481" cy="488844"/>
              </a:xfrm>
              <a:prstGeom prst="ellips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40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36872" name="Group 111"/>
          <p:cNvGrpSpPr>
            <a:grpSpLocks/>
          </p:cNvGrpSpPr>
          <p:nvPr/>
        </p:nvGrpSpPr>
        <p:grpSpPr bwMode="auto">
          <a:xfrm>
            <a:off x="1676400" y="4572000"/>
            <a:ext cx="6337300" cy="936625"/>
            <a:chOff x="1676400" y="4419600"/>
            <a:chExt cx="6337400" cy="936720"/>
          </a:xfrm>
        </p:grpSpPr>
        <p:cxnSp>
          <p:nvCxnSpPr>
            <p:cNvPr id="64" name="Curved Connector 63"/>
            <p:cNvCxnSpPr>
              <a:stCxn id="85" idx="1"/>
              <a:endCxn id="85" idx="7"/>
            </p:cNvCxnSpPr>
            <p:nvPr/>
          </p:nvCxnSpPr>
          <p:spPr>
            <a:xfrm rot="5400000" flipH="1" flipV="1">
              <a:off x="3276625" y="4781601"/>
              <a:ext cx="12701" cy="323855"/>
            </a:xfrm>
            <a:prstGeom prst="curvedConnector3">
              <a:avLst>
                <a:gd name="adj1" fmla="val 2897205"/>
              </a:avLst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81" idx="6"/>
            </p:cNvCxnSpPr>
            <p:nvPr/>
          </p:nvCxnSpPr>
          <p:spPr>
            <a:xfrm>
              <a:off x="2133607" y="5105470"/>
              <a:ext cx="91441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85" idx="6"/>
              <a:endCxn id="88" idx="2"/>
            </p:cNvCxnSpPr>
            <p:nvPr/>
          </p:nvCxnSpPr>
          <p:spPr>
            <a:xfrm>
              <a:off x="3505229" y="5105470"/>
              <a:ext cx="91441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2438412" y="4724431"/>
              <a:ext cx="369894" cy="4620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prstClr val="black"/>
                  </a:solidFill>
                  <a:latin typeface="Calibri"/>
                </a:rPr>
                <a:t>A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895619" y="4419600"/>
              <a:ext cx="357194" cy="4620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prstClr val="black"/>
                  </a:solidFill>
                  <a:latin typeface="Calibri"/>
                </a:rPr>
                <a:t>B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810034" y="4724431"/>
              <a:ext cx="347668" cy="4620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prstClr val="black"/>
                  </a:solidFill>
                  <a:latin typeface="Calibri"/>
                </a:rPr>
                <a:t>C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400875" y="4724431"/>
              <a:ext cx="860439" cy="4620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prstClr val="black"/>
                  </a:solidFill>
                  <a:latin typeface="Calibri"/>
                </a:rPr>
                <a:t>AB*C</a:t>
              </a:r>
            </a:p>
          </p:txBody>
        </p:sp>
        <p:grpSp>
          <p:nvGrpSpPr>
            <p:cNvPr id="36881" name="Group 81"/>
            <p:cNvGrpSpPr>
              <a:grpSpLocks/>
            </p:cNvGrpSpPr>
            <p:nvPr/>
          </p:nvGrpSpPr>
          <p:grpSpPr bwMode="auto">
            <a:xfrm>
              <a:off x="1676400" y="4800600"/>
              <a:ext cx="470000" cy="533400"/>
              <a:chOff x="7439646" y="3114956"/>
              <a:chExt cx="470000" cy="533400"/>
            </a:xfrm>
          </p:grpSpPr>
          <p:sp>
            <p:nvSpPr>
              <p:cNvPr id="36893" name="TextBox 79"/>
              <p:cNvSpPr txBox="1">
                <a:spLocks noChangeArrowheads="1"/>
              </p:cNvSpPr>
              <p:nvPr/>
            </p:nvSpPr>
            <p:spPr bwMode="auto">
              <a:xfrm>
                <a:off x="7439646" y="3114956"/>
                <a:ext cx="470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400">
                    <a:solidFill>
                      <a:prstClr val="black"/>
                    </a:solidFill>
                  </a:rPr>
                  <a:t>q</a:t>
                </a:r>
                <a:r>
                  <a:rPr lang="en-US" sz="2400" baseline="-25000">
                    <a:solidFill>
                      <a:prstClr val="black"/>
                    </a:solidFill>
                  </a:rPr>
                  <a:t>1</a:t>
                </a: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>
                <a:off x="7439646" y="3191203"/>
                <a:ext cx="457207" cy="45724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050" b="1" baseline="-250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6882" name="TextBox 83"/>
            <p:cNvSpPr txBox="1">
              <a:spLocks noChangeArrowheads="1"/>
            </p:cNvSpPr>
            <p:nvPr/>
          </p:nvSpPr>
          <p:spPr bwMode="auto">
            <a:xfrm>
              <a:off x="3048000" y="4800600"/>
              <a:ext cx="470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400">
                  <a:solidFill>
                    <a:prstClr val="black"/>
                  </a:solidFill>
                </a:rPr>
                <a:t>q</a:t>
              </a:r>
              <a:r>
                <a:rPr lang="en-US" sz="2400" baseline="-25000">
                  <a:solidFill>
                    <a:prstClr val="black"/>
                  </a:solidFill>
                </a:rPr>
                <a:t>3</a:t>
              </a:r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3048022" y="4876846"/>
              <a:ext cx="457207" cy="45724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prstClr val="black"/>
                </a:solidFill>
              </a:endParaRPr>
            </a:p>
          </p:txBody>
        </p:sp>
        <p:grpSp>
          <p:nvGrpSpPr>
            <p:cNvPr id="36884" name="Group 85"/>
            <p:cNvGrpSpPr>
              <a:grpSpLocks/>
            </p:cNvGrpSpPr>
            <p:nvPr/>
          </p:nvGrpSpPr>
          <p:grpSpPr bwMode="auto">
            <a:xfrm>
              <a:off x="4419600" y="4800600"/>
              <a:ext cx="470000" cy="533400"/>
              <a:chOff x="7439646" y="3114956"/>
              <a:chExt cx="470000" cy="533400"/>
            </a:xfrm>
          </p:grpSpPr>
          <p:sp>
            <p:nvSpPr>
              <p:cNvPr id="36891" name="TextBox 86"/>
              <p:cNvSpPr txBox="1">
                <a:spLocks noChangeArrowheads="1"/>
              </p:cNvSpPr>
              <p:nvPr/>
            </p:nvSpPr>
            <p:spPr bwMode="auto">
              <a:xfrm>
                <a:off x="7439646" y="3114956"/>
                <a:ext cx="470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400">
                    <a:solidFill>
                      <a:prstClr val="black"/>
                    </a:solidFill>
                  </a:rPr>
                  <a:t>q</a:t>
                </a:r>
                <a:r>
                  <a:rPr lang="en-US" sz="2400" baseline="-25000">
                    <a:solidFill>
                      <a:prstClr val="black"/>
                    </a:solidFill>
                  </a:rPr>
                  <a:t>2</a:t>
                </a:r>
              </a:p>
            </p:txBody>
          </p:sp>
          <p:sp>
            <p:nvSpPr>
              <p:cNvPr id="88" name="Oval 87"/>
              <p:cNvSpPr/>
              <p:nvPr/>
            </p:nvSpPr>
            <p:spPr bwMode="auto">
              <a:xfrm>
                <a:off x="7439689" y="3191203"/>
                <a:ext cx="457207" cy="45724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050" b="1" baseline="-25000" dirty="0">
                  <a:solidFill>
                    <a:prstClr val="black"/>
                  </a:solidFill>
                </a:endParaRPr>
              </a:p>
            </p:txBody>
          </p:sp>
        </p:grpSp>
        <p:cxnSp>
          <p:nvCxnSpPr>
            <p:cNvPr id="104" name="Straight Arrow Connector 103"/>
            <p:cNvCxnSpPr>
              <a:stCxn id="109" idx="6"/>
              <a:endCxn id="108" idx="2"/>
            </p:cNvCxnSpPr>
            <p:nvPr/>
          </p:nvCxnSpPr>
          <p:spPr>
            <a:xfrm flipV="1">
              <a:off x="6118295" y="5105470"/>
              <a:ext cx="1425597" cy="635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886" name="TextBox 105"/>
            <p:cNvSpPr txBox="1">
              <a:spLocks noChangeArrowheads="1"/>
            </p:cNvSpPr>
            <p:nvPr/>
          </p:nvSpPr>
          <p:spPr bwMode="auto">
            <a:xfrm>
              <a:off x="5638800" y="4867556"/>
              <a:ext cx="470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400">
                  <a:solidFill>
                    <a:prstClr val="black"/>
                  </a:solidFill>
                </a:rPr>
                <a:t>q</a:t>
              </a:r>
              <a:r>
                <a:rPr lang="en-US" sz="2400" baseline="-25000">
                  <a:solidFill>
                    <a:prstClr val="black"/>
                  </a:solidFill>
                </a:rPr>
                <a:t>1</a:t>
              </a:r>
            </a:p>
          </p:txBody>
        </p:sp>
        <p:grpSp>
          <p:nvGrpSpPr>
            <p:cNvPr id="36887" name="Group 110"/>
            <p:cNvGrpSpPr>
              <a:grpSpLocks/>
            </p:cNvGrpSpPr>
            <p:nvPr/>
          </p:nvGrpSpPr>
          <p:grpSpPr bwMode="auto">
            <a:xfrm>
              <a:off x="7543800" y="4800600"/>
              <a:ext cx="470000" cy="533400"/>
              <a:chOff x="7848600" y="4791356"/>
              <a:chExt cx="470000" cy="533400"/>
            </a:xfrm>
          </p:grpSpPr>
          <p:sp>
            <p:nvSpPr>
              <p:cNvPr id="36889" name="TextBox 106"/>
              <p:cNvSpPr txBox="1">
                <a:spLocks noChangeArrowheads="1"/>
              </p:cNvSpPr>
              <p:nvPr/>
            </p:nvSpPr>
            <p:spPr bwMode="auto">
              <a:xfrm>
                <a:off x="7848600" y="4791356"/>
                <a:ext cx="470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400">
                    <a:solidFill>
                      <a:prstClr val="black"/>
                    </a:solidFill>
                  </a:rPr>
                  <a:t>q</a:t>
                </a:r>
                <a:r>
                  <a:rPr lang="en-US" sz="2400" baseline="-25000">
                    <a:solidFill>
                      <a:prstClr val="black"/>
                    </a:solidFill>
                  </a:rPr>
                  <a:t>2</a:t>
                </a:r>
              </a:p>
            </p:txBody>
          </p:sp>
          <p:sp>
            <p:nvSpPr>
              <p:cNvPr id="108" name="Oval 107"/>
              <p:cNvSpPr/>
              <p:nvPr/>
            </p:nvSpPr>
            <p:spPr bwMode="auto">
              <a:xfrm>
                <a:off x="7848693" y="4867603"/>
                <a:ext cx="457207" cy="45724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050" b="1" baseline="-250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09" name="Oval 108"/>
            <p:cNvSpPr/>
            <p:nvPr/>
          </p:nvSpPr>
          <p:spPr>
            <a:xfrm>
              <a:off x="5638863" y="4867320"/>
              <a:ext cx="479433" cy="489000"/>
            </a:xfrm>
            <a:prstGeom prst="ellips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>
                <a:solidFill>
                  <a:prstClr val="black"/>
                </a:solidFill>
              </a:endParaRPr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5029200" y="4953000"/>
            <a:ext cx="5334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891274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an NFA to a regular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en-US" dirty="0" smtClean="0"/>
              <a:t>Consider the DFA for the mod 3 sum</a:t>
            </a:r>
          </a:p>
          <a:p>
            <a:pPr lvl="1"/>
            <a:r>
              <a:rPr lang="en-US" dirty="0" smtClean="0"/>
              <a:t>Accept strings from {0,1,2}* where the digits mod 3 sum of the digits is 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1AD5-145F-FC4A-B3CF-7BFE163223C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315671" y="5410747"/>
            <a:ext cx="533400" cy="533400"/>
          </a:xfrm>
          <a:prstGeom prst="ellipse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64" name="Oval 63"/>
          <p:cNvSpPr/>
          <p:nvPr/>
        </p:nvSpPr>
        <p:spPr>
          <a:xfrm>
            <a:off x="3449271" y="5418685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65" name="Oval 64"/>
          <p:cNvSpPr/>
          <p:nvPr/>
        </p:nvSpPr>
        <p:spPr>
          <a:xfrm>
            <a:off x="2442795" y="4175834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1665714" y="4606678"/>
            <a:ext cx="777081" cy="7659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2976195" y="4606678"/>
            <a:ext cx="678669" cy="7659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1849071" y="5779048"/>
            <a:ext cx="160020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1770955" y="4680659"/>
            <a:ext cx="794077" cy="779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 flipV="1">
            <a:off x="2855066" y="4701296"/>
            <a:ext cx="733753" cy="7875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1909395" y="5624266"/>
            <a:ext cx="1600200" cy="79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rc 71"/>
          <p:cNvSpPr/>
          <p:nvPr/>
        </p:nvSpPr>
        <p:spPr bwMode="auto">
          <a:xfrm rot="20665359">
            <a:off x="872518" y="5518348"/>
            <a:ext cx="398462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73" name="Arc 72"/>
          <p:cNvSpPr/>
          <p:nvPr/>
        </p:nvSpPr>
        <p:spPr bwMode="auto">
          <a:xfrm rot="5132981">
            <a:off x="2557094" y="3760153"/>
            <a:ext cx="390101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74" name="Arc 73"/>
          <p:cNvSpPr/>
          <p:nvPr/>
        </p:nvSpPr>
        <p:spPr bwMode="auto">
          <a:xfrm rot="9384845">
            <a:off x="3995847" y="5388462"/>
            <a:ext cx="390101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75" name="TextBox 25"/>
          <p:cNvSpPr txBox="1">
            <a:spLocks noChangeArrowheads="1"/>
          </p:cNvSpPr>
          <p:nvPr/>
        </p:nvSpPr>
        <p:spPr bwMode="auto">
          <a:xfrm>
            <a:off x="2425443" y="3590448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>
                <a:sym typeface="Symbol" charset="0"/>
              </a:rPr>
              <a:t>0</a:t>
            </a:r>
            <a:endParaRPr lang="en-US" sz="1400" dirty="0"/>
          </a:p>
        </p:txBody>
      </p:sp>
      <p:sp>
        <p:nvSpPr>
          <p:cNvPr id="76" name="TextBox 25"/>
          <p:cNvSpPr txBox="1">
            <a:spLocks noChangeArrowheads="1"/>
          </p:cNvSpPr>
          <p:nvPr/>
        </p:nvSpPr>
        <p:spPr bwMode="auto">
          <a:xfrm>
            <a:off x="3990609" y="515251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>
                <a:sym typeface="Symbol" charset="0"/>
              </a:rPr>
              <a:t>0</a:t>
            </a:r>
            <a:endParaRPr lang="en-US" sz="1400" dirty="0"/>
          </a:p>
        </p:txBody>
      </p:sp>
      <p:sp>
        <p:nvSpPr>
          <p:cNvPr id="77" name="TextBox 25"/>
          <p:cNvSpPr txBox="1">
            <a:spLocks noChangeArrowheads="1"/>
          </p:cNvSpPr>
          <p:nvPr/>
        </p:nvSpPr>
        <p:spPr bwMode="auto">
          <a:xfrm>
            <a:off x="685800" y="536454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>
                <a:sym typeface="Symbol" charset="0"/>
              </a:rPr>
              <a:t>0</a:t>
            </a:r>
            <a:endParaRPr lang="en-US" sz="1400" dirty="0"/>
          </a:p>
        </p:txBody>
      </p:sp>
      <p:sp>
        <p:nvSpPr>
          <p:cNvPr id="78" name="TextBox 25"/>
          <p:cNvSpPr txBox="1">
            <a:spLocks noChangeArrowheads="1"/>
          </p:cNvSpPr>
          <p:nvPr/>
        </p:nvSpPr>
        <p:spPr bwMode="auto">
          <a:xfrm>
            <a:off x="1773096" y="4787302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1</a:t>
            </a:r>
            <a:endParaRPr lang="en-US" sz="1400" dirty="0"/>
          </a:p>
        </p:txBody>
      </p:sp>
      <p:sp>
        <p:nvSpPr>
          <p:cNvPr id="79" name="TextBox 25"/>
          <p:cNvSpPr txBox="1">
            <a:spLocks noChangeArrowheads="1"/>
          </p:cNvSpPr>
          <p:nvPr/>
        </p:nvSpPr>
        <p:spPr bwMode="auto">
          <a:xfrm>
            <a:off x="3225543" y="4709234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1</a:t>
            </a:r>
            <a:endParaRPr lang="en-US" sz="1400" dirty="0"/>
          </a:p>
        </p:txBody>
      </p:sp>
      <p:sp>
        <p:nvSpPr>
          <p:cNvPr id="80" name="TextBox 25"/>
          <p:cNvSpPr txBox="1">
            <a:spLocks noChangeArrowheads="1"/>
          </p:cNvSpPr>
          <p:nvPr/>
        </p:nvSpPr>
        <p:spPr bwMode="auto">
          <a:xfrm>
            <a:off x="2485555" y="5712023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1</a:t>
            </a:r>
            <a:endParaRPr lang="en-US" sz="1400" dirty="0"/>
          </a:p>
        </p:txBody>
      </p:sp>
      <p:sp>
        <p:nvSpPr>
          <p:cNvPr id="81" name="TextBox 25"/>
          <p:cNvSpPr txBox="1">
            <a:spLocks noChangeArrowheads="1"/>
          </p:cNvSpPr>
          <p:nvPr/>
        </p:nvSpPr>
        <p:spPr bwMode="auto">
          <a:xfrm>
            <a:off x="2661722" y="5364538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2</a:t>
            </a:r>
            <a:endParaRPr lang="en-US" sz="1400" dirty="0"/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2941491" y="4976921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2</a:t>
            </a:r>
            <a:endParaRPr lang="en-US" sz="1400" dirty="0"/>
          </a:p>
        </p:txBody>
      </p:sp>
      <p:sp>
        <p:nvSpPr>
          <p:cNvPr id="83" name="TextBox 25"/>
          <p:cNvSpPr txBox="1">
            <a:spLocks noChangeArrowheads="1"/>
          </p:cNvSpPr>
          <p:nvPr/>
        </p:nvSpPr>
        <p:spPr bwMode="auto">
          <a:xfrm>
            <a:off x="2158743" y="4975432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2</a:t>
            </a:r>
            <a:endParaRPr lang="en-US" sz="1400" dirty="0"/>
          </a:p>
        </p:txBody>
      </p:sp>
      <p:cxnSp>
        <p:nvCxnSpPr>
          <p:cNvPr id="28" name="Straight Arrow Connector 27"/>
          <p:cNvCxnSpPr>
            <a:endCxn id="63" idx="1"/>
          </p:cNvCxnSpPr>
          <p:nvPr/>
        </p:nvCxnSpPr>
        <p:spPr bwMode="auto">
          <a:xfrm>
            <a:off x="1180734" y="5262880"/>
            <a:ext cx="213052" cy="225982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14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Splicing out a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Label edges with regular expressions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1AD5-145F-FC4A-B3CF-7BFE163223C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55323" y="4258699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7688923" y="4266637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6682447" y="3023786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905366" y="3454630"/>
            <a:ext cx="777081" cy="7659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215847" y="3454630"/>
            <a:ext cx="678669" cy="7659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088723" y="4627000"/>
            <a:ext cx="160020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010607" y="3528611"/>
            <a:ext cx="794077" cy="779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7094718" y="3549248"/>
            <a:ext cx="733753" cy="7875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149047" y="4472218"/>
            <a:ext cx="1600200" cy="79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 bwMode="auto">
          <a:xfrm rot="20665359">
            <a:off x="5112170" y="4366300"/>
            <a:ext cx="398462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17" name="Arc 16"/>
          <p:cNvSpPr/>
          <p:nvPr/>
        </p:nvSpPr>
        <p:spPr bwMode="auto">
          <a:xfrm rot="5132981">
            <a:off x="6796746" y="2608105"/>
            <a:ext cx="390101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18" name="Arc 17"/>
          <p:cNvSpPr/>
          <p:nvPr/>
        </p:nvSpPr>
        <p:spPr bwMode="auto">
          <a:xfrm rot="9384845">
            <a:off x="8235499" y="4236414"/>
            <a:ext cx="390101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19" name="TextBox 25"/>
          <p:cNvSpPr txBox="1">
            <a:spLocks noChangeArrowheads="1"/>
          </p:cNvSpPr>
          <p:nvPr/>
        </p:nvSpPr>
        <p:spPr bwMode="auto">
          <a:xfrm>
            <a:off x="6665095" y="243840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>
                <a:sym typeface="Symbol" charset="0"/>
              </a:rPr>
              <a:t>0</a:t>
            </a:r>
            <a:endParaRPr lang="en-US" sz="1400" dirty="0"/>
          </a:p>
        </p:txBody>
      </p:sp>
      <p:sp>
        <p:nvSpPr>
          <p:cNvPr id="20" name="TextBox 25"/>
          <p:cNvSpPr txBox="1">
            <a:spLocks noChangeArrowheads="1"/>
          </p:cNvSpPr>
          <p:nvPr/>
        </p:nvSpPr>
        <p:spPr bwMode="auto">
          <a:xfrm>
            <a:off x="8230261" y="4000462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>
                <a:sym typeface="Symbol" charset="0"/>
              </a:rPr>
              <a:t>0</a:t>
            </a:r>
            <a:endParaRPr lang="en-US" sz="1400" dirty="0"/>
          </a:p>
        </p:txBody>
      </p:sp>
      <p:sp>
        <p:nvSpPr>
          <p:cNvPr id="22" name="TextBox 25"/>
          <p:cNvSpPr txBox="1">
            <a:spLocks noChangeArrowheads="1"/>
          </p:cNvSpPr>
          <p:nvPr/>
        </p:nvSpPr>
        <p:spPr bwMode="auto">
          <a:xfrm>
            <a:off x="6012748" y="3635254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1</a:t>
            </a:r>
            <a:endParaRPr lang="en-US" sz="1400" dirty="0"/>
          </a:p>
        </p:txBody>
      </p:sp>
      <p:sp>
        <p:nvSpPr>
          <p:cNvPr id="23" name="TextBox 25"/>
          <p:cNvSpPr txBox="1">
            <a:spLocks noChangeArrowheads="1"/>
          </p:cNvSpPr>
          <p:nvPr/>
        </p:nvSpPr>
        <p:spPr bwMode="auto">
          <a:xfrm>
            <a:off x="7465195" y="3557186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1</a:t>
            </a:r>
            <a:endParaRPr lang="en-US" sz="1400" dirty="0"/>
          </a:p>
        </p:txBody>
      </p:sp>
      <p:sp>
        <p:nvSpPr>
          <p:cNvPr id="24" name="TextBox 25"/>
          <p:cNvSpPr txBox="1">
            <a:spLocks noChangeArrowheads="1"/>
          </p:cNvSpPr>
          <p:nvPr/>
        </p:nvSpPr>
        <p:spPr bwMode="auto">
          <a:xfrm>
            <a:off x="6725207" y="4559975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1</a:t>
            </a:r>
            <a:endParaRPr lang="en-US" sz="1400" dirty="0"/>
          </a:p>
        </p:txBody>
      </p:sp>
      <p:sp>
        <p:nvSpPr>
          <p:cNvPr id="25" name="TextBox 25"/>
          <p:cNvSpPr txBox="1">
            <a:spLocks noChangeArrowheads="1"/>
          </p:cNvSpPr>
          <p:nvPr/>
        </p:nvSpPr>
        <p:spPr bwMode="auto">
          <a:xfrm>
            <a:off x="6901374" y="421249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2</a:t>
            </a:r>
            <a:endParaRPr lang="en-US" sz="1400" dirty="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181143" y="3824873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2</a:t>
            </a:r>
            <a:endParaRPr lang="en-US" sz="1400" dirty="0"/>
          </a:p>
        </p:txBody>
      </p:sp>
      <p:sp>
        <p:nvSpPr>
          <p:cNvPr id="27" name="TextBox 25"/>
          <p:cNvSpPr txBox="1">
            <a:spLocks noChangeArrowheads="1"/>
          </p:cNvSpPr>
          <p:nvPr/>
        </p:nvSpPr>
        <p:spPr bwMode="auto">
          <a:xfrm>
            <a:off x="6398395" y="3823384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2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609600" y="2592288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0</a:t>
            </a:r>
            <a:r>
              <a:rPr lang="en-US" dirty="0" smtClean="0"/>
              <a:t>→t</a:t>
            </a:r>
            <a:r>
              <a:rPr lang="en-US" baseline="-25000" dirty="0" smtClean="0"/>
              <a:t>1</a:t>
            </a:r>
            <a:r>
              <a:rPr lang="en-US" dirty="0" smtClean="0"/>
              <a:t>→t</a:t>
            </a:r>
            <a:r>
              <a:rPr lang="en-US" baseline="-25000" dirty="0" smtClean="0"/>
              <a:t>0</a:t>
            </a:r>
            <a:r>
              <a:rPr lang="en-US" dirty="0" smtClean="0"/>
              <a:t> :   10*2</a:t>
            </a:r>
          </a:p>
          <a:p>
            <a:r>
              <a:rPr lang="en-US" dirty="0"/>
              <a:t>t</a:t>
            </a:r>
            <a:r>
              <a:rPr lang="en-US" baseline="-25000" dirty="0"/>
              <a:t>0</a:t>
            </a:r>
            <a:r>
              <a:rPr lang="en-US" dirty="0"/>
              <a:t>→t</a:t>
            </a:r>
            <a:r>
              <a:rPr lang="en-US" baseline="-25000" dirty="0"/>
              <a:t>1</a:t>
            </a:r>
            <a:r>
              <a:rPr lang="en-US" dirty="0"/>
              <a:t>→</a:t>
            </a:r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:   </a:t>
            </a:r>
            <a:r>
              <a:rPr lang="en-US" dirty="0" smtClean="0"/>
              <a:t>10*1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→</a:t>
            </a:r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→</a:t>
            </a:r>
            <a:r>
              <a:rPr lang="en-US" dirty="0" smtClean="0"/>
              <a:t>t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:   </a:t>
            </a:r>
            <a:r>
              <a:rPr lang="en-US" dirty="0" smtClean="0"/>
              <a:t>20*2</a:t>
            </a:r>
            <a:endParaRPr lang="en-US" dirty="0"/>
          </a:p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→</a:t>
            </a:r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→t</a:t>
            </a:r>
            <a:r>
              <a:rPr lang="en-US" baseline="-25000" dirty="0"/>
              <a:t>2</a:t>
            </a:r>
            <a:r>
              <a:rPr lang="en-US" dirty="0"/>
              <a:t> :   </a:t>
            </a:r>
            <a:r>
              <a:rPr lang="en-US" dirty="0" smtClean="0"/>
              <a:t>20*1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4388877" y="3483770"/>
            <a:ext cx="1244561" cy="1036499"/>
            <a:chOff x="4388877" y="3483770"/>
            <a:chExt cx="1244561" cy="1036499"/>
          </a:xfrm>
        </p:grpSpPr>
        <p:sp>
          <p:nvSpPr>
            <p:cNvPr id="21" name="TextBox 25"/>
            <p:cNvSpPr txBox="1">
              <a:spLocks noChangeArrowheads="1"/>
            </p:cNvSpPr>
            <p:nvPr/>
          </p:nvSpPr>
          <p:spPr bwMode="auto">
            <a:xfrm>
              <a:off x="4925452" y="4212492"/>
              <a:ext cx="28405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dirty="0">
                  <a:sym typeface="Symbol" charset="0"/>
                </a:rPr>
                <a:t>0</a:t>
              </a:r>
              <a:endParaRPr lang="en-US" sz="1400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4658752" y="3483770"/>
              <a:ext cx="5334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solidFill>
                    <a:srgbClr val="0000FF"/>
                  </a:solidFill>
                </a:rPr>
                <a:t>s</a:t>
              </a:r>
              <a:endParaRPr lang="en-US" baseline="-25000" dirty="0">
                <a:solidFill>
                  <a:srgbClr val="0000FF"/>
                </a:solidFill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 bwMode="auto">
            <a:xfrm>
              <a:off x="4388877" y="3761449"/>
              <a:ext cx="269875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9" idx="5"/>
              <a:endCxn id="7" idx="1"/>
            </p:cNvCxnSpPr>
            <p:nvPr/>
          </p:nvCxnSpPr>
          <p:spPr>
            <a:xfrm>
              <a:off x="5114037" y="3939055"/>
              <a:ext cx="519401" cy="3977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20"/>
            <p:cNvSpPr txBox="1">
              <a:spLocks noChangeArrowheads="1"/>
            </p:cNvSpPr>
            <p:nvPr/>
          </p:nvSpPr>
          <p:spPr bwMode="auto">
            <a:xfrm>
              <a:off x="5266841" y="3785018"/>
              <a:ext cx="2952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l-GR" dirty="0">
                  <a:solidFill>
                    <a:prstClr val="black"/>
                  </a:solidFill>
                  <a:latin typeface="Cambria Math" pitchFamily="18" charset="0"/>
                </a:rPr>
                <a:t>λ</a:t>
              </a:r>
              <a:endParaRPr lang="en-US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822023" y="4781549"/>
            <a:ext cx="616743" cy="1009651"/>
            <a:chOff x="5822023" y="4781549"/>
            <a:chExt cx="616743" cy="1009651"/>
          </a:xfrm>
        </p:grpSpPr>
        <p:sp>
          <p:nvSpPr>
            <p:cNvPr id="30" name="Oval 29"/>
            <p:cNvSpPr/>
            <p:nvPr/>
          </p:nvSpPr>
          <p:spPr>
            <a:xfrm>
              <a:off x="5905366" y="5257800"/>
              <a:ext cx="533400" cy="533400"/>
            </a:xfrm>
            <a:prstGeom prst="ellipse">
              <a:avLst/>
            </a:prstGeom>
            <a:noFill/>
            <a:ln w="571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solidFill>
                    <a:srgbClr val="0000FF"/>
                  </a:solidFill>
                </a:rPr>
                <a:t>f</a:t>
              </a:r>
              <a:endParaRPr lang="en-US" baseline="-25000" dirty="0">
                <a:solidFill>
                  <a:srgbClr val="0000FF"/>
                </a:solidFill>
              </a:endParaRPr>
            </a:p>
          </p:txBody>
        </p:sp>
        <p:cxnSp>
          <p:nvCxnSpPr>
            <p:cNvPr id="40" name="Straight Arrow Connector 39"/>
            <p:cNvCxnSpPr>
              <a:stCxn id="7" idx="4"/>
              <a:endCxn id="30" idx="0"/>
            </p:cNvCxnSpPr>
            <p:nvPr/>
          </p:nvCxnSpPr>
          <p:spPr>
            <a:xfrm>
              <a:off x="5822023" y="4792099"/>
              <a:ext cx="350043" cy="46570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20"/>
            <p:cNvSpPr txBox="1">
              <a:spLocks noChangeArrowheads="1"/>
            </p:cNvSpPr>
            <p:nvPr/>
          </p:nvSpPr>
          <p:spPr bwMode="auto">
            <a:xfrm>
              <a:off x="5997044" y="4781549"/>
              <a:ext cx="2952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l-GR" dirty="0">
                  <a:solidFill>
                    <a:prstClr val="black"/>
                  </a:solidFill>
                  <a:latin typeface="Cambria Math" pitchFamily="18" charset="0"/>
                </a:rPr>
                <a:t>λ</a:t>
              </a:r>
              <a:endParaRPr lang="en-US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847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Automaton without 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1AD5-145F-FC4A-B3CF-7BFE163223C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85917" y="2072481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7819517" y="2080419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219317" y="2440782"/>
            <a:ext cx="160020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279641" y="2286000"/>
            <a:ext cx="1600200" cy="79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 bwMode="auto">
          <a:xfrm rot="20665359">
            <a:off x="5242764" y="2180082"/>
            <a:ext cx="398462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18" name="Arc 17"/>
          <p:cNvSpPr/>
          <p:nvPr/>
        </p:nvSpPr>
        <p:spPr bwMode="auto">
          <a:xfrm rot="10110693">
            <a:off x="8366093" y="2165167"/>
            <a:ext cx="390101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21" name="TextBox 25"/>
          <p:cNvSpPr txBox="1">
            <a:spLocks noChangeArrowheads="1"/>
          </p:cNvSpPr>
          <p:nvPr/>
        </p:nvSpPr>
        <p:spPr bwMode="auto">
          <a:xfrm>
            <a:off x="4901646" y="2094857"/>
            <a:ext cx="3818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R</a:t>
            </a:r>
            <a:r>
              <a:rPr lang="en-US" sz="1400" baseline="-25000" dirty="0" smtClean="0">
                <a:sym typeface="Symbol" charset="0"/>
              </a:rPr>
              <a:t>1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609600" y="1736657"/>
            <a:ext cx="419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:   0 </a:t>
            </a:r>
            <a:r>
              <a:rPr lang="en-US" dirty="0" smtClean="0">
                <a:latin typeface="Cambria Math"/>
                <a:ea typeface="Cambria Math"/>
              </a:rPr>
              <a:t>∪</a:t>
            </a:r>
            <a:r>
              <a:rPr lang="en-US" dirty="0" smtClean="0"/>
              <a:t> 10*2</a:t>
            </a:r>
          </a:p>
          <a:p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:   2 </a:t>
            </a:r>
            <a:r>
              <a:rPr lang="en-US" dirty="0">
                <a:latin typeface="Cambria Math"/>
                <a:ea typeface="Cambria Math"/>
              </a:rPr>
              <a:t>∪</a:t>
            </a:r>
            <a:r>
              <a:rPr lang="en-US" dirty="0" smtClean="0"/>
              <a:t> 10*1</a:t>
            </a:r>
          </a:p>
          <a:p>
            <a:r>
              <a:rPr lang="en-US" dirty="0" smtClean="0"/>
              <a:t>R</a:t>
            </a:r>
            <a:r>
              <a:rPr lang="en-US" baseline="-25000" dirty="0" smtClean="0"/>
              <a:t>3</a:t>
            </a:r>
            <a:r>
              <a:rPr lang="en-US" dirty="0" smtClean="0"/>
              <a:t>:   1 </a:t>
            </a:r>
            <a:r>
              <a:rPr lang="en-US" dirty="0">
                <a:latin typeface="Cambria Math"/>
                <a:ea typeface="Cambria Math"/>
              </a:rPr>
              <a:t>∪</a:t>
            </a:r>
            <a:r>
              <a:rPr lang="en-US" dirty="0" smtClean="0"/>
              <a:t> 20*2</a:t>
            </a:r>
            <a:endParaRPr lang="en-US" dirty="0"/>
          </a:p>
          <a:p>
            <a:r>
              <a:rPr lang="en-US" dirty="0" smtClean="0"/>
              <a:t>R</a:t>
            </a:r>
            <a:r>
              <a:rPr lang="en-US" baseline="-25000" dirty="0" smtClean="0"/>
              <a:t>4</a:t>
            </a:r>
            <a:r>
              <a:rPr lang="en-US" dirty="0" smtClean="0"/>
              <a:t>:   0 </a:t>
            </a:r>
            <a:r>
              <a:rPr lang="en-US" dirty="0">
                <a:latin typeface="Cambria Math"/>
                <a:ea typeface="Cambria Math"/>
              </a:rPr>
              <a:t>∪</a:t>
            </a:r>
            <a:r>
              <a:rPr lang="en-US" dirty="0" smtClean="0"/>
              <a:t> 20*1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</a:t>
            </a:r>
            <a:r>
              <a:rPr lang="en-US" baseline="-25000" dirty="0" smtClean="0"/>
              <a:t>5</a:t>
            </a:r>
            <a:r>
              <a:rPr lang="en-US" dirty="0" smtClean="0"/>
              <a:t>:   R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>
                <a:latin typeface="Cambria Math"/>
                <a:ea typeface="Cambria Math"/>
              </a:rPr>
              <a:t>∪</a:t>
            </a:r>
            <a:r>
              <a:rPr lang="en-US" dirty="0" smtClean="0"/>
              <a:t> R</a:t>
            </a:r>
            <a:r>
              <a:rPr lang="en-US" baseline="-25000" dirty="0" smtClean="0"/>
              <a:t>2</a:t>
            </a:r>
            <a:r>
              <a:rPr lang="en-US" dirty="0" smtClean="0"/>
              <a:t>R</a:t>
            </a:r>
            <a:r>
              <a:rPr lang="en-US" baseline="-25000" dirty="0" smtClean="0"/>
              <a:t>4</a:t>
            </a:r>
            <a:r>
              <a:rPr lang="en-US" dirty="0" smtClean="0"/>
              <a:t>*R</a:t>
            </a:r>
            <a:r>
              <a:rPr lang="en-US" baseline="-25000" dirty="0" smtClean="0"/>
              <a:t>3</a:t>
            </a:r>
            <a:endParaRPr lang="en-US" baseline="-25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0" name="TextBox 25"/>
          <p:cNvSpPr txBox="1">
            <a:spLocks noChangeArrowheads="1"/>
          </p:cNvSpPr>
          <p:nvPr/>
        </p:nvSpPr>
        <p:spPr bwMode="auto">
          <a:xfrm>
            <a:off x="8561143" y="1928582"/>
            <a:ext cx="3818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R</a:t>
            </a:r>
            <a:r>
              <a:rPr lang="en-US" sz="1400" baseline="-25000" dirty="0" smtClean="0">
                <a:sym typeface="Symbol" charset="0"/>
              </a:rPr>
              <a:t>4</a:t>
            </a:r>
            <a:endParaRPr lang="en-US" sz="1400" baseline="-25000" dirty="0"/>
          </a:p>
        </p:txBody>
      </p:sp>
      <p:sp>
        <p:nvSpPr>
          <p:cNvPr id="31" name="TextBox 25"/>
          <p:cNvSpPr txBox="1">
            <a:spLocks noChangeArrowheads="1"/>
          </p:cNvSpPr>
          <p:nvPr/>
        </p:nvSpPr>
        <p:spPr bwMode="auto">
          <a:xfrm>
            <a:off x="6828499" y="1958232"/>
            <a:ext cx="3818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R</a:t>
            </a:r>
            <a:r>
              <a:rPr lang="en-US" sz="1400" baseline="-25000" dirty="0" smtClean="0">
                <a:sym typeface="Symbol" charset="0"/>
              </a:rPr>
              <a:t>2</a:t>
            </a:r>
            <a:endParaRPr lang="en-US" sz="1400" baseline="-25000" dirty="0"/>
          </a:p>
        </p:txBody>
      </p:sp>
      <p:sp>
        <p:nvSpPr>
          <p:cNvPr id="32" name="TextBox 25"/>
          <p:cNvSpPr txBox="1">
            <a:spLocks noChangeArrowheads="1"/>
          </p:cNvSpPr>
          <p:nvPr/>
        </p:nvSpPr>
        <p:spPr bwMode="auto">
          <a:xfrm>
            <a:off x="7089266" y="2418409"/>
            <a:ext cx="3818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R</a:t>
            </a:r>
            <a:r>
              <a:rPr lang="en-US" sz="1400" baseline="-25000" dirty="0" smtClean="0">
                <a:sym typeface="Symbol" charset="0"/>
              </a:rPr>
              <a:t>3</a:t>
            </a:r>
            <a:endParaRPr lang="en-US" sz="1400" baseline="-25000" dirty="0"/>
          </a:p>
        </p:txBody>
      </p:sp>
      <p:grpSp>
        <p:nvGrpSpPr>
          <p:cNvPr id="9" name="Group 8"/>
          <p:cNvGrpSpPr/>
          <p:nvPr/>
        </p:nvGrpSpPr>
        <p:grpSpPr>
          <a:xfrm>
            <a:off x="5783613" y="4123794"/>
            <a:ext cx="1288123" cy="590928"/>
            <a:chOff x="5083594" y="3515933"/>
            <a:chExt cx="1288123" cy="590928"/>
          </a:xfrm>
        </p:grpSpPr>
        <p:sp>
          <p:nvSpPr>
            <p:cNvPr id="33" name="Oval 32"/>
            <p:cNvSpPr/>
            <p:nvPr/>
          </p:nvSpPr>
          <p:spPr>
            <a:xfrm>
              <a:off x="5838317" y="3573461"/>
              <a:ext cx="533400" cy="533400"/>
            </a:xfrm>
            <a:prstGeom prst="ellipse">
              <a:avLst/>
            </a:prstGeom>
            <a:noFill/>
            <a:ln w="571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dirty="0">
                  <a:solidFill>
                    <a:srgbClr val="0000FF"/>
                  </a:solidFill>
                </a:rPr>
                <a:t>t</a:t>
              </a:r>
              <a:r>
                <a:rPr lang="en-US" baseline="-25000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4" name="Arc 33"/>
            <p:cNvSpPr/>
            <p:nvPr/>
          </p:nvSpPr>
          <p:spPr bwMode="auto">
            <a:xfrm rot="20665359">
              <a:off x="5395164" y="3681062"/>
              <a:ext cx="398462" cy="38735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sp>
          <p:nvSpPr>
            <p:cNvPr id="35" name="TextBox 25"/>
            <p:cNvSpPr txBox="1">
              <a:spLocks noChangeArrowheads="1"/>
            </p:cNvSpPr>
            <p:nvPr/>
          </p:nvSpPr>
          <p:spPr bwMode="auto">
            <a:xfrm>
              <a:off x="5083594" y="3515933"/>
              <a:ext cx="38183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dirty="0" smtClean="0">
                  <a:sym typeface="Symbol" charset="0"/>
                </a:rPr>
                <a:t>R</a:t>
              </a:r>
              <a:r>
                <a:rPr lang="en-US" sz="1400" baseline="-25000" dirty="0" smtClean="0">
                  <a:sym typeface="Symbol" charset="0"/>
                </a:rPr>
                <a:t>5</a:t>
              </a:r>
              <a:endParaRPr lang="en-US" sz="1400" baseline="-25000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85799" y="4892159"/>
            <a:ext cx="4791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Final regular expression:</a:t>
            </a:r>
          </a:p>
          <a:p>
            <a:r>
              <a:rPr lang="en-US" dirty="0" smtClean="0"/>
              <a:t>(0 </a:t>
            </a:r>
            <a:r>
              <a:rPr lang="en-US" dirty="0">
                <a:latin typeface="Cambria Math"/>
                <a:ea typeface="Cambria Math"/>
              </a:rPr>
              <a:t>∪</a:t>
            </a:r>
            <a:r>
              <a:rPr lang="en-US" dirty="0" smtClean="0"/>
              <a:t> 10*2 </a:t>
            </a:r>
            <a:r>
              <a:rPr lang="en-US" dirty="0">
                <a:latin typeface="Cambria Math"/>
                <a:ea typeface="Cambria Math"/>
              </a:rPr>
              <a:t>∪</a:t>
            </a:r>
            <a:r>
              <a:rPr lang="en-US" dirty="0" smtClean="0"/>
              <a:t> (2 </a:t>
            </a:r>
            <a:r>
              <a:rPr lang="en-US" dirty="0">
                <a:latin typeface="Cambria Math"/>
                <a:ea typeface="Cambria Math"/>
              </a:rPr>
              <a:t>∪ </a:t>
            </a:r>
            <a:r>
              <a:rPr lang="en-US" dirty="0" smtClean="0"/>
              <a:t>10*1)(0 </a:t>
            </a:r>
            <a:r>
              <a:rPr lang="en-US" dirty="0">
                <a:latin typeface="Cambria Math"/>
                <a:ea typeface="Cambria Math"/>
              </a:rPr>
              <a:t>∪</a:t>
            </a:r>
            <a:r>
              <a:rPr lang="en-US" dirty="0" smtClean="0"/>
              <a:t> 20*1)*(1 </a:t>
            </a:r>
            <a:r>
              <a:rPr lang="en-US" dirty="0">
                <a:latin typeface="Cambria Math"/>
                <a:ea typeface="Cambria Math"/>
              </a:rPr>
              <a:t>∪ </a:t>
            </a:r>
            <a:r>
              <a:rPr lang="en-US" dirty="0" smtClean="0"/>
              <a:t>20*2))*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538336" y="2857843"/>
            <a:ext cx="481917" cy="504499"/>
          </a:xfrm>
          <a:prstGeom prst="ellipse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rgbClr val="0000FF"/>
                </a:solidFill>
              </a:rPr>
              <a:t>f</a:t>
            </a:r>
            <a:endParaRPr lang="en-US" baseline="-25000" dirty="0">
              <a:solidFill>
                <a:srgbClr val="0000FF"/>
              </a:solidFill>
            </a:endParaRPr>
          </a:p>
        </p:txBody>
      </p:sp>
      <p:cxnSp>
        <p:nvCxnSpPr>
          <p:cNvPr id="24" name="Straight Arrow Connector 23"/>
          <p:cNvCxnSpPr>
            <a:stCxn id="7" idx="5"/>
          </p:cNvCxnSpPr>
          <p:nvPr/>
        </p:nvCxnSpPr>
        <p:spPr>
          <a:xfrm>
            <a:off x="6141202" y="2527766"/>
            <a:ext cx="433695" cy="43537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0"/>
          <p:cNvSpPr txBox="1">
            <a:spLocks noChangeArrowheads="1"/>
          </p:cNvSpPr>
          <p:nvPr/>
        </p:nvSpPr>
        <p:spPr bwMode="auto">
          <a:xfrm>
            <a:off x="6071680" y="2613820"/>
            <a:ext cx="295274" cy="34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l-GR" dirty="0">
                <a:solidFill>
                  <a:prstClr val="black"/>
                </a:solidFill>
                <a:latin typeface="Cambria Math" pitchFamily="18" charset="0"/>
              </a:rPr>
              <a:t>λ</a:t>
            </a:r>
            <a:endParaRPr lang="en-US" dirty="0">
              <a:solidFill>
                <a:prstClr val="black"/>
              </a:solidFill>
              <a:latin typeface="Calibri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575791" y="1280545"/>
            <a:ext cx="1244561" cy="853044"/>
            <a:chOff x="4388877" y="3483770"/>
            <a:chExt cx="1244561" cy="853044"/>
          </a:xfrm>
        </p:grpSpPr>
        <p:sp>
          <p:nvSpPr>
            <p:cNvPr id="37" name="Oval 36"/>
            <p:cNvSpPr/>
            <p:nvPr/>
          </p:nvSpPr>
          <p:spPr>
            <a:xfrm>
              <a:off x="4658752" y="3483770"/>
              <a:ext cx="5334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solidFill>
                    <a:srgbClr val="0000FF"/>
                  </a:solidFill>
                </a:rPr>
                <a:t>s</a:t>
              </a:r>
              <a:endParaRPr lang="en-US" baseline="-25000" dirty="0">
                <a:solidFill>
                  <a:srgbClr val="0000FF"/>
                </a:solidFill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>
              <a:off x="4388877" y="3761449"/>
              <a:ext cx="269875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7" idx="5"/>
            </p:cNvCxnSpPr>
            <p:nvPr/>
          </p:nvCxnSpPr>
          <p:spPr>
            <a:xfrm>
              <a:off x="5114037" y="3939055"/>
              <a:ext cx="519401" cy="3977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20"/>
            <p:cNvSpPr txBox="1">
              <a:spLocks noChangeArrowheads="1"/>
            </p:cNvSpPr>
            <p:nvPr/>
          </p:nvSpPr>
          <p:spPr bwMode="auto">
            <a:xfrm>
              <a:off x="5266841" y="3785018"/>
              <a:ext cx="2952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l-GR" dirty="0">
                  <a:solidFill>
                    <a:prstClr val="black"/>
                  </a:solidFill>
                  <a:latin typeface="Cambria Math" pitchFamily="18" charset="0"/>
                </a:rPr>
                <a:t>λ</a:t>
              </a:r>
              <a:endParaRPr lang="en-US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</p:grpSp>
      <p:sp>
        <p:nvSpPr>
          <p:cNvPr id="42" name="Oval 41"/>
          <p:cNvSpPr/>
          <p:nvPr/>
        </p:nvSpPr>
        <p:spPr>
          <a:xfrm>
            <a:off x="7943244" y="4179321"/>
            <a:ext cx="533400" cy="504499"/>
          </a:xfrm>
          <a:prstGeom prst="ellipse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rgbClr val="0000FF"/>
                </a:solidFill>
              </a:rPr>
              <a:t>f</a:t>
            </a:r>
            <a:endParaRPr lang="en-US" baseline="-25000" dirty="0">
              <a:solidFill>
                <a:srgbClr val="0000FF"/>
              </a:solidFill>
            </a:endParaRPr>
          </a:p>
        </p:txBody>
      </p:sp>
      <p:cxnSp>
        <p:nvCxnSpPr>
          <p:cNvPr id="43" name="Straight Arrow Connector 42"/>
          <p:cNvCxnSpPr>
            <a:stCxn id="33" idx="6"/>
            <a:endCxn id="42" idx="2"/>
          </p:cNvCxnSpPr>
          <p:nvPr/>
        </p:nvCxnSpPr>
        <p:spPr>
          <a:xfrm flipV="1">
            <a:off x="7071736" y="4431571"/>
            <a:ext cx="871508" cy="1645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20"/>
          <p:cNvSpPr txBox="1">
            <a:spLocks noChangeArrowheads="1"/>
          </p:cNvSpPr>
          <p:nvPr/>
        </p:nvSpPr>
        <p:spPr bwMode="auto">
          <a:xfrm>
            <a:off x="7359853" y="4006662"/>
            <a:ext cx="295274" cy="34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l-GR" dirty="0">
                <a:solidFill>
                  <a:prstClr val="black"/>
                </a:solidFill>
                <a:latin typeface="Cambria Math" pitchFamily="18" charset="0"/>
              </a:rPr>
              <a:t>λ</a:t>
            </a:r>
            <a:endParaRPr lang="en-US" dirty="0">
              <a:solidFill>
                <a:prstClr val="black"/>
              </a:solidFill>
              <a:latin typeface="Calibri" pitchFamily="34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5330336" y="3441811"/>
            <a:ext cx="1244561" cy="853044"/>
            <a:chOff x="4388877" y="3483770"/>
            <a:chExt cx="1244561" cy="853044"/>
          </a:xfrm>
        </p:grpSpPr>
        <p:sp>
          <p:nvSpPr>
            <p:cNvPr id="46" name="Oval 45"/>
            <p:cNvSpPr/>
            <p:nvPr/>
          </p:nvSpPr>
          <p:spPr>
            <a:xfrm>
              <a:off x="4658752" y="3483770"/>
              <a:ext cx="5334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solidFill>
                    <a:srgbClr val="0000FF"/>
                  </a:solidFill>
                </a:rPr>
                <a:t>s</a:t>
              </a:r>
              <a:endParaRPr lang="en-US" baseline="-25000" dirty="0">
                <a:solidFill>
                  <a:srgbClr val="0000FF"/>
                </a:solidFill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>
              <a:off x="4388877" y="3761449"/>
              <a:ext cx="269875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6" idx="5"/>
            </p:cNvCxnSpPr>
            <p:nvPr/>
          </p:nvCxnSpPr>
          <p:spPr>
            <a:xfrm>
              <a:off x="5114037" y="3939055"/>
              <a:ext cx="519401" cy="3977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20"/>
            <p:cNvSpPr txBox="1">
              <a:spLocks noChangeArrowheads="1"/>
            </p:cNvSpPr>
            <p:nvPr/>
          </p:nvSpPr>
          <p:spPr bwMode="auto">
            <a:xfrm>
              <a:off x="5266841" y="3785018"/>
              <a:ext cx="2952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l-GR" dirty="0">
                  <a:solidFill>
                    <a:prstClr val="black"/>
                  </a:solidFill>
                  <a:latin typeface="Cambria Math" pitchFamily="18" charset="0"/>
                </a:rPr>
                <a:t>λ</a:t>
              </a:r>
              <a:endParaRPr lang="en-US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959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What can Finite State Machines do?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We’ve seen how we can get DFAs to recognize all regular languages</a:t>
            </a:r>
          </a:p>
          <a:p>
            <a:r>
              <a:rPr lang="en-US" smtClean="0"/>
              <a:t>What about some other languages we can generate with CFGs?</a:t>
            </a:r>
          </a:p>
          <a:p>
            <a:pPr lvl="1"/>
            <a:r>
              <a:rPr lang="en-US" smtClean="0"/>
              <a:t>{ 0</a:t>
            </a:r>
            <a:r>
              <a:rPr lang="en-US" baseline="30000" smtClean="0"/>
              <a:t>n</a:t>
            </a:r>
            <a:r>
              <a:rPr lang="en-US" smtClean="0"/>
              <a:t>1</a:t>
            </a:r>
            <a:r>
              <a:rPr lang="en-US" baseline="30000" smtClean="0"/>
              <a:t>n  </a:t>
            </a:r>
            <a:r>
              <a:rPr lang="en-US" smtClean="0"/>
              <a:t>: n≥0 }?</a:t>
            </a:r>
          </a:p>
          <a:p>
            <a:pPr lvl="1"/>
            <a:r>
              <a:rPr lang="en-US" smtClean="0"/>
              <a:t>Binary Palindromes?</a:t>
            </a:r>
          </a:p>
          <a:p>
            <a:pPr lvl="1"/>
            <a:r>
              <a:rPr lang="en-US" smtClean="0"/>
              <a:t>Strings of Balanced Parentheses?</a:t>
            </a:r>
          </a:p>
          <a:p>
            <a:pPr lvl="1"/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B96186-2D3D-44D1-A993-932F97C10C2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A={0</a:t>
            </a:r>
            <a:r>
              <a:rPr lang="en-US" b="1" baseline="30000" dirty="0" smtClean="0"/>
              <a:t>n</a:t>
            </a:r>
            <a:r>
              <a:rPr lang="en-US" dirty="0" smtClean="0"/>
              <a:t>1</a:t>
            </a:r>
            <a:r>
              <a:rPr lang="en-US" b="1" baseline="30000" dirty="0" smtClean="0"/>
              <a:t>n</a:t>
            </a:r>
            <a:r>
              <a:rPr lang="en-US" baseline="30000" dirty="0" smtClean="0"/>
              <a:t>  </a:t>
            </a:r>
            <a:r>
              <a:rPr lang="en-US" dirty="0" smtClean="0"/>
              <a:t>: </a:t>
            </a:r>
            <a:r>
              <a:rPr lang="en-US" b="1" dirty="0" smtClean="0"/>
              <a:t>n</a:t>
            </a:r>
            <a:r>
              <a:rPr lang="en-US" dirty="0" smtClean="0"/>
              <a:t>≥</a:t>
            </a:r>
            <a:r>
              <a:rPr lang="en-US" b="1" dirty="0" smtClean="0"/>
              <a:t>0</a:t>
            </a:r>
            <a:r>
              <a:rPr lang="en-US" dirty="0" smtClean="0"/>
              <a:t>} cannot be recognized by any DFA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Consider the infinite set of strings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S={</a:t>
            </a:r>
            <a:r>
              <a:rPr lang="en-US" b="1" dirty="0" smtClean="0">
                <a:sym typeface="Symbol"/>
              </a:rPr>
              <a:t></a:t>
            </a:r>
            <a:r>
              <a:rPr lang="en-US" dirty="0" smtClean="0">
                <a:sym typeface="Symbol"/>
              </a:rPr>
              <a:t>, 0, 00, 000, 0000, ...}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sym typeface="Symbol"/>
              </a:rPr>
              <a:t>Claim: No two strings in S can end at the same   	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 state of any DFA for </a:t>
            </a:r>
            <a:r>
              <a:rPr lang="en-US" dirty="0" smtClean="0">
                <a:sym typeface="Symbol"/>
              </a:rPr>
              <a:t>A</a:t>
            </a:r>
            <a:endParaRPr lang="en-US" dirty="0" smtClean="0">
              <a:sym typeface="Symbol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sym typeface="Symbol"/>
              </a:rPr>
              <a:t>Proof: Suppose </a:t>
            </a:r>
            <a:r>
              <a:rPr lang="en-US" dirty="0" err="1" smtClean="0">
                <a:sym typeface="Symbol"/>
              </a:rPr>
              <a:t>nm</a:t>
            </a:r>
            <a:r>
              <a:rPr lang="en-US" dirty="0" smtClean="0">
                <a:sym typeface="Symbol"/>
              </a:rPr>
              <a:t> and 0</a:t>
            </a:r>
            <a:r>
              <a:rPr lang="en-US" b="1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and 0</a:t>
            </a:r>
            <a:r>
              <a:rPr lang="en-US" b="1" baseline="30000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end at the same </a:t>
            </a:r>
            <a:r>
              <a:rPr lang="en-US" dirty="0" smtClean="0">
                <a:sym typeface="Symbol"/>
              </a:rPr>
              <a:t>state </a:t>
            </a:r>
            <a:r>
              <a:rPr lang="en-US" dirty="0" smtClean="0">
                <a:sym typeface="Symbol"/>
              </a:rPr>
              <a:t>p.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Since </a:t>
            </a:r>
            <a:r>
              <a:rPr lang="en-US" dirty="0" smtClean="0">
                <a:sym typeface="Symbol"/>
              </a:rPr>
              <a:t>0</a:t>
            </a:r>
            <a:r>
              <a:rPr lang="en-US" b="1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1</a:t>
            </a:r>
            <a:r>
              <a:rPr lang="en-US" b="1" baseline="30000" dirty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is in A, following 1</a:t>
            </a:r>
            <a:r>
              <a:rPr lang="en-US" b="1" baseline="30000" dirty="0" smtClean="0">
                <a:sym typeface="Symbol"/>
              </a:rPr>
              <a:t>n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after state p </a:t>
            </a:r>
            <a:r>
              <a:rPr lang="en-US" dirty="0" smtClean="0">
                <a:sym typeface="Symbol"/>
              </a:rPr>
              <a:t>must    		       lead </a:t>
            </a:r>
            <a:r>
              <a:rPr lang="en-US" dirty="0" smtClean="0">
                <a:sym typeface="Symbol"/>
              </a:rPr>
              <a:t>to a final state.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         But then the DFA would accept 0</a:t>
            </a:r>
            <a:r>
              <a:rPr lang="en-US" b="1" baseline="30000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1</a:t>
            </a:r>
            <a:r>
              <a:rPr lang="en-US" b="1" baseline="30000" dirty="0" smtClean="0">
                <a:sym typeface="Symbol"/>
              </a:rPr>
              <a:t>n</a:t>
            </a:r>
            <a:r>
              <a:rPr lang="en-US" b="1" dirty="0" smtClean="0">
                <a:sym typeface="Symbol"/>
              </a:rPr>
              <a:t>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>
                <a:sym typeface="Symbol"/>
              </a:rPr>
              <a:t> </a:t>
            </a:r>
            <a:r>
              <a:rPr lang="en-US" b="1" dirty="0" smtClean="0">
                <a:sym typeface="Symbol"/>
              </a:rPr>
              <a:t>  	 </a:t>
            </a:r>
            <a:r>
              <a:rPr lang="en-US" b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which </a:t>
            </a:r>
            <a:r>
              <a:rPr lang="en-US" dirty="0" smtClean="0">
                <a:sym typeface="Symbol"/>
              </a:rPr>
              <a:t>is a </a:t>
            </a:r>
            <a:r>
              <a:rPr lang="en-US" dirty="0" smtClean="0">
                <a:sym typeface="Symbol"/>
              </a:rPr>
              <a:t>contradiction to the DFA recognizing A.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sym typeface="Symbol"/>
              </a:rPr>
              <a:t>Given claim, the # of states of any DFA for A must be ≥ |S| which is not finite, which is impossible for a DFA.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14295-6A67-4811-970E-F86D9473B48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534400" y="4953000"/>
            <a:ext cx="152400" cy="152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The set B of binary palindromes cannot be recognized by any DFA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Consider the infinite set of strings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S={</a:t>
            </a:r>
            <a:r>
              <a:rPr lang="en-US" b="1" dirty="0" smtClean="0">
                <a:sym typeface="Symbol"/>
              </a:rPr>
              <a:t></a:t>
            </a:r>
            <a:r>
              <a:rPr lang="en-US" dirty="0" smtClean="0">
                <a:sym typeface="Symbol"/>
              </a:rPr>
              <a:t>, 0, 00, 000, 0000, ...}={0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: n </a:t>
            </a:r>
            <a:r>
              <a:rPr lang="en-US" sz="2600" dirty="0" smtClean="0">
                <a:latin typeface="Cambria Math" pitchFamily="18" charset="0"/>
                <a:ea typeface="Cambria Math" pitchFamily="18" charset="0"/>
                <a:sym typeface="Symbol"/>
              </a:rPr>
              <a:t>≥ </a:t>
            </a:r>
            <a:r>
              <a:rPr lang="en-US" dirty="0" smtClean="0">
                <a:latin typeface="Cambria Math" pitchFamily="18" charset="0"/>
                <a:ea typeface="Cambria Math" pitchFamily="18" charset="0"/>
                <a:sym typeface="Symbol"/>
              </a:rPr>
              <a:t>0}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sym typeface="Symbol"/>
              </a:rPr>
              <a:t>Claim: No two strings in S can end at the same   	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 state of any DFA for </a:t>
            </a:r>
            <a:r>
              <a:rPr lang="en-US" dirty="0" smtClean="0">
                <a:sym typeface="Symbol"/>
              </a:rPr>
              <a:t>B</a:t>
            </a:r>
            <a:endParaRPr lang="en-US" dirty="0" smtClean="0">
              <a:sym typeface="Symbol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sym typeface="Symbol"/>
              </a:rPr>
              <a:t>Proof: Suppose </a:t>
            </a:r>
            <a:r>
              <a:rPr lang="en-US" dirty="0" err="1" smtClean="0">
                <a:sym typeface="Symbol"/>
              </a:rPr>
              <a:t>nm</a:t>
            </a:r>
            <a:r>
              <a:rPr lang="en-US" dirty="0" smtClean="0">
                <a:sym typeface="Symbol"/>
              </a:rPr>
              <a:t> and 0</a:t>
            </a:r>
            <a:r>
              <a:rPr lang="en-US" b="1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and 0</a:t>
            </a:r>
            <a:r>
              <a:rPr lang="en-US" b="1" baseline="30000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end at the </a:t>
            </a:r>
            <a:r>
              <a:rPr lang="en-US" dirty="0" smtClean="0">
                <a:sym typeface="Symbol"/>
              </a:rPr>
              <a:t>same state </a:t>
            </a:r>
            <a:r>
              <a:rPr lang="en-US" dirty="0" smtClean="0">
                <a:sym typeface="Symbol"/>
              </a:rPr>
              <a:t>p.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 Since 0</a:t>
            </a:r>
            <a:r>
              <a:rPr lang="en-US" b="1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10</a:t>
            </a:r>
            <a:r>
              <a:rPr lang="en-US" b="1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is in B, following 10</a:t>
            </a:r>
            <a:r>
              <a:rPr lang="en-US" b="1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after state </a:t>
            </a:r>
            <a:r>
              <a:rPr lang="en-US" dirty="0" smtClean="0">
                <a:sym typeface="Symbol"/>
              </a:rPr>
              <a:t>p must 	   	      lead </a:t>
            </a:r>
            <a:r>
              <a:rPr lang="en-US" dirty="0" smtClean="0">
                <a:sym typeface="Symbol"/>
              </a:rPr>
              <a:t>to a final state.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         But then the DFA would accept </a:t>
            </a:r>
            <a:r>
              <a:rPr lang="en-US" dirty="0" smtClean="0">
                <a:sym typeface="Symbol"/>
              </a:rPr>
              <a:t>0</a:t>
            </a:r>
            <a:r>
              <a:rPr lang="en-US" b="1" baseline="30000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10</a:t>
            </a:r>
            <a:r>
              <a:rPr lang="en-US" b="1" baseline="30000" dirty="0" smtClean="0">
                <a:sym typeface="Symbol"/>
              </a:rPr>
              <a:t>n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which is not in B</a:t>
            </a:r>
            <a:endParaRPr lang="en-US" dirty="0" smtClean="0">
              <a:sym typeface="Symbol"/>
            </a:endParaRPr>
          </a:p>
          <a:p>
            <a:pPr marL="0" lvl="0" indent="0">
              <a:buNone/>
              <a:defRPr/>
            </a:pPr>
            <a:r>
              <a:rPr lang="en-US" b="1" dirty="0">
                <a:sym typeface="Symbol"/>
              </a:rPr>
              <a:t> </a:t>
            </a:r>
            <a:r>
              <a:rPr lang="en-US" b="1" dirty="0" smtClean="0">
                <a:sym typeface="Symbol"/>
              </a:rPr>
              <a:t>  	       </a:t>
            </a:r>
            <a:r>
              <a:rPr lang="en-US" dirty="0" smtClean="0">
                <a:sym typeface="Symbol"/>
              </a:rPr>
              <a:t>and </a:t>
            </a:r>
            <a:r>
              <a:rPr lang="en-US" dirty="0" smtClean="0">
                <a:sym typeface="Symbol"/>
              </a:rPr>
              <a:t>is a </a:t>
            </a:r>
            <a:r>
              <a:rPr lang="en-US" dirty="0" smtClean="0">
                <a:sym typeface="Symbol"/>
              </a:rPr>
              <a:t>contradiction since the DFA recognizes B. </a:t>
            </a:r>
          </a:p>
          <a:p>
            <a:pPr marL="0" lvl="0" indent="0">
              <a:buNone/>
              <a:defRPr/>
            </a:pPr>
            <a:endParaRPr lang="en-US" sz="2300" dirty="0" smtClean="0">
              <a:sym typeface="Symbol"/>
            </a:endParaRPr>
          </a:p>
          <a:p>
            <a:pPr marL="0" lvl="0" indent="0">
              <a:buNone/>
              <a:defRPr/>
            </a:pPr>
            <a:r>
              <a:rPr lang="en-US" sz="3300" dirty="0" smtClean="0">
                <a:solidFill>
                  <a:prstClr val="black"/>
                </a:solidFill>
                <a:sym typeface="Symbol"/>
              </a:rPr>
              <a:t>Given </a:t>
            </a:r>
            <a:r>
              <a:rPr lang="en-US" sz="3300" dirty="0">
                <a:solidFill>
                  <a:prstClr val="black"/>
                </a:solidFill>
                <a:sym typeface="Symbol"/>
              </a:rPr>
              <a:t>claim, the # of states of any DFA for A must be ≥ |S| which is not finite, which is impossible for a DFA. </a:t>
            </a:r>
            <a:endParaRPr lang="en-US" sz="3300" dirty="0">
              <a:solidFill>
                <a:prstClr val="black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dirty="0" smtClean="0">
              <a:sym typeface="Symbol"/>
            </a:endParaRPr>
          </a:p>
          <a:p>
            <a:pPr marL="0" indent="0">
              <a:buFont typeface="Arial" charset="0"/>
              <a:buNone/>
              <a:defRPr/>
            </a:pPr>
            <a:endParaRPr lang="en-US" baseline="30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D2D06-6B3D-4AA5-B767-E65AC4EE496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45774" y="4651948"/>
            <a:ext cx="152400" cy="152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set P of strings of balanced parentheses cannot be recognized by any DFA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infinite set of simple strings can we choose that all must go to different states?</a:t>
            </a:r>
          </a:p>
          <a:p>
            <a:endParaRPr lang="en-US" dirty="0"/>
          </a:p>
          <a:p>
            <a:r>
              <a:rPr lang="en-US" dirty="0" smtClean="0"/>
              <a:t>For each pair of strings in this set what common extension should we choose that shows that they can’t go to the same state?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8E1D1-E708-4947-BDFD-A0FEAAA81C3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FSMs in Hardware</a:t>
            </a:r>
          </a:p>
        </p:txBody>
      </p:sp>
      <p:sp>
        <p:nvSpPr>
          <p:cNvPr id="5123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971800"/>
          </a:xfrm>
        </p:spPr>
        <p:txBody>
          <a:bodyPr/>
          <a:lstStyle/>
          <a:p>
            <a:r>
              <a:rPr lang="en-US" sz="2800" smtClean="0"/>
              <a:t>Encode the states in binary:  e.g. states 0,1,2,3 represented as 000,100, 010,001, or as 00,01,10,11.</a:t>
            </a:r>
          </a:p>
          <a:p>
            <a:r>
              <a:rPr lang="en-US" sz="2800" smtClean="0"/>
              <a:t>Encode the input symbols as binary signals</a:t>
            </a:r>
          </a:p>
          <a:p>
            <a:r>
              <a:rPr lang="en-US" sz="2800" smtClean="0"/>
              <a:t>Encode the outputs possible as binary signals</a:t>
            </a:r>
          </a:p>
          <a:p>
            <a:r>
              <a:rPr lang="en-US" sz="2800" smtClean="0"/>
              <a:t>Build combinational logic circuit to compute transition function: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15D5E-F65E-4B41-BF40-066BBE7290C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5127" name="Group 23"/>
          <p:cNvGrpSpPr>
            <a:grpSpLocks/>
          </p:cNvGrpSpPr>
          <p:nvPr/>
        </p:nvGrpSpPr>
        <p:grpSpPr bwMode="auto">
          <a:xfrm flipH="1">
            <a:off x="2895600" y="4343400"/>
            <a:ext cx="3429000" cy="1981200"/>
            <a:chOff x="3124200" y="4343400"/>
            <a:chExt cx="3429000" cy="19812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3124200" y="4572000"/>
              <a:ext cx="3429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124200" y="4724400"/>
              <a:ext cx="3429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124200" y="4876800"/>
              <a:ext cx="3429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124200" y="5029200"/>
              <a:ext cx="3429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124200" y="5181600"/>
              <a:ext cx="3429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124200" y="5562600"/>
              <a:ext cx="3429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124200" y="5715000"/>
              <a:ext cx="3429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581400" y="5867400"/>
              <a:ext cx="29718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581400" y="6019800"/>
              <a:ext cx="29718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3429000" y="4343400"/>
              <a:ext cx="2819400" cy="1981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/>
                <a:t>Boolean Circuit for State Transition Function</a:t>
              </a:r>
            </a:p>
          </p:txBody>
        </p:sp>
      </p:grpSp>
      <p:sp>
        <p:nvSpPr>
          <p:cNvPr id="5128" name="TextBox 24"/>
          <p:cNvSpPr txBox="1">
            <a:spLocks noChangeArrowheads="1"/>
          </p:cNvSpPr>
          <p:nvPr/>
        </p:nvSpPr>
        <p:spPr bwMode="auto">
          <a:xfrm>
            <a:off x="1219200" y="4724400"/>
            <a:ext cx="1466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current state</a:t>
            </a:r>
          </a:p>
        </p:txBody>
      </p:sp>
      <p:sp>
        <p:nvSpPr>
          <p:cNvPr id="5129" name="TextBox 25"/>
          <p:cNvSpPr txBox="1">
            <a:spLocks noChangeArrowheads="1"/>
          </p:cNvSpPr>
          <p:nvPr/>
        </p:nvSpPr>
        <p:spPr bwMode="auto">
          <a:xfrm>
            <a:off x="6477000" y="4724400"/>
            <a:ext cx="1184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next state</a:t>
            </a:r>
          </a:p>
        </p:txBody>
      </p:sp>
      <p:sp>
        <p:nvSpPr>
          <p:cNvPr id="5130" name="TextBox 26"/>
          <p:cNvSpPr txBox="1">
            <a:spLocks noChangeArrowheads="1"/>
          </p:cNvSpPr>
          <p:nvPr/>
        </p:nvSpPr>
        <p:spPr bwMode="auto">
          <a:xfrm>
            <a:off x="1295400" y="5562600"/>
            <a:ext cx="1466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input signals</a:t>
            </a:r>
          </a:p>
        </p:txBody>
      </p:sp>
      <p:sp>
        <p:nvSpPr>
          <p:cNvPr id="5131" name="TextBox 27"/>
          <p:cNvSpPr txBox="1">
            <a:spLocks noChangeArrowheads="1"/>
          </p:cNvSpPr>
          <p:nvPr/>
        </p:nvSpPr>
        <p:spPr bwMode="auto">
          <a:xfrm>
            <a:off x="6553200" y="5486400"/>
            <a:ext cx="1658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output signals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FSMs in Hardware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9718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C</a:t>
            </a:r>
            <a:r>
              <a:rPr lang="en-US" sz="3000" dirty="0" smtClean="0"/>
              <a:t>ombine with  sequential logic for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Registers to store bits of state</a:t>
            </a:r>
          </a:p>
          <a:p>
            <a:pPr lvl="1">
              <a:defRPr/>
            </a:pPr>
            <a:r>
              <a:rPr lang="en-US" dirty="0" smtClean="0"/>
              <a:t>Clock pulse</a:t>
            </a:r>
          </a:p>
          <a:p>
            <a:pPr>
              <a:defRPr/>
            </a:pPr>
            <a:r>
              <a:rPr lang="en-US" sz="3000" dirty="0" smtClean="0"/>
              <a:t>At start of clock pulse, current state bits from registers and input signals are released to the circuit</a:t>
            </a:r>
          </a:p>
          <a:p>
            <a:pPr>
              <a:defRPr/>
            </a:pPr>
            <a:r>
              <a:rPr lang="en-US" sz="3000" dirty="0"/>
              <a:t>A</a:t>
            </a:r>
            <a:r>
              <a:rPr lang="en-US" sz="3000" dirty="0" smtClean="0"/>
              <a:t>t end of clock pulse, output bits are produced and next state bits are stored back in the same registers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CA3CE-84F7-414C-A88D-8E6C5B07CFF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6151" name="Group 23"/>
          <p:cNvGrpSpPr>
            <a:grpSpLocks/>
          </p:cNvGrpSpPr>
          <p:nvPr/>
        </p:nvGrpSpPr>
        <p:grpSpPr bwMode="auto">
          <a:xfrm flipH="1">
            <a:off x="2895600" y="4343400"/>
            <a:ext cx="3429000" cy="1981200"/>
            <a:chOff x="3124200" y="4343400"/>
            <a:chExt cx="3429000" cy="19812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3124200" y="4572000"/>
              <a:ext cx="3429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124200" y="4724400"/>
              <a:ext cx="3429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124200" y="4876800"/>
              <a:ext cx="3429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124200" y="5029200"/>
              <a:ext cx="3429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124200" y="5181600"/>
              <a:ext cx="3429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124200" y="5562600"/>
              <a:ext cx="3429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124200" y="5715000"/>
              <a:ext cx="3429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581400" y="5867400"/>
              <a:ext cx="29718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581400" y="6019800"/>
              <a:ext cx="29718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3429000" y="4343400"/>
              <a:ext cx="2819400" cy="1981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/>
                <a:t>Boolean Circuit for State Transition Function</a:t>
              </a:r>
            </a:p>
          </p:txBody>
        </p:sp>
      </p:grpSp>
      <p:sp>
        <p:nvSpPr>
          <p:cNvPr id="6152" name="TextBox 24"/>
          <p:cNvSpPr txBox="1">
            <a:spLocks noChangeArrowheads="1"/>
          </p:cNvSpPr>
          <p:nvPr/>
        </p:nvSpPr>
        <p:spPr bwMode="auto">
          <a:xfrm>
            <a:off x="1219200" y="4724400"/>
            <a:ext cx="1466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current state</a:t>
            </a:r>
          </a:p>
        </p:txBody>
      </p:sp>
      <p:sp>
        <p:nvSpPr>
          <p:cNvPr id="6153" name="TextBox 25"/>
          <p:cNvSpPr txBox="1">
            <a:spLocks noChangeArrowheads="1"/>
          </p:cNvSpPr>
          <p:nvPr/>
        </p:nvSpPr>
        <p:spPr bwMode="auto">
          <a:xfrm>
            <a:off x="6477000" y="4724400"/>
            <a:ext cx="1184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next state</a:t>
            </a:r>
          </a:p>
        </p:txBody>
      </p:sp>
      <p:sp>
        <p:nvSpPr>
          <p:cNvPr id="6154" name="TextBox 26"/>
          <p:cNvSpPr txBox="1">
            <a:spLocks noChangeArrowheads="1"/>
          </p:cNvSpPr>
          <p:nvPr/>
        </p:nvSpPr>
        <p:spPr bwMode="auto">
          <a:xfrm>
            <a:off x="1295400" y="5562600"/>
            <a:ext cx="1466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input signals</a:t>
            </a:r>
          </a:p>
        </p:txBody>
      </p:sp>
      <p:sp>
        <p:nvSpPr>
          <p:cNvPr id="6155" name="TextBox 27"/>
          <p:cNvSpPr txBox="1">
            <a:spLocks noChangeArrowheads="1"/>
          </p:cNvSpPr>
          <p:nvPr/>
        </p:nvSpPr>
        <p:spPr bwMode="auto">
          <a:xfrm>
            <a:off x="6553200" y="5486400"/>
            <a:ext cx="1658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output signals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Reading assignments</a:t>
            </a:r>
          </a:p>
          <a:p>
            <a:pPr lvl="1" eaLnBrk="1" hangingPunct="1">
              <a:defRPr/>
            </a:pP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Edition,  </a:t>
            </a:r>
            <a:r>
              <a:rPr lang="en-US" dirty="0" smtClean="0"/>
              <a:t>Section 13.4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Edition,  </a:t>
            </a:r>
            <a:r>
              <a:rPr lang="en-US" dirty="0" smtClean="0"/>
              <a:t>Section 12.4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Homework 7 due today</a:t>
            </a:r>
          </a:p>
          <a:p>
            <a:pPr eaLnBrk="1" hangingPunct="1">
              <a:defRPr/>
            </a:pPr>
            <a:r>
              <a:rPr lang="en-US" dirty="0" smtClean="0"/>
              <a:t>Homework 8 out Friday, due Friday, June 7</a:t>
            </a:r>
          </a:p>
          <a:p>
            <a:pPr lvl="4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Final exam, Monday June 10.  Room TBA. Study materials out </a:t>
            </a:r>
            <a:r>
              <a:rPr lang="en-US" dirty="0" smtClean="0"/>
              <a:t>Friday/Monday.</a:t>
            </a: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buFont typeface="Arial" charset="0"/>
              <a:buNone/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EBBC8-4FE5-4104-89C6-87175B3E121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1-bit Full Adder</a:t>
            </a:r>
          </a:p>
        </p:txBody>
      </p:sp>
      <p:grpSp>
        <p:nvGrpSpPr>
          <p:cNvPr id="9222" name="Group 1"/>
          <p:cNvGrpSpPr>
            <a:grpSpLocks/>
          </p:cNvGrpSpPr>
          <p:nvPr/>
        </p:nvGrpSpPr>
        <p:grpSpPr bwMode="auto">
          <a:xfrm>
            <a:off x="2590800" y="1524000"/>
            <a:ext cx="3884613" cy="4699000"/>
            <a:chOff x="407988" y="1484313"/>
            <a:chExt cx="3884612" cy="4699000"/>
          </a:xfrm>
        </p:grpSpPr>
        <p:sp>
          <p:nvSpPr>
            <p:cNvPr id="9227" name="Rectangle 6"/>
            <p:cNvSpPr>
              <a:spLocks noChangeArrowheads="1"/>
            </p:cNvSpPr>
            <p:nvPr/>
          </p:nvSpPr>
          <p:spPr bwMode="auto">
            <a:xfrm>
              <a:off x="914400" y="2190750"/>
              <a:ext cx="2798763" cy="3294063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9046" tIns="26984" rIns="19046" bIns="26984" anchor="ctr"/>
            <a:lstStyle/>
            <a:p>
              <a:endParaRPr lang="en-US"/>
            </a:p>
          </p:txBody>
        </p:sp>
        <p:sp>
          <p:nvSpPr>
            <p:cNvPr id="9228" name="Line 9"/>
            <p:cNvSpPr>
              <a:spLocks noChangeShapeType="1"/>
            </p:cNvSpPr>
            <p:nvPr/>
          </p:nvSpPr>
          <p:spPr bwMode="auto">
            <a:xfrm>
              <a:off x="1938338" y="1789113"/>
              <a:ext cx="0" cy="3889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9046" tIns="26984" rIns="19046" bIns="26984" anchor="ctr"/>
            <a:lstStyle/>
            <a:p>
              <a:endParaRPr lang="en-US"/>
            </a:p>
          </p:txBody>
        </p:sp>
        <p:sp>
          <p:nvSpPr>
            <p:cNvPr id="9229" name="Line 10"/>
            <p:cNvSpPr>
              <a:spLocks noChangeShapeType="1"/>
            </p:cNvSpPr>
            <p:nvPr/>
          </p:nvSpPr>
          <p:spPr bwMode="auto">
            <a:xfrm>
              <a:off x="2667000" y="1789113"/>
              <a:ext cx="0" cy="3889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9046" tIns="26984" rIns="19046" bIns="26984" anchor="ctr"/>
            <a:lstStyle/>
            <a:p>
              <a:endParaRPr lang="en-US"/>
            </a:p>
          </p:txBody>
        </p:sp>
        <p:sp>
          <p:nvSpPr>
            <p:cNvPr id="9230" name="Line 11"/>
            <p:cNvSpPr>
              <a:spLocks noChangeShapeType="1"/>
            </p:cNvSpPr>
            <p:nvPr/>
          </p:nvSpPr>
          <p:spPr bwMode="auto">
            <a:xfrm>
              <a:off x="2314575" y="5494338"/>
              <a:ext cx="0" cy="3889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9046" tIns="26984" rIns="19046" bIns="26984" anchor="ctr"/>
            <a:lstStyle/>
            <a:p>
              <a:endParaRPr lang="en-US"/>
            </a:p>
          </p:txBody>
        </p:sp>
        <p:sp>
          <p:nvSpPr>
            <p:cNvPr id="9231" name="Line 12"/>
            <p:cNvSpPr>
              <a:spLocks noChangeShapeType="1"/>
            </p:cNvSpPr>
            <p:nvPr/>
          </p:nvSpPr>
          <p:spPr bwMode="auto">
            <a:xfrm rot="-5400000">
              <a:off x="3925094" y="3613944"/>
              <a:ext cx="0" cy="3889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9046" tIns="26984" rIns="19046" bIns="26984" anchor="ctr"/>
            <a:lstStyle/>
            <a:p>
              <a:endParaRPr lang="en-US"/>
            </a:p>
          </p:txBody>
        </p:sp>
        <p:sp>
          <p:nvSpPr>
            <p:cNvPr id="9232" name="Text Box 13"/>
            <p:cNvSpPr txBox="1">
              <a:spLocks noChangeArrowheads="1"/>
            </p:cNvSpPr>
            <p:nvPr/>
          </p:nvSpPr>
          <p:spPr bwMode="auto">
            <a:xfrm>
              <a:off x="1806575" y="1484313"/>
              <a:ext cx="192352" cy="30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46" tIns="26984" rIns="19046" bIns="2698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9233" name="Text Box 14"/>
            <p:cNvSpPr txBox="1">
              <a:spLocks noChangeArrowheads="1"/>
            </p:cNvSpPr>
            <p:nvPr/>
          </p:nvSpPr>
          <p:spPr bwMode="auto">
            <a:xfrm>
              <a:off x="2049463" y="5880100"/>
              <a:ext cx="512762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46" tIns="26984" rIns="19046" bIns="2698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/>
                <a:t>Sum</a:t>
              </a:r>
            </a:p>
          </p:txBody>
        </p:sp>
        <p:sp>
          <p:nvSpPr>
            <p:cNvPr id="9234" name="Text Box 15"/>
            <p:cNvSpPr txBox="1">
              <a:spLocks noChangeArrowheads="1"/>
            </p:cNvSpPr>
            <p:nvPr/>
          </p:nvSpPr>
          <p:spPr bwMode="auto">
            <a:xfrm>
              <a:off x="3873500" y="3940175"/>
              <a:ext cx="419100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46" tIns="26984" rIns="19046" bIns="2698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/>
                <a:t>C</a:t>
              </a:r>
              <a:r>
                <a:rPr lang="en-US" baseline="-25000"/>
                <a:t>out</a:t>
              </a:r>
              <a:endParaRPr lang="en-US"/>
            </a:p>
          </p:txBody>
        </p:sp>
        <p:sp>
          <p:nvSpPr>
            <p:cNvPr id="9235" name="Line 16"/>
            <p:cNvSpPr>
              <a:spLocks noChangeShapeType="1"/>
            </p:cNvSpPr>
            <p:nvPr/>
          </p:nvSpPr>
          <p:spPr bwMode="auto">
            <a:xfrm rot="-5400000">
              <a:off x="704057" y="3613944"/>
              <a:ext cx="0" cy="3889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9046" tIns="26984" rIns="19046" bIns="26984" anchor="ctr"/>
            <a:lstStyle/>
            <a:p>
              <a:endParaRPr lang="en-US"/>
            </a:p>
          </p:txBody>
        </p:sp>
        <p:sp>
          <p:nvSpPr>
            <p:cNvPr id="9236" name="Text Box 17"/>
            <p:cNvSpPr txBox="1">
              <a:spLocks noChangeArrowheads="1"/>
            </p:cNvSpPr>
            <p:nvPr/>
          </p:nvSpPr>
          <p:spPr bwMode="auto">
            <a:xfrm>
              <a:off x="407988" y="3940175"/>
              <a:ext cx="322262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46" tIns="26984" rIns="19046" bIns="2698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/>
                <a:t>C</a:t>
              </a:r>
              <a:r>
                <a:rPr lang="en-US" baseline="-25000"/>
                <a:t>in</a:t>
              </a:r>
              <a:endParaRPr lang="en-US"/>
            </a:p>
          </p:txBody>
        </p:sp>
        <p:sp>
          <p:nvSpPr>
            <p:cNvPr id="9237" name="Text Box 19"/>
            <p:cNvSpPr txBox="1">
              <a:spLocks noChangeArrowheads="1"/>
            </p:cNvSpPr>
            <p:nvPr/>
          </p:nvSpPr>
          <p:spPr bwMode="auto">
            <a:xfrm>
              <a:off x="2547938" y="1484313"/>
              <a:ext cx="192352" cy="30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46" tIns="26984" rIns="19046" bIns="2698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9238" name="Text Box 31"/>
            <p:cNvSpPr txBox="1">
              <a:spLocks noChangeArrowheads="1"/>
            </p:cNvSpPr>
            <p:nvPr/>
          </p:nvSpPr>
          <p:spPr bwMode="auto">
            <a:xfrm>
              <a:off x="1752600" y="2286000"/>
              <a:ext cx="1615884" cy="30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46" tIns="26984" rIns="19046" bIns="2698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/>
                <a:t>1-Bit Full Adder</a:t>
              </a:r>
            </a:p>
          </p:txBody>
        </p:sp>
        <p:pic>
          <p:nvPicPr>
            <p:cNvPr id="9239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9988" y="4584700"/>
              <a:ext cx="2311400" cy="695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40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5225" y="2566988"/>
              <a:ext cx="2320925" cy="1871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23" name="TextBox 2"/>
          <p:cNvSpPr txBox="1">
            <a:spLocks noChangeArrowheads="1"/>
          </p:cNvSpPr>
          <p:nvPr/>
        </p:nvSpPr>
        <p:spPr bwMode="auto">
          <a:xfrm>
            <a:off x="990600" y="3581400"/>
            <a:ext cx="1517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current state</a:t>
            </a:r>
          </a:p>
        </p:txBody>
      </p:sp>
      <p:sp>
        <p:nvSpPr>
          <p:cNvPr id="9224" name="TextBox 43"/>
          <p:cNvSpPr txBox="1">
            <a:spLocks noChangeArrowheads="1"/>
          </p:cNvSpPr>
          <p:nvPr/>
        </p:nvSpPr>
        <p:spPr bwMode="auto">
          <a:xfrm>
            <a:off x="2286000" y="1524000"/>
            <a:ext cx="1466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input signals</a:t>
            </a:r>
          </a:p>
        </p:txBody>
      </p:sp>
      <p:sp>
        <p:nvSpPr>
          <p:cNvPr id="9225" name="TextBox 44"/>
          <p:cNvSpPr txBox="1">
            <a:spLocks noChangeArrowheads="1"/>
          </p:cNvSpPr>
          <p:nvPr/>
        </p:nvSpPr>
        <p:spPr bwMode="auto">
          <a:xfrm>
            <a:off x="6705600" y="3581400"/>
            <a:ext cx="1184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next state</a:t>
            </a:r>
          </a:p>
        </p:txBody>
      </p:sp>
      <p:sp>
        <p:nvSpPr>
          <p:cNvPr id="9226" name="TextBox 45"/>
          <p:cNvSpPr txBox="1">
            <a:spLocks noChangeArrowheads="1"/>
          </p:cNvSpPr>
          <p:nvPr/>
        </p:nvSpPr>
        <p:spPr bwMode="auto">
          <a:xfrm>
            <a:off x="2743200" y="5715000"/>
            <a:ext cx="82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output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C31D6-8D11-4222-BFC0-C858FFCB4F9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33338"/>
            <a:ext cx="8229600" cy="1143000"/>
          </a:xfrm>
        </p:spPr>
        <p:txBody>
          <a:bodyPr/>
          <a:lstStyle/>
          <a:p>
            <a:r>
              <a:rPr lang="en-US" smtClean="0"/>
              <a:t>FSM for binary addition </a:t>
            </a:r>
          </a:p>
        </p:txBody>
      </p:sp>
      <p:sp>
        <p:nvSpPr>
          <p:cNvPr id="7171" name="Content Placeholder 20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676400"/>
          </a:xfrm>
        </p:spPr>
        <p:txBody>
          <a:bodyPr/>
          <a:lstStyle/>
          <a:p>
            <a:r>
              <a:rPr lang="en-US" sz="2800" smtClean="0"/>
              <a:t>Assume that the two integers are </a:t>
            </a:r>
            <a:r>
              <a:rPr lang="en-US" sz="2800" b="1" smtClean="0"/>
              <a:t>a</a:t>
            </a:r>
            <a:r>
              <a:rPr lang="en-US" sz="2800" b="1" baseline="-25000" smtClean="0"/>
              <a:t>n-1</a:t>
            </a:r>
            <a:r>
              <a:rPr lang="en-US" sz="2800" b="1" smtClean="0"/>
              <a:t>...a</a:t>
            </a:r>
            <a:r>
              <a:rPr lang="en-US" sz="2800" b="1" baseline="-25000" smtClean="0"/>
              <a:t>2</a:t>
            </a:r>
            <a:r>
              <a:rPr lang="en-US" sz="2800" b="1" smtClean="0"/>
              <a:t>a</a:t>
            </a:r>
            <a:r>
              <a:rPr lang="en-US" sz="2800" b="1" baseline="-25000" smtClean="0"/>
              <a:t>1</a:t>
            </a:r>
            <a:r>
              <a:rPr lang="en-US" sz="2800" b="1" smtClean="0"/>
              <a:t>a</a:t>
            </a:r>
            <a:r>
              <a:rPr lang="en-US" sz="2800" b="1" baseline="-25000" smtClean="0"/>
              <a:t>0</a:t>
            </a:r>
            <a:r>
              <a:rPr lang="en-US" sz="2800" smtClean="0"/>
              <a:t> and    </a:t>
            </a:r>
            <a:r>
              <a:rPr lang="en-US" sz="2800" b="1" smtClean="0"/>
              <a:t>b</a:t>
            </a:r>
            <a:r>
              <a:rPr lang="en-US" sz="2800" b="1" baseline="-25000" smtClean="0"/>
              <a:t>n-1</a:t>
            </a:r>
            <a:r>
              <a:rPr lang="en-US" sz="2800" b="1" smtClean="0"/>
              <a:t>...b</a:t>
            </a:r>
            <a:r>
              <a:rPr lang="en-US" sz="2800" b="1" baseline="-25000" smtClean="0"/>
              <a:t>2</a:t>
            </a:r>
            <a:r>
              <a:rPr lang="en-US" sz="2800" b="1" smtClean="0"/>
              <a:t>b</a:t>
            </a:r>
            <a:r>
              <a:rPr lang="en-US" sz="2800" b="1" baseline="-25000" smtClean="0"/>
              <a:t>1</a:t>
            </a:r>
            <a:r>
              <a:rPr lang="en-US" sz="2800" b="1" smtClean="0"/>
              <a:t>b</a:t>
            </a:r>
            <a:r>
              <a:rPr lang="en-US" sz="2800" b="1" baseline="-25000" smtClean="0"/>
              <a:t>0</a:t>
            </a:r>
            <a:r>
              <a:rPr lang="en-US" sz="2800" smtClean="0"/>
              <a:t> and bits arrive together as </a:t>
            </a:r>
            <a:r>
              <a:rPr lang="en-US" sz="2800" b="1" smtClean="0"/>
              <a:t>[a</a:t>
            </a:r>
            <a:r>
              <a:rPr lang="en-US" sz="2800" b="1" baseline="-25000" smtClean="0"/>
              <a:t>0</a:t>
            </a:r>
            <a:r>
              <a:rPr lang="en-US" sz="2800" b="1" smtClean="0"/>
              <a:t>,b</a:t>
            </a:r>
            <a:r>
              <a:rPr lang="en-US" sz="2800" b="1" baseline="-25000" smtClean="0"/>
              <a:t>0</a:t>
            </a:r>
            <a:r>
              <a:rPr lang="en-US" sz="2800" b="1" smtClean="0"/>
              <a:t>]</a:t>
            </a:r>
            <a:r>
              <a:rPr lang="en-US" sz="2800" smtClean="0"/>
              <a:t> then </a:t>
            </a:r>
            <a:r>
              <a:rPr lang="en-US" sz="2800" b="1" smtClean="0"/>
              <a:t>[a</a:t>
            </a:r>
            <a:r>
              <a:rPr lang="en-US" sz="2800" b="1" baseline="-25000" smtClean="0"/>
              <a:t>1</a:t>
            </a:r>
            <a:r>
              <a:rPr lang="en-US" sz="2800" b="1" smtClean="0"/>
              <a:t>,b</a:t>
            </a:r>
            <a:r>
              <a:rPr lang="en-US" sz="2800" b="1" baseline="-25000" smtClean="0"/>
              <a:t>1</a:t>
            </a:r>
            <a:r>
              <a:rPr lang="en-US" sz="2800" b="1" smtClean="0"/>
              <a:t>]</a:t>
            </a:r>
            <a:r>
              <a:rPr lang="en-US" sz="2800" smtClean="0"/>
              <a:t> etc. </a:t>
            </a:r>
          </a:p>
        </p:txBody>
      </p:sp>
      <p:grpSp>
        <p:nvGrpSpPr>
          <p:cNvPr id="7172" name="Group 233"/>
          <p:cNvGrpSpPr>
            <a:grpSpLocks/>
          </p:cNvGrpSpPr>
          <p:nvPr/>
        </p:nvGrpSpPr>
        <p:grpSpPr bwMode="auto">
          <a:xfrm>
            <a:off x="304800" y="2667000"/>
            <a:ext cx="8534400" cy="3646488"/>
            <a:chOff x="457200" y="2819400"/>
            <a:chExt cx="8610600" cy="3950732"/>
          </a:xfrm>
        </p:grpSpPr>
        <p:sp>
          <p:nvSpPr>
            <p:cNvPr id="8" name="Oval 7"/>
            <p:cNvSpPr/>
            <p:nvPr/>
          </p:nvSpPr>
          <p:spPr bwMode="auto">
            <a:xfrm>
              <a:off x="3428306" y="3048154"/>
              <a:ext cx="542967" cy="557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s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7696767" y="4876463"/>
              <a:ext cx="1371033" cy="78601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 err="1">
                  <a:solidFill>
                    <a:schemeClr val="tx1"/>
                  </a:solidFill>
                </a:rPr>
                <a:t>C</a:t>
              </a:r>
              <a:r>
                <a:rPr lang="en-US" sz="2400" b="1" baseline="-25000" dirty="0" err="1">
                  <a:solidFill>
                    <a:schemeClr val="tx1"/>
                  </a:solidFill>
                </a:rPr>
                <a:t>out</a:t>
              </a:r>
              <a:r>
                <a:rPr lang="en-US" sz="2400" b="1" dirty="0">
                  <a:solidFill>
                    <a:schemeClr val="tx1"/>
                  </a:solidFill>
                </a:rPr>
                <a:t>=1</a:t>
              </a:r>
            </a:p>
            <a:p>
              <a:pPr algn="ctr">
                <a:defRPr/>
              </a:pPr>
              <a:r>
                <a:rPr lang="en-US" sz="2400" b="1" dirty="0">
                  <a:solidFill>
                    <a:srgbClr val="FF0000"/>
                  </a:solidFill>
                </a:rPr>
                <a:t>1</a:t>
              </a:r>
            </a:p>
          </p:txBody>
        </p:sp>
        <p:cxnSp>
          <p:nvCxnSpPr>
            <p:cNvPr id="10" name="Straight Arrow Connector 9"/>
            <p:cNvCxnSpPr>
              <a:endCxn id="8" idx="1"/>
            </p:cNvCxnSpPr>
            <p:nvPr/>
          </p:nvCxnSpPr>
          <p:spPr bwMode="auto">
            <a:xfrm>
              <a:off x="3200868" y="2819400"/>
              <a:ext cx="307521" cy="309591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urved Connector 15"/>
            <p:cNvCxnSpPr>
              <a:stCxn id="34" idx="0"/>
              <a:endCxn id="35" idx="0"/>
            </p:cNvCxnSpPr>
            <p:nvPr/>
          </p:nvCxnSpPr>
          <p:spPr bwMode="auto">
            <a:xfrm rot="16200000" flipV="1">
              <a:off x="3581653" y="2438775"/>
              <a:ext cx="12039" cy="4877098"/>
            </a:xfrm>
            <a:prstGeom prst="curvedConnector3">
              <a:avLst>
                <a:gd name="adj1" fmla="val 3000000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78" name="TextBox 42"/>
            <p:cNvSpPr txBox="1">
              <a:spLocks noChangeArrowheads="1"/>
            </p:cNvSpPr>
            <p:nvPr/>
          </p:nvSpPr>
          <p:spPr bwMode="auto">
            <a:xfrm>
              <a:off x="2895600" y="5867400"/>
              <a:ext cx="13067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[0,1],[1,0]</a:t>
              </a:r>
              <a:endParaRPr lang="en-US" sz="2000" b="1"/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2971828" y="4876463"/>
              <a:ext cx="1371033" cy="78601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 err="1">
                  <a:solidFill>
                    <a:schemeClr val="tx1"/>
                  </a:solidFill>
                </a:rPr>
                <a:t>C</a:t>
              </a:r>
              <a:r>
                <a:rPr lang="en-US" sz="2400" b="1" baseline="-25000" dirty="0" err="1">
                  <a:solidFill>
                    <a:schemeClr val="tx1"/>
                  </a:solidFill>
                </a:rPr>
                <a:t>out</a:t>
              </a:r>
              <a:r>
                <a:rPr lang="en-US" sz="2400" b="1" dirty="0">
                  <a:solidFill>
                    <a:schemeClr val="tx1"/>
                  </a:solidFill>
                </a:rPr>
                <a:t>=0</a:t>
              </a:r>
              <a:endParaRPr lang="en-US" sz="2400" b="1" baseline="-25000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n-US" sz="24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5334298" y="4876463"/>
              <a:ext cx="1371033" cy="78601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 err="1">
                  <a:solidFill>
                    <a:schemeClr val="tx1"/>
                  </a:solidFill>
                </a:rPr>
                <a:t>C</a:t>
              </a:r>
              <a:r>
                <a:rPr lang="en-US" sz="2400" b="1" baseline="-25000" dirty="0" err="1">
                  <a:solidFill>
                    <a:schemeClr val="tx1"/>
                  </a:solidFill>
                </a:rPr>
                <a:t>out</a:t>
              </a:r>
              <a:r>
                <a:rPr lang="en-US" sz="2400" b="1" dirty="0">
                  <a:solidFill>
                    <a:schemeClr val="tx1"/>
                  </a:solidFill>
                </a:rPr>
                <a:t>=1</a:t>
              </a:r>
            </a:p>
            <a:p>
              <a:pPr algn="ctr">
                <a:defRPr/>
              </a:pPr>
              <a:r>
                <a:rPr lang="en-US" sz="24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457200" y="4876463"/>
              <a:ext cx="1371033" cy="78601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 err="1">
                  <a:solidFill>
                    <a:schemeClr val="tx1"/>
                  </a:solidFill>
                </a:rPr>
                <a:t>C</a:t>
              </a:r>
              <a:r>
                <a:rPr lang="en-US" sz="2400" b="1" baseline="-25000" dirty="0" err="1">
                  <a:solidFill>
                    <a:schemeClr val="tx1"/>
                  </a:solidFill>
                </a:rPr>
                <a:t>out</a:t>
              </a:r>
              <a:r>
                <a:rPr lang="en-US" sz="2400" b="1" dirty="0">
                  <a:solidFill>
                    <a:schemeClr val="tx1"/>
                  </a:solidFill>
                </a:rPr>
                <a:t>=0</a:t>
              </a:r>
              <a:endParaRPr lang="en-US" sz="2400" b="1" baseline="-25000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n-US" sz="2400" b="1" dirty="0">
                  <a:solidFill>
                    <a:srgbClr val="FF0000"/>
                  </a:solidFill>
                </a:rPr>
                <a:t>0</a:t>
              </a:r>
            </a:p>
          </p:txBody>
        </p:sp>
        <p:cxnSp>
          <p:nvCxnSpPr>
            <p:cNvPr id="60" name="Straight Arrow Connector 59"/>
            <p:cNvCxnSpPr>
              <a:stCxn id="8" idx="4"/>
              <a:endCxn id="29" idx="0"/>
            </p:cNvCxnSpPr>
            <p:nvPr/>
          </p:nvCxnSpPr>
          <p:spPr bwMode="auto">
            <a:xfrm flipH="1">
              <a:off x="3657345" y="3605419"/>
              <a:ext cx="43246" cy="127104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34" idx="7"/>
              <a:endCxn id="9" idx="1"/>
            </p:cNvCxnSpPr>
            <p:nvPr/>
          </p:nvCxnSpPr>
          <p:spPr bwMode="auto">
            <a:xfrm>
              <a:off x="6505121" y="4991701"/>
              <a:ext cx="139185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84" name="TextBox 42"/>
            <p:cNvSpPr txBox="1">
              <a:spLocks noChangeArrowheads="1"/>
            </p:cNvSpPr>
            <p:nvPr/>
          </p:nvSpPr>
          <p:spPr bwMode="auto">
            <a:xfrm rot="2103672">
              <a:off x="5460663" y="3444357"/>
              <a:ext cx="71045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[1,1]</a:t>
              </a:r>
              <a:endParaRPr lang="en-US" sz="2000" b="1"/>
            </a:p>
          </p:txBody>
        </p:sp>
        <p:sp>
          <p:nvSpPr>
            <p:cNvPr id="7185" name="TextBox 42"/>
            <p:cNvSpPr txBox="1">
              <a:spLocks noChangeArrowheads="1"/>
            </p:cNvSpPr>
            <p:nvPr/>
          </p:nvSpPr>
          <p:spPr bwMode="auto">
            <a:xfrm>
              <a:off x="3657600" y="3886200"/>
              <a:ext cx="13067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[0,1],[1,0]</a:t>
              </a:r>
              <a:endParaRPr lang="en-US" sz="2000" b="1"/>
            </a:p>
          </p:txBody>
        </p:sp>
        <p:cxnSp>
          <p:nvCxnSpPr>
            <p:cNvPr id="84" name="Curved Connector 83"/>
            <p:cNvCxnSpPr>
              <a:stCxn id="35" idx="5"/>
              <a:endCxn id="35" idx="3"/>
            </p:cNvCxnSpPr>
            <p:nvPr/>
          </p:nvCxnSpPr>
          <p:spPr bwMode="auto">
            <a:xfrm rot="5400000">
              <a:off x="1142244" y="5061937"/>
              <a:ext cx="13760" cy="970615"/>
            </a:xfrm>
            <a:prstGeom prst="curvedConnector3">
              <a:avLst>
                <a:gd name="adj1" fmla="val 2706142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87" name="TextBox 42"/>
            <p:cNvSpPr txBox="1">
              <a:spLocks noChangeArrowheads="1"/>
            </p:cNvSpPr>
            <p:nvPr/>
          </p:nvSpPr>
          <p:spPr bwMode="auto">
            <a:xfrm rot="-1149507">
              <a:off x="1524000" y="3352800"/>
              <a:ext cx="71045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[0,0]</a:t>
              </a:r>
              <a:endParaRPr lang="en-US" sz="2000" b="1"/>
            </a:p>
          </p:txBody>
        </p:sp>
        <p:cxnSp>
          <p:nvCxnSpPr>
            <p:cNvPr id="154" name="Curved Connector 153"/>
            <p:cNvCxnSpPr>
              <a:stCxn id="29" idx="5"/>
              <a:endCxn id="29" idx="3"/>
            </p:cNvCxnSpPr>
            <p:nvPr/>
          </p:nvCxnSpPr>
          <p:spPr bwMode="auto">
            <a:xfrm rot="5400000">
              <a:off x="3656873" y="5061937"/>
              <a:ext cx="13760" cy="970615"/>
            </a:xfrm>
            <a:prstGeom prst="curvedConnector3">
              <a:avLst>
                <a:gd name="adj1" fmla="val 2706142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urved Connector 159"/>
            <p:cNvCxnSpPr>
              <a:stCxn id="34" idx="5"/>
              <a:endCxn id="34" idx="3"/>
            </p:cNvCxnSpPr>
            <p:nvPr/>
          </p:nvCxnSpPr>
          <p:spPr bwMode="auto">
            <a:xfrm rot="5400000">
              <a:off x="6019342" y="5061937"/>
              <a:ext cx="13760" cy="970615"/>
            </a:xfrm>
            <a:prstGeom prst="curvedConnector3">
              <a:avLst>
                <a:gd name="adj1" fmla="val 2706142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urved Connector 162"/>
            <p:cNvCxnSpPr>
              <a:stCxn id="9" idx="5"/>
              <a:endCxn id="9" idx="3"/>
            </p:cNvCxnSpPr>
            <p:nvPr/>
          </p:nvCxnSpPr>
          <p:spPr bwMode="auto">
            <a:xfrm rot="5400000">
              <a:off x="8381811" y="5061937"/>
              <a:ext cx="13760" cy="970615"/>
            </a:xfrm>
            <a:prstGeom prst="curvedConnector3">
              <a:avLst>
                <a:gd name="adj1" fmla="val 2706142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91" name="Rectangle 165"/>
            <p:cNvSpPr>
              <a:spLocks noChangeArrowheads="1"/>
            </p:cNvSpPr>
            <p:nvPr/>
          </p:nvSpPr>
          <p:spPr bwMode="auto">
            <a:xfrm>
              <a:off x="838200" y="5867400"/>
              <a:ext cx="6591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ym typeface="Symbol" pitchFamily="18" charset="2"/>
                </a:rPr>
                <a:t>[0,0]</a:t>
              </a:r>
              <a:endParaRPr lang="en-US" b="1"/>
            </a:p>
          </p:txBody>
        </p:sp>
        <p:sp>
          <p:nvSpPr>
            <p:cNvPr id="7192" name="TextBox 42"/>
            <p:cNvSpPr txBox="1">
              <a:spLocks noChangeArrowheads="1"/>
            </p:cNvSpPr>
            <p:nvPr/>
          </p:nvSpPr>
          <p:spPr bwMode="auto">
            <a:xfrm>
              <a:off x="5486400" y="5867400"/>
              <a:ext cx="13067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[0,1],[1,0]</a:t>
              </a:r>
              <a:endParaRPr lang="en-US" sz="2000" b="1"/>
            </a:p>
          </p:txBody>
        </p:sp>
        <p:sp>
          <p:nvSpPr>
            <p:cNvPr id="7193" name="Rectangle 167"/>
            <p:cNvSpPr>
              <a:spLocks noChangeArrowheads="1"/>
            </p:cNvSpPr>
            <p:nvPr/>
          </p:nvSpPr>
          <p:spPr bwMode="auto">
            <a:xfrm>
              <a:off x="8077200" y="5943600"/>
              <a:ext cx="6591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ym typeface="Symbol" pitchFamily="18" charset="2"/>
                </a:rPr>
                <a:t>[1,1]</a:t>
              </a:r>
              <a:endParaRPr lang="en-US" b="1"/>
            </a:p>
          </p:txBody>
        </p:sp>
        <p:cxnSp>
          <p:nvCxnSpPr>
            <p:cNvPr id="171" name="Straight Arrow Connector 170"/>
            <p:cNvCxnSpPr/>
            <p:nvPr/>
          </p:nvCxnSpPr>
          <p:spPr bwMode="auto">
            <a:xfrm flipH="1">
              <a:off x="6630052" y="5409649"/>
              <a:ext cx="114199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95" name="TextBox 42"/>
            <p:cNvSpPr txBox="1">
              <a:spLocks noChangeArrowheads="1"/>
            </p:cNvSpPr>
            <p:nvPr/>
          </p:nvSpPr>
          <p:spPr bwMode="auto">
            <a:xfrm>
              <a:off x="6553200" y="5410200"/>
              <a:ext cx="13067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[0,1],[1,0]</a:t>
              </a:r>
              <a:endParaRPr lang="en-US" sz="2000" b="1"/>
            </a:p>
          </p:txBody>
        </p:sp>
        <p:sp>
          <p:nvSpPr>
            <p:cNvPr id="7196" name="Rectangle 174"/>
            <p:cNvSpPr>
              <a:spLocks noChangeArrowheads="1"/>
            </p:cNvSpPr>
            <p:nvPr/>
          </p:nvSpPr>
          <p:spPr bwMode="auto">
            <a:xfrm>
              <a:off x="6934200" y="4648200"/>
              <a:ext cx="6591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ym typeface="Symbol" pitchFamily="18" charset="2"/>
                </a:rPr>
                <a:t>[1,1]</a:t>
              </a:r>
              <a:endParaRPr lang="en-US" b="1"/>
            </a:p>
          </p:txBody>
        </p:sp>
        <p:cxnSp>
          <p:nvCxnSpPr>
            <p:cNvPr id="176" name="Straight Arrow Connector 175"/>
            <p:cNvCxnSpPr>
              <a:stCxn id="29" idx="7"/>
              <a:endCxn id="34" idx="1"/>
            </p:cNvCxnSpPr>
            <p:nvPr/>
          </p:nvCxnSpPr>
          <p:spPr bwMode="auto">
            <a:xfrm>
              <a:off x="4142653" y="4991701"/>
              <a:ext cx="139185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/>
            <p:nvPr/>
          </p:nvCxnSpPr>
          <p:spPr bwMode="auto">
            <a:xfrm flipH="1">
              <a:off x="4267583" y="5409649"/>
              <a:ext cx="114199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99" name="Rectangle 182"/>
            <p:cNvSpPr>
              <a:spLocks noChangeArrowheads="1"/>
            </p:cNvSpPr>
            <p:nvPr/>
          </p:nvSpPr>
          <p:spPr bwMode="auto">
            <a:xfrm>
              <a:off x="4495800" y="5410200"/>
              <a:ext cx="6591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ym typeface="Symbol" pitchFamily="18" charset="2"/>
                </a:rPr>
                <a:t>[0,0]</a:t>
              </a:r>
              <a:endParaRPr lang="en-US" b="1"/>
            </a:p>
          </p:txBody>
        </p:sp>
        <p:sp>
          <p:nvSpPr>
            <p:cNvPr id="7200" name="Rectangle 183"/>
            <p:cNvSpPr>
              <a:spLocks noChangeArrowheads="1"/>
            </p:cNvSpPr>
            <p:nvPr/>
          </p:nvSpPr>
          <p:spPr bwMode="auto">
            <a:xfrm>
              <a:off x="4419600" y="4572000"/>
              <a:ext cx="6591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ym typeface="Symbol" pitchFamily="18" charset="2"/>
                </a:rPr>
                <a:t>[1,1]</a:t>
              </a:r>
              <a:endParaRPr lang="en-US" b="1"/>
            </a:p>
          </p:txBody>
        </p:sp>
        <p:cxnSp>
          <p:nvCxnSpPr>
            <p:cNvPr id="188" name="Straight Arrow Connector 187"/>
            <p:cNvCxnSpPr>
              <a:stCxn id="35" idx="7"/>
              <a:endCxn id="29" idx="1"/>
            </p:cNvCxnSpPr>
            <p:nvPr/>
          </p:nvCxnSpPr>
          <p:spPr bwMode="auto">
            <a:xfrm>
              <a:off x="1628024" y="4991701"/>
              <a:ext cx="154401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Arrow Connector 192"/>
            <p:cNvCxnSpPr/>
            <p:nvPr/>
          </p:nvCxnSpPr>
          <p:spPr bwMode="auto">
            <a:xfrm flipH="1">
              <a:off x="1752955" y="5333971"/>
              <a:ext cx="121887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03" name="Rectangle 197"/>
            <p:cNvSpPr>
              <a:spLocks noChangeArrowheads="1"/>
            </p:cNvSpPr>
            <p:nvPr/>
          </p:nvSpPr>
          <p:spPr bwMode="auto">
            <a:xfrm>
              <a:off x="2133600" y="5334000"/>
              <a:ext cx="6591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ym typeface="Symbol" pitchFamily="18" charset="2"/>
                </a:rPr>
                <a:t>[0,0]</a:t>
              </a:r>
              <a:endParaRPr lang="en-US" b="1"/>
            </a:p>
          </p:txBody>
        </p:sp>
        <p:sp>
          <p:nvSpPr>
            <p:cNvPr id="7204" name="TextBox 42"/>
            <p:cNvSpPr txBox="1">
              <a:spLocks noChangeArrowheads="1"/>
            </p:cNvSpPr>
            <p:nvPr/>
          </p:nvSpPr>
          <p:spPr bwMode="auto">
            <a:xfrm>
              <a:off x="1828800" y="4648200"/>
              <a:ext cx="13067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[0,1],[1,0]</a:t>
              </a:r>
              <a:endParaRPr lang="en-US" sz="2000" b="1"/>
            </a:p>
          </p:txBody>
        </p:sp>
        <p:sp>
          <p:nvSpPr>
            <p:cNvPr id="7205" name="Rectangle 206"/>
            <p:cNvSpPr>
              <a:spLocks noChangeArrowheads="1"/>
            </p:cNvSpPr>
            <p:nvPr/>
          </p:nvSpPr>
          <p:spPr bwMode="auto">
            <a:xfrm rot="-352230">
              <a:off x="2286000" y="4191000"/>
              <a:ext cx="6591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ym typeface="Symbol" pitchFamily="18" charset="2"/>
                </a:rPr>
                <a:t>[1,1]</a:t>
              </a:r>
              <a:endParaRPr lang="en-US" b="1"/>
            </a:p>
          </p:txBody>
        </p:sp>
        <p:cxnSp>
          <p:nvCxnSpPr>
            <p:cNvPr id="208" name="Curved Connector 207"/>
            <p:cNvCxnSpPr>
              <a:stCxn id="29" idx="5"/>
              <a:endCxn id="9" idx="3"/>
            </p:cNvCxnSpPr>
            <p:nvPr/>
          </p:nvCxnSpPr>
          <p:spPr bwMode="auto">
            <a:xfrm rot="16200000" flipH="1">
              <a:off x="6019342" y="3670083"/>
              <a:ext cx="13760" cy="3754324"/>
            </a:xfrm>
            <a:prstGeom prst="curvedConnector3">
              <a:avLst>
                <a:gd name="adj1" fmla="val 6820425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07" name="Rectangle 211"/>
            <p:cNvSpPr>
              <a:spLocks noChangeArrowheads="1"/>
            </p:cNvSpPr>
            <p:nvPr/>
          </p:nvSpPr>
          <p:spPr bwMode="auto">
            <a:xfrm>
              <a:off x="5791200" y="6400800"/>
              <a:ext cx="6591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ym typeface="Symbol" pitchFamily="18" charset="2"/>
                </a:rPr>
                <a:t>[0,0]</a:t>
              </a:r>
              <a:endParaRPr lang="en-US" b="1"/>
            </a:p>
          </p:txBody>
        </p:sp>
        <p:cxnSp>
          <p:nvCxnSpPr>
            <p:cNvPr id="222" name="Curved Connector 221"/>
            <p:cNvCxnSpPr>
              <a:stCxn id="35" idx="1"/>
            </p:cNvCxnSpPr>
            <p:nvPr/>
          </p:nvCxnSpPr>
          <p:spPr bwMode="auto">
            <a:xfrm rot="5400000" flipH="1" flipV="1">
              <a:off x="1261140" y="2824533"/>
              <a:ext cx="1563438" cy="277089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Curved Connector 225"/>
            <p:cNvCxnSpPr>
              <a:stCxn id="34" idx="7"/>
            </p:cNvCxnSpPr>
            <p:nvPr/>
          </p:nvCxnSpPr>
          <p:spPr bwMode="auto">
            <a:xfrm rot="16200000" flipV="1">
              <a:off x="4452275" y="2938854"/>
              <a:ext cx="1639116" cy="2466578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73" name="TextBox 234"/>
          <p:cNvSpPr txBox="1">
            <a:spLocks noChangeArrowheads="1"/>
          </p:cNvSpPr>
          <p:nvPr/>
        </p:nvSpPr>
        <p:spPr bwMode="auto">
          <a:xfrm>
            <a:off x="1524000" y="6178550"/>
            <a:ext cx="58531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/>
              <a:t>[1,1]</a:t>
            </a:r>
            <a:r>
              <a:rPr lang="en-US"/>
              <a:t>  Generate a carry  of 1</a:t>
            </a:r>
          </a:p>
          <a:p>
            <a:pPr eaLnBrk="1" hangingPunct="1"/>
            <a:r>
              <a:rPr lang="en-US" b="1"/>
              <a:t>[0,1],[1,0] </a:t>
            </a:r>
            <a:r>
              <a:rPr lang="en-US"/>
              <a:t>Propagate a carry of 1 if it was already there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C31D6-8D11-4222-BFC0-C858FFCB4F9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FSM for binary addition using output on edges </a:t>
            </a:r>
            <a:endParaRPr lang="en-US" dirty="0"/>
          </a:p>
        </p:txBody>
      </p:sp>
      <p:sp>
        <p:nvSpPr>
          <p:cNvPr id="8195" name="Content Placeholder 20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1676400"/>
          </a:xfrm>
        </p:spPr>
        <p:txBody>
          <a:bodyPr/>
          <a:lstStyle/>
          <a:p>
            <a:r>
              <a:rPr lang="en-US" sz="2800" smtClean="0"/>
              <a:t>Assume that the two integers are </a:t>
            </a:r>
            <a:r>
              <a:rPr lang="en-US" sz="2800" b="1" smtClean="0"/>
              <a:t>a</a:t>
            </a:r>
            <a:r>
              <a:rPr lang="en-US" sz="2800" b="1" baseline="-25000" smtClean="0"/>
              <a:t>n-1</a:t>
            </a:r>
            <a:r>
              <a:rPr lang="en-US" sz="2800" b="1" smtClean="0"/>
              <a:t>...a</a:t>
            </a:r>
            <a:r>
              <a:rPr lang="en-US" sz="2800" b="1" baseline="-25000" smtClean="0"/>
              <a:t>2</a:t>
            </a:r>
            <a:r>
              <a:rPr lang="en-US" sz="2800" b="1" smtClean="0"/>
              <a:t>a</a:t>
            </a:r>
            <a:r>
              <a:rPr lang="en-US" sz="2800" b="1" baseline="-25000" smtClean="0"/>
              <a:t>1</a:t>
            </a:r>
            <a:r>
              <a:rPr lang="en-US" sz="2800" b="1" smtClean="0"/>
              <a:t>a</a:t>
            </a:r>
            <a:r>
              <a:rPr lang="en-US" sz="2800" b="1" baseline="-25000" smtClean="0"/>
              <a:t>0</a:t>
            </a:r>
            <a:r>
              <a:rPr lang="en-US" sz="2800" smtClean="0"/>
              <a:t> and    </a:t>
            </a:r>
            <a:r>
              <a:rPr lang="en-US" sz="2800" b="1" smtClean="0"/>
              <a:t>b</a:t>
            </a:r>
            <a:r>
              <a:rPr lang="en-US" sz="2800" b="1" baseline="-25000" smtClean="0"/>
              <a:t>n-1</a:t>
            </a:r>
            <a:r>
              <a:rPr lang="en-US" sz="2800" b="1" smtClean="0"/>
              <a:t>...b</a:t>
            </a:r>
            <a:r>
              <a:rPr lang="en-US" sz="2800" b="1" baseline="-25000" smtClean="0"/>
              <a:t>2</a:t>
            </a:r>
            <a:r>
              <a:rPr lang="en-US" sz="2800" b="1" smtClean="0"/>
              <a:t>b</a:t>
            </a:r>
            <a:r>
              <a:rPr lang="en-US" sz="2800" b="1" baseline="-25000" smtClean="0"/>
              <a:t>1</a:t>
            </a:r>
            <a:r>
              <a:rPr lang="en-US" sz="2800" b="1" smtClean="0"/>
              <a:t>b</a:t>
            </a:r>
            <a:r>
              <a:rPr lang="en-US" sz="2800" b="1" baseline="-25000" smtClean="0"/>
              <a:t>0</a:t>
            </a:r>
            <a:r>
              <a:rPr lang="en-US" sz="2800" smtClean="0"/>
              <a:t> and bits arrive together as </a:t>
            </a:r>
            <a:r>
              <a:rPr lang="en-US" sz="2800" b="1" smtClean="0"/>
              <a:t>[a</a:t>
            </a:r>
            <a:r>
              <a:rPr lang="en-US" sz="2800" b="1" baseline="-25000" smtClean="0"/>
              <a:t>0</a:t>
            </a:r>
            <a:r>
              <a:rPr lang="en-US" sz="2800" b="1" smtClean="0"/>
              <a:t>,b</a:t>
            </a:r>
            <a:r>
              <a:rPr lang="en-US" sz="2800" b="1" baseline="-25000" smtClean="0"/>
              <a:t>0</a:t>
            </a:r>
            <a:r>
              <a:rPr lang="en-US" sz="2800" b="1" smtClean="0"/>
              <a:t>]</a:t>
            </a:r>
            <a:r>
              <a:rPr lang="en-US" sz="2800" smtClean="0"/>
              <a:t> then </a:t>
            </a:r>
            <a:r>
              <a:rPr lang="en-US" sz="2800" b="1" smtClean="0"/>
              <a:t>[a</a:t>
            </a:r>
            <a:r>
              <a:rPr lang="en-US" sz="2800" b="1" baseline="-25000" smtClean="0"/>
              <a:t>1</a:t>
            </a:r>
            <a:r>
              <a:rPr lang="en-US" sz="2800" b="1" smtClean="0"/>
              <a:t>,b</a:t>
            </a:r>
            <a:r>
              <a:rPr lang="en-US" sz="2800" b="1" baseline="-25000" smtClean="0"/>
              <a:t>1</a:t>
            </a:r>
            <a:r>
              <a:rPr lang="en-US" sz="2800" b="1" smtClean="0"/>
              <a:t>]</a:t>
            </a:r>
            <a:r>
              <a:rPr lang="en-US" sz="2800" smtClean="0"/>
              <a:t> etc.</a:t>
            </a:r>
          </a:p>
        </p:txBody>
      </p:sp>
      <p:sp>
        <p:nvSpPr>
          <p:cNvPr id="8196" name="TextBox 234"/>
          <p:cNvSpPr txBox="1">
            <a:spLocks noChangeArrowheads="1"/>
          </p:cNvSpPr>
          <p:nvPr/>
        </p:nvSpPr>
        <p:spPr bwMode="auto">
          <a:xfrm>
            <a:off x="1524000" y="5562600"/>
            <a:ext cx="6400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/>
              <a:t>[1,1]</a:t>
            </a:r>
            <a:r>
              <a:rPr lang="en-US" sz="2000"/>
              <a:t>  Generate a carry  of 1</a:t>
            </a:r>
          </a:p>
          <a:p>
            <a:pPr eaLnBrk="1" hangingPunct="1"/>
            <a:r>
              <a:rPr lang="en-US" sz="2000" b="1"/>
              <a:t>[0,1],[1,0] </a:t>
            </a:r>
            <a:r>
              <a:rPr lang="en-US" sz="2000"/>
              <a:t>Propagate a carry of 1 if it was already there</a:t>
            </a:r>
          </a:p>
        </p:txBody>
      </p:sp>
      <p:grpSp>
        <p:nvGrpSpPr>
          <p:cNvPr id="8197" name="Group 11"/>
          <p:cNvGrpSpPr>
            <a:grpSpLocks/>
          </p:cNvGrpSpPr>
          <p:nvPr/>
        </p:nvGrpSpPr>
        <p:grpSpPr bwMode="auto">
          <a:xfrm>
            <a:off x="2209800" y="3200400"/>
            <a:ext cx="4567238" cy="2055813"/>
            <a:chOff x="2286000" y="3886200"/>
            <a:chExt cx="4566742" cy="2055311"/>
          </a:xfrm>
        </p:grpSpPr>
        <p:cxnSp>
          <p:nvCxnSpPr>
            <p:cNvPr id="10" name="Straight Arrow Connector 9"/>
            <p:cNvCxnSpPr>
              <a:endCxn id="29" idx="2"/>
            </p:cNvCxnSpPr>
            <p:nvPr/>
          </p:nvCxnSpPr>
          <p:spPr bwMode="auto">
            <a:xfrm flipV="1">
              <a:off x="2286000" y="4928933"/>
              <a:ext cx="511119" cy="23806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99" name="TextBox 42"/>
            <p:cNvSpPr txBox="1">
              <a:spLocks noChangeArrowheads="1"/>
            </p:cNvSpPr>
            <p:nvPr/>
          </p:nvSpPr>
          <p:spPr bwMode="auto">
            <a:xfrm>
              <a:off x="2721621" y="5479846"/>
              <a:ext cx="15632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[0,1],[1,0]:</a:t>
              </a:r>
              <a:r>
                <a:rPr lang="en-US" sz="2400" b="1">
                  <a:solidFill>
                    <a:srgbClr val="FF0000"/>
                  </a:solidFill>
                  <a:sym typeface="Symbol" pitchFamily="18" charset="2"/>
                </a:rPr>
                <a:t>1</a:t>
              </a:r>
              <a:endParaRPr lang="en-US" sz="2400" b="1">
                <a:solidFill>
                  <a:srgbClr val="FF000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2797119" y="4565484"/>
              <a:ext cx="1358752" cy="72531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 err="1">
                  <a:solidFill>
                    <a:schemeClr val="tx1"/>
                  </a:solidFill>
                </a:rPr>
                <a:t>C</a:t>
              </a:r>
              <a:r>
                <a:rPr lang="en-US" sz="2400" b="1" baseline="-25000" dirty="0" err="1">
                  <a:solidFill>
                    <a:schemeClr val="tx1"/>
                  </a:solidFill>
                </a:rPr>
                <a:t>out</a:t>
              </a:r>
              <a:r>
                <a:rPr lang="en-US" sz="2400" b="1" dirty="0">
                  <a:solidFill>
                    <a:schemeClr val="tx1"/>
                  </a:solidFill>
                </a:rPr>
                <a:t>=0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5138428" y="4565484"/>
              <a:ext cx="1358752" cy="72531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 err="1">
                  <a:solidFill>
                    <a:schemeClr val="tx1"/>
                  </a:solidFill>
                </a:rPr>
                <a:t>C</a:t>
              </a:r>
              <a:r>
                <a:rPr lang="en-US" sz="2400" b="1" baseline="-25000" dirty="0" err="1">
                  <a:solidFill>
                    <a:schemeClr val="tx1"/>
                  </a:solidFill>
                </a:rPr>
                <a:t>out</a:t>
              </a:r>
              <a:r>
                <a:rPr lang="en-US" sz="2400" b="1" dirty="0">
                  <a:solidFill>
                    <a:schemeClr val="tx1"/>
                  </a:solidFill>
                </a:rPr>
                <a:t>=1</a:t>
              </a:r>
            </a:p>
          </p:txBody>
        </p:sp>
        <p:cxnSp>
          <p:nvCxnSpPr>
            <p:cNvPr id="84" name="Curved Connector 83"/>
            <p:cNvCxnSpPr>
              <a:stCxn id="29" idx="7"/>
              <a:endCxn id="29" idx="1"/>
            </p:cNvCxnSpPr>
            <p:nvPr/>
          </p:nvCxnSpPr>
          <p:spPr bwMode="auto">
            <a:xfrm rot="16200000" flipV="1">
              <a:off x="3476498" y="4190860"/>
              <a:ext cx="12697" cy="961921"/>
            </a:xfrm>
            <a:prstGeom prst="curvedConnector3">
              <a:avLst>
                <a:gd name="adj1" fmla="val 2636228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urved Connector 153"/>
            <p:cNvCxnSpPr>
              <a:stCxn id="29" idx="5"/>
              <a:endCxn id="29" idx="3"/>
            </p:cNvCxnSpPr>
            <p:nvPr/>
          </p:nvCxnSpPr>
          <p:spPr bwMode="auto">
            <a:xfrm rot="5400000">
              <a:off x="3476498" y="4703497"/>
              <a:ext cx="12697" cy="961921"/>
            </a:xfrm>
            <a:prstGeom prst="curvedConnector3">
              <a:avLst>
                <a:gd name="adj1" fmla="val 2706142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urved Connector 159"/>
            <p:cNvCxnSpPr>
              <a:stCxn id="34" idx="5"/>
              <a:endCxn id="34" idx="3"/>
            </p:cNvCxnSpPr>
            <p:nvPr/>
          </p:nvCxnSpPr>
          <p:spPr bwMode="auto">
            <a:xfrm rot="5400000">
              <a:off x="5817805" y="4703497"/>
              <a:ext cx="12697" cy="961921"/>
            </a:xfrm>
            <a:prstGeom prst="curvedConnector3">
              <a:avLst>
                <a:gd name="adj1" fmla="val 2706142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urved Connector 162"/>
            <p:cNvCxnSpPr>
              <a:stCxn id="34" idx="7"/>
              <a:endCxn id="34" idx="1"/>
            </p:cNvCxnSpPr>
            <p:nvPr/>
          </p:nvCxnSpPr>
          <p:spPr bwMode="auto">
            <a:xfrm rot="16200000" flipV="1">
              <a:off x="5817805" y="4190860"/>
              <a:ext cx="12697" cy="961921"/>
            </a:xfrm>
            <a:prstGeom prst="curvedConnector3">
              <a:avLst>
                <a:gd name="adj1" fmla="val 2636228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06" name="Rectangle 165"/>
            <p:cNvSpPr>
              <a:spLocks noChangeArrowheads="1"/>
            </p:cNvSpPr>
            <p:nvPr/>
          </p:nvSpPr>
          <p:spPr bwMode="auto">
            <a:xfrm>
              <a:off x="3124200" y="3886200"/>
              <a:ext cx="96693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sym typeface="Symbol" pitchFamily="18" charset="2"/>
                </a:rPr>
                <a:t>[0,0]:</a:t>
              </a:r>
              <a:r>
                <a:rPr lang="en-US" sz="2400" b="1">
                  <a:solidFill>
                    <a:srgbClr val="FF0000"/>
                  </a:solidFill>
                  <a:sym typeface="Symbol" pitchFamily="18" charset="2"/>
                </a:rPr>
                <a:t>0</a:t>
              </a:r>
              <a:endParaRPr lang="en-US" b="1">
                <a:solidFill>
                  <a:srgbClr val="FF0000"/>
                </a:solidFill>
              </a:endParaRPr>
            </a:p>
          </p:txBody>
        </p:sp>
        <p:sp>
          <p:nvSpPr>
            <p:cNvPr id="8207" name="TextBox 42"/>
            <p:cNvSpPr txBox="1">
              <a:spLocks noChangeArrowheads="1"/>
            </p:cNvSpPr>
            <p:nvPr/>
          </p:nvSpPr>
          <p:spPr bwMode="auto">
            <a:xfrm>
              <a:off x="5289494" y="5479846"/>
              <a:ext cx="15632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[0,1],[1,0]:</a:t>
              </a:r>
              <a:r>
                <a:rPr lang="en-US" sz="2400" b="1">
                  <a:solidFill>
                    <a:srgbClr val="FF0000"/>
                  </a:solidFill>
                  <a:sym typeface="Symbol" pitchFamily="18" charset="2"/>
                </a:rPr>
                <a:t>0</a:t>
              </a:r>
              <a:endParaRPr lang="en-US" sz="2000" b="1">
                <a:solidFill>
                  <a:srgbClr val="FF0000"/>
                </a:solidFill>
              </a:endParaRPr>
            </a:p>
          </p:txBody>
        </p:sp>
        <p:cxnSp>
          <p:nvCxnSpPr>
            <p:cNvPr id="176" name="Straight Arrow Connector 175"/>
            <p:cNvCxnSpPr>
              <a:stCxn id="29" idx="7"/>
              <a:endCxn id="34" idx="1"/>
            </p:cNvCxnSpPr>
            <p:nvPr/>
          </p:nvCxnSpPr>
          <p:spPr bwMode="auto">
            <a:xfrm>
              <a:off x="3957456" y="4671821"/>
              <a:ext cx="137938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/>
            <p:nvPr/>
          </p:nvCxnSpPr>
          <p:spPr bwMode="auto">
            <a:xfrm flipH="1">
              <a:off x="4081268" y="5057489"/>
              <a:ext cx="113335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0" name="Rectangle 182"/>
            <p:cNvSpPr>
              <a:spLocks noChangeArrowheads="1"/>
            </p:cNvSpPr>
            <p:nvPr/>
          </p:nvSpPr>
          <p:spPr bwMode="auto">
            <a:xfrm>
              <a:off x="4267200" y="5029200"/>
              <a:ext cx="96693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sym typeface="Symbol" pitchFamily="18" charset="2"/>
                </a:rPr>
                <a:t>[0,0]:</a:t>
              </a:r>
              <a:r>
                <a:rPr lang="en-US" sz="2400" b="1">
                  <a:solidFill>
                    <a:srgbClr val="FF0000"/>
                  </a:solidFill>
                  <a:sym typeface="Symbol" pitchFamily="18" charset="2"/>
                </a:rPr>
                <a:t>1</a:t>
              </a:r>
              <a:endParaRPr lang="en-US" sz="2000" b="1">
                <a:solidFill>
                  <a:srgbClr val="FF0000"/>
                </a:solidFill>
              </a:endParaRPr>
            </a:p>
          </p:txBody>
        </p:sp>
        <p:sp>
          <p:nvSpPr>
            <p:cNvPr id="8211" name="Rectangle 183"/>
            <p:cNvSpPr>
              <a:spLocks noChangeArrowheads="1"/>
            </p:cNvSpPr>
            <p:nvPr/>
          </p:nvSpPr>
          <p:spPr bwMode="auto">
            <a:xfrm>
              <a:off x="4267200" y="4191000"/>
              <a:ext cx="96693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sym typeface="Symbol" pitchFamily="18" charset="2"/>
                </a:rPr>
                <a:t>[1,1]:</a:t>
              </a:r>
              <a:r>
                <a:rPr lang="en-US" sz="2400" b="1">
                  <a:solidFill>
                    <a:srgbClr val="FF0000"/>
                  </a:solidFill>
                  <a:sym typeface="Symbol" pitchFamily="18" charset="2"/>
                </a:rPr>
                <a:t>0</a:t>
              </a:r>
              <a:endParaRPr lang="en-US" sz="2000" b="1">
                <a:solidFill>
                  <a:srgbClr val="FF0000"/>
                </a:solidFill>
              </a:endParaRPr>
            </a:p>
          </p:txBody>
        </p:sp>
        <p:sp>
          <p:nvSpPr>
            <p:cNvPr id="8212" name="Rectangle 47"/>
            <p:cNvSpPr>
              <a:spLocks noChangeArrowheads="1"/>
            </p:cNvSpPr>
            <p:nvPr/>
          </p:nvSpPr>
          <p:spPr bwMode="auto">
            <a:xfrm>
              <a:off x="5410200" y="3886200"/>
              <a:ext cx="96693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sym typeface="Symbol" pitchFamily="18" charset="2"/>
                </a:rPr>
                <a:t>[1,1]:</a:t>
              </a:r>
              <a:r>
                <a:rPr lang="en-US" sz="2400" b="1">
                  <a:solidFill>
                    <a:srgbClr val="FF0000"/>
                  </a:solidFill>
                  <a:sym typeface="Symbol" pitchFamily="18" charset="2"/>
                </a:rPr>
                <a:t>1</a:t>
              </a:r>
              <a:endParaRPr lang="en-US" sz="2000" b="1">
                <a:solidFill>
                  <a:srgbClr val="FF0000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C31D6-8D11-4222-BFC0-C858FFCB4F9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FSMs without sequential logic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if the entire input bit-strings are available at all once at the start?</a:t>
            </a:r>
          </a:p>
          <a:p>
            <a:pPr lvl="1"/>
            <a:r>
              <a:rPr lang="en-US" smtClean="0"/>
              <a:t>E.g. 64-bit binary addition</a:t>
            </a:r>
          </a:p>
          <a:p>
            <a:r>
              <a:rPr lang="en-US" smtClean="0"/>
              <a:t>Don’t want to wait for 64 clock cycles to compute the output!</a:t>
            </a:r>
          </a:p>
          <a:p>
            <a:r>
              <a:rPr lang="en-US" smtClean="0"/>
              <a:t>Suppose all input strings have length </a:t>
            </a:r>
            <a:r>
              <a:rPr lang="en-US" b="1" smtClean="0"/>
              <a:t>n</a:t>
            </a:r>
            <a:r>
              <a:rPr lang="en-US" smtClean="0"/>
              <a:t> </a:t>
            </a:r>
          </a:p>
          <a:p>
            <a:pPr lvl="1"/>
            <a:r>
              <a:rPr lang="en-US" smtClean="0"/>
              <a:t>Can chain together </a:t>
            </a:r>
            <a:r>
              <a:rPr lang="en-US" b="1" smtClean="0"/>
              <a:t>n</a:t>
            </a:r>
            <a:r>
              <a:rPr lang="en-US" smtClean="0"/>
              <a:t> copies of the state transition circuit as one big combinational logic circuit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BB810-5CAF-4DE4-9B41-14C2EDCEEE2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2-bit ripple-carry adder</a:t>
            </a:r>
          </a:p>
        </p:txBody>
      </p:sp>
      <p:sp>
        <p:nvSpPr>
          <p:cNvPr id="11270" name="Rectangle 20"/>
          <p:cNvSpPr>
            <a:spLocks noChangeArrowheads="1"/>
          </p:cNvSpPr>
          <p:nvPr/>
        </p:nvSpPr>
        <p:spPr bwMode="auto">
          <a:xfrm>
            <a:off x="5162550" y="2589213"/>
            <a:ext cx="1023938" cy="1270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11271" name="Line 21"/>
          <p:cNvSpPr>
            <a:spLocks noChangeShapeType="1"/>
          </p:cNvSpPr>
          <p:nvPr/>
        </p:nvSpPr>
        <p:spPr bwMode="auto">
          <a:xfrm>
            <a:off x="5394325" y="220186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11272" name="Line 22"/>
          <p:cNvSpPr>
            <a:spLocks noChangeShapeType="1"/>
          </p:cNvSpPr>
          <p:nvPr/>
        </p:nvSpPr>
        <p:spPr bwMode="auto">
          <a:xfrm>
            <a:off x="5900738" y="220186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11273" name="Text Box 23"/>
          <p:cNvSpPr txBox="1">
            <a:spLocks noChangeArrowheads="1"/>
          </p:cNvSpPr>
          <p:nvPr/>
        </p:nvSpPr>
        <p:spPr bwMode="auto">
          <a:xfrm>
            <a:off x="5262563" y="1897063"/>
            <a:ext cx="252412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11274" name="Text Box 24"/>
          <p:cNvSpPr txBox="1">
            <a:spLocks noChangeArrowheads="1"/>
          </p:cNvSpPr>
          <p:nvPr/>
        </p:nvSpPr>
        <p:spPr bwMode="auto">
          <a:xfrm>
            <a:off x="5781675" y="1897063"/>
            <a:ext cx="252413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11275" name="Line 25"/>
          <p:cNvSpPr>
            <a:spLocks noChangeShapeType="1"/>
          </p:cNvSpPr>
          <p:nvPr/>
        </p:nvSpPr>
        <p:spPr bwMode="auto">
          <a:xfrm rot="-5400000">
            <a:off x="6449219" y="2924969"/>
            <a:ext cx="0" cy="519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11276" name="Text Box 26"/>
          <p:cNvSpPr txBox="1">
            <a:spLocks noChangeArrowheads="1"/>
          </p:cNvSpPr>
          <p:nvPr/>
        </p:nvSpPr>
        <p:spPr bwMode="auto">
          <a:xfrm>
            <a:off x="5668963" y="3033713"/>
            <a:ext cx="41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out</a:t>
            </a:r>
            <a:endParaRPr lang="en-US"/>
          </a:p>
        </p:txBody>
      </p:sp>
      <p:sp>
        <p:nvSpPr>
          <p:cNvPr id="11277" name="Line 27"/>
          <p:cNvSpPr>
            <a:spLocks noChangeShapeType="1"/>
          </p:cNvSpPr>
          <p:nvPr/>
        </p:nvSpPr>
        <p:spPr bwMode="auto">
          <a:xfrm rot="-5400000">
            <a:off x="4952207" y="2990056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11278" name="Text Box 28"/>
          <p:cNvSpPr txBox="1">
            <a:spLocks noChangeArrowheads="1"/>
          </p:cNvSpPr>
          <p:nvPr/>
        </p:nvSpPr>
        <p:spPr bwMode="auto">
          <a:xfrm>
            <a:off x="5195888" y="3033713"/>
            <a:ext cx="3206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in</a:t>
            </a:r>
            <a:endParaRPr lang="en-US"/>
          </a:p>
        </p:txBody>
      </p:sp>
      <p:sp>
        <p:nvSpPr>
          <p:cNvPr id="11279" name="Line 29"/>
          <p:cNvSpPr>
            <a:spLocks noChangeShapeType="1"/>
          </p:cNvSpPr>
          <p:nvPr/>
        </p:nvSpPr>
        <p:spPr bwMode="auto">
          <a:xfrm>
            <a:off x="5670550" y="3870325"/>
            <a:ext cx="0" cy="388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11280" name="Text Box 30"/>
          <p:cNvSpPr txBox="1">
            <a:spLocks noChangeArrowheads="1"/>
          </p:cNvSpPr>
          <p:nvPr/>
        </p:nvSpPr>
        <p:spPr bwMode="auto">
          <a:xfrm>
            <a:off x="5405438" y="4256088"/>
            <a:ext cx="596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Sum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11281" name="Rectangle 6"/>
          <p:cNvSpPr>
            <a:spLocks noChangeArrowheads="1"/>
          </p:cNvSpPr>
          <p:nvPr/>
        </p:nvSpPr>
        <p:spPr bwMode="auto">
          <a:xfrm>
            <a:off x="914400" y="2190750"/>
            <a:ext cx="2798763" cy="329406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11282" name="Line 9"/>
          <p:cNvSpPr>
            <a:spLocks noChangeShapeType="1"/>
          </p:cNvSpPr>
          <p:nvPr/>
        </p:nvSpPr>
        <p:spPr bwMode="auto">
          <a:xfrm>
            <a:off x="1938338" y="178911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11283" name="Line 10"/>
          <p:cNvSpPr>
            <a:spLocks noChangeShapeType="1"/>
          </p:cNvSpPr>
          <p:nvPr/>
        </p:nvSpPr>
        <p:spPr bwMode="auto">
          <a:xfrm>
            <a:off x="2667000" y="178911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11284" name="Line 11"/>
          <p:cNvSpPr>
            <a:spLocks noChangeShapeType="1"/>
          </p:cNvSpPr>
          <p:nvPr/>
        </p:nvSpPr>
        <p:spPr bwMode="auto">
          <a:xfrm>
            <a:off x="2314575" y="5494338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11285" name="Line 12"/>
          <p:cNvSpPr>
            <a:spLocks noChangeShapeType="1"/>
          </p:cNvSpPr>
          <p:nvPr/>
        </p:nvSpPr>
        <p:spPr bwMode="auto">
          <a:xfrm rot="-5400000">
            <a:off x="3925094" y="3613944"/>
            <a:ext cx="0" cy="388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11286" name="Text Box 13"/>
          <p:cNvSpPr txBox="1">
            <a:spLocks noChangeArrowheads="1"/>
          </p:cNvSpPr>
          <p:nvPr/>
        </p:nvSpPr>
        <p:spPr bwMode="auto">
          <a:xfrm>
            <a:off x="1806575" y="1484313"/>
            <a:ext cx="166688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1287" name="Text Box 14"/>
          <p:cNvSpPr txBox="1">
            <a:spLocks noChangeArrowheads="1"/>
          </p:cNvSpPr>
          <p:nvPr/>
        </p:nvSpPr>
        <p:spPr bwMode="auto">
          <a:xfrm>
            <a:off x="2049463" y="5880100"/>
            <a:ext cx="512762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Sum</a:t>
            </a:r>
          </a:p>
        </p:txBody>
      </p:sp>
      <p:sp>
        <p:nvSpPr>
          <p:cNvPr id="11288" name="Text Box 15"/>
          <p:cNvSpPr txBox="1">
            <a:spLocks noChangeArrowheads="1"/>
          </p:cNvSpPr>
          <p:nvPr/>
        </p:nvSpPr>
        <p:spPr bwMode="auto">
          <a:xfrm>
            <a:off x="3873500" y="3940175"/>
            <a:ext cx="4191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out</a:t>
            </a:r>
            <a:endParaRPr lang="en-US"/>
          </a:p>
        </p:txBody>
      </p:sp>
      <p:sp>
        <p:nvSpPr>
          <p:cNvPr id="11289" name="Line 16"/>
          <p:cNvSpPr>
            <a:spLocks noChangeShapeType="1"/>
          </p:cNvSpPr>
          <p:nvPr/>
        </p:nvSpPr>
        <p:spPr bwMode="auto">
          <a:xfrm rot="-5400000">
            <a:off x="704057" y="3613944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11290" name="Text Box 17"/>
          <p:cNvSpPr txBox="1">
            <a:spLocks noChangeArrowheads="1"/>
          </p:cNvSpPr>
          <p:nvPr/>
        </p:nvSpPr>
        <p:spPr bwMode="auto">
          <a:xfrm>
            <a:off x="407988" y="3940175"/>
            <a:ext cx="322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in</a:t>
            </a:r>
            <a:endParaRPr lang="en-US"/>
          </a:p>
        </p:txBody>
      </p:sp>
      <p:sp>
        <p:nvSpPr>
          <p:cNvPr id="11291" name="Text Box 19"/>
          <p:cNvSpPr txBox="1">
            <a:spLocks noChangeArrowheads="1"/>
          </p:cNvSpPr>
          <p:nvPr/>
        </p:nvSpPr>
        <p:spPr bwMode="auto">
          <a:xfrm>
            <a:off x="2547938" y="1484313"/>
            <a:ext cx="166687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11292" name="Text Box 31"/>
          <p:cNvSpPr txBox="1">
            <a:spLocks noChangeArrowheads="1"/>
          </p:cNvSpPr>
          <p:nvPr/>
        </p:nvSpPr>
        <p:spPr bwMode="auto">
          <a:xfrm>
            <a:off x="1752600" y="2286000"/>
            <a:ext cx="1616075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1-Bit Full Adder</a:t>
            </a:r>
          </a:p>
        </p:txBody>
      </p:sp>
      <p:sp>
        <p:nvSpPr>
          <p:cNvPr id="11293" name="Rectangle 44"/>
          <p:cNvSpPr>
            <a:spLocks noChangeArrowheads="1"/>
          </p:cNvSpPr>
          <p:nvPr/>
        </p:nvSpPr>
        <p:spPr bwMode="auto">
          <a:xfrm>
            <a:off x="6699250" y="2589213"/>
            <a:ext cx="1023938" cy="1270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11294" name="Line 45"/>
          <p:cNvSpPr>
            <a:spLocks noChangeShapeType="1"/>
          </p:cNvSpPr>
          <p:nvPr/>
        </p:nvSpPr>
        <p:spPr bwMode="auto">
          <a:xfrm>
            <a:off x="6931025" y="220186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11295" name="Line 46"/>
          <p:cNvSpPr>
            <a:spLocks noChangeShapeType="1"/>
          </p:cNvSpPr>
          <p:nvPr/>
        </p:nvSpPr>
        <p:spPr bwMode="auto">
          <a:xfrm>
            <a:off x="7437438" y="220186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11296" name="Text Box 47"/>
          <p:cNvSpPr txBox="1">
            <a:spLocks noChangeArrowheads="1"/>
          </p:cNvSpPr>
          <p:nvPr/>
        </p:nvSpPr>
        <p:spPr bwMode="auto">
          <a:xfrm>
            <a:off x="6799263" y="1897063"/>
            <a:ext cx="252412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11297" name="Text Box 48"/>
          <p:cNvSpPr txBox="1">
            <a:spLocks noChangeArrowheads="1"/>
          </p:cNvSpPr>
          <p:nvPr/>
        </p:nvSpPr>
        <p:spPr bwMode="auto">
          <a:xfrm>
            <a:off x="7318375" y="1897063"/>
            <a:ext cx="252413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11298" name="Line 53"/>
          <p:cNvSpPr>
            <a:spLocks noChangeShapeType="1"/>
          </p:cNvSpPr>
          <p:nvPr/>
        </p:nvSpPr>
        <p:spPr bwMode="auto">
          <a:xfrm>
            <a:off x="7207250" y="3870325"/>
            <a:ext cx="0" cy="388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11299" name="Text Box 54"/>
          <p:cNvSpPr txBox="1">
            <a:spLocks noChangeArrowheads="1"/>
          </p:cNvSpPr>
          <p:nvPr/>
        </p:nvSpPr>
        <p:spPr bwMode="auto">
          <a:xfrm>
            <a:off x="6942138" y="4256088"/>
            <a:ext cx="5984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Sum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11300" name="Text Box 57"/>
          <p:cNvSpPr txBox="1">
            <a:spLocks noChangeArrowheads="1"/>
          </p:cNvSpPr>
          <p:nvPr/>
        </p:nvSpPr>
        <p:spPr bwMode="auto">
          <a:xfrm>
            <a:off x="7219950" y="3033713"/>
            <a:ext cx="417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out</a:t>
            </a:r>
            <a:endParaRPr lang="en-US"/>
          </a:p>
        </p:txBody>
      </p:sp>
      <p:sp>
        <p:nvSpPr>
          <p:cNvPr id="11301" name="Text Box 58"/>
          <p:cNvSpPr txBox="1">
            <a:spLocks noChangeArrowheads="1"/>
          </p:cNvSpPr>
          <p:nvPr/>
        </p:nvSpPr>
        <p:spPr bwMode="auto">
          <a:xfrm>
            <a:off x="6746875" y="3033713"/>
            <a:ext cx="3206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in</a:t>
            </a:r>
            <a:endParaRPr lang="en-US"/>
          </a:p>
        </p:txBody>
      </p:sp>
      <p:sp>
        <p:nvSpPr>
          <p:cNvPr id="11302" name="Text Box 59"/>
          <p:cNvSpPr txBox="1">
            <a:spLocks noChangeArrowheads="1"/>
          </p:cNvSpPr>
          <p:nvPr/>
        </p:nvSpPr>
        <p:spPr bwMode="auto">
          <a:xfrm>
            <a:off x="4522788" y="3049588"/>
            <a:ext cx="166687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11303" name="Line 109"/>
          <p:cNvSpPr>
            <a:spLocks noChangeShapeType="1"/>
          </p:cNvSpPr>
          <p:nvPr/>
        </p:nvSpPr>
        <p:spPr bwMode="auto">
          <a:xfrm>
            <a:off x="7715250" y="3201988"/>
            <a:ext cx="3286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pic>
        <p:nvPicPr>
          <p:cNvPr id="1130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988" y="4584700"/>
            <a:ext cx="23114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0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225" y="2566988"/>
            <a:ext cx="2320925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C31D6-8D11-4222-BFC0-C858FFCB4F9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Problem with Chaining Transition Circuits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Resulting Boolean circuit is “deep”</a:t>
            </a:r>
          </a:p>
          <a:p>
            <a:r>
              <a:rPr lang="en-US" smtClean="0"/>
              <a:t>There is a small delay at each gate in a Boolean circuit</a:t>
            </a:r>
          </a:p>
          <a:p>
            <a:pPr lvl="1"/>
            <a:r>
              <a:rPr lang="en-US" smtClean="0"/>
              <a:t>The clock pulse has to be long enough so that all combinational logic circuits can be evaluated during a single pulse</a:t>
            </a:r>
          </a:p>
          <a:p>
            <a:pPr lvl="1"/>
            <a:r>
              <a:rPr lang="en-US" smtClean="0"/>
              <a:t>Deep circuits mean slow clock.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9A49D-8C0D-49EA-B77C-98FAEB680BD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Carry-Look-Ahead Adder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648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mtClean="0"/>
              <a:t>Compute generate G</a:t>
            </a:r>
            <a:r>
              <a:rPr lang="en-US" baseline="-25000" smtClean="0"/>
              <a:t>i</a:t>
            </a:r>
            <a:r>
              <a:rPr lang="en-US" smtClean="0"/>
              <a:t>= a</a:t>
            </a:r>
            <a:r>
              <a:rPr lang="en-US" baseline="-25000" smtClean="0"/>
              <a:t>i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∧</a:t>
            </a:r>
            <a:r>
              <a:rPr lang="en-US" smtClean="0"/>
              <a:t> b</a:t>
            </a:r>
            <a:r>
              <a:rPr lang="en-US" baseline="-25000" smtClean="0"/>
              <a:t>i</a:t>
            </a:r>
            <a:r>
              <a:rPr lang="en-US" smtClean="0"/>
              <a:t>                   [1,1]     	        propagate P</a:t>
            </a:r>
            <a:r>
              <a:rPr lang="en-US" baseline="-25000" smtClean="0"/>
              <a:t>i</a:t>
            </a:r>
            <a:r>
              <a:rPr lang="en-US" smtClean="0"/>
              <a:t>=a</a:t>
            </a:r>
            <a:r>
              <a:rPr lang="en-US" baseline="-25000" smtClean="0"/>
              <a:t>i</a:t>
            </a:r>
            <a:r>
              <a:rPr lang="en-US" smtClean="0"/>
              <a:t> 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⊕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 b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i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           [0,1],[1,0]</a:t>
            </a:r>
          </a:p>
          <a:p>
            <a:pPr marL="0" indent="0">
              <a:buFont typeface="Arial" charset="0"/>
              <a:buNone/>
            </a:pPr>
            <a:r>
              <a:rPr lang="en-US" sz="2800" smtClean="0">
                <a:ea typeface="Cambria Math" pitchFamily="18" charset="0"/>
                <a:cs typeface="Cambria Math" pitchFamily="18" charset="0"/>
              </a:rPr>
              <a:t>These determine transition and output functions</a:t>
            </a:r>
          </a:p>
          <a:p>
            <a:pPr lvl="1"/>
            <a:r>
              <a:rPr lang="en-US" smtClean="0">
                <a:ea typeface="Cambria Math" pitchFamily="18" charset="0"/>
                <a:cs typeface="Cambria Math" pitchFamily="18" charset="0"/>
              </a:rPr>
              <a:t>Carry   C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i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=G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i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 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∨ (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i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 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∧ 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C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i-1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 )  also written  C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i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=G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i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+P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i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C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i-1</a:t>
            </a:r>
          </a:p>
          <a:p>
            <a:pPr lvl="1"/>
            <a:r>
              <a:rPr lang="en-US" smtClean="0">
                <a:ea typeface="Cambria Math" pitchFamily="18" charset="0"/>
                <a:cs typeface="Cambria Math" pitchFamily="18" charset="0"/>
              </a:rPr>
              <a:t>Sum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i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 = P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i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 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⊕ 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C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i-1</a:t>
            </a:r>
            <a:endParaRPr lang="en-US" smtClean="0">
              <a:ea typeface="Cambria Math" pitchFamily="18" charset="0"/>
              <a:cs typeface="Cambria Math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smtClean="0">
                <a:ea typeface="Cambria Math" pitchFamily="18" charset="0"/>
                <a:cs typeface="Cambria Math" pitchFamily="18" charset="0"/>
              </a:rPr>
              <a:t>Unwinding, we get</a:t>
            </a:r>
          </a:p>
          <a:p>
            <a:pPr marL="914400" lvl="2" indent="0">
              <a:buFont typeface="Arial" charset="0"/>
              <a:buNone/>
            </a:pPr>
            <a:r>
              <a:rPr lang="en-US" smtClean="0">
                <a:ea typeface="Cambria Math" pitchFamily="18" charset="0"/>
                <a:cs typeface="Cambria Math" pitchFamily="18" charset="0"/>
              </a:rPr>
              <a:t>C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0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=G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0         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C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1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=G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1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+G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0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1          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C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2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=G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2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+G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1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2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+G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0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1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2</a:t>
            </a:r>
            <a:endParaRPr lang="en-US" smtClean="0">
              <a:solidFill>
                <a:srgbClr val="000000"/>
              </a:solidFill>
              <a:ea typeface="Cambria Math" pitchFamily="18" charset="0"/>
              <a:cs typeface="Cambria Math" pitchFamily="18" charset="0"/>
            </a:endParaRPr>
          </a:p>
          <a:p>
            <a:pPr marL="914400" lvl="2" indent="0">
              <a:buFont typeface="Arial" charset="0"/>
              <a:buNone/>
            </a:pP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C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3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=G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3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+G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2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3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+G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1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2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3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+G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0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1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2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3</a:t>
            </a:r>
          </a:p>
          <a:p>
            <a:pPr marL="914400" lvl="2" indent="0">
              <a:buFont typeface="Arial" charset="0"/>
              <a:buNone/>
            </a:pP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C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4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=G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4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+G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3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4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+G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2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3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4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+G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1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2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3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4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+G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0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1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2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3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4</a:t>
            </a: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  </a:t>
            </a:r>
          </a:p>
          <a:p>
            <a:pPr marL="914400" lvl="2" indent="0">
              <a:buFont typeface="Arial" charset="0"/>
              <a:buNone/>
            </a:pPr>
            <a:r>
              <a:rPr lang="en-US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etc.</a:t>
            </a:r>
            <a:endParaRPr lang="en-US" baseline="-25000" smtClean="0">
              <a:solidFill>
                <a:srgbClr val="000000"/>
              </a:solidFill>
              <a:ea typeface="Cambria Math" pitchFamily="18" charset="0"/>
              <a:cs typeface="Cambria Math" pitchFamily="18" charset="0"/>
            </a:endParaRPr>
          </a:p>
          <a:p>
            <a:pPr marL="0" indent="0"/>
            <a:endParaRPr lang="en-US" smtClean="0">
              <a:ea typeface="Cambria Math" pitchFamily="18" charset="0"/>
              <a:cs typeface="Cambria Math" pitchFamily="18" charset="0"/>
            </a:endParaRPr>
          </a:p>
          <a:p>
            <a:pPr marL="0" indent="0"/>
            <a:endParaRPr lang="en-US" smtClean="0">
              <a:ea typeface="Cambria Math" pitchFamily="18" charset="0"/>
              <a:cs typeface="Cambria Math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78A6CC-64C5-4085-A832-C8E057217B9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Carry-Look-Ahead Adder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9530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dirty="0" smtClean="0"/>
              <a:t>Compute all generate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dirty="0" smtClean="0"/>
              <a:t>=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∧</a:t>
            </a:r>
            <a:r>
              <a:rPr lang="en-US" dirty="0" smtClean="0"/>
              <a:t> b</a:t>
            </a:r>
            <a:r>
              <a:rPr lang="en-US" baseline="-25000" dirty="0" smtClean="0"/>
              <a:t>i</a:t>
            </a:r>
            <a:r>
              <a:rPr lang="en-US" dirty="0" smtClean="0"/>
              <a:t>              [1,1]     	             propagate P</a:t>
            </a:r>
            <a:r>
              <a:rPr lang="en-US" baseline="-25000" dirty="0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⊕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 b</a:t>
            </a:r>
            <a:r>
              <a:rPr lang="en-US" baseline="-25000" dirty="0" smtClean="0">
                <a:ea typeface="Cambria Math" pitchFamily="18" charset="0"/>
                <a:cs typeface="Cambria Math" pitchFamily="18" charset="0"/>
              </a:rPr>
              <a:t>i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        [0,1],[1,0]</a:t>
            </a:r>
          </a:p>
          <a:p>
            <a:pPr marL="0" indent="0">
              <a:buFont typeface="Arial" charset="0"/>
              <a:buNone/>
            </a:pPr>
            <a:r>
              <a:rPr lang="en-US" sz="2800" dirty="0" smtClean="0">
                <a:ea typeface="Cambria Math" pitchFamily="18" charset="0"/>
                <a:cs typeface="Cambria Math" pitchFamily="18" charset="0"/>
              </a:rPr>
              <a:t>Then compute all:</a:t>
            </a:r>
          </a:p>
          <a:p>
            <a:pPr marL="914400" lvl="2" indent="0">
              <a:buFont typeface="Arial" charset="0"/>
              <a:buNone/>
            </a:pPr>
            <a:r>
              <a:rPr lang="en-US" dirty="0" smtClean="0">
                <a:ea typeface="Cambria Math" pitchFamily="18" charset="0"/>
                <a:cs typeface="Cambria Math" pitchFamily="18" charset="0"/>
              </a:rPr>
              <a:t>C</a:t>
            </a:r>
            <a:r>
              <a:rPr lang="en-US" baseline="-25000" dirty="0" smtClean="0">
                <a:ea typeface="Cambria Math" pitchFamily="18" charset="0"/>
                <a:cs typeface="Cambria Math" pitchFamily="18" charset="0"/>
              </a:rPr>
              <a:t>0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=G</a:t>
            </a:r>
            <a:r>
              <a:rPr lang="en-US" baseline="-25000" dirty="0" smtClean="0">
                <a:ea typeface="Cambria Math" pitchFamily="18" charset="0"/>
                <a:cs typeface="Cambria Math" pitchFamily="18" charset="0"/>
              </a:rPr>
              <a:t>0         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C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=G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1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+G</a:t>
            </a:r>
            <a:r>
              <a:rPr lang="en-US" baseline="-25000" dirty="0" smtClean="0">
                <a:ea typeface="Cambria Math" pitchFamily="18" charset="0"/>
                <a:cs typeface="Cambria Math" pitchFamily="18" charset="0"/>
              </a:rPr>
              <a:t>0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dirty="0" smtClean="0">
                <a:ea typeface="Cambria Math" pitchFamily="18" charset="0"/>
                <a:cs typeface="Cambria Math" pitchFamily="18" charset="0"/>
              </a:rPr>
              <a:t>1          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C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=G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+G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+G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0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2</a:t>
            </a:r>
            <a:endParaRPr lang="en-US" dirty="0" smtClean="0">
              <a:solidFill>
                <a:srgbClr val="000000"/>
              </a:solidFill>
              <a:ea typeface="Cambria Math" pitchFamily="18" charset="0"/>
              <a:cs typeface="Cambria Math" pitchFamily="18" charset="0"/>
            </a:endParaRPr>
          </a:p>
          <a:p>
            <a:pPr marL="914400" lvl="2" indent="0">
              <a:buFont typeface="Arial" charset="0"/>
              <a:buNone/>
            </a:pP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C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3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=G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3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+G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3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+G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3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+G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0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3</a:t>
            </a:r>
          </a:p>
          <a:p>
            <a:pPr marL="914400" lvl="2" indent="0">
              <a:buFont typeface="Arial" charset="0"/>
              <a:buNone/>
            </a:pP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C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4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=G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4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+G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3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4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+G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3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4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+G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3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4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+G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0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3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baseline="-25000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4</a:t>
            </a:r>
            <a:r>
              <a:rPr lang="en-US" dirty="0" smtClean="0">
                <a:solidFill>
                  <a:srgbClr val="000000"/>
                </a:solidFill>
                <a:ea typeface="Cambria Math" pitchFamily="18" charset="0"/>
                <a:cs typeface="Cambria Math" pitchFamily="18" charset="0"/>
              </a:rPr>
              <a:t>       etc.</a:t>
            </a:r>
            <a:endParaRPr lang="en-US" baseline="-25000" dirty="0" smtClean="0">
              <a:solidFill>
                <a:srgbClr val="000000"/>
              </a:solidFill>
              <a:ea typeface="Cambria Math" pitchFamily="18" charset="0"/>
              <a:cs typeface="Cambria Math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 smtClean="0">
                <a:ea typeface="Cambria Math" pitchFamily="18" charset="0"/>
                <a:cs typeface="Cambria Math" pitchFamily="18" charset="0"/>
              </a:rPr>
              <a:t>Finally,  use these to compute</a:t>
            </a:r>
          </a:p>
          <a:p>
            <a:pPr marL="0" lvl="1" indent="0">
              <a:buFont typeface="Arial" charset="0"/>
              <a:buNone/>
            </a:pPr>
            <a:r>
              <a:rPr lang="en-US" dirty="0" smtClean="0">
                <a:ea typeface="Cambria Math" pitchFamily="18" charset="0"/>
                <a:cs typeface="Cambria Math" pitchFamily="18" charset="0"/>
              </a:rPr>
              <a:t>           </a:t>
            </a:r>
            <a:r>
              <a:rPr lang="en-US" sz="2400" dirty="0" smtClean="0">
                <a:ea typeface="Cambria Math" pitchFamily="18" charset="0"/>
                <a:cs typeface="Cambria Math" pitchFamily="18" charset="0"/>
              </a:rPr>
              <a:t>Sum</a:t>
            </a:r>
            <a:r>
              <a:rPr lang="en-US" sz="2400" baseline="-25000" dirty="0" smtClean="0">
                <a:ea typeface="Cambria Math" pitchFamily="18" charset="0"/>
                <a:cs typeface="Cambria Math" pitchFamily="18" charset="0"/>
              </a:rPr>
              <a:t>0</a:t>
            </a:r>
            <a:r>
              <a:rPr lang="en-US" sz="2400" dirty="0" smtClean="0">
                <a:ea typeface="Cambria Math" pitchFamily="18" charset="0"/>
                <a:cs typeface="Cambria Math" pitchFamily="18" charset="0"/>
              </a:rPr>
              <a:t> = P</a:t>
            </a:r>
            <a:r>
              <a:rPr lang="en-US" sz="2400" baseline="-25000" dirty="0" smtClean="0">
                <a:ea typeface="Cambria Math" pitchFamily="18" charset="0"/>
                <a:cs typeface="Cambria Math" pitchFamily="18" charset="0"/>
              </a:rPr>
              <a:t>0</a:t>
            </a:r>
            <a:r>
              <a:rPr lang="en-US" sz="2400" dirty="0" smtClean="0">
                <a:ea typeface="Cambria Math" pitchFamily="18" charset="0"/>
                <a:cs typeface="Cambria Math" pitchFamily="18" charset="0"/>
              </a:rPr>
              <a:t>     Sum</a:t>
            </a:r>
            <a:r>
              <a:rPr lang="en-US" sz="2400" baseline="-25000" dirty="0" smtClean="0">
                <a:ea typeface="Cambria Math" pitchFamily="18" charset="0"/>
                <a:cs typeface="Cambria Math" pitchFamily="18" charset="0"/>
              </a:rPr>
              <a:t>1</a:t>
            </a:r>
            <a:r>
              <a:rPr lang="en-US" sz="2400" dirty="0" smtClean="0">
                <a:ea typeface="Cambria Math" pitchFamily="18" charset="0"/>
                <a:cs typeface="Cambria Math" pitchFamily="18" charset="0"/>
              </a:rPr>
              <a:t> = P</a:t>
            </a:r>
            <a:r>
              <a:rPr lang="en-US" sz="2400" baseline="-25000" dirty="0" smtClean="0">
                <a:ea typeface="Cambria Math" pitchFamily="18" charset="0"/>
                <a:cs typeface="Cambria Math" pitchFamily="18" charset="0"/>
              </a:rPr>
              <a:t>1</a:t>
            </a:r>
            <a:r>
              <a:rPr lang="en-US" sz="2400" dirty="0" smtClean="0"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⊕ </a:t>
            </a:r>
            <a:r>
              <a:rPr lang="en-US" sz="2400" dirty="0" smtClean="0">
                <a:ea typeface="Cambria Math" pitchFamily="18" charset="0"/>
                <a:cs typeface="Cambria Math" pitchFamily="18" charset="0"/>
              </a:rPr>
              <a:t>C</a:t>
            </a:r>
            <a:r>
              <a:rPr lang="en-US" sz="2400" baseline="-25000" dirty="0" smtClean="0">
                <a:ea typeface="Cambria Math" pitchFamily="18" charset="0"/>
                <a:cs typeface="Cambria Math" pitchFamily="18" charset="0"/>
              </a:rPr>
              <a:t>0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    </a:t>
            </a:r>
            <a:r>
              <a:rPr lang="en-US" sz="2400" dirty="0" smtClean="0">
                <a:ea typeface="Cambria Math" pitchFamily="18" charset="0"/>
                <a:cs typeface="Cambria Math" pitchFamily="18" charset="0"/>
              </a:rPr>
              <a:t>Sum</a:t>
            </a:r>
            <a:r>
              <a:rPr lang="en-US" sz="2400" baseline="-25000" dirty="0" smtClean="0">
                <a:ea typeface="Cambria Math" pitchFamily="18" charset="0"/>
                <a:cs typeface="Cambria Math" pitchFamily="18" charset="0"/>
              </a:rPr>
              <a:t>2</a:t>
            </a:r>
            <a:r>
              <a:rPr lang="en-US" sz="2400" dirty="0" smtClean="0">
                <a:ea typeface="Cambria Math" pitchFamily="18" charset="0"/>
                <a:cs typeface="Cambria Math" pitchFamily="18" charset="0"/>
              </a:rPr>
              <a:t> = P</a:t>
            </a:r>
            <a:r>
              <a:rPr lang="en-US" sz="2400" baseline="-25000" dirty="0" smtClean="0">
                <a:ea typeface="Cambria Math" pitchFamily="18" charset="0"/>
                <a:cs typeface="Cambria Math" pitchFamily="18" charset="0"/>
              </a:rPr>
              <a:t>2</a:t>
            </a:r>
            <a:r>
              <a:rPr lang="en-US" sz="2400" dirty="0" smtClean="0"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⊕ </a:t>
            </a:r>
            <a:r>
              <a:rPr lang="en-US" sz="2400" dirty="0" smtClean="0">
                <a:ea typeface="Cambria Math" pitchFamily="18" charset="0"/>
                <a:cs typeface="Cambria Math" pitchFamily="18" charset="0"/>
              </a:rPr>
              <a:t>C</a:t>
            </a:r>
            <a:r>
              <a:rPr lang="en-US" sz="2400" baseline="-25000" dirty="0" smtClean="0">
                <a:ea typeface="Cambria Math" pitchFamily="18" charset="0"/>
                <a:cs typeface="Cambria Math" pitchFamily="18" charset="0"/>
              </a:rPr>
              <a:t>1                                    	</a:t>
            </a:r>
            <a:r>
              <a:rPr lang="en-US" sz="2400" dirty="0" smtClean="0">
                <a:ea typeface="Cambria Math" pitchFamily="18" charset="0"/>
                <a:cs typeface="Cambria Math" pitchFamily="18" charset="0"/>
              </a:rPr>
              <a:t>Sum</a:t>
            </a:r>
            <a:r>
              <a:rPr lang="en-US" sz="2400" baseline="-25000" dirty="0" smtClean="0">
                <a:ea typeface="Cambria Math" pitchFamily="18" charset="0"/>
                <a:cs typeface="Cambria Math" pitchFamily="18" charset="0"/>
              </a:rPr>
              <a:t>3</a:t>
            </a:r>
            <a:r>
              <a:rPr lang="en-US" sz="2400" dirty="0" smtClean="0">
                <a:ea typeface="Cambria Math" pitchFamily="18" charset="0"/>
                <a:cs typeface="Cambria Math" pitchFamily="18" charset="0"/>
              </a:rPr>
              <a:t> = P</a:t>
            </a:r>
            <a:r>
              <a:rPr lang="en-US" sz="2400" baseline="-25000" dirty="0" smtClean="0">
                <a:ea typeface="Cambria Math" pitchFamily="18" charset="0"/>
                <a:cs typeface="Cambria Math" pitchFamily="18" charset="0"/>
              </a:rPr>
              <a:t>3</a:t>
            </a:r>
            <a:r>
              <a:rPr lang="en-US" sz="2400" dirty="0" smtClean="0"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⊕ </a:t>
            </a:r>
            <a:r>
              <a:rPr lang="en-US" sz="2400" dirty="0" smtClean="0">
                <a:ea typeface="Cambria Math" pitchFamily="18" charset="0"/>
                <a:cs typeface="Cambria Math" pitchFamily="18" charset="0"/>
              </a:rPr>
              <a:t>C</a:t>
            </a:r>
            <a:r>
              <a:rPr lang="en-US" sz="2400" baseline="-25000" dirty="0" smtClean="0">
                <a:ea typeface="Cambria Math" pitchFamily="18" charset="0"/>
                <a:cs typeface="Cambria Math" pitchFamily="18" charset="0"/>
              </a:rPr>
              <a:t>2</a:t>
            </a:r>
            <a:r>
              <a:rPr lang="en-US" sz="2400" dirty="0" smtClean="0">
                <a:ea typeface="Cambria Math" pitchFamily="18" charset="0"/>
                <a:cs typeface="Cambria Math" pitchFamily="18" charset="0"/>
              </a:rPr>
              <a:t>     Sum</a:t>
            </a:r>
            <a:r>
              <a:rPr lang="en-US" sz="2400" baseline="-25000" dirty="0" smtClean="0">
                <a:ea typeface="Cambria Math" pitchFamily="18" charset="0"/>
                <a:cs typeface="Cambria Math" pitchFamily="18" charset="0"/>
              </a:rPr>
              <a:t>4</a:t>
            </a:r>
            <a:r>
              <a:rPr lang="en-US" sz="2400" dirty="0" smtClean="0">
                <a:ea typeface="Cambria Math" pitchFamily="18" charset="0"/>
                <a:cs typeface="Cambria Math" pitchFamily="18" charset="0"/>
              </a:rPr>
              <a:t> = P</a:t>
            </a:r>
            <a:r>
              <a:rPr lang="en-US" sz="2400" baseline="-25000" dirty="0" smtClean="0">
                <a:ea typeface="Cambria Math" pitchFamily="18" charset="0"/>
                <a:cs typeface="Cambria Math" pitchFamily="18" charset="0"/>
              </a:rPr>
              <a:t>4</a:t>
            </a:r>
            <a:r>
              <a:rPr lang="en-US" sz="2400" dirty="0" smtClean="0"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⊕ </a:t>
            </a:r>
            <a:r>
              <a:rPr lang="en-US" sz="2400" dirty="0" smtClean="0">
                <a:ea typeface="Cambria Math" pitchFamily="18" charset="0"/>
                <a:cs typeface="Cambria Math" pitchFamily="18" charset="0"/>
              </a:rPr>
              <a:t>C</a:t>
            </a:r>
            <a:r>
              <a:rPr lang="en-US" sz="2400" baseline="-25000" dirty="0" smtClean="0">
                <a:ea typeface="Cambria Math" pitchFamily="18" charset="0"/>
                <a:cs typeface="Cambria Math" pitchFamily="18" charset="0"/>
              </a:rPr>
              <a:t>3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  </a:t>
            </a:r>
            <a:r>
              <a:rPr lang="en-US" sz="2400" dirty="0" smtClean="0">
                <a:ea typeface="Cambria Math" pitchFamily="18" charset="0"/>
                <a:cs typeface="Cambria Math" pitchFamily="18" charset="0"/>
              </a:rPr>
              <a:t> Sum</a:t>
            </a:r>
            <a:r>
              <a:rPr lang="en-US" sz="2400" baseline="-25000" dirty="0" smtClean="0">
                <a:ea typeface="Cambria Math" pitchFamily="18" charset="0"/>
                <a:cs typeface="Cambria Math" pitchFamily="18" charset="0"/>
              </a:rPr>
              <a:t>5</a:t>
            </a:r>
            <a:r>
              <a:rPr lang="en-US" sz="2400" dirty="0" smtClean="0">
                <a:ea typeface="Cambria Math" pitchFamily="18" charset="0"/>
                <a:cs typeface="Cambria Math" pitchFamily="18" charset="0"/>
              </a:rPr>
              <a:t> = P</a:t>
            </a:r>
            <a:r>
              <a:rPr lang="en-US" sz="2400" baseline="-25000" dirty="0" smtClean="0">
                <a:ea typeface="Cambria Math" pitchFamily="18" charset="0"/>
                <a:cs typeface="Cambria Math" pitchFamily="18" charset="0"/>
              </a:rPr>
              <a:t>5</a:t>
            </a:r>
            <a:r>
              <a:rPr lang="en-US" sz="2400" dirty="0" smtClean="0"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⊕ </a:t>
            </a:r>
            <a:r>
              <a:rPr lang="en-US" sz="2400" dirty="0" smtClean="0">
                <a:ea typeface="Cambria Math" pitchFamily="18" charset="0"/>
                <a:cs typeface="Cambria Math" pitchFamily="18" charset="0"/>
              </a:rPr>
              <a:t>C</a:t>
            </a:r>
            <a:r>
              <a:rPr lang="en-US" sz="2400" baseline="-25000" dirty="0" smtClean="0">
                <a:ea typeface="Cambria Math" pitchFamily="18" charset="0"/>
                <a:cs typeface="Cambria Math" pitchFamily="18" charset="0"/>
              </a:rPr>
              <a:t>4</a:t>
            </a:r>
            <a:r>
              <a:rPr lang="en-US" sz="2400" dirty="0" smtClean="0">
                <a:ea typeface="Cambria Math" pitchFamily="18" charset="0"/>
                <a:cs typeface="Cambria Math" pitchFamily="18" charset="0"/>
              </a:rPr>
              <a:t>  </a:t>
            </a:r>
            <a:r>
              <a:rPr lang="en-US" sz="2400" dirty="0" err="1" smtClean="0">
                <a:ea typeface="Cambria Math" pitchFamily="18" charset="0"/>
                <a:cs typeface="Cambria Math" pitchFamily="18" charset="0"/>
              </a:rPr>
              <a:t>etc</a:t>
            </a:r>
            <a:endParaRPr lang="en-US" sz="2400" dirty="0" smtClean="0">
              <a:ea typeface="Cambria Math" pitchFamily="18" charset="0"/>
              <a:cs typeface="Cambria Math" pitchFamily="18" charset="0"/>
            </a:endParaRPr>
          </a:p>
          <a:p>
            <a:pPr marL="0" lvl="1" indent="0">
              <a:buFont typeface="Arial" charset="0"/>
              <a:buNone/>
            </a:pPr>
            <a:r>
              <a:rPr lang="en-US" dirty="0" smtClean="0">
                <a:ea typeface="Cambria Math" pitchFamily="18" charset="0"/>
                <a:cs typeface="Cambria Math" pitchFamily="18" charset="0"/>
              </a:rPr>
              <a:t>If all </a:t>
            </a:r>
            <a:r>
              <a:rPr lang="en-US" dirty="0" err="1" smtClean="0">
                <a:ea typeface="Cambria Math" pitchFamily="18" charset="0"/>
                <a:cs typeface="Cambria Math" pitchFamily="18" charset="0"/>
              </a:rPr>
              <a:t>C</a:t>
            </a:r>
            <a:r>
              <a:rPr lang="en-US" baseline="-25000" dirty="0" err="1" smtClean="0">
                <a:ea typeface="Cambria Math" pitchFamily="18" charset="0"/>
                <a:cs typeface="Cambria Math" pitchFamily="18" charset="0"/>
              </a:rPr>
              <a:t>i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 are computed using 2-level logic, total depth is 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6.</a:t>
            </a:r>
            <a:endParaRPr lang="en-US" sz="3200" dirty="0" smtClean="0">
              <a:ea typeface="Cambria Math" pitchFamily="18" charset="0"/>
              <a:cs typeface="Cambria Math" pitchFamily="18" charset="0"/>
            </a:endParaRPr>
          </a:p>
          <a:p>
            <a:pPr marL="0" indent="0"/>
            <a:endParaRPr lang="en-US" dirty="0" smtClean="0">
              <a:ea typeface="Cambria Math" pitchFamily="18" charset="0"/>
              <a:cs typeface="Cambria Math" pitchFamily="18" charset="0"/>
            </a:endParaRPr>
          </a:p>
          <a:p>
            <a:pPr marL="0" indent="0"/>
            <a:endParaRPr lang="en-US" dirty="0" smtClean="0">
              <a:ea typeface="Cambria Math" pitchFamily="18" charset="0"/>
              <a:cs typeface="Cambria Math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36521-BACC-482C-953C-238C290F3385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Smaller Fast Adders?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dirty="0" smtClean="0">
                <a:ea typeface="Cambria Math" pitchFamily="18" charset="0"/>
                <a:cs typeface="Cambria Math" pitchFamily="18" charset="0"/>
              </a:rPr>
              <a:t>Carry-look-ahead circuit for carry C</a:t>
            </a:r>
            <a:r>
              <a:rPr lang="en-US" baseline="-25000" dirty="0" smtClean="0">
                <a:ea typeface="Cambria Math" pitchFamily="18" charset="0"/>
                <a:cs typeface="Cambria Math" pitchFamily="18" charset="0"/>
              </a:rPr>
              <a:t>n-1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                    has 2 + 3 +...+ n = (n+2)(n-1)/2  gates</a:t>
            </a:r>
          </a:p>
          <a:p>
            <a:pPr lvl="1"/>
            <a:r>
              <a:rPr lang="en-US" dirty="0" smtClean="0">
                <a:ea typeface="Cambria Math" pitchFamily="18" charset="0"/>
                <a:cs typeface="Cambria Math" pitchFamily="18" charset="0"/>
              </a:rPr>
              <a:t>a lot more than ripple-carry adder circuit.</a:t>
            </a:r>
          </a:p>
          <a:p>
            <a:pPr marL="0" indent="0">
              <a:buFont typeface="Arial" charset="0"/>
              <a:buNone/>
            </a:pPr>
            <a:r>
              <a:rPr lang="en-US" dirty="0" smtClean="0">
                <a:ea typeface="Cambria Math" pitchFamily="18" charset="0"/>
                <a:cs typeface="Cambria Math" pitchFamily="18" charset="0"/>
              </a:rPr>
              <a:t>     </a:t>
            </a:r>
          </a:p>
          <a:p>
            <a:pPr lvl="4"/>
            <a:endParaRPr lang="en-US" dirty="0" smtClean="0">
              <a:ea typeface="Cambria Math" pitchFamily="18" charset="0"/>
              <a:cs typeface="Cambria Math" pitchFamily="18" charset="0"/>
            </a:endParaRPr>
          </a:p>
          <a:p>
            <a:pPr marL="0" indent="0">
              <a:buNone/>
            </a:pPr>
            <a:r>
              <a:rPr lang="en-US" dirty="0" smtClean="0"/>
              <a:t>Can do this with roughly 2 log</a:t>
            </a:r>
            <a:r>
              <a:rPr lang="en-US" baseline="-25000" dirty="0" smtClean="0"/>
              <a:t>2</a:t>
            </a:r>
            <a:r>
              <a:rPr lang="en-US" dirty="0" smtClean="0"/>
              <a:t>n depth and linear size using ideas from DFAs</a:t>
            </a:r>
          </a:p>
          <a:p>
            <a:pPr marL="0" indent="0">
              <a:buFont typeface="Arial" charset="0"/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2C4F2-CFE5-43CD-A403-BD697E6AC80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things up but stay small?</a:t>
            </a:r>
          </a:p>
        </p:txBody>
      </p:sp>
      <p:sp>
        <p:nvSpPr>
          <p:cNvPr id="13315" name="Content Placeholder 1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438400"/>
          </a:xfrm>
        </p:spPr>
        <p:txBody>
          <a:bodyPr/>
          <a:lstStyle/>
          <a:p>
            <a:r>
              <a:rPr lang="en-US" dirty="0" smtClean="0"/>
              <a:t>To go faster, work on both 1</a:t>
            </a:r>
            <a:r>
              <a:rPr lang="en-US" baseline="30000" dirty="0" smtClean="0"/>
              <a:t>st</a:t>
            </a:r>
            <a:r>
              <a:rPr lang="en-US" dirty="0" smtClean="0"/>
              <a:t> half and 2</a:t>
            </a:r>
            <a:r>
              <a:rPr lang="en-US" baseline="30000" dirty="0" smtClean="0"/>
              <a:t>nd</a:t>
            </a:r>
            <a:r>
              <a:rPr lang="en-US" dirty="0" smtClean="0"/>
              <a:t> half of the input at once</a:t>
            </a:r>
          </a:p>
          <a:p>
            <a:pPr lvl="1"/>
            <a:r>
              <a:rPr lang="en-US" dirty="0" smtClean="0"/>
              <a:t>How can you determine action of FSM on 2</a:t>
            </a:r>
            <a:r>
              <a:rPr lang="en-US" baseline="30000" dirty="0" smtClean="0"/>
              <a:t>nd</a:t>
            </a:r>
            <a:r>
              <a:rPr lang="en-US" dirty="0" smtClean="0"/>
              <a:t>  half without knowing state reached after reading 1</a:t>
            </a:r>
            <a:r>
              <a:rPr lang="en-US" baseline="30000" dirty="0" smtClean="0"/>
              <a:t>st</a:t>
            </a:r>
            <a:r>
              <a:rPr lang="en-US" dirty="0" smtClean="0"/>
              <a:t>  half?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B90FD-4F03-4368-A2F2-48B47169C88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3319" name="TextBox 7"/>
          <p:cNvSpPr txBox="1">
            <a:spLocks noChangeArrowheads="1"/>
          </p:cNvSpPr>
          <p:nvPr/>
        </p:nvSpPr>
        <p:spPr bwMode="auto">
          <a:xfrm>
            <a:off x="2362200" y="3810000"/>
            <a:ext cx="43862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b</a:t>
            </a:r>
            <a:r>
              <a:rPr lang="en-US" sz="3200" baseline="-25000">
                <a:cs typeface="Arial" charset="0"/>
              </a:rPr>
              <a:t>1</a:t>
            </a:r>
            <a:r>
              <a:rPr lang="en-US" sz="3200">
                <a:cs typeface="Arial" charset="0"/>
              </a:rPr>
              <a:t>b</a:t>
            </a:r>
            <a:r>
              <a:rPr lang="en-US" sz="3200" baseline="-25000">
                <a:cs typeface="Arial" charset="0"/>
              </a:rPr>
              <a:t>2</a:t>
            </a:r>
            <a:r>
              <a:rPr lang="en-US" sz="3200">
                <a:cs typeface="Arial" charset="0"/>
              </a:rPr>
              <a:t>...b</a:t>
            </a:r>
            <a:r>
              <a:rPr lang="en-US" sz="3200" baseline="-25000">
                <a:cs typeface="Arial" charset="0"/>
              </a:rPr>
              <a:t>n/2</a:t>
            </a:r>
            <a:r>
              <a:rPr lang="en-US" sz="3200">
                <a:cs typeface="Arial" charset="0"/>
              </a:rPr>
              <a:t> b</a:t>
            </a:r>
            <a:r>
              <a:rPr lang="en-US" sz="3200" baseline="-25000">
                <a:cs typeface="Arial" charset="0"/>
              </a:rPr>
              <a:t>n/2+1</a:t>
            </a:r>
            <a:r>
              <a:rPr lang="en-US" sz="3200">
                <a:cs typeface="Arial" charset="0"/>
              </a:rPr>
              <a:t> ...b</a:t>
            </a:r>
            <a:r>
              <a:rPr lang="en-US" sz="3200" baseline="-25000">
                <a:cs typeface="Arial" charset="0"/>
              </a:rPr>
              <a:t>n-1</a:t>
            </a:r>
            <a:r>
              <a:rPr lang="en-US" sz="3200">
                <a:cs typeface="Arial" charset="0"/>
              </a:rPr>
              <a:t>b</a:t>
            </a:r>
            <a:r>
              <a:rPr lang="en-US" sz="3200" baseline="-25000">
                <a:cs typeface="Arial" charset="0"/>
              </a:rPr>
              <a:t>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191000" y="4267200"/>
            <a:ext cx="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05200" y="4572000"/>
            <a:ext cx="16383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what state?</a:t>
            </a:r>
          </a:p>
        </p:txBody>
      </p:sp>
      <p:sp>
        <p:nvSpPr>
          <p:cNvPr id="13322" name="Content Placeholder 11"/>
          <p:cNvSpPr txBox="1">
            <a:spLocks/>
          </p:cNvSpPr>
          <p:nvPr/>
        </p:nvSpPr>
        <p:spPr bwMode="auto">
          <a:xfrm>
            <a:off x="609600" y="5105400"/>
            <a:ext cx="8229600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Idea:  Figure out what happens in 2</a:t>
            </a:r>
            <a:r>
              <a:rPr lang="en-US" sz="3200" baseline="30000">
                <a:latin typeface="Calibri" pitchFamily="34" charset="0"/>
              </a:rPr>
              <a:t>nd</a:t>
            </a:r>
            <a:r>
              <a:rPr lang="en-US" sz="3200">
                <a:latin typeface="Calibri" pitchFamily="34" charset="0"/>
              </a:rPr>
              <a:t> half for </a:t>
            </a:r>
            <a:r>
              <a:rPr lang="en-US" sz="3200" i="1">
                <a:latin typeface="Calibri" pitchFamily="34" charset="0"/>
              </a:rPr>
              <a:t>all</a:t>
            </a:r>
            <a:r>
              <a:rPr lang="en-US" sz="3200">
                <a:latin typeface="Calibri" pitchFamily="34" charset="0"/>
              </a:rPr>
              <a:t> possible values of the middle state at once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Last lecture highlights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pPr marL="342900" lvl="2" indent="-342900"/>
            <a:r>
              <a:rPr lang="en-US" sz="3200" smtClean="0"/>
              <a:t>NFAs from Regular Expressions</a:t>
            </a:r>
            <a:endParaRPr lang="en-US" sz="3200" smtClean="0">
              <a:sym typeface="Symbol" pitchFamily="18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EF4CA-87F9-49EC-A1DD-EC7B4C0D7FA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103" name="TextBox 1"/>
          <p:cNvSpPr txBox="1">
            <a:spLocks noChangeArrowheads="1"/>
          </p:cNvSpPr>
          <p:nvPr/>
        </p:nvSpPr>
        <p:spPr bwMode="auto">
          <a:xfrm>
            <a:off x="1295400" y="2438400"/>
            <a:ext cx="1741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/>
              <a:t>(01</a:t>
            </a:r>
            <a:r>
              <a:rPr lang="en-US" sz="2800" b="1">
                <a:sym typeface="Symbol" pitchFamily="18" charset="2"/>
              </a:rPr>
              <a:t> 1</a:t>
            </a:r>
            <a:r>
              <a:rPr lang="en-US" sz="2800" b="1"/>
              <a:t>)*0</a:t>
            </a:r>
          </a:p>
        </p:txBody>
      </p:sp>
      <p:sp>
        <p:nvSpPr>
          <p:cNvPr id="47" name="Oval 46"/>
          <p:cNvSpPr/>
          <p:nvPr/>
        </p:nvSpPr>
        <p:spPr bwMode="auto">
          <a:xfrm>
            <a:off x="4419600" y="4495800"/>
            <a:ext cx="228600" cy="2524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86" name="Straight Arrow Connector 85"/>
          <p:cNvCxnSpPr>
            <a:stCxn id="26" idx="5"/>
            <a:endCxn id="47" idx="2"/>
          </p:cNvCxnSpPr>
          <p:nvPr/>
        </p:nvCxnSpPr>
        <p:spPr bwMode="auto">
          <a:xfrm>
            <a:off x="3700463" y="4178300"/>
            <a:ext cx="719137" cy="444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 bwMode="auto">
          <a:xfrm>
            <a:off x="5562600" y="4495800"/>
            <a:ext cx="228600" cy="2524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47" idx="6"/>
            <a:endCxn id="93" idx="2"/>
          </p:cNvCxnSpPr>
          <p:nvPr/>
        </p:nvCxnSpPr>
        <p:spPr bwMode="auto">
          <a:xfrm>
            <a:off x="4648200" y="4622800"/>
            <a:ext cx="914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8" name="Group 95"/>
          <p:cNvGrpSpPr>
            <a:grpSpLocks/>
          </p:cNvGrpSpPr>
          <p:nvPr/>
        </p:nvGrpSpPr>
        <p:grpSpPr bwMode="auto">
          <a:xfrm>
            <a:off x="7467600" y="4038600"/>
            <a:ext cx="1295400" cy="252413"/>
            <a:chOff x="4800600" y="4800600"/>
            <a:chExt cx="1295400" cy="252413"/>
          </a:xfrm>
        </p:grpSpPr>
        <p:sp>
          <p:nvSpPr>
            <p:cNvPr id="97" name="Oval 96"/>
            <p:cNvSpPr/>
            <p:nvPr/>
          </p:nvSpPr>
          <p:spPr bwMode="auto">
            <a:xfrm>
              <a:off x="5867400" y="4800600"/>
              <a:ext cx="228600" cy="252413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4800600" y="4800600"/>
              <a:ext cx="228600" cy="2524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9" name="Straight Arrow Connector 98"/>
            <p:cNvCxnSpPr>
              <a:stCxn id="98" idx="6"/>
              <a:endCxn id="97" idx="2"/>
            </p:cNvCxnSpPr>
            <p:nvPr/>
          </p:nvCxnSpPr>
          <p:spPr bwMode="auto">
            <a:xfrm>
              <a:off x="5029200" y="4927600"/>
              <a:ext cx="838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09" name="Group 43"/>
          <p:cNvGrpSpPr>
            <a:grpSpLocks/>
          </p:cNvGrpSpPr>
          <p:nvPr/>
        </p:nvGrpSpPr>
        <p:grpSpPr bwMode="auto">
          <a:xfrm>
            <a:off x="5181600" y="3429000"/>
            <a:ext cx="1066800" cy="252413"/>
            <a:chOff x="4800600" y="4800600"/>
            <a:chExt cx="1066800" cy="252413"/>
          </a:xfrm>
        </p:grpSpPr>
        <p:sp>
          <p:nvSpPr>
            <p:cNvPr id="57" name="Oval 56"/>
            <p:cNvSpPr/>
            <p:nvPr/>
          </p:nvSpPr>
          <p:spPr bwMode="auto">
            <a:xfrm>
              <a:off x="5638800" y="4800600"/>
              <a:ext cx="228600" cy="2524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4800600" y="4800600"/>
              <a:ext cx="228600" cy="2524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Arrow Connector 58"/>
            <p:cNvCxnSpPr>
              <a:stCxn id="58" idx="6"/>
              <a:endCxn id="57" idx="2"/>
            </p:cNvCxnSpPr>
            <p:nvPr/>
          </p:nvCxnSpPr>
          <p:spPr bwMode="auto">
            <a:xfrm>
              <a:off x="5029200" y="4927600"/>
              <a:ext cx="609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10" name="Group 52"/>
          <p:cNvGrpSpPr>
            <a:grpSpLocks/>
          </p:cNvGrpSpPr>
          <p:nvPr/>
        </p:nvGrpSpPr>
        <p:grpSpPr bwMode="auto">
          <a:xfrm>
            <a:off x="2133600" y="3200400"/>
            <a:ext cx="3678238" cy="1466850"/>
            <a:chOff x="2971800" y="3124200"/>
            <a:chExt cx="3678530" cy="1466910"/>
          </a:xfrm>
        </p:grpSpPr>
        <p:sp>
          <p:nvSpPr>
            <p:cNvPr id="24" name="Oval 23"/>
            <p:cNvSpPr/>
            <p:nvPr/>
          </p:nvSpPr>
          <p:spPr bwMode="auto">
            <a:xfrm>
              <a:off x="5257981" y="3352809"/>
              <a:ext cx="228618" cy="25242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4128" name="Group 16397"/>
            <p:cNvGrpSpPr>
              <a:grpSpLocks/>
            </p:cNvGrpSpPr>
            <p:nvPr/>
          </p:nvGrpSpPr>
          <p:grpSpPr bwMode="auto">
            <a:xfrm>
              <a:off x="2971800" y="3886200"/>
              <a:ext cx="1600200" cy="252413"/>
              <a:chOff x="4267200" y="3505200"/>
              <a:chExt cx="1600200" cy="252413"/>
            </a:xfrm>
          </p:grpSpPr>
          <p:cxnSp>
            <p:nvCxnSpPr>
              <p:cNvPr id="23" name="Straight Arrow Connector 22"/>
              <p:cNvCxnSpPr>
                <a:endCxn id="27" idx="2"/>
              </p:cNvCxnSpPr>
              <p:nvPr/>
            </p:nvCxnSpPr>
            <p:spPr bwMode="auto">
              <a:xfrm flipV="1">
                <a:off x="4267200" y="3632236"/>
                <a:ext cx="304824" cy="25401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Oval 25"/>
              <p:cNvSpPr/>
              <p:nvPr/>
            </p:nvSpPr>
            <p:spPr bwMode="auto">
              <a:xfrm>
                <a:off x="5638909" y="3505231"/>
                <a:ext cx="228618" cy="252423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 bwMode="auto">
              <a:xfrm>
                <a:off x="4572024" y="3505231"/>
                <a:ext cx="228618" cy="252423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" name="Straight Arrow Connector 27"/>
              <p:cNvCxnSpPr>
                <a:stCxn id="27" idx="6"/>
                <a:endCxn id="26" idx="2"/>
              </p:cNvCxnSpPr>
              <p:nvPr/>
            </p:nvCxnSpPr>
            <p:spPr bwMode="auto">
              <a:xfrm>
                <a:off x="4800642" y="3632236"/>
                <a:ext cx="83826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Arrow Connector 28"/>
            <p:cNvCxnSpPr>
              <a:stCxn id="24" idx="6"/>
            </p:cNvCxnSpPr>
            <p:nvPr/>
          </p:nvCxnSpPr>
          <p:spPr bwMode="auto">
            <a:xfrm>
              <a:off x="5486600" y="3478227"/>
              <a:ext cx="533442" cy="269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6" idx="7"/>
              <a:endCxn id="24" idx="2"/>
            </p:cNvCxnSpPr>
            <p:nvPr/>
          </p:nvCxnSpPr>
          <p:spPr bwMode="auto">
            <a:xfrm flipV="1">
              <a:off x="4538787" y="3478227"/>
              <a:ext cx="719194" cy="44451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31" name="TextBox 25"/>
            <p:cNvSpPr txBox="1">
              <a:spLocks noChangeArrowheads="1"/>
            </p:cNvSpPr>
            <p:nvPr/>
          </p:nvSpPr>
          <p:spPr bwMode="auto">
            <a:xfrm>
              <a:off x="5562600" y="312420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4132" name="TextBox 28"/>
            <p:cNvSpPr txBox="1">
              <a:spLocks noChangeArrowheads="1"/>
            </p:cNvSpPr>
            <p:nvPr/>
          </p:nvSpPr>
          <p:spPr bwMode="auto">
            <a:xfrm>
              <a:off x="4572000" y="3429000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</a:t>
              </a:r>
              <a:endParaRPr lang="en-US" sz="2000" b="1"/>
            </a:p>
          </p:txBody>
        </p:sp>
        <p:sp>
          <p:nvSpPr>
            <p:cNvPr id="4133" name="TextBox 29"/>
            <p:cNvSpPr txBox="1">
              <a:spLocks noChangeArrowheads="1"/>
            </p:cNvSpPr>
            <p:nvPr/>
          </p:nvSpPr>
          <p:spPr bwMode="auto">
            <a:xfrm>
              <a:off x="3733800" y="3657600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</a:t>
              </a:r>
              <a:endParaRPr lang="en-US" sz="2000" b="1"/>
            </a:p>
          </p:txBody>
        </p:sp>
        <p:sp>
          <p:nvSpPr>
            <p:cNvPr id="4134" name="TextBox 28"/>
            <p:cNvSpPr txBox="1">
              <a:spLocks noChangeArrowheads="1"/>
            </p:cNvSpPr>
            <p:nvPr/>
          </p:nvSpPr>
          <p:spPr bwMode="auto">
            <a:xfrm>
              <a:off x="4648200" y="4191000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</a:t>
              </a:r>
              <a:endParaRPr lang="en-US" sz="2000" b="1"/>
            </a:p>
          </p:txBody>
        </p:sp>
        <p:sp>
          <p:nvSpPr>
            <p:cNvPr id="4135" name="TextBox 28"/>
            <p:cNvSpPr txBox="1">
              <a:spLocks noChangeArrowheads="1"/>
            </p:cNvSpPr>
            <p:nvPr/>
          </p:nvSpPr>
          <p:spPr bwMode="auto">
            <a:xfrm>
              <a:off x="6324600" y="3124200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</a:t>
              </a:r>
              <a:endParaRPr lang="en-US" sz="2000" b="1"/>
            </a:p>
          </p:txBody>
        </p:sp>
      </p:grpSp>
      <p:grpSp>
        <p:nvGrpSpPr>
          <p:cNvPr id="4111" name="Group 53"/>
          <p:cNvGrpSpPr>
            <a:grpSpLocks/>
          </p:cNvGrpSpPr>
          <p:nvPr/>
        </p:nvGrpSpPr>
        <p:grpSpPr bwMode="auto">
          <a:xfrm>
            <a:off x="6248400" y="3429000"/>
            <a:ext cx="838200" cy="252413"/>
            <a:chOff x="7086600" y="3352800"/>
            <a:chExt cx="838200" cy="252413"/>
          </a:xfrm>
        </p:grpSpPr>
        <p:sp>
          <p:nvSpPr>
            <p:cNvPr id="101" name="Oval 100"/>
            <p:cNvSpPr/>
            <p:nvPr/>
          </p:nvSpPr>
          <p:spPr bwMode="auto">
            <a:xfrm>
              <a:off x="7696200" y="3352800"/>
              <a:ext cx="228600" cy="2524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3" name="Straight Arrow Connector 102"/>
            <p:cNvCxnSpPr>
              <a:stCxn id="57" idx="6"/>
              <a:endCxn id="101" idx="2"/>
            </p:cNvCxnSpPr>
            <p:nvPr/>
          </p:nvCxnSpPr>
          <p:spPr bwMode="auto">
            <a:xfrm>
              <a:off x="7086600" y="3479800"/>
              <a:ext cx="609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12" name="TextBox 25"/>
          <p:cNvSpPr txBox="1">
            <a:spLocks noChangeArrowheads="1"/>
          </p:cNvSpPr>
          <p:nvPr/>
        </p:nvSpPr>
        <p:spPr bwMode="auto">
          <a:xfrm>
            <a:off x="7848600" y="38100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4113" name="TextBox 25"/>
          <p:cNvSpPr txBox="1">
            <a:spLocks noChangeArrowheads="1"/>
          </p:cNvSpPr>
          <p:nvPr/>
        </p:nvSpPr>
        <p:spPr bwMode="auto">
          <a:xfrm>
            <a:off x="5029200" y="46482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4114" name="TextBox 25"/>
          <p:cNvSpPr txBox="1">
            <a:spLocks noChangeArrowheads="1"/>
          </p:cNvSpPr>
          <p:nvPr/>
        </p:nvSpPr>
        <p:spPr bwMode="auto">
          <a:xfrm>
            <a:off x="6324600" y="32004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cxnSp>
        <p:nvCxnSpPr>
          <p:cNvPr id="83" name="Straight Arrow Connector 82"/>
          <p:cNvCxnSpPr>
            <a:stCxn id="101" idx="3"/>
            <a:endCxn id="26" idx="6"/>
          </p:cNvCxnSpPr>
          <p:nvPr/>
        </p:nvCxnSpPr>
        <p:spPr>
          <a:xfrm flipH="1">
            <a:off x="3733800" y="3644900"/>
            <a:ext cx="3157538" cy="444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93" idx="1"/>
          </p:cNvCxnSpPr>
          <p:nvPr/>
        </p:nvCxnSpPr>
        <p:spPr>
          <a:xfrm flipH="1" flipV="1">
            <a:off x="3810000" y="4114800"/>
            <a:ext cx="1785938" cy="4175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7" name="TextBox 29"/>
          <p:cNvSpPr txBox="1">
            <a:spLocks noChangeArrowheads="1"/>
          </p:cNvSpPr>
          <p:nvPr/>
        </p:nvSpPr>
        <p:spPr bwMode="auto">
          <a:xfrm>
            <a:off x="5181600" y="4114800"/>
            <a:ext cx="325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</a:t>
            </a:r>
            <a:endParaRPr lang="en-US" sz="2000" b="1"/>
          </a:p>
        </p:txBody>
      </p:sp>
      <p:sp>
        <p:nvSpPr>
          <p:cNvPr id="4118" name="TextBox 29"/>
          <p:cNvSpPr txBox="1">
            <a:spLocks noChangeArrowheads="1"/>
          </p:cNvSpPr>
          <p:nvPr/>
        </p:nvSpPr>
        <p:spPr bwMode="auto">
          <a:xfrm>
            <a:off x="5867400" y="3733800"/>
            <a:ext cx="325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</a:t>
            </a:r>
            <a:endParaRPr lang="en-US" sz="2000" b="1"/>
          </a:p>
        </p:txBody>
      </p:sp>
      <p:cxnSp>
        <p:nvCxnSpPr>
          <p:cNvPr id="90" name="Curved Connector 89"/>
          <p:cNvCxnSpPr>
            <a:stCxn id="27" idx="5"/>
            <a:endCxn id="98" idx="3"/>
          </p:cNvCxnSpPr>
          <p:nvPr/>
        </p:nvCxnSpPr>
        <p:spPr>
          <a:xfrm rot="16200000" flipH="1">
            <a:off x="5029201" y="1782762"/>
            <a:ext cx="76200" cy="4867275"/>
          </a:xfrm>
          <a:prstGeom prst="curvedConnector3">
            <a:avLst>
              <a:gd name="adj1" fmla="val 134851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urved Connector 105"/>
          <p:cNvCxnSpPr>
            <a:stCxn id="93" idx="6"/>
            <a:endCxn id="98" idx="2"/>
          </p:cNvCxnSpPr>
          <p:nvPr/>
        </p:nvCxnSpPr>
        <p:spPr>
          <a:xfrm flipV="1">
            <a:off x="5791200" y="4165600"/>
            <a:ext cx="1676400" cy="457200"/>
          </a:xfrm>
          <a:prstGeom prst="curved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urved Connector 147"/>
          <p:cNvCxnSpPr>
            <a:stCxn id="101" idx="6"/>
            <a:endCxn id="98" idx="1"/>
          </p:cNvCxnSpPr>
          <p:nvPr/>
        </p:nvCxnSpPr>
        <p:spPr>
          <a:xfrm>
            <a:off x="7086600" y="3556000"/>
            <a:ext cx="414338" cy="519113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2" name="TextBox 29"/>
          <p:cNvSpPr txBox="1">
            <a:spLocks noChangeArrowheads="1"/>
          </p:cNvSpPr>
          <p:nvPr/>
        </p:nvSpPr>
        <p:spPr bwMode="auto">
          <a:xfrm>
            <a:off x="2743200" y="4572000"/>
            <a:ext cx="325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</a:t>
            </a:r>
            <a:endParaRPr lang="en-US" sz="2000" b="1"/>
          </a:p>
        </p:txBody>
      </p:sp>
      <p:sp>
        <p:nvSpPr>
          <p:cNvPr id="4123" name="TextBox 29"/>
          <p:cNvSpPr txBox="1">
            <a:spLocks noChangeArrowheads="1"/>
          </p:cNvSpPr>
          <p:nvPr/>
        </p:nvSpPr>
        <p:spPr bwMode="auto">
          <a:xfrm>
            <a:off x="6172200" y="4191000"/>
            <a:ext cx="325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</a:t>
            </a:r>
            <a:endParaRPr lang="en-US" sz="2000" b="1"/>
          </a:p>
        </p:txBody>
      </p:sp>
      <p:sp>
        <p:nvSpPr>
          <p:cNvPr id="4124" name="TextBox 29"/>
          <p:cNvSpPr txBox="1">
            <a:spLocks noChangeArrowheads="1"/>
          </p:cNvSpPr>
          <p:nvPr/>
        </p:nvSpPr>
        <p:spPr bwMode="auto">
          <a:xfrm>
            <a:off x="7391400" y="3505200"/>
            <a:ext cx="325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</a:t>
            </a: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mtClean="0"/>
              <a:t>Transition Function Composition</a:t>
            </a:r>
          </a:p>
        </p:txBody>
      </p:sp>
      <p:sp>
        <p:nvSpPr>
          <p:cNvPr id="14339" name="Content Placeholder 26"/>
          <p:cNvSpPr>
            <a:spLocks noGrp="1"/>
          </p:cNvSpPr>
          <p:nvPr>
            <p:ph idx="1"/>
          </p:nvPr>
        </p:nvSpPr>
        <p:spPr>
          <a:xfrm>
            <a:off x="228600" y="2971800"/>
            <a:ext cx="8229600" cy="5334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 smtClean="0"/>
              <a:t>Transition table gives a function for each input symbol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CF021-D6FC-4D32-81AD-04F163449DF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990600"/>
          <a:ext cx="2590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3600"/>
                <a:gridCol w="863600"/>
                <a:gridCol w="863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r>
                        <a:rPr lang="en-US" b="1" baseline="-25000" dirty="0" smtClean="0"/>
                        <a:t>0</a:t>
                      </a:r>
                      <a:endParaRPr lang="en-US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r>
                        <a:rPr lang="en-US" b="1" baseline="-25000" dirty="0" smtClean="0"/>
                        <a:t>0</a:t>
                      </a:r>
                      <a:endParaRPr lang="en-US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r>
                        <a:rPr lang="en-US" b="1" baseline="-25000" dirty="0" smtClean="0"/>
                        <a:t>0</a:t>
                      </a:r>
                      <a:endParaRPr lang="en-US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r>
                        <a:rPr lang="en-US" b="1" baseline="-25000" dirty="0" smtClean="0"/>
                        <a:t>2</a:t>
                      </a:r>
                      <a:endParaRPr lang="en-US" b="1" baseline="-2500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r>
                        <a:rPr lang="en-US" b="1" baseline="-25000" dirty="0" smtClean="0"/>
                        <a:t>2</a:t>
                      </a:r>
                      <a:endParaRPr lang="en-US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r>
                        <a:rPr lang="en-US" b="1" baseline="-25000" dirty="0" smtClean="0"/>
                        <a:t>0</a:t>
                      </a:r>
                      <a:endParaRPr lang="en-US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r>
                        <a:rPr lang="en-US" b="1" baseline="-25000" dirty="0" smtClean="0"/>
                        <a:t>3</a:t>
                      </a:r>
                      <a:endParaRPr lang="en-US" b="1" baseline="-2500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r>
                        <a:rPr lang="en-US" b="1" baseline="-25000" dirty="0" smtClean="0"/>
                        <a:t>3</a:t>
                      </a:r>
                      <a:endParaRPr lang="en-US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r>
                        <a:rPr lang="en-US" b="1" baseline="-25000" dirty="0" smtClean="0"/>
                        <a:t>3</a:t>
                      </a:r>
                      <a:endParaRPr lang="en-US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r>
                        <a:rPr lang="en-US" b="1" baseline="-25000" dirty="0" smtClean="0"/>
                        <a:t>3</a:t>
                      </a:r>
                      <a:endParaRPr lang="en-US" b="1" baseline="-250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369" name="Group 6"/>
          <p:cNvGrpSpPr>
            <a:grpSpLocks/>
          </p:cNvGrpSpPr>
          <p:nvPr/>
        </p:nvGrpSpPr>
        <p:grpSpPr bwMode="auto">
          <a:xfrm>
            <a:off x="4267200" y="1143000"/>
            <a:ext cx="4114800" cy="1470025"/>
            <a:chOff x="4571604" y="4495800"/>
            <a:chExt cx="4191396" cy="1919359"/>
          </a:xfrm>
        </p:grpSpPr>
        <p:sp>
          <p:nvSpPr>
            <p:cNvPr id="8" name="Oval 7"/>
            <p:cNvSpPr/>
            <p:nvPr/>
          </p:nvSpPr>
          <p:spPr>
            <a:xfrm>
              <a:off x="4571604" y="5258569"/>
              <a:ext cx="533627" cy="5326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7010117" y="5258569"/>
              <a:ext cx="533627" cy="5326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8229373" y="5258569"/>
              <a:ext cx="533627" cy="5326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S</a:t>
              </a:r>
              <a:r>
                <a:rPr lang="en-US" b="1" baseline="-25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5790860" y="5258569"/>
              <a:ext cx="533627" cy="5326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4409" name="TextBox 14"/>
            <p:cNvSpPr txBox="1">
              <a:spLocks noChangeArrowheads="1"/>
            </p:cNvSpPr>
            <p:nvPr/>
          </p:nvSpPr>
          <p:spPr bwMode="auto">
            <a:xfrm>
              <a:off x="7543800" y="51816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14410" name="TextBox 15"/>
            <p:cNvSpPr txBox="1">
              <a:spLocks noChangeArrowheads="1"/>
            </p:cNvSpPr>
            <p:nvPr/>
          </p:nvSpPr>
          <p:spPr bwMode="auto">
            <a:xfrm>
              <a:off x="6400799" y="51816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cxnSp>
          <p:nvCxnSpPr>
            <p:cNvPr id="14" name="Straight Arrow Connector 13"/>
            <p:cNvCxnSpPr>
              <a:stCxn id="8" idx="6"/>
              <a:endCxn id="11" idx="2"/>
            </p:cNvCxnSpPr>
            <p:nvPr/>
          </p:nvCxnSpPr>
          <p:spPr>
            <a:xfrm>
              <a:off x="5105231" y="5523880"/>
              <a:ext cx="68563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12" name="TextBox 18"/>
            <p:cNvSpPr txBox="1">
              <a:spLocks noChangeArrowheads="1"/>
            </p:cNvSpPr>
            <p:nvPr/>
          </p:nvSpPr>
          <p:spPr bwMode="auto">
            <a:xfrm>
              <a:off x="5105400" y="51816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14413" name="TextBox 23"/>
            <p:cNvSpPr txBox="1">
              <a:spLocks noChangeArrowheads="1"/>
            </p:cNvSpPr>
            <p:nvPr/>
          </p:nvSpPr>
          <p:spPr bwMode="auto">
            <a:xfrm>
              <a:off x="8229600" y="6096000"/>
              <a:ext cx="5334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sp>
          <p:nvSpPr>
            <p:cNvPr id="14414" name="TextBox 24"/>
            <p:cNvSpPr txBox="1">
              <a:spLocks noChangeArrowheads="1"/>
            </p:cNvSpPr>
            <p:nvPr/>
          </p:nvSpPr>
          <p:spPr bwMode="auto">
            <a:xfrm>
              <a:off x="7086600" y="45720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</a:t>
              </a:r>
            </a:p>
          </p:txBody>
        </p:sp>
        <p:sp>
          <p:nvSpPr>
            <p:cNvPr id="14415" name="TextBox 27"/>
            <p:cNvSpPr txBox="1">
              <a:spLocks noChangeArrowheads="1"/>
            </p:cNvSpPr>
            <p:nvPr/>
          </p:nvSpPr>
          <p:spPr bwMode="auto">
            <a:xfrm>
              <a:off x="4724400" y="60960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</a:t>
              </a:r>
            </a:p>
          </p:txBody>
        </p:sp>
        <p:sp>
          <p:nvSpPr>
            <p:cNvPr id="14416" name="TextBox 28"/>
            <p:cNvSpPr txBox="1">
              <a:spLocks noChangeArrowheads="1"/>
            </p:cNvSpPr>
            <p:nvPr/>
          </p:nvSpPr>
          <p:spPr bwMode="auto">
            <a:xfrm>
              <a:off x="5791199" y="47244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</a:t>
              </a:r>
            </a:p>
          </p:txBody>
        </p:sp>
        <p:sp>
          <p:nvSpPr>
            <p:cNvPr id="20" name="Arc 19"/>
            <p:cNvSpPr/>
            <p:nvPr/>
          </p:nvSpPr>
          <p:spPr>
            <a:xfrm>
              <a:off x="4953228" y="4910348"/>
              <a:ext cx="1067254" cy="650841"/>
            </a:xfrm>
            <a:prstGeom prst="arc">
              <a:avLst>
                <a:gd name="adj1" fmla="val 10855616"/>
                <a:gd name="adj2" fmla="val 0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sp>
          <p:nvSpPr>
            <p:cNvPr id="21" name="Arc 20"/>
            <p:cNvSpPr/>
            <p:nvPr/>
          </p:nvSpPr>
          <p:spPr>
            <a:xfrm>
              <a:off x="4725224" y="4495800"/>
              <a:ext cx="2590516" cy="1448847"/>
            </a:xfrm>
            <a:prstGeom prst="arc">
              <a:avLst>
                <a:gd name="adj1" fmla="val 10677123"/>
                <a:gd name="adj2" fmla="val 0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6324487" y="5486571"/>
              <a:ext cx="68563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7543744" y="5486571"/>
              <a:ext cx="68563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rc 23"/>
            <p:cNvSpPr/>
            <p:nvPr/>
          </p:nvSpPr>
          <p:spPr>
            <a:xfrm rot="14988361">
              <a:off x="4668519" y="5813717"/>
              <a:ext cx="383457" cy="380006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sp>
          <p:nvSpPr>
            <p:cNvPr id="25" name="Arc 24"/>
            <p:cNvSpPr/>
            <p:nvPr/>
          </p:nvSpPr>
          <p:spPr>
            <a:xfrm rot="14988361">
              <a:off x="8283665" y="5769151"/>
              <a:ext cx="381385" cy="380007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</p:grpSp>
      <p:grpSp>
        <p:nvGrpSpPr>
          <p:cNvPr id="14370" name="Group 77"/>
          <p:cNvGrpSpPr>
            <a:grpSpLocks/>
          </p:cNvGrpSpPr>
          <p:nvPr/>
        </p:nvGrpSpPr>
        <p:grpSpPr bwMode="auto">
          <a:xfrm>
            <a:off x="228600" y="3505200"/>
            <a:ext cx="8763000" cy="1524000"/>
            <a:chOff x="228600" y="3810000"/>
            <a:chExt cx="8763000" cy="1524001"/>
          </a:xfrm>
        </p:grpSpPr>
        <p:grpSp>
          <p:nvGrpSpPr>
            <p:cNvPr id="14372" name="Group 73"/>
            <p:cNvGrpSpPr>
              <a:grpSpLocks/>
            </p:cNvGrpSpPr>
            <p:nvPr/>
          </p:nvGrpSpPr>
          <p:grpSpPr bwMode="auto">
            <a:xfrm>
              <a:off x="228600" y="3810000"/>
              <a:ext cx="8763000" cy="1524001"/>
              <a:chOff x="228600" y="4191000"/>
              <a:chExt cx="8763000" cy="1524001"/>
            </a:xfrm>
          </p:grpSpPr>
          <p:grpSp>
            <p:nvGrpSpPr>
              <p:cNvPr id="14375" name="Group 71"/>
              <p:cNvGrpSpPr>
                <a:grpSpLocks/>
              </p:cNvGrpSpPr>
              <p:nvPr/>
            </p:nvGrpSpPr>
            <p:grpSpPr bwMode="auto">
              <a:xfrm>
                <a:off x="4648200" y="4191000"/>
                <a:ext cx="4343400" cy="1524000"/>
                <a:chOff x="4648200" y="4191000"/>
                <a:chExt cx="4343400" cy="1524000"/>
              </a:xfrm>
            </p:grpSpPr>
            <p:grpSp>
              <p:nvGrpSpPr>
                <p:cNvPr id="14391" name="Group 28"/>
                <p:cNvGrpSpPr>
                  <a:grpSpLocks/>
                </p:cNvGrpSpPr>
                <p:nvPr/>
              </p:nvGrpSpPr>
              <p:grpSpPr bwMode="auto">
                <a:xfrm>
                  <a:off x="4800600" y="4721730"/>
                  <a:ext cx="3907234" cy="993270"/>
                  <a:chOff x="4571604" y="5181600"/>
                  <a:chExt cx="4191396" cy="1262173"/>
                </a:xfrm>
              </p:grpSpPr>
              <p:sp>
                <p:nvSpPr>
                  <p:cNvPr id="30" name="Oval 29"/>
                  <p:cNvSpPr/>
                  <p:nvPr/>
                </p:nvSpPr>
                <p:spPr>
                  <a:xfrm>
                    <a:off x="4571604" y="5257615"/>
                    <a:ext cx="533025" cy="534579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en-US" sz="1600" b="1" dirty="0">
                        <a:solidFill>
                          <a:schemeClr val="tx1"/>
                        </a:solidFill>
                      </a:rPr>
                      <a:t>s</a:t>
                    </a:r>
                    <a:r>
                      <a:rPr lang="en-US" sz="1600" b="1" baseline="-25000" dirty="0">
                        <a:solidFill>
                          <a:schemeClr val="tx1"/>
                        </a:solidFill>
                      </a:rPr>
                      <a:t>0</a:t>
                    </a:r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7010235" y="5257615"/>
                    <a:ext cx="533025" cy="534579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en-US" sz="1600" b="1" dirty="0">
                        <a:solidFill>
                          <a:schemeClr val="tx1"/>
                        </a:solidFill>
                      </a:rPr>
                      <a:t>s</a:t>
                    </a:r>
                    <a:r>
                      <a:rPr lang="en-US" sz="1600" b="1" baseline="-25000" dirty="0">
                        <a:solidFill>
                          <a:schemeClr val="tx1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8229550" y="5257615"/>
                    <a:ext cx="533025" cy="534579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en-US" b="1" dirty="0">
                        <a:solidFill>
                          <a:schemeClr val="tx1"/>
                        </a:solidFill>
                      </a:rPr>
                      <a:t>s</a:t>
                    </a:r>
                    <a:r>
                      <a:rPr lang="en-US" b="1" baseline="-25000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5790919" y="5257615"/>
                    <a:ext cx="533025" cy="534579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en-US" sz="1600" b="1" dirty="0">
                        <a:solidFill>
                          <a:schemeClr val="tx1"/>
                        </a:solidFill>
                      </a:rPr>
                      <a:t>s</a:t>
                    </a:r>
                    <a:r>
                      <a:rPr lang="en-US" sz="1600" b="1" baseline="-25000" dirty="0">
                        <a:solidFill>
                          <a:schemeClr val="tx1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14397" name="Text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543800" y="5181600"/>
                    <a:ext cx="228600" cy="3191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9pPr>
                  </a:lstStyle>
                  <a:p>
                    <a:pPr eaLnBrk="1" hangingPunct="1"/>
                    <a:r>
                      <a:rPr lang="en-US" sz="1400" b="1"/>
                      <a:t>1</a:t>
                    </a:r>
                  </a:p>
                </p:txBody>
              </p:sp>
              <p:sp>
                <p:nvSpPr>
                  <p:cNvPr id="14398" name="Text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00799" y="5181600"/>
                    <a:ext cx="228600" cy="3191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9pPr>
                  </a:lstStyle>
                  <a:p>
                    <a:pPr eaLnBrk="1" hangingPunct="1"/>
                    <a:r>
                      <a:rPr lang="en-US" sz="1400" b="1"/>
                      <a:t>1</a:t>
                    </a:r>
                  </a:p>
                </p:txBody>
              </p:sp>
              <p:cxnSp>
                <p:nvCxnSpPr>
                  <p:cNvPr id="36" name="Straight Arrow Connector 35"/>
                  <p:cNvCxnSpPr>
                    <a:stCxn id="30" idx="6"/>
                    <a:endCxn id="33" idx="2"/>
                  </p:cNvCxnSpPr>
                  <p:nvPr/>
                </p:nvCxnSpPr>
                <p:spPr>
                  <a:xfrm>
                    <a:off x="5104629" y="5523896"/>
                    <a:ext cx="686290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400" name="Text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05399" y="5181600"/>
                    <a:ext cx="228600" cy="3191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9pPr>
                  </a:lstStyle>
                  <a:p>
                    <a:pPr eaLnBrk="1" hangingPunct="1"/>
                    <a:r>
                      <a:rPr lang="en-US" sz="1400" b="1"/>
                      <a:t>1</a:t>
                    </a:r>
                  </a:p>
                </p:txBody>
              </p:sp>
              <p:sp>
                <p:nvSpPr>
                  <p:cNvPr id="14401" name="Text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229600" y="6096001"/>
                    <a:ext cx="533400" cy="34777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9pPr>
                  </a:lstStyle>
                  <a:p>
                    <a:pPr eaLnBrk="1" hangingPunct="1"/>
                    <a:r>
                      <a:rPr lang="en-US" sz="1400" b="1"/>
                      <a:t>  1</a:t>
                    </a:r>
                  </a:p>
                </p:txBody>
              </p:sp>
              <p:cxnSp>
                <p:nvCxnSpPr>
                  <p:cNvPr id="44" name="Straight Arrow Connector 43"/>
                  <p:cNvCxnSpPr/>
                  <p:nvPr/>
                </p:nvCxnSpPr>
                <p:spPr>
                  <a:xfrm>
                    <a:off x="6323945" y="5485568"/>
                    <a:ext cx="686290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Arrow Connector 44"/>
                  <p:cNvCxnSpPr/>
                  <p:nvPr/>
                </p:nvCxnSpPr>
                <p:spPr>
                  <a:xfrm>
                    <a:off x="7543260" y="5485568"/>
                    <a:ext cx="686290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7" name="Arc 46"/>
                  <p:cNvSpPr/>
                  <p:nvPr/>
                </p:nvSpPr>
                <p:spPr>
                  <a:xfrm rot="14988361">
                    <a:off x="8282283" y="5769749"/>
                    <a:ext cx="383283" cy="379759"/>
                  </a:xfrm>
                  <a:prstGeom prst="arc">
                    <a:avLst>
                      <a:gd name="adj1" fmla="val 1453660"/>
                      <a:gd name="adj2" fmla="val 0"/>
                    </a:avLst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1400" b="1"/>
                  </a:p>
                </p:txBody>
              </p:sp>
            </p:grpSp>
            <p:sp>
              <p:nvSpPr>
                <p:cNvPr id="67" name="Rectangle 66"/>
                <p:cNvSpPr/>
                <p:nvPr/>
              </p:nvSpPr>
              <p:spPr>
                <a:xfrm>
                  <a:off x="4648200" y="4191000"/>
                  <a:ext cx="4343400" cy="1524001"/>
                </a:xfrm>
                <a:prstGeom prst="rect">
                  <a:avLst/>
                </a:prstGeom>
                <a:ln w="28575"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400"/>
                </a:p>
              </p:txBody>
            </p:sp>
          </p:grpSp>
          <p:grpSp>
            <p:nvGrpSpPr>
              <p:cNvPr id="14376" name="Group 72"/>
              <p:cNvGrpSpPr>
                <a:grpSpLocks/>
              </p:cNvGrpSpPr>
              <p:nvPr/>
            </p:nvGrpSpPr>
            <p:grpSpPr bwMode="auto">
              <a:xfrm>
                <a:off x="228600" y="4191000"/>
                <a:ext cx="4343400" cy="1524001"/>
                <a:chOff x="228600" y="4191000"/>
                <a:chExt cx="4343400" cy="1524001"/>
              </a:xfrm>
            </p:grpSpPr>
            <p:grpSp>
              <p:nvGrpSpPr>
                <p:cNvPr id="14377" name="Group 68"/>
                <p:cNvGrpSpPr>
                  <a:grpSpLocks/>
                </p:cNvGrpSpPr>
                <p:nvPr/>
              </p:nvGrpSpPr>
              <p:grpSpPr bwMode="auto">
                <a:xfrm>
                  <a:off x="685800" y="4324395"/>
                  <a:ext cx="3637940" cy="1390606"/>
                  <a:chOff x="685800" y="4419600"/>
                  <a:chExt cx="3637940" cy="1532958"/>
                </a:xfrm>
              </p:grpSpPr>
              <p:sp>
                <p:nvSpPr>
                  <p:cNvPr id="49" name="Oval 48"/>
                  <p:cNvSpPr/>
                  <p:nvPr/>
                </p:nvSpPr>
                <p:spPr bwMode="auto">
                  <a:xfrm>
                    <a:off x="685800" y="4953304"/>
                    <a:ext cx="514350" cy="409502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en-US" sz="1600" b="1" dirty="0">
                        <a:solidFill>
                          <a:schemeClr val="tx1"/>
                        </a:solidFill>
                      </a:rPr>
                      <a:t>s</a:t>
                    </a:r>
                    <a:r>
                      <a:rPr lang="en-US" sz="1600" b="1" baseline="-25000" dirty="0">
                        <a:solidFill>
                          <a:schemeClr val="tx1"/>
                        </a:solidFill>
                      </a:rPr>
                      <a:t>0</a:t>
                    </a:r>
                  </a:p>
                </p:txBody>
              </p:sp>
              <p:sp>
                <p:nvSpPr>
                  <p:cNvPr id="50" name="Oval 49"/>
                  <p:cNvSpPr/>
                  <p:nvPr/>
                </p:nvSpPr>
                <p:spPr bwMode="auto">
                  <a:xfrm>
                    <a:off x="2590800" y="4953304"/>
                    <a:ext cx="514350" cy="409502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en-US" sz="1600" b="1" dirty="0">
                        <a:solidFill>
                          <a:schemeClr val="tx1"/>
                        </a:solidFill>
                      </a:rPr>
                      <a:t>s</a:t>
                    </a:r>
                    <a:r>
                      <a:rPr lang="en-US" sz="1600" b="1" baseline="-25000" dirty="0">
                        <a:solidFill>
                          <a:schemeClr val="tx1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51" name="Oval 50"/>
                  <p:cNvSpPr/>
                  <p:nvPr/>
                </p:nvSpPr>
                <p:spPr bwMode="auto">
                  <a:xfrm>
                    <a:off x="3581400" y="4953304"/>
                    <a:ext cx="533400" cy="409502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en-US" b="1" dirty="0">
                        <a:solidFill>
                          <a:schemeClr val="tx1"/>
                        </a:solidFill>
                      </a:rPr>
                      <a:t>s</a:t>
                    </a:r>
                    <a:r>
                      <a:rPr lang="en-US" b="1" baseline="-25000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52" name="Oval 51"/>
                  <p:cNvSpPr/>
                  <p:nvPr/>
                </p:nvSpPr>
                <p:spPr bwMode="auto">
                  <a:xfrm>
                    <a:off x="1600200" y="4953304"/>
                    <a:ext cx="533400" cy="409502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en-US" sz="1600" b="1" dirty="0">
                        <a:solidFill>
                          <a:schemeClr val="tx1"/>
                        </a:solidFill>
                      </a:rPr>
                      <a:t>s</a:t>
                    </a:r>
                    <a:r>
                      <a:rPr lang="en-US" sz="1600" b="1" baseline="-25000" dirty="0">
                        <a:solidFill>
                          <a:schemeClr val="tx1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14383" name="Text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6200" y="5410200"/>
                    <a:ext cx="437540" cy="3077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9pPr>
                  </a:lstStyle>
                  <a:p>
                    <a:pPr eaLnBrk="1" hangingPunct="1"/>
                    <a:r>
                      <a:rPr lang="en-US" sz="1400" b="1"/>
                      <a:t>  0</a:t>
                    </a:r>
                  </a:p>
                </p:txBody>
              </p:sp>
              <p:sp>
                <p:nvSpPr>
                  <p:cNvPr id="14384" name="Text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19400" y="4440551"/>
                    <a:ext cx="187517" cy="30777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9pPr>
                  </a:lstStyle>
                  <a:p>
                    <a:pPr eaLnBrk="1" hangingPunct="1"/>
                    <a:r>
                      <a:rPr lang="en-US" sz="1400" b="1"/>
                      <a:t>0</a:t>
                    </a:r>
                  </a:p>
                </p:txBody>
              </p:sp>
              <p:sp>
                <p:nvSpPr>
                  <p:cNvPr id="14385" name="Text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98114" y="5644781"/>
                    <a:ext cx="187517" cy="3077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9pPr>
                  </a:lstStyle>
                  <a:p>
                    <a:pPr eaLnBrk="1" hangingPunct="1"/>
                    <a:r>
                      <a:rPr lang="en-US" sz="1400" b="1"/>
                      <a:t>0</a:t>
                    </a:r>
                  </a:p>
                </p:txBody>
              </p:sp>
              <p:sp>
                <p:nvSpPr>
                  <p:cNvPr id="14386" name="Text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48446" y="4485374"/>
                    <a:ext cx="187517" cy="3077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MS PGothic" pitchFamily="34" charset="-128"/>
                      </a:defRPr>
                    </a:lvl9pPr>
                  </a:lstStyle>
                  <a:p>
                    <a:pPr eaLnBrk="1" hangingPunct="1"/>
                    <a:r>
                      <a:rPr lang="en-US" sz="1400" b="1"/>
                      <a:t>0</a:t>
                    </a:r>
                  </a:p>
                </p:txBody>
              </p:sp>
              <p:sp>
                <p:nvSpPr>
                  <p:cNvPr id="61" name="Arc 60"/>
                  <p:cNvSpPr/>
                  <p:nvPr/>
                </p:nvSpPr>
                <p:spPr bwMode="auto">
                  <a:xfrm>
                    <a:off x="1066800" y="4724052"/>
                    <a:ext cx="876300" cy="500502"/>
                  </a:xfrm>
                  <a:prstGeom prst="arc">
                    <a:avLst>
                      <a:gd name="adj1" fmla="val 10855616"/>
                      <a:gd name="adj2" fmla="val 0"/>
                    </a:avLst>
                  </a:prstGeom>
                  <a:ln w="19050">
                    <a:solidFill>
                      <a:schemeClr val="tx1"/>
                    </a:solidFill>
                    <a:headEnd type="triangl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1400" b="1"/>
                  </a:p>
                </p:txBody>
              </p:sp>
              <p:sp>
                <p:nvSpPr>
                  <p:cNvPr id="62" name="Arc 61"/>
                  <p:cNvSpPr/>
                  <p:nvPr/>
                </p:nvSpPr>
                <p:spPr bwMode="auto">
                  <a:xfrm>
                    <a:off x="838200" y="4419550"/>
                    <a:ext cx="2125663" cy="1111256"/>
                  </a:xfrm>
                  <a:prstGeom prst="arc">
                    <a:avLst>
                      <a:gd name="adj1" fmla="val 10677123"/>
                      <a:gd name="adj2" fmla="val 149970"/>
                    </a:avLst>
                  </a:prstGeom>
                  <a:ln w="19050">
                    <a:solidFill>
                      <a:schemeClr val="tx1"/>
                    </a:solidFill>
                    <a:headEnd type="triangl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1400" b="1"/>
                  </a:p>
                </p:txBody>
              </p:sp>
              <p:sp>
                <p:nvSpPr>
                  <p:cNvPr id="65" name="Arc 64"/>
                  <p:cNvSpPr/>
                  <p:nvPr/>
                </p:nvSpPr>
                <p:spPr bwMode="auto">
                  <a:xfrm rot="14988361">
                    <a:off x="865031" y="5404187"/>
                    <a:ext cx="294001" cy="312737"/>
                  </a:xfrm>
                  <a:prstGeom prst="arc">
                    <a:avLst>
                      <a:gd name="adj1" fmla="val 1453660"/>
                      <a:gd name="adj2" fmla="val 0"/>
                    </a:avLst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1400" b="1"/>
                  </a:p>
                </p:txBody>
              </p:sp>
              <p:sp>
                <p:nvSpPr>
                  <p:cNvPr id="66" name="Arc 65"/>
                  <p:cNvSpPr/>
                  <p:nvPr/>
                </p:nvSpPr>
                <p:spPr bwMode="auto">
                  <a:xfrm rot="14988361">
                    <a:off x="3708243" y="5369187"/>
                    <a:ext cx="294001" cy="312738"/>
                  </a:xfrm>
                  <a:prstGeom prst="arc">
                    <a:avLst>
                      <a:gd name="adj1" fmla="val 1453660"/>
                      <a:gd name="adj2" fmla="val 0"/>
                    </a:avLst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1400" b="1"/>
                  </a:p>
                </p:txBody>
              </p:sp>
            </p:grpSp>
            <p:sp>
              <p:nvSpPr>
                <p:cNvPr id="68" name="Rectangle 67"/>
                <p:cNvSpPr/>
                <p:nvPr/>
              </p:nvSpPr>
              <p:spPr>
                <a:xfrm>
                  <a:off x="228600" y="4191000"/>
                  <a:ext cx="4343400" cy="1524001"/>
                </a:xfrm>
                <a:prstGeom prst="rect">
                  <a:avLst/>
                </a:prstGeom>
                <a:ln w="28575"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400"/>
                </a:p>
              </p:txBody>
            </p:sp>
          </p:grpSp>
        </p:grpSp>
        <p:sp>
          <p:nvSpPr>
            <p:cNvPr id="14373" name="TextBox 74"/>
            <p:cNvSpPr txBox="1">
              <a:spLocks noChangeArrowheads="1"/>
            </p:cNvSpPr>
            <p:nvPr/>
          </p:nvSpPr>
          <p:spPr bwMode="auto">
            <a:xfrm>
              <a:off x="228600" y="3810000"/>
              <a:ext cx="43794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rgbClr val="0070C0"/>
                  </a:solidFill>
                </a:rPr>
                <a:t>f</a:t>
              </a:r>
              <a:r>
                <a:rPr lang="en-US" sz="2800" b="1" baseline="-25000">
                  <a:solidFill>
                    <a:srgbClr val="0070C0"/>
                  </a:solidFill>
                </a:rPr>
                <a:t>0</a:t>
              </a:r>
            </a:p>
          </p:txBody>
        </p:sp>
        <p:sp>
          <p:nvSpPr>
            <p:cNvPr id="14374" name="TextBox 75"/>
            <p:cNvSpPr txBox="1">
              <a:spLocks noChangeArrowheads="1"/>
            </p:cNvSpPr>
            <p:nvPr/>
          </p:nvSpPr>
          <p:spPr bwMode="auto">
            <a:xfrm>
              <a:off x="4648200" y="3810000"/>
              <a:ext cx="43794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rgbClr val="0070C0"/>
                  </a:solidFill>
                </a:rPr>
                <a:t>f</a:t>
              </a:r>
              <a:r>
                <a:rPr lang="en-US" sz="2800" b="1" baseline="-25000">
                  <a:solidFill>
                    <a:srgbClr val="0070C0"/>
                  </a:solidFill>
                </a:rPr>
                <a:t>1</a:t>
              </a:r>
            </a:p>
          </p:txBody>
        </p:sp>
      </p:grpSp>
      <p:sp>
        <p:nvSpPr>
          <p:cNvPr id="14371" name="Content Placeholder 26"/>
          <p:cNvSpPr txBox="1">
            <a:spLocks/>
          </p:cNvSpPr>
          <p:nvPr/>
        </p:nvSpPr>
        <p:spPr bwMode="auto">
          <a:xfrm>
            <a:off x="304800" y="51816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800">
                <a:latin typeface="Calibri" pitchFamily="34" charset="0"/>
              </a:rPr>
              <a:t>State reached on input </a:t>
            </a:r>
            <a:r>
              <a:rPr lang="en-US" sz="2800" b="1">
                <a:latin typeface="Calibri" pitchFamily="34" charset="0"/>
              </a:rPr>
              <a:t>b</a:t>
            </a:r>
            <a:r>
              <a:rPr lang="en-US" sz="2800" b="1" baseline="-25000">
                <a:latin typeface="Calibri" pitchFamily="34" charset="0"/>
              </a:rPr>
              <a:t>1</a:t>
            </a:r>
            <a:r>
              <a:rPr lang="en-US" sz="2800" b="1">
                <a:latin typeface="Calibri" pitchFamily="34" charset="0"/>
              </a:rPr>
              <a:t>...b</a:t>
            </a:r>
            <a:r>
              <a:rPr lang="en-US" sz="2800" b="1" baseline="-25000">
                <a:latin typeface="Calibri" pitchFamily="34" charset="0"/>
              </a:rPr>
              <a:t>n</a:t>
            </a:r>
            <a:r>
              <a:rPr lang="en-US" sz="2800" baseline="-25000">
                <a:latin typeface="Calibri" pitchFamily="34" charset="0"/>
              </a:rPr>
              <a:t> </a:t>
            </a:r>
            <a:r>
              <a:rPr lang="en-US" sz="2800">
                <a:latin typeface="Calibri" pitchFamily="34" charset="0"/>
              </a:rPr>
              <a:t>is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800" b="1">
                <a:latin typeface="Calibri" pitchFamily="34" charset="0"/>
              </a:rPr>
              <a:t>    f</a:t>
            </a:r>
            <a:r>
              <a:rPr lang="en-US" sz="3200" b="1" baseline="-20000">
                <a:latin typeface="Calibri" pitchFamily="34" charset="0"/>
              </a:rPr>
              <a:t>b</a:t>
            </a:r>
            <a:r>
              <a:rPr lang="en-US" sz="2800" b="1" baseline="-40000">
                <a:latin typeface="Calibri" pitchFamily="34" charset="0"/>
              </a:rPr>
              <a:t>n</a:t>
            </a:r>
            <a:r>
              <a:rPr lang="en-US" sz="2800">
                <a:latin typeface="Calibri" pitchFamily="34" charset="0"/>
              </a:rPr>
              <a:t>(</a:t>
            </a:r>
            <a:r>
              <a:rPr lang="en-US" sz="2800" b="1">
                <a:latin typeface="Calibri" pitchFamily="34" charset="0"/>
              </a:rPr>
              <a:t>f</a:t>
            </a:r>
            <a:r>
              <a:rPr lang="en-US" sz="2800" b="1" baseline="-20000">
                <a:latin typeface="Calibri" pitchFamily="34" charset="0"/>
              </a:rPr>
              <a:t>b</a:t>
            </a:r>
            <a:r>
              <a:rPr lang="en-US" sz="2800" b="1" baseline="-40000">
                <a:latin typeface="Calibri" pitchFamily="34" charset="0"/>
              </a:rPr>
              <a:t>n-1</a:t>
            </a:r>
            <a:r>
              <a:rPr lang="en-US" sz="2800">
                <a:latin typeface="Calibri" pitchFamily="34" charset="0"/>
              </a:rPr>
              <a:t>...(</a:t>
            </a:r>
            <a:r>
              <a:rPr lang="en-US" sz="2800" b="1">
                <a:latin typeface="Calibri" pitchFamily="34" charset="0"/>
              </a:rPr>
              <a:t>f</a:t>
            </a:r>
            <a:r>
              <a:rPr lang="en-US" sz="2800" b="1" baseline="-20000">
                <a:latin typeface="Calibri" pitchFamily="34" charset="0"/>
              </a:rPr>
              <a:t>b</a:t>
            </a:r>
            <a:r>
              <a:rPr lang="en-US" sz="2800" b="1" baseline="-40000">
                <a:latin typeface="Calibri" pitchFamily="34" charset="0"/>
              </a:rPr>
              <a:t>2</a:t>
            </a:r>
            <a:r>
              <a:rPr lang="en-US" sz="2800">
                <a:latin typeface="Calibri" pitchFamily="34" charset="0"/>
              </a:rPr>
              <a:t>(</a:t>
            </a:r>
            <a:r>
              <a:rPr lang="en-US" sz="2800" b="1">
                <a:latin typeface="Calibri" pitchFamily="34" charset="0"/>
              </a:rPr>
              <a:t>f</a:t>
            </a:r>
            <a:r>
              <a:rPr lang="en-US" sz="2800" b="1" baseline="-20000">
                <a:latin typeface="Calibri" pitchFamily="34" charset="0"/>
              </a:rPr>
              <a:t>b</a:t>
            </a:r>
            <a:r>
              <a:rPr lang="en-US" sz="2800" b="1" baseline="-40000">
                <a:latin typeface="Calibri" pitchFamily="34" charset="0"/>
              </a:rPr>
              <a:t>1</a:t>
            </a:r>
            <a:r>
              <a:rPr lang="en-US" sz="2800">
                <a:latin typeface="Calibri" pitchFamily="34" charset="0"/>
              </a:rPr>
              <a:t>(start)))...)= </a:t>
            </a:r>
            <a:r>
              <a:rPr lang="en-US" sz="2800" b="1">
                <a:latin typeface="Calibri" pitchFamily="34" charset="0"/>
              </a:rPr>
              <a:t>f</a:t>
            </a:r>
            <a:r>
              <a:rPr lang="en-US" sz="2800" b="1" baseline="-20000">
                <a:latin typeface="Calibri" pitchFamily="34" charset="0"/>
              </a:rPr>
              <a:t>b</a:t>
            </a:r>
            <a:r>
              <a:rPr lang="en-US" sz="2800" b="1" baseline="-40000">
                <a:latin typeface="Calibri" pitchFamily="34" charset="0"/>
              </a:rPr>
              <a:t>n</a:t>
            </a:r>
            <a:r>
              <a:rPr lang="en-US" sz="2800">
                <a:latin typeface="Cambria Math" pitchFamily="18" charset="0"/>
                <a:sym typeface="Symbol" pitchFamily="18" charset="2"/>
              </a:rPr>
              <a:t>∘ </a:t>
            </a:r>
            <a:r>
              <a:rPr lang="en-US" sz="2800" b="1">
                <a:latin typeface="Calibri" pitchFamily="34" charset="0"/>
              </a:rPr>
              <a:t>f</a:t>
            </a:r>
            <a:r>
              <a:rPr lang="en-US" sz="2800" b="1" baseline="-20000">
                <a:latin typeface="Calibri" pitchFamily="34" charset="0"/>
              </a:rPr>
              <a:t>b</a:t>
            </a:r>
            <a:r>
              <a:rPr lang="en-US" sz="2800" b="1" baseline="-40000">
                <a:latin typeface="Calibri" pitchFamily="34" charset="0"/>
              </a:rPr>
              <a:t>n-1</a:t>
            </a:r>
            <a:r>
              <a:rPr lang="en-US" sz="2800">
                <a:latin typeface="Calibri" pitchFamily="34" charset="0"/>
              </a:rPr>
              <a:t>...</a:t>
            </a:r>
            <a:r>
              <a:rPr lang="en-US" sz="2800">
                <a:latin typeface="Cambria Math" pitchFamily="18" charset="0"/>
                <a:sym typeface="Symbol" pitchFamily="18" charset="2"/>
              </a:rPr>
              <a:t>∘ </a:t>
            </a:r>
            <a:r>
              <a:rPr lang="en-US" sz="2800" b="1">
                <a:latin typeface="Calibri" pitchFamily="34" charset="0"/>
              </a:rPr>
              <a:t>f</a:t>
            </a:r>
            <a:r>
              <a:rPr lang="en-US" sz="2800" b="1" baseline="-20000">
                <a:latin typeface="Calibri" pitchFamily="34" charset="0"/>
              </a:rPr>
              <a:t>b</a:t>
            </a:r>
            <a:r>
              <a:rPr lang="en-US" sz="2800" b="1" baseline="-40000">
                <a:latin typeface="Calibri" pitchFamily="34" charset="0"/>
              </a:rPr>
              <a:t>2</a:t>
            </a:r>
            <a:r>
              <a:rPr lang="en-US" sz="2800">
                <a:latin typeface="Cambria Math" pitchFamily="18" charset="0"/>
                <a:sym typeface="Symbol" pitchFamily="18" charset="2"/>
              </a:rPr>
              <a:t>∘ </a:t>
            </a:r>
            <a:r>
              <a:rPr lang="en-US" sz="2800" b="1">
                <a:latin typeface="Calibri" pitchFamily="34" charset="0"/>
              </a:rPr>
              <a:t>f</a:t>
            </a:r>
            <a:r>
              <a:rPr lang="en-US" sz="2800" b="1" baseline="-20000">
                <a:latin typeface="Calibri" pitchFamily="34" charset="0"/>
              </a:rPr>
              <a:t>b</a:t>
            </a:r>
            <a:r>
              <a:rPr lang="en-US" sz="2800" b="1" baseline="-40000">
                <a:latin typeface="Calibri" pitchFamily="34" charset="0"/>
              </a:rPr>
              <a:t>1</a:t>
            </a:r>
            <a:r>
              <a:rPr lang="en-US" sz="2800">
                <a:latin typeface="Calibri" pitchFamily="34" charset="0"/>
              </a:rPr>
              <a:t>(start)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228600" y="1219200"/>
            <a:ext cx="3244850" cy="508635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dirty="0"/>
              <a:t>Constant size 2-level </a:t>
            </a:r>
          </a:p>
          <a:p>
            <a:pPr eaLnBrk="1" hangingPunct="1"/>
            <a:r>
              <a:rPr lang="en-US" sz="2000" dirty="0"/>
              <a:t>Boolean logic </a:t>
            </a:r>
            <a:r>
              <a:rPr lang="en-US" dirty="0"/>
              <a:t>to 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dirty="0"/>
              <a:t>convert input symbol to</a:t>
            </a:r>
          </a:p>
          <a:p>
            <a:pPr eaLnBrk="1" hangingPunct="1"/>
            <a:r>
              <a:rPr lang="en-US" sz="2000" dirty="0"/>
              <a:t>  bits for transition function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sz="1000" dirty="0"/>
          </a:p>
          <a:p>
            <a:pPr eaLnBrk="1" hangingPunct="1">
              <a:buFont typeface="Arial" charset="0"/>
              <a:buChar char="•"/>
            </a:pPr>
            <a:r>
              <a:rPr lang="en-US" sz="2000" dirty="0"/>
              <a:t>compute composition of</a:t>
            </a:r>
          </a:p>
          <a:p>
            <a:pPr eaLnBrk="1" hangingPunct="1"/>
            <a:r>
              <a:rPr lang="en-US" sz="2000" dirty="0"/>
              <a:t>     two transition functions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Total depth 2 log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b="1" dirty="0"/>
              <a:t>n</a:t>
            </a:r>
            <a:endParaRPr lang="en-US" sz="2000" dirty="0"/>
          </a:p>
          <a:p>
            <a:pPr eaLnBrk="1" hangingPunct="1"/>
            <a:r>
              <a:rPr lang="en-US" sz="2000" dirty="0"/>
              <a:t>    and size </a:t>
            </a:r>
            <a:r>
              <a:rPr lang="en-US" sz="2000" dirty="0">
                <a:latin typeface="Cambria Math" pitchFamily="18" charset="0"/>
              </a:rPr>
              <a:t>≈</a:t>
            </a:r>
            <a:r>
              <a:rPr lang="en-US" sz="2000" b="1" dirty="0"/>
              <a:t>n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D1EC8-D14C-4B36-A739-835E5014918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pSp>
        <p:nvGrpSpPr>
          <p:cNvPr id="20486" name="Group 114"/>
          <p:cNvGrpSpPr>
            <a:grpSpLocks/>
          </p:cNvGrpSpPr>
          <p:nvPr/>
        </p:nvGrpSpPr>
        <p:grpSpPr bwMode="auto">
          <a:xfrm>
            <a:off x="3657600" y="990600"/>
            <a:ext cx="5248275" cy="5262563"/>
            <a:chOff x="3657600" y="990600"/>
            <a:chExt cx="5247554" cy="5262265"/>
          </a:xfrm>
        </p:grpSpPr>
        <p:grpSp>
          <p:nvGrpSpPr>
            <p:cNvPr id="20511" name="Group 107"/>
            <p:cNvGrpSpPr>
              <a:grpSpLocks/>
            </p:cNvGrpSpPr>
            <p:nvPr/>
          </p:nvGrpSpPr>
          <p:grpSpPr bwMode="auto">
            <a:xfrm>
              <a:off x="6172200" y="990600"/>
              <a:ext cx="2732954" cy="4043065"/>
              <a:chOff x="6172200" y="990600"/>
              <a:chExt cx="2732954" cy="4043065"/>
            </a:xfrm>
          </p:grpSpPr>
          <p:sp>
            <p:nvSpPr>
              <p:cNvPr id="20586" name="Rectangle 101"/>
              <p:cNvSpPr>
                <a:spLocks noChangeArrowheads="1"/>
              </p:cNvSpPr>
              <p:nvPr/>
            </p:nvSpPr>
            <p:spPr bwMode="auto">
              <a:xfrm>
                <a:off x="6390554" y="3276600"/>
                <a:ext cx="965329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</a:rPr>
                  <a:t>f</a:t>
                </a:r>
                <a:r>
                  <a:rPr lang="en-US" sz="2400" b="1" baseline="-20000">
                    <a:solidFill>
                      <a:srgbClr val="000000"/>
                    </a:solidFill>
                  </a:rPr>
                  <a:t>b</a:t>
                </a:r>
                <a:r>
                  <a:rPr lang="en-US" sz="2000" b="1" baseline="-40000">
                    <a:solidFill>
                      <a:srgbClr val="000000"/>
                    </a:solidFill>
                  </a:rPr>
                  <a:t>5</a:t>
                </a:r>
                <a:r>
                  <a:rPr lang="en-US" sz="2400">
                    <a:latin typeface="Cambria Math" pitchFamily="18" charset="0"/>
                    <a:sym typeface="Symbol" pitchFamily="18" charset="2"/>
                  </a:rPr>
                  <a:t>∘</a:t>
                </a:r>
                <a:r>
                  <a:rPr lang="en-US" sz="2400" b="1">
                    <a:solidFill>
                      <a:srgbClr val="000000"/>
                    </a:solidFill>
                  </a:rPr>
                  <a:t>f</a:t>
                </a:r>
                <a:r>
                  <a:rPr lang="en-US" sz="2400" b="1" baseline="-20000">
                    <a:solidFill>
                      <a:srgbClr val="000000"/>
                    </a:solidFill>
                  </a:rPr>
                  <a:t>b</a:t>
                </a:r>
                <a:r>
                  <a:rPr lang="en-US" sz="2000" b="1" baseline="-40000">
                    <a:solidFill>
                      <a:srgbClr val="000000"/>
                    </a:solidFill>
                  </a:rPr>
                  <a:t>4</a:t>
                </a: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0587" name="Rectangle 102"/>
              <p:cNvSpPr>
                <a:spLocks noChangeArrowheads="1"/>
              </p:cNvSpPr>
              <p:nvPr/>
            </p:nvSpPr>
            <p:spPr bwMode="auto">
              <a:xfrm>
                <a:off x="7914554" y="3276600"/>
                <a:ext cx="965329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</a:rPr>
                  <a:t>f</a:t>
                </a:r>
                <a:r>
                  <a:rPr lang="en-US" sz="2400" b="1" baseline="-20000">
                    <a:solidFill>
                      <a:srgbClr val="000000"/>
                    </a:solidFill>
                  </a:rPr>
                  <a:t>b</a:t>
                </a:r>
                <a:r>
                  <a:rPr lang="en-US" sz="2000" b="1" baseline="-40000">
                    <a:solidFill>
                      <a:srgbClr val="000000"/>
                    </a:solidFill>
                  </a:rPr>
                  <a:t>7</a:t>
                </a:r>
                <a:r>
                  <a:rPr lang="en-US" sz="2400">
                    <a:latin typeface="Cambria Math" pitchFamily="18" charset="0"/>
                    <a:sym typeface="Symbol" pitchFamily="18" charset="2"/>
                  </a:rPr>
                  <a:t>∘</a:t>
                </a:r>
                <a:r>
                  <a:rPr lang="en-US" sz="2400" b="1">
                    <a:solidFill>
                      <a:srgbClr val="000000"/>
                    </a:solidFill>
                  </a:rPr>
                  <a:t>f</a:t>
                </a:r>
                <a:r>
                  <a:rPr lang="en-US" sz="2400" b="1" baseline="-20000">
                    <a:solidFill>
                      <a:srgbClr val="000000"/>
                    </a:solidFill>
                  </a:rPr>
                  <a:t>b</a:t>
                </a:r>
                <a:r>
                  <a:rPr lang="en-US" sz="2000" b="1" baseline="-40000">
                    <a:solidFill>
                      <a:srgbClr val="000000"/>
                    </a:solidFill>
                  </a:rPr>
                  <a:t>6</a:t>
                </a: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0588" name="Rectangle 13"/>
              <p:cNvSpPr>
                <a:spLocks noChangeArrowheads="1"/>
              </p:cNvSpPr>
              <p:nvPr/>
            </p:nvSpPr>
            <p:spPr bwMode="auto">
              <a:xfrm>
                <a:off x="8371754" y="990600"/>
                <a:ext cx="48603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</a:rPr>
                  <a:t>b</a:t>
                </a:r>
                <a:r>
                  <a:rPr lang="en-US" sz="2400" b="1" baseline="-25000">
                    <a:solidFill>
                      <a:srgbClr val="000000"/>
                    </a:solidFill>
                  </a:rPr>
                  <a:t>7</a:t>
                </a:r>
                <a:endParaRPr lang="en-US" sz="2400"/>
              </a:p>
            </p:txBody>
          </p:sp>
          <p:sp>
            <p:nvSpPr>
              <p:cNvPr id="20589" name="Rectangle 14"/>
              <p:cNvSpPr>
                <a:spLocks noChangeArrowheads="1"/>
              </p:cNvSpPr>
              <p:nvPr/>
            </p:nvSpPr>
            <p:spPr bwMode="auto">
              <a:xfrm>
                <a:off x="7613172" y="990600"/>
                <a:ext cx="55656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00000"/>
                    </a:solidFill>
                  </a:rPr>
                  <a:t> </a:t>
                </a:r>
                <a:r>
                  <a:rPr lang="en-US" sz="2400" b="1">
                    <a:solidFill>
                      <a:srgbClr val="000000"/>
                    </a:solidFill>
                  </a:rPr>
                  <a:t>b</a:t>
                </a:r>
                <a:r>
                  <a:rPr lang="en-US" sz="2400" b="1" baseline="-25000">
                    <a:solidFill>
                      <a:srgbClr val="000000"/>
                    </a:solidFill>
                  </a:rPr>
                  <a:t>6</a:t>
                </a:r>
                <a:endParaRPr lang="en-US" sz="2000"/>
              </a:p>
            </p:txBody>
          </p:sp>
          <p:sp>
            <p:nvSpPr>
              <p:cNvPr id="20590" name="Rectangle 15"/>
              <p:cNvSpPr>
                <a:spLocks noChangeArrowheads="1"/>
              </p:cNvSpPr>
              <p:nvPr/>
            </p:nvSpPr>
            <p:spPr bwMode="auto">
              <a:xfrm>
                <a:off x="6172200" y="990600"/>
                <a:ext cx="48603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</a:rPr>
                  <a:t>b</a:t>
                </a:r>
                <a:r>
                  <a:rPr lang="en-US" sz="2400" b="1" baseline="-25000">
                    <a:solidFill>
                      <a:srgbClr val="000000"/>
                    </a:solidFill>
                  </a:rPr>
                  <a:t>4</a:t>
                </a:r>
                <a:endParaRPr lang="en-US" sz="2400"/>
              </a:p>
            </p:txBody>
          </p:sp>
          <p:sp>
            <p:nvSpPr>
              <p:cNvPr id="20591" name="Rectangle 16"/>
              <p:cNvSpPr>
                <a:spLocks noChangeArrowheads="1"/>
              </p:cNvSpPr>
              <p:nvPr/>
            </p:nvSpPr>
            <p:spPr bwMode="auto">
              <a:xfrm>
                <a:off x="6854586" y="990600"/>
                <a:ext cx="48603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</a:rPr>
                  <a:t>b</a:t>
                </a:r>
                <a:r>
                  <a:rPr lang="en-US" sz="2400" b="1" baseline="-25000">
                    <a:solidFill>
                      <a:srgbClr val="000000"/>
                    </a:solidFill>
                  </a:rPr>
                  <a:t>5</a:t>
                </a:r>
                <a:endParaRPr lang="en-US" sz="2400"/>
              </a:p>
            </p:txBody>
          </p:sp>
          <p:sp>
            <p:nvSpPr>
              <p:cNvPr id="20592" name="Rectangle 26"/>
              <p:cNvSpPr>
                <a:spLocks noChangeArrowheads="1"/>
              </p:cNvSpPr>
              <p:nvPr/>
            </p:nvSpPr>
            <p:spPr bwMode="auto">
              <a:xfrm>
                <a:off x="6238154" y="2019300"/>
                <a:ext cx="50687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</a:rPr>
                  <a:t>f</a:t>
                </a:r>
                <a:r>
                  <a:rPr lang="en-US" sz="2400" b="1" baseline="-20000">
                    <a:solidFill>
                      <a:srgbClr val="000000"/>
                    </a:solidFill>
                  </a:rPr>
                  <a:t>b</a:t>
                </a:r>
                <a:r>
                  <a:rPr lang="en-US" sz="2000" b="1" baseline="-40000">
                    <a:solidFill>
                      <a:srgbClr val="000000"/>
                    </a:solidFill>
                  </a:rPr>
                  <a:t>4</a:t>
                </a:r>
                <a:endParaRPr lang="en-US" sz="2400"/>
              </a:p>
            </p:txBody>
          </p:sp>
          <p:sp>
            <p:nvSpPr>
              <p:cNvPr id="20593" name="Rectangle 27"/>
              <p:cNvSpPr>
                <a:spLocks noChangeArrowheads="1"/>
              </p:cNvSpPr>
              <p:nvPr/>
            </p:nvSpPr>
            <p:spPr bwMode="auto">
              <a:xfrm>
                <a:off x="7685954" y="2019300"/>
                <a:ext cx="50687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</a:rPr>
                  <a:t>f</a:t>
                </a:r>
                <a:r>
                  <a:rPr lang="en-US" sz="2400" b="1" baseline="-20000">
                    <a:solidFill>
                      <a:srgbClr val="000000"/>
                    </a:solidFill>
                  </a:rPr>
                  <a:t>b</a:t>
                </a:r>
                <a:r>
                  <a:rPr lang="en-US" sz="2000" b="1" baseline="-40000">
                    <a:solidFill>
                      <a:srgbClr val="000000"/>
                    </a:solidFill>
                  </a:rPr>
                  <a:t>6</a:t>
                </a:r>
                <a:endParaRPr lang="en-US" sz="2400"/>
              </a:p>
            </p:txBody>
          </p:sp>
          <p:sp>
            <p:nvSpPr>
              <p:cNvPr id="20594" name="Rectangle 28"/>
              <p:cNvSpPr>
                <a:spLocks noChangeArrowheads="1"/>
              </p:cNvSpPr>
              <p:nvPr/>
            </p:nvSpPr>
            <p:spPr bwMode="auto">
              <a:xfrm>
                <a:off x="6923954" y="2019300"/>
                <a:ext cx="50687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</a:rPr>
                  <a:t>f</a:t>
                </a:r>
                <a:r>
                  <a:rPr lang="en-US" sz="2400" b="1" baseline="-20000">
                    <a:solidFill>
                      <a:srgbClr val="000000"/>
                    </a:solidFill>
                  </a:rPr>
                  <a:t>b</a:t>
                </a:r>
                <a:r>
                  <a:rPr lang="en-US" sz="2000" b="1" baseline="-40000">
                    <a:solidFill>
                      <a:srgbClr val="000000"/>
                    </a:solidFill>
                  </a:rPr>
                  <a:t>5</a:t>
                </a:r>
                <a:endParaRPr lang="en-US" sz="2400"/>
              </a:p>
            </p:txBody>
          </p:sp>
          <p:sp>
            <p:nvSpPr>
              <p:cNvPr id="20595" name="Rectangle 29"/>
              <p:cNvSpPr>
                <a:spLocks noChangeArrowheads="1"/>
              </p:cNvSpPr>
              <p:nvPr/>
            </p:nvSpPr>
            <p:spPr bwMode="auto">
              <a:xfrm>
                <a:off x="8392429" y="2019300"/>
                <a:ext cx="51272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</a:rPr>
                  <a:t>f</a:t>
                </a:r>
                <a:r>
                  <a:rPr lang="en-US" sz="2400" b="1" baseline="-20000">
                    <a:solidFill>
                      <a:srgbClr val="000000"/>
                    </a:solidFill>
                  </a:rPr>
                  <a:t>b</a:t>
                </a:r>
                <a:r>
                  <a:rPr lang="en-US" sz="2000" b="1" baseline="-40000">
                    <a:solidFill>
                      <a:srgbClr val="000000"/>
                    </a:solidFill>
                  </a:rPr>
                  <a:t>7</a:t>
                </a:r>
                <a:endParaRPr lang="en-US" sz="2000"/>
              </a:p>
            </p:txBody>
          </p:sp>
          <p:grpSp>
            <p:nvGrpSpPr>
              <p:cNvPr id="20596" name="Group 67"/>
              <p:cNvGrpSpPr>
                <a:grpSpLocks/>
              </p:cNvGrpSpPr>
              <p:nvPr/>
            </p:nvGrpSpPr>
            <p:grpSpPr bwMode="auto">
              <a:xfrm>
                <a:off x="6324600" y="1524000"/>
                <a:ext cx="228600" cy="533402"/>
                <a:chOff x="1828799" y="3276598"/>
                <a:chExt cx="304800" cy="609602"/>
              </a:xfrm>
            </p:grpSpPr>
            <p:sp>
              <p:nvSpPr>
                <p:cNvPr id="69" name="Trapezoid 68"/>
                <p:cNvSpPr/>
                <p:nvPr/>
              </p:nvSpPr>
              <p:spPr>
                <a:xfrm>
                  <a:off x="1828311" y="3428955"/>
                  <a:ext cx="304759" cy="301154"/>
                </a:xfrm>
                <a:prstGeom prst="trapezoid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400"/>
                </a:p>
              </p:txBody>
            </p:sp>
            <p:cxnSp>
              <p:nvCxnSpPr>
                <p:cNvPr id="70" name="Straight Connector 69"/>
                <p:cNvCxnSpPr>
                  <a:endCxn id="69" idx="0"/>
                </p:cNvCxnSpPr>
                <p:nvPr/>
              </p:nvCxnSpPr>
              <p:spPr>
                <a:xfrm>
                  <a:off x="1980690" y="3276564"/>
                  <a:ext cx="0" cy="15239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2056880" y="3733738"/>
                  <a:ext cx="0" cy="15239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1904501" y="3733738"/>
                  <a:ext cx="0" cy="15239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97" name="Group 72"/>
              <p:cNvGrpSpPr>
                <a:grpSpLocks/>
              </p:cNvGrpSpPr>
              <p:nvPr/>
            </p:nvGrpSpPr>
            <p:grpSpPr bwMode="auto">
              <a:xfrm>
                <a:off x="7023365" y="1485900"/>
                <a:ext cx="228600" cy="533400"/>
                <a:chOff x="1828800" y="3276600"/>
                <a:chExt cx="304800" cy="609600"/>
              </a:xfrm>
            </p:grpSpPr>
            <p:sp>
              <p:nvSpPr>
                <p:cNvPr id="74" name="Trapezoid 73"/>
                <p:cNvSpPr/>
                <p:nvPr/>
              </p:nvSpPr>
              <p:spPr>
                <a:xfrm>
                  <a:off x="1827831" y="3428959"/>
                  <a:ext cx="304759" cy="301154"/>
                </a:xfrm>
                <a:prstGeom prst="trapezoid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400"/>
                </a:p>
              </p:txBody>
            </p:sp>
            <p:cxnSp>
              <p:nvCxnSpPr>
                <p:cNvPr id="75" name="Straight Connector 74"/>
                <p:cNvCxnSpPr>
                  <a:endCxn id="74" idx="0"/>
                </p:cNvCxnSpPr>
                <p:nvPr/>
              </p:nvCxnSpPr>
              <p:spPr>
                <a:xfrm>
                  <a:off x="1980210" y="3276568"/>
                  <a:ext cx="0" cy="15239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2056400" y="3733742"/>
                  <a:ext cx="0" cy="15239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1904020" y="3733742"/>
                  <a:ext cx="0" cy="15239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98" name="Group 77"/>
              <p:cNvGrpSpPr>
                <a:grpSpLocks/>
              </p:cNvGrpSpPr>
              <p:nvPr/>
            </p:nvGrpSpPr>
            <p:grpSpPr bwMode="auto">
              <a:xfrm>
                <a:off x="7762154" y="1485900"/>
                <a:ext cx="228600" cy="533400"/>
                <a:chOff x="1828800" y="3276600"/>
                <a:chExt cx="304800" cy="609600"/>
              </a:xfrm>
            </p:grpSpPr>
            <p:sp>
              <p:nvSpPr>
                <p:cNvPr id="79" name="Trapezoid 78"/>
                <p:cNvSpPr/>
                <p:nvPr/>
              </p:nvSpPr>
              <p:spPr>
                <a:xfrm>
                  <a:off x="1829009" y="3428959"/>
                  <a:ext cx="304759" cy="301154"/>
                </a:xfrm>
                <a:prstGeom prst="trapezoid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400"/>
                </a:p>
              </p:txBody>
            </p:sp>
            <p:cxnSp>
              <p:nvCxnSpPr>
                <p:cNvPr id="80" name="Straight Connector 79"/>
                <p:cNvCxnSpPr>
                  <a:endCxn id="79" idx="0"/>
                </p:cNvCxnSpPr>
                <p:nvPr/>
              </p:nvCxnSpPr>
              <p:spPr>
                <a:xfrm>
                  <a:off x="1981389" y="3276568"/>
                  <a:ext cx="0" cy="15239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2057578" y="3733742"/>
                  <a:ext cx="0" cy="15239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1905199" y="3733742"/>
                  <a:ext cx="0" cy="15239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99" name="Group 82"/>
              <p:cNvGrpSpPr>
                <a:grpSpLocks/>
              </p:cNvGrpSpPr>
              <p:nvPr/>
            </p:nvGrpSpPr>
            <p:grpSpPr bwMode="auto">
              <a:xfrm>
                <a:off x="8524154" y="1485900"/>
                <a:ext cx="228600" cy="533400"/>
                <a:chOff x="1828800" y="3276600"/>
                <a:chExt cx="304800" cy="609600"/>
              </a:xfrm>
            </p:grpSpPr>
            <p:sp>
              <p:nvSpPr>
                <p:cNvPr id="84" name="Trapezoid 83"/>
                <p:cNvSpPr/>
                <p:nvPr/>
              </p:nvSpPr>
              <p:spPr>
                <a:xfrm>
                  <a:off x="1828869" y="3428959"/>
                  <a:ext cx="304759" cy="301154"/>
                </a:xfrm>
                <a:prstGeom prst="trapezoid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400"/>
                </a:p>
              </p:txBody>
            </p:sp>
            <p:cxnSp>
              <p:nvCxnSpPr>
                <p:cNvPr id="85" name="Straight Connector 84"/>
                <p:cNvCxnSpPr>
                  <a:endCxn id="84" idx="0"/>
                </p:cNvCxnSpPr>
                <p:nvPr/>
              </p:nvCxnSpPr>
              <p:spPr>
                <a:xfrm>
                  <a:off x="1981249" y="3276568"/>
                  <a:ext cx="0" cy="15239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2057438" y="3733742"/>
                  <a:ext cx="0" cy="15239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1905059" y="3733742"/>
                  <a:ext cx="0" cy="15239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600" name="Group 159"/>
              <p:cNvGrpSpPr>
                <a:grpSpLocks/>
              </p:cNvGrpSpPr>
              <p:nvPr/>
            </p:nvGrpSpPr>
            <p:grpSpPr bwMode="auto">
              <a:xfrm>
                <a:off x="6390554" y="2514600"/>
                <a:ext cx="838200" cy="800100"/>
                <a:chOff x="609600" y="2895600"/>
                <a:chExt cx="838200" cy="914400"/>
              </a:xfrm>
            </p:grpSpPr>
            <p:sp>
              <p:nvSpPr>
                <p:cNvPr id="161" name="Trapezoid 160"/>
                <p:cNvSpPr/>
                <p:nvPr/>
              </p:nvSpPr>
              <p:spPr>
                <a:xfrm flipV="1">
                  <a:off x="609946" y="3124089"/>
                  <a:ext cx="838085" cy="457174"/>
                </a:xfrm>
                <a:prstGeom prst="trapezoid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400">
                      <a:latin typeface="Cambria Math" pitchFamily="18" charset="0"/>
                      <a:ea typeface="MS PGothic" pitchFamily="34" charset="-128"/>
                    </a:rPr>
                    <a:t>∘</a:t>
                  </a:r>
                  <a:endParaRPr lang="en-US" sz="2400">
                    <a:ea typeface="MS PGothic" pitchFamily="34" charset="-128"/>
                  </a:endParaRPr>
                </a:p>
              </p:txBody>
            </p:sp>
            <p:grpSp>
              <p:nvGrpSpPr>
                <p:cNvPr id="20623" name="Group 161"/>
                <p:cNvGrpSpPr>
                  <a:grpSpLocks/>
                </p:cNvGrpSpPr>
                <p:nvPr/>
              </p:nvGrpSpPr>
              <p:grpSpPr bwMode="auto">
                <a:xfrm>
                  <a:off x="914400" y="3581400"/>
                  <a:ext cx="228600" cy="228600"/>
                  <a:chOff x="2438400" y="5257800"/>
                  <a:chExt cx="228600" cy="228600"/>
                </a:xfrm>
              </p:grpSpPr>
              <p:cxnSp>
                <p:nvCxnSpPr>
                  <p:cNvPr id="168" name="Straight Arrow Connector 167"/>
                  <p:cNvCxnSpPr/>
                  <p:nvPr/>
                </p:nvCxnSpPr>
                <p:spPr>
                  <a:xfrm>
                    <a:off x="2438704" y="5257663"/>
                    <a:ext cx="0" cy="22858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Arrow Connector 168"/>
                  <p:cNvCxnSpPr/>
                  <p:nvPr/>
                </p:nvCxnSpPr>
                <p:spPr>
                  <a:xfrm>
                    <a:off x="2667273" y="5257663"/>
                    <a:ext cx="0" cy="22858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624" name="Group 162"/>
                <p:cNvGrpSpPr>
                  <a:grpSpLocks/>
                </p:cNvGrpSpPr>
                <p:nvPr/>
              </p:nvGrpSpPr>
              <p:grpSpPr bwMode="auto">
                <a:xfrm>
                  <a:off x="609600" y="2895600"/>
                  <a:ext cx="838200" cy="228600"/>
                  <a:chOff x="3048000" y="5410200"/>
                  <a:chExt cx="838200" cy="228600"/>
                </a:xfrm>
              </p:grpSpPr>
              <p:cxnSp>
                <p:nvCxnSpPr>
                  <p:cNvPr id="164" name="Straight Arrow Connector 163"/>
                  <p:cNvCxnSpPr/>
                  <p:nvPr/>
                </p:nvCxnSpPr>
                <p:spPr>
                  <a:xfrm>
                    <a:off x="3048346" y="5410102"/>
                    <a:ext cx="0" cy="22858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Arrow Connector 164"/>
                  <p:cNvCxnSpPr/>
                  <p:nvPr/>
                </p:nvCxnSpPr>
                <p:spPr>
                  <a:xfrm>
                    <a:off x="3276915" y="5410102"/>
                    <a:ext cx="0" cy="22858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Arrow Connector 165"/>
                  <p:cNvCxnSpPr/>
                  <p:nvPr/>
                </p:nvCxnSpPr>
                <p:spPr>
                  <a:xfrm>
                    <a:off x="3657862" y="5410102"/>
                    <a:ext cx="0" cy="22858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Arrow Connector 166"/>
                  <p:cNvCxnSpPr/>
                  <p:nvPr/>
                </p:nvCxnSpPr>
                <p:spPr>
                  <a:xfrm>
                    <a:off x="3886431" y="5410102"/>
                    <a:ext cx="0" cy="22858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0601" name="Group 169"/>
              <p:cNvGrpSpPr>
                <a:grpSpLocks/>
              </p:cNvGrpSpPr>
              <p:nvPr/>
            </p:nvGrpSpPr>
            <p:grpSpPr bwMode="auto">
              <a:xfrm>
                <a:off x="7914554" y="2514600"/>
                <a:ext cx="838200" cy="800100"/>
                <a:chOff x="609600" y="2895600"/>
                <a:chExt cx="838200" cy="914400"/>
              </a:xfrm>
            </p:grpSpPr>
            <p:sp>
              <p:nvSpPr>
                <p:cNvPr id="171" name="Trapezoid 170"/>
                <p:cNvSpPr/>
                <p:nvPr/>
              </p:nvSpPr>
              <p:spPr>
                <a:xfrm flipV="1">
                  <a:off x="609736" y="3124089"/>
                  <a:ext cx="838085" cy="457174"/>
                </a:xfrm>
                <a:prstGeom prst="trapezoid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400">
                      <a:latin typeface="Cambria Math" pitchFamily="18" charset="0"/>
                      <a:ea typeface="MS PGothic" pitchFamily="34" charset="-128"/>
                    </a:rPr>
                    <a:t>∘</a:t>
                  </a:r>
                  <a:endParaRPr lang="en-US" sz="2400">
                    <a:ea typeface="MS PGothic" pitchFamily="34" charset="-128"/>
                  </a:endParaRPr>
                </a:p>
              </p:txBody>
            </p:sp>
            <p:grpSp>
              <p:nvGrpSpPr>
                <p:cNvPr id="20614" name="Group 171"/>
                <p:cNvGrpSpPr>
                  <a:grpSpLocks/>
                </p:cNvGrpSpPr>
                <p:nvPr/>
              </p:nvGrpSpPr>
              <p:grpSpPr bwMode="auto">
                <a:xfrm>
                  <a:off x="914400" y="3581400"/>
                  <a:ext cx="228600" cy="228600"/>
                  <a:chOff x="2438400" y="5257800"/>
                  <a:chExt cx="228600" cy="228600"/>
                </a:xfrm>
              </p:grpSpPr>
              <p:cxnSp>
                <p:nvCxnSpPr>
                  <p:cNvPr id="178" name="Straight Arrow Connector 177"/>
                  <p:cNvCxnSpPr/>
                  <p:nvPr/>
                </p:nvCxnSpPr>
                <p:spPr>
                  <a:xfrm>
                    <a:off x="2438494" y="5257663"/>
                    <a:ext cx="0" cy="22858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Arrow Connector 178"/>
                  <p:cNvCxnSpPr/>
                  <p:nvPr/>
                </p:nvCxnSpPr>
                <p:spPr>
                  <a:xfrm>
                    <a:off x="2667063" y="5257663"/>
                    <a:ext cx="0" cy="22858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615" name="Group 172"/>
                <p:cNvGrpSpPr>
                  <a:grpSpLocks/>
                </p:cNvGrpSpPr>
                <p:nvPr/>
              </p:nvGrpSpPr>
              <p:grpSpPr bwMode="auto">
                <a:xfrm>
                  <a:off x="609600" y="2895600"/>
                  <a:ext cx="838200" cy="228600"/>
                  <a:chOff x="3048000" y="5410200"/>
                  <a:chExt cx="838200" cy="228600"/>
                </a:xfrm>
              </p:grpSpPr>
              <p:cxnSp>
                <p:nvCxnSpPr>
                  <p:cNvPr id="174" name="Straight Arrow Connector 173"/>
                  <p:cNvCxnSpPr/>
                  <p:nvPr/>
                </p:nvCxnSpPr>
                <p:spPr>
                  <a:xfrm>
                    <a:off x="3048136" y="5410102"/>
                    <a:ext cx="0" cy="22858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Arrow Connector 174"/>
                  <p:cNvCxnSpPr/>
                  <p:nvPr/>
                </p:nvCxnSpPr>
                <p:spPr>
                  <a:xfrm>
                    <a:off x="3276705" y="5410102"/>
                    <a:ext cx="0" cy="22858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Arrow Connector 175"/>
                  <p:cNvCxnSpPr/>
                  <p:nvPr/>
                </p:nvCxnSpPr>
                <p:spPr>
                  <a:xfrm>
                    <a:off x="3657652" y="5410102"/>
                    <a:ext cx="0" cy="22858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Arrow Connector 176"/>
                  <p:cNvCxnSpPr/>
                  <p:nvPr/>
                </p:nvCxnSpPr>
                <p:spPr>
                  <a:xfrm>
                    <a:off x="3886221" y="5410102"/>
                    <a:ext cx="0" cy="22858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0602" name="Group 206"/>
              <p:cNvGrpSpPr>
                <a:grpSpLocks/>
              </p:cNvGrpSpPr>
              <p:nvPr/>
            </p:nvGrpSpPr>
            <p:grpSpPr bwMode="auto">
              <a:xfrm>
                <a:off x="6619154" y="3733800"/>
                <a:ext cx="2057400" cy="914400"/>
                <a:chOff x="609600" y="2895600"/>
                <a:chExt cx="838200" cy="914400"/>
              </a:xfrm>
            </p:grpSpPr>
            <p:sp>
              <p:nvSpPr>
                <p:cNvPr id="230" name="Trapezoid 229"/>
                <p:cNvSpPr/>
                <p:nvPr/>
              </p:nvSpPr>
              <p:spPr>
                <a:xfrm flipV="1">
                  <a:off x="609728" y="3124032"/>
                  <a:ext cx="838085" cy="457174"/>
                </a:xfrm>
                <a:prstGeom prst="trapezoid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400">
                      <a:latin typeface="Cambria Math" pitchFamily="18" charset="0"/>
                      <a:ea typeface="MS PGothic" pitchFamily="34" charset="-128"/>
                    </a:rPr>
                    <a:t>∘</a:t>
                  </a:r>
                  <a:endParaRPr lang="en-US" sz="2400">
                    <a:ea typeface="MS PGothic" pitchFamily="34" charset="-128"/>
                  </a:endParaRPr>
                </a:p>
              </p:txBody>
            </p:sp>
            <p:grpSp>
              <p:nvGrpSpPr>
                <p:cNvPr id="20605" name="Group 230"/>
                <p:cNvGrpSpPr>
                  <a:grpSpLocks/>
                </p:cNvGrpSpPr>
                <p:nvPr/>
              </p:nvGrpSpPr>
              <p:grpSpPr bwMode="auto">
                <a:xfrm>
                  <a:off x="914400" y="3581400"/>
                  <a:ext cx="228600" cy="228600"/>
                  <a:chOff x="2438400" y="5257800"/>
                  <a:chExt cx="228600" cy="228600"/>
                </a:xfrm>
              </p:grpSpPr>
              <p:cxnSp>
                <p:nvCxnSpPr>
                  <p:cNvPr id="237" name="Straight Arrow Connector 236"/>
                  <p:cNvCxnSpPr/>
                  <p:nvPr/>
                </p:nvCxnSpPr>
                <p:spPr>
                  <a:xfrm>
                    <a:off x="2438310" y="5257606"/>
                    <a:ext cx="0" cy="22858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8" name="Straight Arrow Connector 237"/>
                  <p:cNvCxnSpPr/>
                  <p:nvPr/>
                </p:nvCxnSpPr>
                <p:spPr>
                  <a:xfrm>
                    <a:off x="2667232" y="5257606"/>
                    <a:ext cx="0" cy="22858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606" name="Group 231"/>
                <p:cNvGrpSpPr>
                  <a:grpSpLocks/>
                </p:cNvGrpSpPr>
                <p:nvPr/>
              </p:nvGrpSpPr>
              <p:grpSpPr bwMode="auto">
                <a:xfrm>
                  <a:off x="609600" y="2895600"/>
                  <a:ext cx="838200" cy="228600"/>
                  <a:chOff x="3048000" y="5410200"/>
                  <a:chExt cx="838200" cy="228600"/>
                </a:xfrm>
              </p:grpSpPr>
              <p:cxnSp>
                <p:nvCxnSpPr>
                  <p:cNvPr id="233" name="Straight Arrow Connector 232"/>
                  <p:cNvCxnSpPr/>
                  <p:nvPr/>
                </p:nvCxnSpPr>
                <p:spPr>
                  <a:xfrm>
                    <a:off x="3048128" y="5410045"/>
                    <a:ext cx="0" cy="22858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Arrow Connector 233"/>
                  <p:cNvCxnSpPr/>
                  <p:nvPr/>
                </p:nvCxnSpPr>
                <p:spPr>
                  <a:xfrm>
                    <a:off x="3276403" y="5410045"/>
                    <a:ext cx="0" cy="22858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Straight Arrow Connector 234"/>
                  <p:cNvCxnSpPr/>
                  <p:nvPr/>
                </p:nvCxnSpPr>
                <p:spPr>
                  <a:xfrm>
                    <a:off x="3657939" y="5410045"/>
                    <a:ext cx="0" cy="22858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6" name="Straight Arrow Connector 235"/>
                  <p:cNvCxnSpPr/>
                  <p:nvPr/>
                </p:nvCxnSpPr>
                <p:spPr>
                  <a:xfrm>
                    <a:off x="3886213" y="5410045"/>
                    <a:ext cx="0" cy="22858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603" name="Rectangle 271"/>
              <p:cNvSpPr>
                <a:spLocks noChangeArrowheads="1"/>
              </p:cNvSpPr>
              <p:nvPr/>
            </p:nvSpPr>
            <p:spPr bwMode="auto">
              <a:xfrm>
                <a:off x="6705600" y="4572000"/>
                <a:ext cx="188224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</a:rPr>
                  <a:t>f</a:t>
                </a:r>
                <a:r>
                  <a:rPr lang="en-US" sz="2400" b="1" baseline="-20000">
                    <a:solidFill>
                      <a:srgbClr val="000000"/>
                    </a:solidFill>
                  </a:rPr>
                  <a:t>b</a:t>
                </a:r>
                <a:r>
                  <a:rPr lang="en-US" sz="2000" b="1" baseline="-40000">
                    <a:solidFill>
                      <a:srgbClr val="000000"/>
                    </a:solidFill>
                  </a:rPr>
                  <a:t>7</a:t>
                </a:r>
                <a:r>
                  <a:rPr lang="en-US" sz="2400">
                    <a:latin typeface="Cambria Math" pitchFamily="18" charset="0"/>
                    <a:sym typeface="Symbol" pitchFamily="18" charset="2"/>
                  </a:rPr>
                  <a:t>∘</a:t>
                </a:r>
                <a:r>
                  <a:rPr lang="en-US" sz="2400" b="1">
                    <a:solidFill>
                      <a:srgbClr val="000000"/>
                    </a:solidFill>
                  </a:rPr>
                  <a:t>f</a:t>
                </a:r>
                <a:r>
                  <a:rPr lang="en-US" sz="2400" b="1" baseline="-20000">
                    <a:solidFill>
                      <a:srgbClr val="000000"/>
                    </a:solidFill>
                  </a:rPr>
                  <a:t>b</a:t>
                </a:r>
                <a:r>
                  <a:rPr lang="en-US" sz="2000" b="1" baseline="-40000">
                    <a:solidFill>
                      <a:srgbClr val="000000"/>
                    </a:solidFill>
                  </a:rPr>
                  <a:t>6</a:t>
                </a:r>
                <a:r>
                  <a:rPr lang="en-US" sz="2400">
                    <a:solidFill>
                      <a:srgbClr val="000000"/>
                    </a:solidFill>
                    <a:latin typeface="Cambria Math" pitchFamily="18" charset="0"/>
                    <a:sym typeface="Symbol" pitchFamily="18" charset="2"/>
                  </a:rPr>
                  <a:t>∘</a:t>
                </a:r>
                <a:r>
                  <a:rPr lang="en-US" sz="2400" b="1">
                    <a:solidFill>
                      <a:srgbClr val="000000"/>
                    </a:solidFill>
                  </a:rPr>
                  <a:t>f</a:t>
                </a:r>
                <a:r>
                  <a:rPr lang="en-US" sz="2400" b="1" baseline="-20000">
                    <a:solidFill>
                      <a:srgbClr val="000000"/>
                    </a:solidFill>
                  </a:rPr>
                  <a:t>b</a:t>
                </a:r>
                <a:r>
                  <a:rPr lang="en-US" sz="2000" b="1" baseline="-40000">
                    <a:solidFill>
                      <a:srgbClr val="000000"/>
                    </a:solidFill>
                  </a:rPr>
                  <a:t>5</a:t>
                </a:r>
                <a:r>
                  <a:rPr lang="en-US" sz="2400">
                    <a:solidFill>
                      <a:srgbClr val="000000"/>
                    </a:solidFill>
                    <a:latin typeface="Cambria Math" pitchFamily="18" charset="0"/>
                    <a:sym typeface="Symbol" pitchFamily="18" charset="2"/>
                  </a:rPr>
                  <a:t>∘</a:t>
                </a:r>
                <a:r>
                  <a:rPr lang="en-US" sz="2400" b="1">
                    <a:solidFill>
                      <a:srgbClr val="000000"/>
                    </a:solidFill>
                  </a:rPr>
                  <a:t>f</a:t>
                </a:r>
                <a:r>
                  <a:rPr lang="en-US" sz="2400" b="1" baseline="-20000">
                    <a:solidFill>
                      <a:srgbClr val="000000"/>
                    </a:solidFill>
                  </a:rPr>
                  <a:t>b</a:t>
                </a:r>
                <a:r>
                  <a:rPr lang="en-US" sz="2000" b="1" baseline="-40000">
                    <a:solidFill>
                      <a:srgbClr val="000000"/>
                    </a:solidFill>
                  </a:rPr>
                  <a:t>4</a:t>
                </a:r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0512" name="Group 113"/>
            <p:cNvGrpSpPr>
              <a:grpSpLocks/>
            </p:cNvGrpSpPr>
            <p:nvPr/>
          </p:nvGrpSpPr>
          <p:grpSpPr bwMode="auto">
            <a:xfrm>
              <a:off x="3657600" y="990600"/>
              <a:ext cx="4572000" cy="5262265"/>
              <a:chOff x="3657600" y="990600"/>
              <a:chExt cx="4572000" cy="5262265"/>
            </a:xfrm>
          </p:grpSpPr>
          <p:grpSp>
            <p:nvGrpSpPr>
              <p:cNvPr id="20513" name="Group 21533"/>
              <p:cNvGrpSpPr>
                <a:grpSpLocks/>
              </p:cNvGrpSpPr>
              <p:nvPr/>
            </p:nvGrpSpPr>
            <p:grpSpPr bwMode="auto">
              <a:xfrm>
                <a:off x="3657600" y="990600"/>
                <a:ext cx="2413129" cy="4043065"/>
                <a:chOff x="3352800" y="990600"/>
                <a:chExt cx="2413129" cy="4043065"/>
              </a:xfrm>
            </p:grpSpPr>
            <p:sp>
              <p:nvSpPr>
                <p:cNvPr id="20525" name="Rectangle 94"/>
                <p:cNvSpPr>
                  <a:spLocks noChangeArrowheads="1"/>
                </p:cNvSpPr>
                <p:nvPr/>
              </p:nvSpPr>
              <p:spPr bwMode="auto">
                <a:xfrm>
                  <a:off x="3429000" y="3276600"/>
                  <a:ext cx="965329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>
                      <a:solidFill>
                        <a:srgbClr val="000000"/>
                      </a:solidFill>
                    </a:rPr>
                    <a:t>f</a:t>
                  </a:r>
                  <a:r>
                    <a:rPr lang="en-US" sz="2400" b="1" baseline="-20000">
                      <a:solidFill>
                        <a:srgbClr val="000000"/>
                      </a:solidFill>
                    </a:rPr>
                    <a:t>b</a:t>
                  </a:r>
                  <a:r>
                    <a:rPr lang="en-US" sz="2000" b="1" baseline="-400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2400">
                      <a:latin typeface="Cambria Math" pitchFamily="18" charset="0"/>
                      <a:sym typeface="Symbol" pitchFamily="18" charset="2"/>
                    </a:rPr>
                    <a:t>∘</a:t>
                  </a:r>
                  <a:r>
                    <a:rPr lang="en-US" sz="2400" b="1">
                      <a:solidFill>
                        <a:srgbClr val="000000"/>
                      </a:solidFill>
                    </a:rPr>
                    <a:t>f</a:t>
                  </a:r>
                  <a:r>
                    <a:rPr lang="en-US" sz="2400" b="1" baseline="-20000">
                      <a:solidFill>
                        <a:srgbClr val="000000"/>
                      </a:solidFill>
                    </a:rPr>
                    <a:t>b</a:t>
                  </a:r>
                  <a:r>
                    <a:rPr lang="en-US" sz="2000" b="1" baseline="-40000">
                      <a:solidFill>
                        <a:srgbClr val="000000"/>
                      </a:solidFill>
                    </a:rPr>
                    <a:t>0</a:t>
                  </a:r>
                  <a:endParaRPr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526" name="Rectangle 96"/>
                <p:cNvSpPr>
                  <a:spLocks noChangeArrowheads="1"/>
                </p:cNvSpPr>
                <p:nvPr/>
              </p:nvSpPr>
              <p:spPr bwMode="auto">
                <a:xfrm>
                  <a:off x="4800600" y="3276600"/>
                  <a:ext cx="965329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>
                      <a:solidFill>
                        <a:srgbClr val="000000"/>
                      </a:solidFill>
                    </a:rPr>
                    <a:t>f</a:t>
                  </a:r>
                  <a:r>
                    <a:rPr lang="en-US" sz="2400" b="1" baseline="-20000">
                      <a:solidFill>
                        <a:srgbClr val="000000"/>
                      </a:solidFill>
                    </a:rPr>
                    <a:t>b</a:t>
                  </a:r>
                  <a:r>
                    <a:rPr lang="en-US" sz="2000" b="1" baseline="-40000">
                      <a:solidFill>
                        <a:srgbClr val="000000"/>
                      </a:solidFill>
                    </a:rPr>
                    <a:t>3</a:t>
                  </a:r>
                  <a:r>
                    <a:rPr lang="en-US" sz="2400">
                      <a:latin typeface="Cambria Math" pitchFamily="18" charset="0"/>
                      <a:sym typeface="Symbol" pitchFamily="18" charset="2"/>
                    </a:rPr>
                    <a:t>∘</a:t>
                  </a:r>
                  <a:r>
                    <a:rPr lang="en-US" sz="2400" b="1">
                      <a:solidFill>
                        <a:srgbClr val="000000"/>
                      </a:solidFill>
                    </a:rPr>
                    <a:t>f</a:t>
                  </a:r>
                  <a:r>
                    <a:rPr lang="en-US" sz="2400" b="1" baseline="-20000">
                      <a:solidFill>
                        <a:srgbClr val="000000"/>
                      </a:solidFill>
                    </a:rPr>
                    <a:t>b</a:t>
                  </a:r>
                  <a:r>
                    <a:rPr lang="en-US" sz="2000" b="1" baseline="-40000">
                      <a:solidFill>
                        <a:srgbClr val="000000"/>
                      </a:solidFill>
                    </a:rPr>
                    <a:t>2</a:t>
                  </a:r>
                  <a:endParaRPr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527" name="Rectangle 7"/>
                <p:cNvSpPr>
                  <a:spLocks noChangeArrowheads="1"/>
                </p:cNvSpPr>
                <p:nvPr/>
              </p:nvSpPr>
              <p:spPr bwMode="auto">
                <a:xfrm>
                  <a:off x="3429000" y="990600"/>
                  <a:ext cx="48603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>
                      <a:solidFill>
                        <a:srgbClr val="000000"/>
                      </a:solidFill>
                    </a:rPr>
                    <a:t>b</a:t>
                  </a:r>
                  <a:r>
                    <a:rPr lang="en-US" sz="2400" b="1" baseline="-25000">
                      <a:solidFill>
                        <a:srgbClr val="000000"/>
                      </a:solidFill>
                    </a:rPr>
                    <a:t>0</a:t>
                  </a:r>
                  <a:endParaRPr lang="en-US" sz="2400"/>
                </a:p>
              </p:txBody>
            </p:sp>
            <p:sp>
              <p:nvSpPr>
                <p:cNvPr id="20528" name="Rectangle 9"/>
                <p:cNvSpPr>
                  <a:spLocks noChangeArrowheads="1"/>
                </p:cNvSpPr>
                <p:nvPr/>
              </p:nvSpPr>
              <p:spPr bwMode="auto">
                <a:xfrm>
                  <a:off x="4025683" y="990600"/>
                  <a:ext cx="48603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>
                      <a:solidFill>
                        <a:srgbClr val="000000"/>
                      </a:solidFill>
                    </a:rPr>
                    <a:t>b</a:t>
                  </a:r>
                  <a:r>
                    <a:rPr lang="en-US" sz="2400" b="1" baseline="-25000">
                      <a:solidFill>
                        <a:srgbClr val="000000"/>
                      </a:solidFill>
                    </a:rPr>
                    <a:t>1</a:t>
                  </a:r>
                  <a:endParaRPr lang="en-US" sz="2400"/>
                </a:p>
              </p:txBody>
            </p:sp>
            <p:sp>
              <p:nvSpPr>
                <p:cNvPr id="20529" name="Rectangle 10"/>
                <p:cNvSpPr>
                  <a:spLocks noChangeArrowheads="1"/>
                </p:cNvSpPr>
                <p:nvPr/>
              </p:nvSpPr>
              <p:spPr bwMode="auto">
                <a:xfrm>
                  <a:off x="4622366" y="990600"/>
                  <a:ext cx="48603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>
                      <a:solidFill>
                        <a:srgbClr val="000000"/>
                      </a:solidFill>
                    </a:rPr>
                    <a:t>b</a:t>
                  </a:r>
                  <a:r>
                    <a:rPr lang="en-US" sz="2400" b="1" baseline="-25000">
                      <a:solidFill>
                        <a:srgbClr val="000000"/>
                      </a:solidFill>
                    </a:rPr>
                    <a:t>2</a:t>
                  </a:r>
                  <a:endParaRPr lang="en-US" sz="2400"/>
                </a:p>
              </p:txBody>
            </p:sp>
            <p:sp>
              <p:nvSpPr>
                <p:cNvPr id="20530" name="Rectangle 11"/>
                <p:cNvSpPr>
                  <a:spLocks noChangeArrowheads="1"/>
                </p:cNvSpPr>
                <p:nvPr/>
              </p:nvSpPr>
              <p:spPr bwMode="auto">
                <a:xfrm>
                  <a:off x="5219049" y="990600"/>
                  <a:ext cx="48603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>
                      <a:solidFill>
                        <a:srgbClr val="000000"/>
                      </a:solidFill>
                    </a:rPr>
                    <a:t>b</a:t>
                  </a:r>
                  <a:r>
                    <a:rPr lang="en-US" sz="2400" b="1" baseline="-25000">
                      <a:solidFill>
                        <a:srgbClr val="000000"/>
                      </a:solidFill>
                    </a:rPr>
                    <a:t>3</a:t>
                  </a:r>
                  <a:endParaRPr lang="en-US" sz="2400"/>
                </a:p>
              </p:txBody>
            </p:sp>
            <p:sp>
              <p:nvSpPr>
                <p:cNvPr id="20531" name="Rectangle 6"/>
                <p:cNvSpPr>
                  <a:spLocks noChangeArrowheads="1"/>
                </p:cNvSpPr>
                <p:nvPr/>
              </p:nvSpPr>
              <p:spPr bwMode="auto">
                <a:xfrm>
                  <a:off x="3352800" y="2019300"/>
                  <a:ext cx="503177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>
                      <a:solidFill>
                        <a:srgbClr val="000000"/>
                      </a:solidFill>
                    </a:rPr>
                    <a:t>f</a:t>
                  </a:r>
                  <a:r>
                    <a:rPr lang="en-US" sz="2400" b="1" baseline="-20000">
                      <a:solidFill>
                        <a:srgbClr val="000000"/>
                      </a:solidFill>
                    </a:rPr>
                    <a:t>b</a:t>
                  </a:r>
                  <a:r>
                    <a:rPr lang="en-US" sz="2000" b="1" baseline="-40000">
                      <a:solidFill>
                        <a:srgbClr val="000000"/>
                      </a:solidFill>
                    </a:rPr>
                    <a:t>0</a:t>
                  </a:r>
                  <a:endParaRPr lang="en-US" sz="2400"/>
                </a:p>
              </p:txBody>
            </p:sp>
            <p:sp>
              <p:nvSpPr>
                <p:cNvPr id="20532" name="Rectangle 21"/>
                <p:cNvSpPr>
                  <a:spLocks noChangeArrowheads="1"/>
                </p:cNvSpPr>
                <p:nvPr/>
              </p:nvSpPr>
              <p:spPr bwMode="auto">
                <a:xfrm>
                  <a:off x="3971619" y="2019300"/>
                  <a:ext cx="503177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>
                      <a:solidFill>
                        <a:srgbClr val="000000"/>
                      </a:solidFill>
                    </a:rPr>
                    <a:t>f</a:t>
                  </a:r>
                  <a:r>
                    <a:rPr lang="en-US" sz="2400" b="1" baseline="-20000">
                      <a:solidFill>
                        <a:srgbClr val="000000"/>
                      </a:solidFill>
                    </a:rPr>
                    <a:t>b</a:t>
                  </a:r>
                  <a:r>
                    <a:rPr lang="en-US" sz="2000" b="1" baseline="-40000">
                      <a:solidFill>
                        <a:srgbClr val="000000"/>
                      </a:solidFill>
                    </a:rPr>
                    <a:t>1</a:t>
                  </a:r>
                  <a:endParaRPr lang="en-US" sz="2400"/>
                </a:p>
              </p:txBody>
            </p:sp>
            <p:sp>
              <p:nvSpPr>
                <p:cNvPr id="20533" name="Rectangle 22"/>
                <p:cNvSpPr>
                  <a:spLocks noChangeArrowheads="1"/>
                </p:cNvSpPr>
                <p:nvPr/>
              </p:nvSpPr>
              <p:spPr bwMode="auto">
                <a:xfrm>
                  <a:off x="4590438" y="2019300"/>
                  <a:ext cx="503177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>
                      <a:solidFill>
                        <a:srgbClr val="000000"/>
                      </a:solidFill>
                    </a:rPr>
                    <a:t>f</a:t>
                  </a:r>
                  <a:r>
                    <a:rPr lang="en-US" sz="2400" b="1" baseline="-20000">
                      <a:solidFill>
                        <a:srgbClr val="000000"/>
                      </a:solidFill>
                    </a:rPr>
                    <a:t>b</a:t>
                  </a:r>
                  <a:r>
                    <a:rPr lang="en-US" sz="2000" b="1" baseline="-40000">
                      <a:solidFill>
                        <a:srgbClr val="000000"/>
                      </a:solidFill>
                    </a:rPr>
                    <a:t>2</a:t>
                  </a:r>
                  <a:endParaRPr lang="en-US" sz="2400"/>
                </a:p>
              </p:txBody>
            </p:sp>
            <p:sp>
              <p:nvSpPr>
                <p:cNvPr id="20534" name="Rectangle 23"/>
                <p:cNvSpPr>
                  <a:spLocks noChangeArrowheads="1"/>
                </p:cNvSpPr>
                <p:nvPr/>
              </p:nvSpPr>
              <p:spPr bwMode="auto">
                <a:xfrm>
                  <a:off x="5209256" y="2019300"/>
                  <a:ext cx="503177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>
                      <a:solidFill>
                        <a:srgbClr val="000000"/>
                      </a:solidFill>
                    </a:rPr>
                    <a:t>f</a:t>
                  </a:r>
                  <a:r>
                    <a:rPr lang="en-US" sz="2400" b="1" baseline="-20000">
                      <a:solidFill>
                        <a:srgbClr val="000000"/>
                      </a:solidFill>
                    </a:rPr>
                    <a:t>b</a:t>
                  </a:r>
                  <a:r>
                    <a:rPr lang="en-US" sz="2000" b="1" baseline="-40000">
                      <a:solidFill>
                        <a:srgbClr val="000000"/>
                      </a:solidFill>
                    </a:rPr>
                    <a:t>3</a:t>
                  </a:r>
                  <a:endParaRPr lang="en-US" sz="2400"/>
                </a:p>
              </p:txBody>
            </p:sp>
            <p:grpSp>
              <p:nvGrpSpPr>
                <p:cNvPr id="20535" name="Group 21510"/>
                <p:cNvGrpSpPr>
                  <a:grpSpLocks/>
                </p:cNvGrpSpPr>
                <p:nvPr/>
              </p:nvGrpSpPr>
              <p:grpSpPr bwMode="auto">
                <a:xfrm>
                  <a:off x="3505200" y="1485900"/>
                  <a:ext cx="228600" cy="533400"/>
                  <a:chOff x="1828800" y="3276600"/>
                  <a:chExt cx="304800" cy="609600"/>
                </a:xfrm>
              </p:grpSpPr>
              <p:sp>
                <p:nvSpPr>
                  <p:cNvPr id="21505" name="Trapezoid 21504"/>
                  <p:cNvSpPr/>
                  <p:nvPr/>
                </p:nvSpPr>
                <p:spPr>
                  <a:xfrm>
                    <a:off x="1828772" y="3428959"/>
                    <a:ext cx="304759" cy="301154"/>
                  </a:xfrm>
                  <a:prstGeom prst="trapezoid">
                    <a:avLst/>
                  </a:prstGeom>
                  <a:ln w="12700">
                    <a:solidFill>
                      <a:schemeClr val="tx1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400"/>
                  </a:p>
                </p:txBody>
              </p:sp>
              <p:cxnSp>
                <p:nvCxnSpPr>
                  <p:cNvPr id="21508" name="Straight Connector 21507"/>
                  <p:cNvCxnSpPr>
                    <a:endCxn id="21505" idx="0"/>
                  </p:cNvCxnSpPr>
                  <p:nvPr/>
                </p:nvCxnSpPr>
                <p:spPr>
                  <a:xfrm>
                    <a:off x="1981151" y="3276568"/>
                    <a:ext cx="0" cy="15239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/>
                  <p:cNvCxnSpPr/>
                  <p:nvPr/>
                </p:nvCxnSpPr>
                <p:spPr>
                  <a:xfrm>
                    <a:off x="2057341" y="3733742"/>
                    <a:ext cx="0" cy="15239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/>
                  <p:cNvCxnSpPr/>
                  <p:nvPr/>
                </p:nvCxnSpPr>
                <p:spPr>
                  <a:xfrm>
                    <a:off x="1904962" y="3733742"/>
                    <a:ext cx="0" cy="15239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536" name="Group 42"/>
                <p:cNvGrpSpPr>
                  <a:grpSpLocks/>
                </p:cNvGrpSpPr>
                <p:nvPr/>
              </p:nvGrpSpPr>
              <p:grpSpPr bwMode="auto">
                <a:xfrm>
                  <a:off x="4114800" y="1485900"/>
                  <a:ext cx="228600" cy="533400"/>
                  <a:chOff x="1828800" y="3276600"/>
                  <a:chExt cx="304800" cy="609600"/>
                </a:xfrm>
              </p:grpSpPr>
              <p:sp>
                <p:nvSpPr>
                  <p:cNvPr id="44" name="Trapezoid 43"/>
                  <p:cNvSpPr/>
                  <p:nvPr/>
                </p:nvSpPr>
                <p:spPr>
                  <a:xfrm>
                    <a:off x="1828660" y="3428959"/>
                    <a:ext cx="304759" cy="301154"/>
                  </a:xfrm>
                  <a:prstGeom prst="trapezoid">
                    <a:avLst/>
                  </a:prstGeom>
                  <a:ln w="12700">
                    <a:solidFill>
                      <a:schemeClr val="tx1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400"/>
                  </a:p>
                </p:txBody>
              </p:sp>
              <p:cxnSp>
                <p:nvCxnSpPr>
                  <p:cNvPr id="45" name="Straight Connector 44"/>
                  <p:cNvCxnSpPr>
                    <a:endCxn id="44" idx="0"/>
                  </p:cNvCxnSpPr>
                  <p:nvPr/>
                </p:nvCxnSpPr>
                <p:spPr>
                  <a:xfrm>
                    <a:off x="1981039" y="3276568"/>
                    <a:ext cx="0" cy="15239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>
                    <a:off x="2057229" y="3733742"/>
                    <a:ext cx="0" cy="15239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>
                    <a:off x="1904850" y="3733742"/>
                    <a:ext cx="0" cy="15239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537" name="Group 47"/>
                <p:cNvGrpSpPr>
                  <a:grpSpLocks/>
                </p:cNvGrpSpPr>
                <p:nvPr/>
              </p:nvGrpSpPr>
              <p:grpSpPr bwMode="auto">
                <a:xfrm>
                  <a:off x="4724400" y="1485900"/>
                  <a:ext cx="228600" cy="533400"/>
                  <a:chOff x="1828800" y="3276600"/>
                  <a:chExt cx="304800" cy="609600"/>
                </a:xfrm>
              </p:grpSpPr>
              <p:sp>
                <p:nvSpPr>
                  <p:cNvPr id="49" name="Trapezoid 48"/>
                  <p:cNvSpPr/>
                  <p:nvPr/>
                </p:nvSpPr>
                <p:spPr>
                  <a:xfrm>
                    <a:off x="1828549" y="3428959"/>
                    <a:ext cx="304759" cy="301154"/>
                  </a:xfrm>
                  <a:prstGeom prst="trapezoid">
                    <a:avLst/>
                  </a:prstGeom>
                  <a:ln w="12700">
                    <a:solidFill>
                      <a:schemeClr val="tx1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400"/>
                  </a:p>
                </p:txBody>
              </p:sp>
              <p:cxnSp>
                <p:nvCxnSpPr>
                  <p:cNvPr id="50" name="Straight Connector 49"/>
                  <p:cNvCxnSpPr>
                    <a:endCxn id="49" idx="0"/>
                  </p:cNvCxnSpPr>
                  <p:nvPr/>
                </p:nvCxnSpPr>
                <p:spPr>
                  <a:xfrm>
                    <a:off x="1980929" y="3276568"/>
                    <a:ext cx="0" cy="15239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/>
                  <p:cNvCxnSpPr/>
                  <p:nvPr/>
                </p:nvCxnSpPr>
                <p:spPr>
                  <a:xfrm>
                    <a:off x="2057118" y="3733742"/>
                    <a:ext cx="0" cy="15239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>
                    <a:off x="1904739" y="3733742"/>
                    <a:ext cx="0" cy="15239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538" name="Group 52"/>
                <p:cNvGrpSpPr>
                  <a:grpSpLocks/>
                </p:cNvGrpSpPr>
                <p:nvPr/>
              </p:nvGrpSpPr>
              <p:grpSpPr bwMode="auto">
                <a:xfrm>
                  <a:off x="5334000" y="1485900"/>
                  <a:ext cx="228600" cy="533400"/>
                  <a:chOff x="1828800" y="3276600"/>
                  <a:chExt cx="304800" cy="609600"/>
                </a:xfrm>
              </p:grpSpPr>
              <p:sp>
                <p:nvSpPr>
                  <p:cNvPr id="54" name="Trapezoid 53"/>
                  <p:cNvSpPr/>
                  <p:nvPr/>
                </p:nvSpPr>
                <p:spPr>
                  <a:xfrm>
                    <a:off x="1828437" y="3428959"/>
                    <a:ext cx="304759" cy="301154"/>
                  </a:xfrm>
                  <a:prstGeom prst="trapezoid">
                    <a:avLst/>
                  </a:prstGeom>
                  <a:ln w="12700">
                    <a:solidFill>
                      <a:schemeClr val="tx1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400"/>
                  </a:p>
                </p:txBody>
              </p:sp>
              <p:cxnSp>
                <p:nvCxnSpPr>
                  <p:cNvPr id="55" name="Straight Connector 54"/>
                  <p:cNvCxnSpPr>
                    <a:endCxn id="54" idx="0"/>
                  </p:cNvCxnSpPr>
                  <p:nvPr/>
                </p:nvCxnSpPr>
                <p:spPr>
                  <a:xfrm>
                    <a:off x="1980817" y="3276568"/>
                    <a:ext cx="0" cy="15239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>
                    <a:off x="2057006" y="3733742"/>
                    <a:ext cx="0" cy="15239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>
                    <a:off x="1904627" y="3733742"/>
                    <a:ext cx="0" cy="15239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539" name="Group 21522"/>
                <p:cNvGrpSpPr>
                  <a:grpSpLocks/>
                </p:cNvGrpSpPr>
                <p:nvPr/>
              </p:nvGrpSpPr>
              <p:grpSpPr bwMode="auto">
                <a:xfrm>
                  <a:off x="3505200" y="2514600"/>
                  <a:ext cx="838200" cy="800100"/>
                  <a:chOff x="609600" y="2895600"/>
                  <a:chExt cx="838200" cy="914400"/>
                </a:xfrm>
              </p:grpSpPr>
              <p:sp>
                <p:nvSpPr>
                  <p:cNvPr id="21515" name="Trapezoid 21514"/>
                  <p:cNvSpPr/>
                  <p:nvPr/>
                </p:nvSpPr>
                <p:spPr>
                  <a:xfrm flipV="1">
                    <a:off x="609579" y="3124089"/>
                    <a:ext cx="838085" cy="457174"/>
                  </a:xfrm>
                  <a:prstGeom prst="trapezoid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en-US" sz="2400">
                        <a:latin typeface="Cambria Math" pitchFamily="18" charset="0"/>
                        <a:ea typeface="MS PGothic" pitchFamily="34" charset="-128"/>
                      </a:rPr>
                      <a:t>∘</a:t>
                    </a:r>
                    <a:endParaRPr lang="en-US" sz="2400">
                      <a:ea typeface="MS PGothic" pitchFamily="34" charset="-128"/>
                    </a:endParaRPr>
                  </a:p>
                </p:txBody>
              </p:sp>
              <p:grpSp>
                <p:nvGrpSpPr>
                  <p:cNvPr id="20562" name="Group 21517"/>
                  <p:cNvGrpSpPr>
                    <a:grpSpLocks/>
                  </p:cNvGrpSpPr>
                  <p:nvPr/>
                </p:nvGrpSpPr>
                <p:grpSpPr bwMode="auto">
                  <a:xfrm>
                    <a:off x="914400" y="3581400"/>
                    <a:ext cx="228600" cy="228600"/>
                    <a:chOff x="2438400" y="5257800"/>
                    <a:chExt cx="228600" cy="228600"/>
                  </a:xfrm>
                </p:grpSpPr>
                <p:cxnSp>
                  <p:nvCxnSpPr>
                    <p:cNvPr id="21517" name="Straight Arrow Connector 21516"/>
                    <p:cNvCxnSpPr/>
                    <p:nvPr/>
                  </p:nvCxnSpPr>
                  <p:spPr>
                    <a:xfrm>
                      <a:off x="2438337" y="5257663"/>
                      <a:ext cx="0" cy="228587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Straight Arrow Connector 108"/>
                    <p:cNvCxnSpPr/>
                    <p:nvPr/>
                  </p:nvCxnSpPr>
                  <p:spPr>
                    <a:xfrm>
                      <a:off x="2666906" y="5257663"/>
                      <a:ext cx="0" cy="228587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563" name="Group 21518"/>
                  <p:cNvGrpSpPr>
                    <a:grpSpLocks/>
                  </p:cNvGrpSpPr>
                  <p:nvPr/>
                </p:nvGrpSpPr>
                <p:grpSpPr bwMode="auto">
                  <a:xfrm>
                    <a:off x="609600" y="2895600"/>
                    <a:ext cx="838200" cy="228600"/>
                    <a:chOff x="3048000" y="5410200"/>
                    <a:chExt cx="838200" cy="228600"/>
                  </a:xfrm>
                </p:grpSpPr>
                <p:cxnSp>
                  <p:nvCxnSpPr>
                    <p:cNvPr id="110" name="Straight Arrow Connector 109"/>
                    <p:cNvCxnSpPr/>
                    <p:nvPr/>
                  </p:nvCxnSpPr>
                  <p:spPr>
                    <a:xfrm>
                      <a:off x="3047979" y="5410102"/>
                      <a:ext cx="0" cy="228587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Straight Arrow Connector 110"/>
                    <p:cNvCxnSpPr/>
                    <p:nvPr/>
                  </p:nvCxnSpPr>
                  <p:spPr>
                    <a:xfrm>
                      <a:off x="3276548" y="5410102"/>
                      <a:ext cx="0" cy="228587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" name="Straight Arrow Connector 111"/>
                    <p:cNvCxnSpPr/>
                    <p:nvPr/>
                  </p:nvCxnSpPr>
                  <p:spPr>
                    <a:xfrm>
                      <a:off x="3657495" y="5410102"/>
                      <a:ext cx="0" cy="228587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" name="Straight Arrow Connector 112"/>
                    <p:cNvCxnSpPr/>
                    <p:nvPr/>
                  </p:nvCxnSpPr>
                  <p:spPr>
                    <a:xfrm>
                      <a:off x="3886064" y="5410102"/>
                      <a:ext cx="0" cy="228587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0540" name="Group 119"/>
                <p:cNvGrpSpPr>
                  <a:grpSpLocks/>
                </p:cNvGrpSpPr>
                <p:nvPr/>
              </p:nvGrpSpPr>
              <p:grpSpPr bwMode="auto">
                <a:xfrm>
                  <a:off x="4724400" y="2514600"/>
                  <a:ext cx="838200" cy="800100"/>
                  <a:chOff x="609600" y="2895600"/>
                  <a:chExt cx="838200" cy="914400"/>
                </a:xfrm>
              </p:grpSpPr>
              <p:sp>
                <p:nvSpPr>
                  <p:cNvPr id="121" name="Trapezoid 120"/>
                  <p:cNvSpPr/>
                  <p:nvPr/>
                </p:nvSpPr>
                <p:spPr>
                  <a:xfrm flipV="1">
                    <a:off x="609412" y="3124089"/>
                    <a:ext cx="838085" cy="457174"/>
                  </a:xfrm>
                  <a:prstGeom prst="trapezoid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en-US" sz="2400">
                        <a:latin typeface="Cambria Math" pitchFamily="18" charset="0"/>
                        <a:ea typeface="MS PGothic" pitchFamily="34" charset="-128"/>
                      </a:rPr>
                      <a:t>∘</a:t>
                    </a:r>
                    <a:endParaRPr lang="en-US" sz="2400">
                      <a:ea typeface="MS PGothic" pitchFamily="34" charset="-128"/>
                    </a:endParaRPr>
                  </a:p>
                </p:txBody>
              </p:sp>
              <p:grpSp>
                <p:nvGrpSpPr>
                  <p:cNvPr id="20553" name="Group 121"/>
                  <p:cNvGrpSpPr>
                    <a:grpSpLocks/>
                  </p:cNvGrpSpPr>
                  <p:nvPr/>
                </p:nvGrpSpPr>
                <p:grpSpPr bwMode="auto">
                  <a:xfrm>
                    <a:off x="914400" y="3581400"/>
                    <a:ext cx="228600" cy="228600"/>
                    <a:chOff x="2438400" y="5257800"/>
                    <a:chExt cx="228600" cy="228600"/>
                  </a:xfrm>
                </p:grpSpPr>
                <p:cxnSp>
                  <p:nvCxnSpPr>
                    <p:cNvPr id="128" name="Straight Arrow Connector 127"/>
                    <p:cNvCxnSpPr/>
                    <p:nvPr/>
                  </p:nvCxnSpPr>
                  <p:spPr>
                    <a:xfrm>
                      <a:off x="2438170" y="5257663"/>
                      <a:ext cx="0" cy="228587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Straight Arrow Connector 128"/>
                    <p:cNvCxnSpPr/>
                    <p:nvPr/>
                  </p:nvCxnSpPr>
                  <p:spPr>
                    <a:xfrm>
                      <a:off x="2666739" y="5257663"/>
                      <a:ext cx="0" cy="228587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554" name="Group 122"/>
                  <p:cNvGrpSpPr>
                    <a:grpSpLocks/>
                  </p:cNvGrpSpPr>
                  <p:nvPr/>
                </p:nvGrpSpPr>
                <p:grpSpPr bwMode="auto">
                  <a:xfrm>
                    <a:off x="609600" y="2895600"/>
                    <a:ext cx="838200" cy="228600"/>
                    <a:chOff x="3048000" y="5410200"/>
                    <a:chExt cx="838200" cy="228600"/>
                  </a:xfrm>
                </p:grpSpPr>
                <p:cxnSp>
                  <p:nvCxnSpPr>
                    <p:cNvPr id="124" name="Straight Arrow Connector 123"/>
                    <p:cNvCxnSpPr/>
                    <p:nvPr/>
                  </p:nvCxnSpPr>
                  <p:spPr>
                    <a:xfrm>
                      <a:off x="3047812" y="5410102"/>
                      <a:ext cx="0" cy="228587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Straight Arrow Connector 124"/>
                    <p:cNvCxnSpPr/>
                    <p:nvPr/>
                  </p:nvCxnSpPr>
                  <p:spPr>
                    <a:xfrm>
                      <a:off x="3276381" y="5410102"/>
                      <a:ext cx="0" cy="228587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Straight Arrow Connector 125"/>
                    <p:cNvCxnSpPr/>
                    <p:nvPr/>
                  </p:nvCxnSpPr>
                  <p:spPr>
                    <a:xfrm>
                      <a:off x="3657328" y="5410102"/>
                      <a:ext cx="0" cy="228587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Straight Arrow Connector 126"/>
                    <p:cNvCxnSpPr/>
                    <p:nvPr/>
                  </p:nvCxnSpPr>
                  <p:spPr>
                    <a:xfrm>
                      <a:off x="3885897" y="5410102"/>
                      <a:ext cx="0" cy="228587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0541" name="Group 203"/>
                <p:cNvGrpSpPr>
                  <a:grpSpLocks/>
                </p:cNvGrpSpPr>
                <p:nvPr/>
              </p:nvGrpSpPr>
              <p:grpSpPr bwMode="auto">
                <a:xfrm>
                  <a:off x="3581400" y="3733800"/>
                  <a:ext cx="2057400" cy="914400"/>
                  <a:chOff x="609600" y="2895600"/>
                  <a:chExt cx="838200" cy="914400"/>
                </a:xfrm>
              </p:grpSpPr>
              <p:sp>
                <p:nvSpPr>
                  <p:cNvPr id="257" name="Trapezoid 256"/>
                  <p:cNvSpPr/>
                  <p:nvPr/>
                </p:nvSpPr>
                <p:spPr>
                  <a:xfrm flipV="1">
                    <a:off x="609587" y="3124032"/>
                    <a:ext cx="838085" cy="457174"/>
                  </a:xfrm>
                  <a:prstGeom prst="trapezoid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en-US" sz="2400">
                        <a:latin typeface="Cambria Math" pitchFamily="18" charset="0"/>
                        <a:ea typeface="MS PGothic" pitchFamily="34" charset="-128"/>
                      </a:rPr>
                      <a:t>∘</a:t>
                    </a:r>
                    <a:endParaRPr lang="en-US" sz="2400">
                      <a:ea typeface="MS PGothic" pitchFamily="34" charset="-128"/>
                    </a:endParaRPr>
                  </a:p>
                </p:txBody>
              </p:sp>
              <p:grpSp>
                <p:nvGrpSpPr>
                  <p:cNvPr id="20544" name="Group 257"/>
                  <p:cNvGrpSpPr>
                    <a:grpSpLocks/>
                  </p:cNvGrpSpPr>
                  <p:nvPr/>
                </p:nvGrpSpPr>
                <p:grpSpPr bwMode="auto">
                  <a:xfrm>
                    <a:off x="914400" y="3581400"/>
                    <a:ext cx="228600" cy="228600"/>
                    <a:chOff x="2438400" y="5257800"/>
                    <a:chExt cx="228600" cy="228600"/>
                  </a:xfrm>
                </p:grpSpPr>
                <p:cxnSp>
                  <p:nvCxnSpPr>
                    <p:cNvPr id="264" name="Straight Arrow Connector 263"/>
                    <p:cNvCxnSpPr/>
                    <p:nvPr/>
                  </p:nvCxnSpPr>
                  <p:spPr>
                    <a:xfrm>
                      <a:off x="2438169" y="5257606"/>
                      <a:ext cx="0" cy="228587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5" name="Straight Arrow Connector 264"/>
                    <p:cNvCxnSpPr/>
                    <p:nvPr/>
                  </p:nvCxnSpPr>
                  <p:spPr>
                    <a:xfrm>
                      <a:off x="2667091" y="5257606"/>
                      <a:ext cx="0" cy="228587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545" name="Group 258"/>
                  <p:cNvGrpSpPr>
                    <a:grpSpLocks/>
                  </p:cNvGrpSpPr>
                  <p:nvPr/>
                </p:nvGrpSpPr>
                <p:grpSpPr bwMode="auto">
                  <a:xfrm>
                    <a:off x="609600" y="2895600"/>
                    <a:ext cx="838200" cy="228600"/>
                    <a:chOff x="3048000" y="5410200"/>
                    <a:chExt cx="838200" cy="228600"/>
                  </a:xfrm>
                </p:grpSpPr>
                <p:cxnSp>
                  <p:nvCxnSpPr>
                    <p:cNvPr id="260" name="Straight Arrow Connector 259"/>
                    <p:cNvCxnSpPr/>
                    <p:nvPr/>
                  </p:nvCxnSpPr>
                  <p:spPr>
                    <a:xfrm>
                      <a:off x="3047987" y="5410045"/>
                      <a:ext cx="0" cy="228587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1" name="Straight Arrow Connector 260"/>
                    <p:cNvCxnSpPr/>
                    <p:nvPr/>
                  </p:nvCxnSpPr>
                  <p:spPr>
                    <a:xfrm>
                      <a:off x="3276262" y="5410045"/>
                      <a:ext cx="0" cy="228587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2" name="Straight Arrow Connector 261"/>
                    <p:cNvCxnSpPr/>
                    <p:nvPr/>
                  </p:nvCxnSpPr>
                  <p:spPr>
                    <a:xfrm>
                      <a:off x="3657798" y="5410045"/>
                      <a:ext cx="0" cy="228587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3" name="Straight Arrow Connector 262"/>
                    <p:cNvCxnSpPr/>
                    <p:nvPr/>
                  </p:nvCxnSpPr>
                  <p:spPr>
                    <a:xfrm>
                      <a:off x="3886072" y="5410045"/>
                      <a:ext cx="0" cy="228587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20542" name="Rectangle 269"/>
                <p:cNvSpPr>
                  <a:spLocks noChangeArrowheads="1"/>
                </p:cNvSpPr>
                <p:nvPr/>
              </p:nvSpPr>
              <p:spPr bwMode="auto">
                <a:xfrm>
                  <a:off x="3657600" y="4572000"/>
                  <a:ext cx="1882247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>
                      <a:solidFill>
                        <a:srgbClr val="000000"/>
                      </a:solidFill>
                    </a:rPr>
                    <a:t>f</a:t>
                  </a:r>
                  <a:r>
                    <a:rPr lang="en-US" sz="2400" b="1" baseline="-20000">
                      <a:solidFill>
                        <a:srgbClr val="000000"/>
                      </a:solidFill>
                    </a:rPr>
                    <a:t>b</a:t>
                  </a:r>
                  <a:r>
                    <a:rPr lang="en-US" sz="2000" b="1" baseline="-40000">
                      <a:solidFill>
                        <a:srgbClr val="000000"/>
                      </a:solidFill>
                    </a:rPr>
                    <a:t>3</a:t>
                  </a:r>
                  <a:r>
                    <a:rPr lang="en-US" sz="2400">
                      <a:latin typeface="Cambria Math" pitchFamily="18" charset="0"/>
                      <a:sym typeface="Symbol" pitchFamily="18" charset="2"/>
                    </a:rPr>
                    <a:t>∘</a:t>
                  </a:r>
                  <a:r>
                    <a:rPr lang="en-US" sz="2400" b="1">
                      <a:solidFill>
                        <a:srgbClr val="000000"/>
                      </a:solidFill>
                    </a:rPr>
                    <a:t>f</a:t>
                  </a:r>
                  <a:r>
                    <a:rPr lang="en-US" sz="2400" b="1" baseline="-20000">
                      <a:solidFill>
                        <a:srgbClr val="000000"/>
                      </a:solidFill>
                    </a:rPr>
                    <a:t>b</a:t>
                  </a:r>
                  <a:r>
                    <a:rPr lang="en-US" sz="2000" b="1" baseline="-40000">
                      <a:solidFill>
                        <a:srgbClr val="000000"/>
                      </a:solidFill>
                    </a:rPr>
                    <a:t>2</a:t>
                  </a:r>
                  <a:r>
                    <a:rPr lang="en-US" sz="2400">
                      <a:solidFill>
                        <a:srgbClr val="000000"/>
                      </a:solidFill>
                      <a:latin typeface="Cambria Math" pitchFamily="18" charset="0"/>
                      <a:sym typeface="Symbol" pitchFamily="18" charset="2"/>
                    </a:rPr>
                    <a:t>∘</a:t>
                  </a:r>
                  <a:r>
                    <a:rPr lang="en-US" sz="2400" b="1">
                      <a:solidFill>
                        <a:srgbClr val="000000"/>
                      </a:solidFill>
                    </a:rPr>
                    <a:t>f</a:t>
                  </a:r>
                  <a:r>
                    <a:rPr lang="en-US" sz="2400" b="1" baseline="-20000">
                      <a:solidFill>
                        <a:srgbClr val="000000"/>
                      </a:solidFill>
                    </a:rPr>
                    <a:t>b</a:t>
                  </a:r>
                  <a:r>
                    <a:rPr lang="en-US" sz="2000" b="1" baseline="-400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2400">
                      <a:solidFill>
                        <a:srgbClr val="000000"/>
                      </a:solidFill>
                      <a:latin typeface="Cambria Math" pitchFamily="18" charset="0"/>
                      <a:sym typeface="Symbol" pitchFamily="18" charset="2"/>
                    </a:rPr>
                    <a:t>∘</a:t>
                  </a:r>
                  <a:r>
                    <a:rPr lang="en-US" sz="2400" b="1">
                      <a:solidFill>
                        <a:srgbClr val="000000"/>
                      </a:solidFill>
                    </a:rPr>
                    <a:t>f</a:t>
                  </a:r>
                  <a:r>
                    <a:rPr lang="en-US" sz="2400" b="1" baseline="-20000">
                      <a:solidFill>
                        <a:srgbClr val="000000"/>
                      </a:solidFill>
                    </a:rPr>
                    <a:t>b</a:t>
                  </a:r>
                  <a:r>
                    <a:rPr lang="en-US" sz="2000" b="1" baseline="-40000">
                      <a:solidFill>
                        <a:srgbClr val="000000"/>
                      </a:solidFill>
                    </a:rPr>
                    <a:t>0</a:t>
                  </a:r>
                  <a:endParaRPr lang="en-US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0514" name="Group 422"/>
              <p:cNvGrpSpPr>
                <a:grpSpLocks/>
              </p:cNvGrpSpPr>
              <p:nvPr/>
            </p:nvGrpSpPr>
            <p:grpSpPr bwMode="auto">
              <a:xfrm>
                <a:off x="4495800" y="5029200"/>
                <a:ext cx="3505200" cy="800100"/>
                <a:chOff x="609600" y="2895600"/>
                <a:chExt cx="838200" cy="914400"/>
              </a:xfrm>
            </p:grpSpPr>
            <p:sp>
              <p:nvSpPr>
                <p:cNvPr id="424" name="Trapezoid 423"/>
                <p:cNvSpPr/>
                <p:nvPr/>
              </p:nvSpPr>
              <p:spPr>
                <a:xfrm flipV="1">
                  <a:off x="609573" y="3123925"/>
                  <a:ext cx="838085" cy="457174"/>
                </a:xfrm>
                <a:prstGeom prst="trapezoid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400">
                      <a:latin typeface="Cambria Math" pitchFamily="18" charset="0"/>
                      <a:ea typeface="MS PGothic" pitchFamily="34" charset="-128"/>
                    </a:rPr>
                    <a:t>∘</a:t>
                  </a:r>
                  <a:endParaRPr lang="en-US" sz="2400">
                    <a:ea typeface="MS PGothic" pitchFamily="34" charset="-128"/>
                  </a:endParaRPr>
                </a:p>
              </p:txBody>
            </p:sp>
            <p:grpSp>
              <p:nvGrpSpPr>
                <p:cNvPr id="20517" name="Group 424"/>
                <p:cNvGrpSpPr>
                  <a:grpSpLocks/>
                </p:cNvGrpSpPr>
                <p:nvPr/>
              </p:nvGrpSpPr>
              <p:grpSpPr bwMode="auto">
                <a:xfrm>
                  <a:off x="914400" y="3581400"/>
                  <a:ext cx="228600" cy="228600"/>
                  <a:chOff x="2438400" y="5257800"/>
                  <a:chExt cx="228600" cy="228600"/>
                </a:xfrm>
              </p:grpSpPr>
              <p:cxnSp>
                <p:nvCxnSpPr>
                  <p:cNvPr id="431" name="Straight Arrow Connector 430"/>
                  <p:cNvCxnSpPr/>
                  <p:nvPr/>
                </p:nvCxnSpPr>
                <p:spPr>
                  <a:xfrm>
                    <a:off x="2438365" y="5257499"/>
                    <a:ext cx="0" cy="22858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2" name="Straight Arrow Connector 431"/>
                  <p:cNvCxnSpPr/>
                  <p:nvPr/>
                </p:nvCxnSpPr>
                <p:spPr>
                  <a:xfrm>
                    <a:off x="2666865" y="5257499"/>
                    <a:ext cx="0" cy="22858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518" name="Group 425"/>
                <p:cNvGrpSpPr>
                  <a:grpSpLocks/>
                </p:cNvGrpSpPr>
                <p:nvPr/>
              </p:nvGrpSpPr>
              <p:grpSpPr bwMode="auto">
                <a:xfrm>
                  <a:off x="609600" y="2895600"/>
                  <a:ext cx="838200" cy="228600"/>
                  <a:chOff x="3048000" y="5410200"/>
                  <a:chExt cx="838200" cy="228600"/>
                </a:xfrm>
              </p:grpSpPr>
              <p:cxnSp>
                <p:nvCxnSpPr>
                  <p:cNvPr id="427" name="Straight Arrow Connector 426"/>
                  <p:cNvCxnSpPr/>
                  <p:nvPr/>
                </p:nvCxnSpPr>
                <p:spPr>
                  <a:xfrm>
                    <a:off x="3047973" y="5409938"/>
                    <a:ext cx="0" cy="22858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8" name="Straight Arrow Connector 427"/>
                  <p:cNvCxnSpPr/>
                  <p:nvPr/>
                </p:nvCxnSpPr>
                <p:spPr>
                  <a:xfrm>
                    <a:off x="3276472" y="5409938"/>
                    <a:ext cx="0" cy="22858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9" name="Straight Arrow Connector 428"/>
                  <p:cNvCxnSpPr/>
                  <p:nvPr/>
                </p:nvCxnSpPr>
                <p:spPr>
                  <a:xfrm>
                    <a:off x="3657558" y="5409938"/>
                    <a:ext cx="0" cy="22858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0" name="Straight Arrow Connector 429"/>
                  <p:cNvCxnSpPr/>
                  <p:nvPr/>
                </p:nvCxnSpPr>
                <p:spPr>
                  <a:xfrm>
                    <a:off x="3886057" y="5409938"/>
                    <a:ext cx="0" cy="22858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515" name="Rectangle 32"/>
              <p:cNvSpPr>
                <a:spLocks noChangeArrowheads="1"/>
              </p:cNvSpPr>
              <p:nvPr/>
            </p:nvSpPr>
            <p:spPr bwMode="auto">
              <a:xfrm>
                <a:off x="4495800" y="5791200"/>
                <a:ext cx="37338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</a:rPr>
                  <a:t>f</a:t>
                </a:r>
                <a:r>
                  <a:rPr lang="en-US" sz="2400" b="1" baseline="-20000">
                    <a:solidFill>
                      <a:srgbClr val="000000"/>
                    </a:solidFill>
                  </a:rPr>
                  <a:t>b</a:t>
                </a:r>
                <a:r>
                  <a:rPr lang="en-US" sz="2000" b="1" baseline="-40000">
                    <a:solidFill>
                      <a:srgbClr val="000000"/>
                    </a:solidFill>
                  </a:rPr>
                  <a:t>7</a:t>
                </a:r>
                <a:r>
                  <a:rPr lang="en-US" sz="2400">
                    <a:solidFill>
                      <a:srgbClr val="000000"/>
                    </a:solidFill>
                    <a:latin typeface="Cambria Math" pitchFamily="18" charset="0"/>
                    <a:sym typeface="Symbol" pitchFamily="18" charset="2"/>
                  </a:rPr>
                  <a:t>∘</a:t>
                </a:r>
                <a:r>
                  <a:rPr lang="en-US" sz="2400" b="1">
                    <a:solidFill>
                      <a:srgbClr val="000000"/>
                    </a:solidFill>
                  </a:rPr>
                  <a:t>f</a:t>
                </a:r>
                <a:r>
                  <a:rPr lang="en-US" sz="2400" b="1" baseline="-20000">
                    <a:solidFill>
                      <a:srgbClr val="000000"/>
                    </a:solidFill>
                  </a:rPr>
                  <a:t>b</a:t>
                </a:r>
                <a:r>
                  <a:rPr lang="en-US" sz="2000" b="1" baseline="-40000">
                    <a:solidFill>
                      <a:srgbClr val="000000"/>
                    </a:solidFill>
                  </a:rPr>
                  <a:t>6</a:t>
                </a:r>
                <a:r>
                  <a:rPr lang="en-US" sz="2400">
                    <a:solidFill>
                      <a:srgbClr val="000000"/>
                    </a:solidFill>
                    <a:latin typeface="Cambria Math" pitchFamily="18" charset="0"/>
                    <a:sym typeface="Symbol" pitchFamily="18" charset="2"/>
                  </a:rPr>
                  <a:t>∘</a:t>
                </a:r>
                <a:r>
                  <a:rPr lang="en-US" sz="2400" b="1">
                    <a:solidFill>
                      <a:srgbClr val="000000"/>
                    </a:solidFill>
                  </a:rPr>
                  <a:t>f</a:t>
                </a:r>
                <a:r>
                  <a:rPr lang="en-US" sz="2400" b="1" baseline="-20000">
                    <a:solidFill>
                      <a:srgbClr val="000000"/>
                    </a:solidFill>
                  </a:rPr>
                  <a:t>b</a:t>
                </a:r>
                <a:r>
                  <a:rPr lang="en-US" sz="2000" b="1" baseline="-40000">
                    <a:solidFill>
                      <a:srgbClr val="000000"/>
                    </a:solidFill>
                  </a:rPr>
                  <a:t>5</a:t>
                </a:r>
                <a:r>
                  <a:rPr lang="en-US" sz="2400">
                    <a:solidFill>
                      <a:srgbClr val="000000"/>
                    </a:solidFill>
                    <a:latin typeface="Cambria Math" pitchFamily="18" charset="0"/>
                    <a:sym typeface="Symbol" pitchFamily="18" charset="2"/>
                  </a:rPr>
                  <a:t>∘</a:t>
                </a:r>
                <a:r>
                  <a:rPr lang="en-US" sz="2400" b="1">
                    <a:solidFill>
                      <a:srgbClr val="000000"/>
                    </a:solidFill>
                  </a:rPr>
                  <a:t>f</a:t>
                </a:r>
                <a:r>
                  <a:rPr lang="en-US" sz="2400" b="1" baseline="-20000">
                    <a:solidFill>
                      <a:srgbClr val="000000"/>
                    </a:solidFill>
                  </a:rPr>
                  <a:t>b</a:t>
                </a:r>
                <a:r>
                  <a:rPr lang="en-US" sz="2000" b="1" baseline="-40000">
                    <a:solidFill>
                      <a:srgbClr val="000000"/>
                    </a:solidFill>
                  </a:rPr>
                  <a:t>4</a:t>
                </a:r>
                <a:r>
                  <a:rPr lang="en-US" sz="2400">
                    <a:solidFill>
                      <a:srgbClr val="000000"/>
                    </a:solidFill>
                    <a:latin typeface="Cambria Math" pitchFamily="18" charset="0"/>
                    <a:sym typeface="Symbol" pitchFamily="18" charset="2"/>
                  </a:rPr>
                  <a:t>∘</a:t>
                </a:r>
                <a:r>
                  <a:rPr lang="en-US" sz="2400" b="1">
                    <a:solidFill>
                      <a:srgbClr val="000000"/>
                    </a:solidFill>
                  </a:rPr>
                  <a:t>f</a:t>
                </a:r>
                <a:r>
                  <a:rPr lang="en-US" sz="2400" b="1" baseline="-20000">
                    <a:solidFill>
                      <a:srgbClr val="000000"/>
                    </a:solidFill>
                  </a:rPr>
                  <a:t>b</a:t>
                </a:r>
                <a:r>
                  <a:rPr lang="en-US" sz="2000" b="1" baseline="-40000">
                    <a:solidFill>
                      <a:srgbClr val="000000"/>
                    </a:solidFill>
                  </a:rPr>
                  <a:t>3</a:t>
                </a:r>
                <a:r>
                  <a:rPr lang="en-US" sz="2400">
                    <a:solidFill>
                      <a:srgbClr val="000000"/>
                    </a:solidFill>
                    <a:latin typeface="Cambria Math" pitchFamily="18" charset="0"/>
                    <a:sym typeface="Symbol" pitchFamily="18" charset="2"/>
                  </a:rPr>
                  <a:t>∘</a:t>
                </a:r>
                <a:r>
                  <a:rPr lang="en-US" sz="2400" b="1">
                    <a:solidFill>
                      <a:srgbClr val="000000"/>
                    </a:solidFill>
                  </a:rPr>
                  <a:t>f</a:t>
                </a:r>
                <a:r>
                  <a:rPr lang="en-US" sz="2400" b="1" baseline="-20000">
                    <a:solidFill>
                      <a:srgbClr val="000000"/>
                    </a:solidFill>
                  </a:rPr>
                  <a:t>b</a:t>
                </a:r>
                <a:r>
                  <a:rPr lang="en-US" sz="2000" b="1" baseline="-40000">
                    <a:solidFill>
                      <a:srgbClr val="000000"/>
                    </a:solidFill>
                  </a:rPr>
                  <a:t>2</a:t>
                </a:r>
                <a:r>
                  <a:rPr lang="en-US" sz="2400">
                    <a:solidFill>
                      <a:srgbClr val="000000"/>
                    </a:solidFill>
                    <a:latin typeface="Cambria Math" pitchFamily="18" charset="0"/>
                    <a:sym typeface="Symbol" pitchFamily="18" charset="2"/>
                  </a:rPr>
                  <a:t>∘</a:t>
                </a:r>
                <a:r>
                  <a:rPr lang="en-US" sz="2400" b="1">
                    <a:solidFill>
                      <a:srgbClr val="000000"/>
                    </a:solidFill>
                  </a:rPr>
                  <a:t>f</a:t>
                </a:r>
                <a:r>
                  <a:rPr lang="en-US" sz="2400" b="1" baseline="-20000">
                    <a:solidFill>
                      <a:srgbClr val="000000"/>
                    </a:solidFill>
                  </a:rPr>
                  <a:t>b</a:t>
                </a:r>
                <a:r>
                  <a:rPr lang="en-US" sz="2000" b="1" baseline="-40000">
                    <a:solidFill>
                      <a:srgbClr val="000000"/>
                    </a:solidFill>
                  </a:rPr>
                  <a:t>1</a:t>
                </a:r>
                <a:r>
                  <a:rPr lang="en-US" sz="2400">
                    <a:solidFill>
                      <a:srgbClr val="000000"/>
                    </a:solidFill>
                    <a:latin typeface="Cambria Math" pitchFamily="18" charset="0"/>
                    <a:sym typeface="Symbol" pitchFamily="18" charset="2"/>
                  </a:rPr>
                  <a:t>∘</a:t>
                </a:r>
                <a:r>
                  <a:rPr lang="en-US" sz="2400" b="1">
                    <a:solidFill>
                      <a:srgbClr val="000000"/>
                    </a:solidFill>
                  </a:rPr>
                  <a:t>f</a:t>
                </a:r>
                <a:r>
                  <a:rPr lang="en-US" sz="2400" b="1" baseline="-20000">
                    <a:solidFill>
                      <a:srgbClr val="000000"/>
                    </a:solidFill>
                  </a:rPr>
                  <a:t>b</a:t>
                </a:r>
                <a:r>
                  <a:rPr lang="en-US" sz="2000" b="1" baseline="-40000">
                    <a:solidFill>
                      <a:srgbClr val="000000"/>
                    </a:solidFill>
                  </a:rPr>
                  <a:t>0</a:t>
                </a:r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0487" name="Group 90"/>
          <p:cNvGrpSpPr>
            <a:grpSpLocks/>
          </p:cNvGrpSpPr>
          <p:nvPr/>
        </p:nvGrpSpPr>
        <p:grpSpPr bwMode="auto">
          <a:xfrm>
            <a:off x="1676400" y="2362200"/>
            <a:ext cx="409575" cy="1066800"/>
            <a:chOff x="1371600" y="3886200"/>
            <a:chExt cx="373974" cy="1219031"/>
          </a:xfrm>
        </p:grpSpPr>
        <p:grpSp>
          <p:nvGrpSpPr>
            <p:cNvPr id="20504" name="Group 415"/>
            <p:cNvGrpSpPr>
              <a:grpSpLocks/>
            </p:cNvGrpSpPr>
            <p:nvPr/>
          </p:nvGrpSpPr>
          <p:grpSpPr bwMode="auto">
            <a:xfrm>
              <a:off x="1447800" y="4191000"/>
              <a:ext cx="228600" cy="533400"/>
              <a:chOff x="1828800" y="3276600"/>
              <a:chExt cx="304800" cy="609600"/>
            </a:xfrm>
          </p:grpSpPr>
          <p:sp>
            <p:nvSpPr>
              <p:cNvPr id="417" name="Trapezoid 416"/>
              <p:cNvSpPr/>
              <p:nvPr/>
            </p:nvSpPr>
            <p:spPr>
              <a:xfrm>
                <a:off x="1829633" y="3429967"/>
                <a:ext cx="303430" cy="300612"/>
              </a:xfrm>
              <a:prstGeom prst="trapezoid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cxnSp>
            <p:nvCxnSpPr>
              <p:cNvPr id="418" name="Straight Connector 417"/>
              <p:cNvCxnSpPr>
                <a:endCxn id="417" idx="0"/>
              </p:cNvCxnSpPr>
              <p:nvPr/>
            </p:nvCxnSpPr>
            <p:spPr>
              <a:xfrm>
                <a:off x="1982314" y="3276552"/>
                <a:ext cx="0" cy="153415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" name="Straight Connector 418"/>
              <p:cNvCxnSpPr/>
              <p:nvPr/>
            </p:nvCxnSpPr>
            <p:spPr>
              <a:xfrm>
                <a:off x="2057689" y="3734725"/>
                <a:ext cx="0" cy="151342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>
                <a:off x="1905007" y="3734725"/>
                <a:ext cx="0" cy="151342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505" name="Rectangle 37"/>
            <p:cNvSpPr>
              <a:spLocks noChangeArrowheads="1"/>
            </p:cNvSpPr>
            <p:nvPr/>
          </p:nvSpPr>
          <p:spPr bwMode="auto">
            <a:xfrm>
              <a:off x="1447800" y="3886200"/>
              <a:ext cx="297774" cy="421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</a:rPr>
                <a:t>b</a:t>
              </a:r>
              <a:endParaRPr lang="en-US" sz="1600"/>
            </a:p>
          </p:txBody>
        </p:sp>
        <p:sp>
          <p:nvSpPr>
            <p:cNvPr id="20506" name="Rectangle 38"/>
            <p:cNvSpPr>
              <a:spLocks noChangeArrowheads="1"/>
            </p:cNvSpPr>
            <p:nvPr/>
          </p:nvSpPr>
          <p:spPr bwMode="auto">
            <a:xfrm>
              <a:off x="1371600" y="4648201"/>
              <a:ext cx="341736" cy="457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</a:rPr>
                <a:t>f</a:t>
              </a:r>
              <a:r>
                <a:rPr lang="en-US" sz="2000" b="1" baseline="-20000">
                  <a:solidFill>
                    <a:srgbClr val="000000"/>
                  </a:solidFill>
                </a:rPr>
                <a:t>b</a:t>
              </a:r>
              <a:endParaRPr lang="en-US" sz="1600"/>
            </a:p>
          </p:txBody>
        </p:sp>
      </p:grpSp>
      <p:grpSp>
        <p:nvGrpSpPr>
          <p:cNvPr id="20488" name="Group 89"/>
          <p:cNvGrpSpPr>
            <a:grpSpLocks/>
          </p:cNvGrpSpPr>
          <p:nvPr/>
        </p:nvGrpSpPr>
        <p:grpSpPr bwMode="auto">
          <a:xfrm>
            <a:off x="1524000" y="3962400"/>
            <a:ext cx="957263" cy="1284288"/>
            <a:chOff x="1219200" y="2362200"/>
            <a:chExt cx="874729" cy="1511222"/>
          </a:xfrm>
        </p:grpSpPr>
        <p:grpSp>
          <p:nvGrpSpPr>
            <p:cNvPr id="20490" name="Group 405"/>
            <p:cNvGrpSpPr>
              <a:grpSpLocks/>
            </p:cNvGrpSpPr>
            <p:nvPr/>
          </p:nvGrpSpPr>
          <p:grpSpPr bwMode="auto">
            <a:xfrm>
              <a:off x="1219200" y="2743200"/>
              <a:ext cx="838200" cy="800100"/>
              <a:chOff x="609600" y="2895600"/>
              <a:chExt cx="838200" cy="914400"/>
            </a:xfrm>
          </p:grpSpPr>
          <p:sp>
            <p:nvSpPr>
              <p:cNvPr id="407" name="Trapezoid 406"/>
              <p:cNvSpPr/>
              <p:nvPr/>
            </p:nvSpPr>
            <p:spPr>
              <a:xfrm flipV="1">
                <a:off x="609600" y="3124117"/>
                <a:ext cx="838463" cy="456862"/>
              </a:xfrm>
              <a:prstGeom prst="trapezoid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>
                    <a:latin typeface="Cambria Math" pitchFamily="18" charset="0"/>
                    <a:ea typeface="MS PGothic" pitchFamily="34" charset="-128"/>
                  </a:rPr>
                  <a:t>∘</a:t>
                </a:r>
                <a:endParaRPr lang="en-US" sz="2000">
                  <a:ea typeface="MS PGothic" pitchFamily="34" charset="-128"/>
                </a:endParaRPr>
              </a:p>
            </p:txBody>
          </p:sp>
          <p:grpSp>
            <p:nvGrpSpPr>
              <p:cNvPr id="20496" name="Group 407"/>
              <p:cNvGrpSpPr>
                <a:grpSpLocks/>
              </p:cNvGrpSpPr>
              <p:nvPr/>
            </p:nvGrpSpPr>
            <p:grpSpPr bwMode="auto">
              <a:xfrm>
                <a:off x="914400" y="3581400"/>
                <a:ext cx="228600" cy="228600"/>
                <a:chOff x="2438400" y="5257800"/>
                <a:chExt cx="228600" cy="228600"/>
              </a:xfrm>
            </p:grpSpPr>
            <p:cxnSp>
              <p:nvCxnSpPr>
                <p:cNvPr id="414" name="Straight Arrow Connector 413"/>
                <p:cNvCxnSpPr/>
                <p:nvPr/>
              </p:nvCxnSpPr>
              <p:spPr>
                <a:xfrm>
                  <a:off x="2438232" y="5257379"/>
                  <a:ext cx="0" cy="228431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5" name="Straight Arrow Connector 414"/>
                <p:cNvCxnSpPr/>
                <p:nvPr/>
              </p:nvCxnSpPr>
              <p:spPr>
                <a:xfrm>
                  <a:off x="2667431" y="5257379"/>
                  <a:ext cx="0" cy="228431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497" name="Group 408"/>
              <p:cNvGrpSpPr>
                <a:grpSpLocks/>
              </p:cNvGrpSpPr>
              <p:nvPr/>
            </p:nvGrpSpPr>
            <p:grpSpPr bwMode="auto">
              <a:xfrm>
                <a:off x="609600" y="2895600"/>
                <a:ext cx="838200" cy="228600"/>
                <a:chOff x="3048000" y="5410200"/>
                <a:chExt cx="838200" cy="228600"/>
              </a:xfrm>
            </p:grpSpPr>
            <p:cxnSp>
              <p:nvCxnSpPr>
                <p:cNvPr id="410" name="Straight Arrow Connector 409"/>
                <p:cNvCxnSpPr/>
                <p:nvPr/>
              </p:nvCxnSpPr>
              <p:spPr>
                <a:xfrm>
                  <a:off x="3048000" y="5410285"/>
                  <a:ext cx="0" cy="228432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1" name="Straight Arrow Connector 410"/>
                <p:cNvCxnSpPr/>
                <p:nvPr/>
              </p:nvCxnSpPr>
              <p:spPr>
                <a:xfrm>
                  <a:off x="3277199" y="5410285"/>
                  <a:ext cx="0" cy="228432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2" name="Straight Arrow Connector 411"/>
                <p:cNvCxnSpPr/>
                <p:nvPr/>
              </p:nvCxnSpPr>
              <p:spPr>
                <a:xfrm>
                  <a:off x="3657264" y="5410285"/>
                  <a:ext cx="0" cy="228432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3" name="Straight Arrow Connector 412"/>
                <p:cNvCxnSpPr/>
                <p:nvPr/>
              </p:nvCxnSpPr>
              <p:spPr>
                <a:xfrm>
                  <a:off x="3886463" y="5410285"/>
                  <a:ext cx="0" cy="228432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491" name="Group 35"/>
            <p:cNvGrpSpPr>
              <a:grpSpLocks/>
            </p:cNvGrpSpPr>
            <p:nvPr/>
          </p:nvGrpSpPr>
          <p:grpSpPr bwMode="auto">
            <a:xfrm>
              <a:off x="1219200" y="2362200"/>
              <a:ext cx="874729" cy="444423"/>
              <a:chOff x="1219200" y="2324100"/>
              <a:chExt cx="948330" cy="444423"/>
            </a:xfrm>
          </p:grpSpPr>
          <p:sp>
            <p:nvSpPr>
              <p:cNvPr id="20493" name="Rectangle 34"/>
              <p:cNvSpPr>
                <a:spLocks noChangeArrowheads="1"/>
              </p:cNvSpPr>
              <p:nvPr/>
            </p:nvSpPr>
            <p:spPr bwMode="auto">
              <a:xfrm>
                <a:off x="1219200" y="2324100"/>
                <a:ext cx="267236" cy="444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00000"/>
                    </a:solidFill>
                  </a:rPr>
                  <a:t>f</a:t>
                </a:r>
                <a:endParaRPr lang="en-US" sz="1600"/>
              </a:p>
            </p:txBody>
          </p:sp>
          <p:sp>
            <p:nvSpPr>
              <p:cNvPr id="20494" name="Rectangle 435"/>
              <p:cNvSpPr>
                <a:spLocks noChangeArrowheads="1"/>
              </p:cNvSpPr>
              <p:nvPr/>
            </p:nvSpPr>
            <p:spPr bwMode="auto">
              <a:xfrm>
                <a:off x="1828800" y="2324100"/>
                <a:ext cx="338730" cy="444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00000"/>
                    </a:solidFill>
                  </a:rPr>
                  <a:t>g</a:t>
                </a:r>
                <a:endParaRPr lang="en-US" sz="1600"/>
              </a:p>
            </p:txBody>
          </p:sp>
        </p:grpSp>
        <p:sp>
          <p:nvSpPr>
            <p:cNvPr id="20492" name="Rectangle 41"/>
            <p:cNvSpPr>
              <a:spLocks noChangeArrowheads="1"/>
            </p:cNvSpPr>
            <p:nvPr/>
          </p:nvSpPr>
          <p:spPr bwMode="auto">
            <a:xfrm>
              <a:off x="1371600" y="3429000"/>
              <a:ext cx="494162" cy="444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</a:rPr>
                <a:t>g</a:t>
              </a:r>
              <a:r>
                <a:rPr lang="en-US" sz="2000">
                  <a:solidFill>
                    <a:srgbClr val="000000"/>
                  </a:solidFill>
                  <a:latin typeface="Cambria Math" pitchFamily="18" charset="0"/>
                  <a:sym typeface="Symbol" pitchFamily="18" charset="2"/>
                </a:rPr>
                <a:t>∘</a:t>
              </a:r>
              <a:r>
                <a:rPr lang="en-US" sz="2000" b="1">
                  <a:solidFill>
                    <a:srgbClr val="000000"/>
                  </a:solidFill>
                </a:rPr>
                <a:t>f</a:t>
              </a:r>
              <a:endParaRPr lang="en-US" sz="1600">
                <a:solidFill>
                  <a:srgbClr val="000000"/>
                </a:solidFill>
              </a:endParaRPr>
            </a:p>
          </p:txBody>
        </p:sp>
      </p:grpSp>
      <p:sp>
        <p:nvSpPr>
          <p:cNvPr id="2048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mtClean="0"/>
              <a:t>Transition Function Composition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Computing all the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We need to compute all of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</a:rPr>
              <a:t>    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7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6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5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4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3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0</a:t>
            </a:r>
            <a:r>
              <a:rPr lang="en-US" sz="2400" dirty="0" smtClean="0">
                <a:solidFill>
                  <a:srgbClr val="000000"/>
                </a:solidFill>
              </a:rPr>
              <a:t>    Already </a:t>
            </a:r>
            <a:r>
              <a:rPr lang="en-US" sz="2400" dirty="0">
                <a:solidFill>
                  <a:srgbClr val="000000"/>
                </a:solidFill>
              </a:rPr>
              <a:t>computed</a:t>
            </a:r>
            <a:endParaRPr lang="en-US" sz="2400" b="1" baseline="-40000" dirty="0" smtClean="0">
              <a:solidFill>
                <a:srgbClr val="000000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</a:rPr>
              <a:t>    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6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5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4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3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0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      </a:t>
            </a:r>
            <a:r>
              <a:rPr lang="en-US" sz="2200" dirty="0" smtClean="0">
                <a:solidFill>
                  <a:srgbClr val="000000"/>
                </a:solidFill>
              </a:rPr>
              <a:t>=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6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dirty="0" smtClean="0">
                <a:solidFill>
                  <a:srgbClr val="000000"/>
                </a:solidFill>
                <a:sym typeface="Symbol" pitchFamily="18" charset="2"/>
              </a:rPr>
              <a:t>(</a:t>
            </a:r>
            <a:r>
              <a:rPr lang="en-US" sz="2800" b="1" dirty="0">
                <a:solidFill>
                  <a:srgbClr val="000000"/>
                </a:solidFill>
              </a:rPr>
              <a:t>f</a:t>
            </a:r>
            <a:r>
              <a:rPr lang="en-US" sz="2800" b="1" baseline="-20000" dirty="0">
                <a:solidFill>
                  <a:srgbClr val="000000"/>
                </a:solidFill>
              </a:rPr>
              <a:t>b</a:t>
            </a:r>
            <a:r>
              <a:rPr lang="en-US" sz="2400" b="1" baseline="-40000" dirty="0">
                <a:solidFill>
                  <a:srgbClr val="000000"/>
                </a:solidFill>
              </a:rPr>
              <a:t>5</a:t>
            </a:r>
            <a:r>
              <a:rPr lang="en-US" sz="2800" dirty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>
                <a:solidFill>
                  <a:srgbClr val="000000"/>
                </a:solidFill>
              </a:rPr>
              <a:t>f</a:t>
            </a:r>
            <a:r>
              <a:rPr lang="en-US" sz="2800" b="1" baseline="-20000" dirty="0">
                <a:solidFill>
                  <a:srgbClr val="000000"/>
                </a:solidFill>
              </a:rPr>
              <a:t>b</a:t>
            </a:r>
            <a:r>
              <a:rPr lang="en-US" sz="2400" b="1" baseline="-40000" dirty="0">
                <a:solidFill>
                  <a:srgbClr val="000000"/>
                </a:solidFill>
              </a:rPr>
              <a:t>4</a:t>
            </a:r>
            <a:r>
              <a:rPr lang="en-US" sz="2800" dirty="0">
                <a:solidFill>
                  <a:srgbClr val="000000"/>
                </a:solidFill>
                <a:ea typeface="Cambria Math" pitchFamily="18" charset="0"/>
              </a:rPr>
              <a:t>)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dirty="0" smtClean="0">
                <a:solidFill>
                  <a:srgbClr val="000000"/>
                </a:solidFill>
                <a:sym typeface="Symbol" pitchFamily="18" charset="2"/>
              </a:rPr>
              <a:t>(</a:t>
            </a:r>
            <a:r>
              <a:rPr lang="en-US" sz="2800" b="1" dirty="0">
                <a:solidFill>
                  <a:srgbClr val="000000"/>
                </a:solidFill>
              </a:rPr>
              <a:t>f</a:t>
            </a:r>
            <a:r>
              <a:rPr lang="en-US" sz="2800" b="1" baseline="-20000" dirty="0">
                <a:solidFill>
                  <a:srgbClr val="000000"/>
                </a:solidFill>
              </a:rPr>
              <a:t>b</a:t>
            </a:r>
            <a:r>
              <a:rPr lang="en-US" sz="2400" b="1" baseline="-40000" dirty="0">
                <a:solidFill>
                  <a:srgbClr val="000000"/>
                </a:solidFill>
              </a:rPr>
              <a:t>3</a:t>
            </a:r>
            <a:r>
              <a:rPr lang="en-US" sz="2800" dirty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>
                <a:solidFill>
                  <a:srgbClr val="000000"/>
                </a:solidFill>
              </a:rPr>
              <a:t>f</a:t>
            </a:r>
            <a:r>
              <a:rPr lang="en-US" sz="2800" b="1" baseline="-20000" dirty="0">
                <a:solidFill>
                  <a:srgbClr val="000000"/>
                </a:solidFill>
              </a:rPr>
              <a:t>b</a:t>
            </a:r>
            <a:r>
              <a:rPr lang="en-US" sz="2400" b="1" baseline="-40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>
                <a:solidFill>
                  <a:srgbClr val="000000"/>
                </a:solidFill>
              </a:rPr>
              <a:t>f</a:t>
            </a:r>
            <a:r>
              <a:rPr lang="en-US" sz="2800" b="1" baseline="-20000" dirty="0">
                <a:solidFill>
                  <a:srgbClr val="000000"/>
                </a:solidFill>
              </a:rPr>
              <a:t>b</a:t>
            </a:r>
            <a:r>
              <a:rPr lang="en-US" sz="2400" b="1" baseline="-40000" dirty="0">
                <a:solidFill>
                  <a:srgbClr val="000000"/>
                </a:solidFill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>
                <a:solidFill>
                  <a:srgbClr val="000000"/>
                </a:solidFill>
              </a:rPr>
              <a:t>f</a:t>
            </a:r>
            <a:r>
              <a:rPr lang="en-US" sz="2800" b="1" baseline="-20000" dirty="0">
                <a:solidFill>
                  <a:srgbClr val="000000"/>
                </a:solidFill>
              </a:rPr>
              <a:t>b</a:t>
            </a:r>
            <a:r>
              <a:rPr lang="en-US" sz="2400" b="1" baseline="-40000" dirty="0">
                <a:solidFill>
                  <a:srgbClr val="000000"/>
                </a:solidFill>
              </a:rPr>
              <a:t>0</a:t>
            </a:r>
            <a:r>
              <a:rPr lang="en-US" sz="2800" dirty="0">
                <a:solidFill>
                  <a:srgbClr val="000000"/>
                </a:solidFill>
                <a:ea typeface="Cambria Math" pitchFamily="18" charset="0"/>
              </a:rPr>
              <a:t>)</a:t>
            </a:r>
            <a:endParaRPr lang="en-US" sz="2400" b="1" baseline="-40000" dirty="0" smtClean="0">
              <a:solidFill>
                <a:srgbClr val="000000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400" b="1" baseline="-400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    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5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4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3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0</a:t>
            </a:r>
            <a:r>
              <a:rPr lang="en-US" sz="2400" b="1" dirty="0" smtClean="0">
                <a:solidFill>
                  <a:srgbClr val="000000"/>
                </a:solidFill>
              </a:rPr>
              <a:t>              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= </a:t>
            </a:r>
            <a:r>
              <a:rPr lang="en-US" sz="2800" dirty="0" smtClean="0">
                <a:solidFill>
                  <a:srgbClr val="000000"/>
                </a:solidFill>
                <a:sym typeface="Symbol" pitchFamily="18" charset="2"/>
              </a:rPr>
              <a:t>(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5</a:t>
            </a:r>
            <a:r>
              <a:rPr lang="en-US" sz="2800" dirty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4</a:t>
            </a:r>
            <a:r>
              <a:rPr lang="en-US" sz="2800" dirty="0" smtClean="0">
                <a:solidFill>
                  <a:srgbClr val="000000"/>
                </a:solidFill>
                <a:ea typeface="Cambria Math" pitchFamily="18" charset="0"/>
              </a:rPr>
              <a:t>) 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 </a:t>
            </a:r>
            <a:r>
              <a:rPr lang="en-US" sz="2800" dirty="0" smtClean="0">
                <a:solidFill>
                  <a:srgbClr val="000000"/>
                </a:solidFill>
                <a:sym typeface="Symbol" pitchFamily="18" charset="2"/>
              </a:rPr>
              <a:t>(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3</a:t>
            </a:r>
            <a:r>
              <a:rPr lang="en-US" sz="2800" dirty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>
                <a:solidFill>
                  <a:srgbClr val="000000"/>
                </a:solidFill>
              </a:rPr>
              <a:t>f</a:t>
            </a:r>
            <a:r>
              <a:rPr lang="en-US" sz="2800" b="1" baseline="-20000" dirty="0">
                <a:solidFill>
                  <a:srgbClr val="000000"/>
                </a:solidFill>
              </a:rPr>
              <a:t>b</a:t>
            </a:r>
            <a:r>
              <a:rPr lang="en-US" sz="2400" b="1" baseline="-40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>
                <a:solidFill>
                  <a:srgbClr val="000000"/>
                </a:solidFill>
              </a:rPr>
              <a:t>f</a:t>
            </a:r>
            <a:r>
              <a:rPr lang="en-US" sz="2800" b="1" baseline="-20000" dirty="0">
                <a:solidFill>
                  <a:srgbClr val="000000"/>
                </a:solidFill>
              </a:rPr>
              <a:t>b</a:t>
            </a:r>
            <a:r>
              <a:rPr lang="en-US" sz="2400" b="1" baseline="-40000" dirty="0">
                <a:solidFill>
                  <a:srgbClr val="000000"/>
                </a:solidFill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0</a:t>
            </a:r>
            <a:r>
              <a:rPr lang="en-US" sz="2800" dirty="0" smtClean="0">
                <a:solidFill>
                  <a:srgbClr val="000000"/>
                </a:solidFill>
                <a:ea typeface="Cambria Math" pitchFamily="18" charset="0"/>
              </a:rPr>
              <a:t>)</a:t>
            </a:r>
            <a:endParaRPr lang="en-US" sz="2400" b="1" baseline="-40000" dirty="0" smtClean="0">
              <a:solidFill>
                <a:srgbClr val="000000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</a:rPr>
              <a:t>    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4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3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</a:rPr>
              <a:t>                            </a:t>
            </a:r>
            <a:r>
              <a:rPr lang="en-US" sz="2000" dirty="0" smtClean="0">
                <a:solidFill>
                  <a:srgbClr val="000000"/>
                </a:solidFill>
              </a:rPr>
              <a:t>=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4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sym typeface="Symbol" pitchFamily="18" charset="2"/>
              </a:rPr>
              <a:t>(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3</a:t>
            </a:r>
            <a:r>
              <a:rPr lang="en-US" sz="2800" dirty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>
                <a:solidFill>
                  <a:srgbClr val="000000"/>
                </a:solidFill>
              </a:rPr>
              <a:t>f</a:t>
            </a:r>
            <a:r>
              <a:rPr lang="en-US" sz="2800" b="1" baseline="-20000" dirty="0">
                <a:solidFill>
                  <a:srgbClr val="000000"/>
                </a:solidFill>
              </a:rPr>
              <a:t>b</a:t>
            </a:r>
            <a:r>
              <a:rPr lang="en-US" sz="2400" b="1" baseline="-40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>
                <a:solidFill>
                  <a:srgbClr val="000000"/>
                </a:solidFill>
              </a:rPr>
              <a:t>f</a:t>
            </a:r>
            <a:r>
              <a:rPr lang="en-US" sz="2800" b="1" baseline="-20000" dirty="0">
                <a:solidFill>
                  <a:srgbClr val="000000"/>
                </a:solidFill>
              </a:rPr>
              <a:t>b</a:t>
            </a:r>
            <a:r>
              <a:rPr lang="en-US" sz="2400" b="1" baseline="-40000" dirty="0">
                <a:solidFill>
                  <a:srgbClr val="000000"/>
                </a:solidFill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0</a:t>
            </a:r>
            <a:r>
              <a:rPr lang="en-US" sz="2800" dirty="0">
                <a:solidFill>
                  <a:srgbClr val="000000"/>
                </a:solidFill>
                <a:ea typeface="Cambria Math" pitchFamily="18" charset="0"/>
              </a:rPr>
              <a:t> )</a:t>
            </a:r>
            <a:endParaRPr lang="en-US" sz="2400" b="1" baseline="-40000" dirty="0" smtClean="0">
              <a:solidFill>
                <a:srgbClr val="000000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400" b="1" baseline="-400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    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3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>
                <a:solidFill>
                  <a:srgbClr val="000000"/>
                </a:solidFill>
              </a:rPr>
              <a:t>f</a:t>
            </a:r>
            <a:r>
              <a:rPr lang="en-US" sz="2800" b="1" baseline="-20000" dirty="0">
                <a:solidFill>
                  <a:srgbClr val="000000"/>
                </a:solidFill>
              </a:rPr>
              <a:t>b</a:t>
            </a:r>
            <a:r>
              <a:rPr lang="en-US" sz="2400" b="1" baseline="-40000" dirty="0">
                <a:solidFill>
                  <a:srgbClr val="000000"/>
                </a:solidFill>
              </a:rPr>
              <a:t>0</a:t>
            </a:r>
            <a:r>
              <a:rPr lang="en-US" sz="2400" b="1" dirty="0" smtClean="0">
                <a:solidFill>
                  <a:srgbClr val="000000"/>
                </a:solidFill>
              </a:rPr>
              <a:t>                                  </a:t>
            </a:r>
            <a:r>
              <a:rPr lang="en-US" sz="2400" dirty="0" smtClean="0">
                <a:solidFill>
                  <a:srgbClr val="000000"/>
                </a:solidFill>
              </a:rPr>
              <a:t>Already computed</a:t>
            </a:r>
            <a:endParaRPr lang="en-US" sz="2400" baseline="-40000" dirty="0" smtClean="0">
              <a:solidFill>
                <a:srgbClr val="000000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</a:rPr>
              <a:t>    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>
                <a:solidFill>
                  <a:srgbClr val="000000"/>
                </a:solidFill>
              </a:rPr>
              <a:t>f</a:t>
            </a:r>
            <a:r>
              <a:rPr lang="en-US" sz="2800" b="1" baseline="-20000" dirty="0">
                <a:solidFill>
                  <a:srgbClr val="000000"/>
                </a:solidFill>
              </a:rPr>
              <a:t>b</a:t>
            </a:r>
            <a:r>
              <a:rPr lang="en-US" sz="2400" b="1" baseline="-40000" dirty="0">
                <a:solidFill>
                  <a:srgbClr val="000000"/>
                </a:solidFill>
              </a:rPr>
              <a:t>0</a:t>
            </a:r>
            <a:r>
              <a:rPr lang="en-US" sz="2400" b="1" dirty="0" smtClean="0">
                <a:solidFill>
                  <a:srgbClr val="000000"/>
                </a:solidFill>
              </a:rPr>
              <a:t>                                      </a:t>
            </a:r>
            <a:r>
              <a:rPr lang="en-US" sz="2000" dirty="0" smtClean="0">
                <a:solidFill>
                  <a:srgbClr val="000000"/>
                </a:solidFill>
              </a:rPr>
              <a:t>=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 </a:t>
            </a:r>
            <a:r>
              <a:rPr lang="en-US" sz="2800" dirty="0" smtClean="0">
                <a:solidFill>
                  <a:srgbClr val="000000"/>
                </a:solidFill>
                <a:sym typeface="Symbol" pitchFamily="18" charset="2"/>
              </a:rPr>
              <a:t>(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0</a:t>
            </a:r>
            <a:r>
              <a:rPr lang="en-US" sz="2800" dirty="0" smtClean="0">
                <a:solidFill>
                  <a:srgbClr val="000000"/>
                </a:solidFill>
                <a:ea typeface="Cambria Math" pitchFamily="18" charset="0"/>
              </a:rPr>
              <a:t>)</a:t>
            </a:r>
            <a:endParaRPr lang="en-US" sz="2400" baseline="-40000" dirty="0" smtClean="0">
              <a:solidFill>
                <a:srgbClr val="000000"/>
              </a:solidFill>
              <a:latin typeface="Cambria Math" pitchFamily="18" charset="0"/>
              <a:ea typeface="Cambria Math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</a:rPr>
              <a:t>    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Cambria Math" pitchFamily="18" charset="0"/>
                <a:sym typeface="Symbol" pitchFamily="18" charset="2"/>
              </a:rPr>
              <a:t>∘</a:t>
            </a:r>
            <a:r>
              <a:rPr lang="en-US" sz="2800" b="1" dirty="0" smtClean="0">
                <a:solidFill>
                  <a:srgbClr val="000000"/>
                </a:solidFill>
              </a:rPr>
              <a:t>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0</a:t>
            </a:r>
            <a:r>
              <a:rPr lang="en-US" sz="2400" b="1" dirty="0" smtClean="0">
                <a:solidFill>
                  <a:srgbClr val="000000"/>
                </a:solidFill>
              </a:rPr>
              <a:t>                                                 </a:t>
            </a:r>
            <a:r>
              <a:rPr lang="en-US" sz="2400" dirty="0" smtClean="0">
                <a:solidFill>
                  <a:srgbClr val="000000"/>
                </a:solidFill>
              </a:rPr>
              <a:t>Already computed</a:t>
            </a:r>
            <a:endParaRPr lang="en-US" sz="2400" baseline="-40000" dirty="0" smtClean="0">
              <a:solidFill>
                <a:srgbClr val="000000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</a:rPr>
              <a:t>    f</a:t>
            </a:r>
            <a:r>
              <a:rPr lang="en-US" sz="2800" b="1" baseline="-20000" dirty="0" smtClean="0">
                <a:solidFill>
                  <a:srgbClr val="000000"/>
                </a:solidFill>
              </a:rPr>
              <a:t>b</a:t>
            </a:r>
            <a:r>
              <a:rPr lang="en-US" sz="2400" b="1" baseline="-40000" dirty="0" smtClean="0">
                <a:solidFill>
                  <a:srgbClr val="000000"/>
                </a:solidFill>
              </a:rPr>
              <a:t>0 </a:t>
            </a:r>
            <a:r>
              <a:rPr lang="en-US" sz="2400" b="1" dirty="0" smtClean="0">
                <a:solidFill>
                  <a:srgbClr val="000000"/>
                </a:solidFill>
              </a:rPr>
              <a:t>                                                        </a:t>
            </a:r>
            <a:r>
              <a:rPr lang="en-US" sz="2400" dirty="0" smtClean="0">
                <a:solidFill>
                  <a:srgbClr val="000000"/>
                </a:solidFill>
              </a:rPr>
              <a:t>Already </a:t>
            </a:r>
            <a:r>
              <a:rPr lang="en-US" sz="2400" dirty="0">
                <a:solidFill>
                  <a:srgbClr val="000000"/>
                </a:solidFill>
              </a:rPr>
              <a:t>computed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7C32B-12E2-4E78-849B-41DF392881B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Prefix Circuit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general way of doing this efficiently is called a parallel prefix circuit</a:t>
            </a:r>
          </a:p>
          <a:p>
            <a:pPr lvl="1"/>
            <a:r>
              <a:rPr lang="en-US" dirty="0" smtClean="0"/>
              <a:t>Designed and analyzed by Michael Fischer and Richard Ladner (University of Washington)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Uses an adder composition operation that sets 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G’’= G’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+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G P’ and P’’= P’P</a:t>
            </a:r>
          </a:p>
          <a:p>
            <a:pPr lvl="1"/>
            <a:r>
              <a:rPr lang="en-US" dirty="0" smtClean="0">
                <a:ea typeface="Cambria Math" pitchFamily="18" charset="0"/>
                <a:cs typeface="Cambria Math" pitchFamily="18" charset="0"/>
              </a:rPr>
              <a:t>we just show it for the part for computing P’’ which is a Parallel Prefix AND Circuit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EE208A-8E0C-4D95-BEEA-B395C835AD9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13"/>
          <p:cNvSpPr>
            <a:spLocks noChangeShapeType="1"/>
          </p:cNvSpPr>
          <p:nvPr/>
        </p:nvSpPr>
        <p:spPr bwMode="auto">
          <a:xfrm>
            <a:off x="1190625" y="3689350"/>
            <a:ext cx="4260850" cy="11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5" name="Line 15"/>
          <p:cNvSpPr>
            <a:spLocks noChangeShapeType="1"/>
          </p:cNvSpPr>
          <p:nvPr/>
        </p:nvSpPr>
        <p:spPr bwMode="auto">
          <a:xfrm>
            <a:off x="1190625" y="3246438"/>
            <a:ext cx="4260850" cy="11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Line 16"/>
          <p:cNvSpPr>
            <a:spLocks noChangeShapeType="1"/>
          </p:cNvSpPr>
          <p:nvPr/>
        </p:nvSpPr>
        <p:spPr bwMode="auto">
          <a:xfrm>
            <a:off x="1190625" y="2803525"/>
            <a:ext cx="4260850" cy="11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Line 17"/>
          <p:cNvSpPr>
            <a:spLocks noChangeShapeType="1"/>
          </p:cNvSpPr>
          <p:nvPr/>
        </p:nvSpPr>
        <p:spPr bwMode="auto">
          <a:xfrm>
            <a:off x="1190625" y="2360613"/>
            <a:ext cx="4260850" cy="11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2384425" y="2208213"/>
            <a:ext cx="1606550" cy="16621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Parallel Prefix</a:t>
            </a:r>
          </a:p>
          <a:p>
            <a:pPr algn="ctr"/>
            <a:r>
              <a:rPr lang="en-US"/>
              <a:t>n/2 inputs</a:t>
            </a:r>
          </a:p>
        </p:txBody>
      </p:sp>
      <p:sp>
        <p:nvSpPr>
          <p:cNvPr id="235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Parallel Prefix AND Circuit</a:t>
            </a:r>
          </a:p>
        </p:txBody>
      </p:sp>
      <p:grpSp>
        <p:nvGrpSpPr>
          <p:cNvPr id="23560" name="Group 19"/>
          <p:cNvGrpSpPr>
            <a:grpSpLocks/>
          </p:cNvGrpSpPr>
          <p:nvPr/>
        </p:nvGrpSpPr>
        <p:grpSpPr bwMode="auto">
          <a:xfrm>
            <a:off x="1190625" y="4433888"/>
            <a:ext cx="5110163" cy="1358900"/>
            <a:chOff x="709" y="1031"/>
            <a:chExt cx="2515" cy="844"/>
          </a:xfrm>
        </p:grpSpPr>
        <p:sp>
          <p:nvSpPr>
            <p:cNvPr id="23595" name="Line 20"/>
            <p:cNvSpPr>
              <a:spLocks noChangeShapeType="1"/>
            </p:cNvSpPr>
            <p:nvPr/>
          </p:nvSpPr>
          <p:spPr bwMode="auto">
            <a:xfrm>
              <a:off x="709" y="1868"/>
              <a:ext cx="2515" cy="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Line 21"/>
            <p:cNvSpPr>
              <a:spLocks noChangeShapeType="1"/>
            </p:cNvSpPr>
            <p:nvPr/>
          </p:nvSpPr>
          <p:spPr bwMode="auto">
            <a:xfrm>
              <a:off x="709" y="1589"/>
              <a:ext cx="2515" cy="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Line 22"/>
            <p:cNvSpPr>
              <a:spLocks noChangeShapeType="1"/>
            </p:cNvSpPr>
            <p:nvPr/>
          </p:nvSpPr>
          <p:spPr bwMode="auto">
            <a:xfrm>
              <a:off x="709" y="1310"/>
              <a:ext cx="2515" cy="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8" name="Line 23"/>
            <p:cNvSpPr>
              <a:spLocks noChangeShapeType="1"/>
            </p:cNvSpPr>
            <p:nvPr/>
          </p:nvSpPr>
          <p:spPr bwMode="auto">
            <a:xfrm>
              <a:off x="709" y="1031"/>
              <a:ext cx="2515" cy="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61" name="Rectangle 12"/>
          <p:cNvSpPr>
            <a:spLocks noChangeArrowheads="1"/>
          </p:cNvSpPr>
          <p:nvPr/>
        </p:nvSpPr>
        <p:spPr bwMode="auto">
          <a:xfrm>
            <a:off x="2384425" y="4298950"/>
            <a:ext cx="1606550" cy="16621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Parallel Prefix</a:t>
            </a:r>
          </a:p>
          <a:p>
            <a:pPr algn="ctr"/>
            <a:r>
              <a:rPr lang="en-US"/>
              <a:t>n/2 inputs</a:t>
            </a:r>
          </a:p>
        </p:txBody>
      </p:sp>
      <p:sp>
        <p:nvSpPr>
          <p:cNvPr id="23562" name="Line 30"/>
          <p:cNvSpPr>
            <a:spLocks noChangeShapeType="1"/>
          </p:cNvSpPr>
          <p:nvPr/>
        </p:nvSpPr>
        <p:spPr bwMode="auto">
          <a:xfrm flipH="1" flipV="1">
            <a:off x="5105400" y="2560638"/>
            <a:ext cx="0" cy="1870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31"/>
          <p:cNvSpPr>
            <a:spLocks noChangeShapeType="1"/>
          </p:cNvSpPr>
          <p:nvPr/>
        </p:nvSpPr>
        <p:spPr bwMode="auto">
          <a:xfrm flipV="1">
            <a:off x="4884738" y="3017838"/>
            <a:ext cx="0" cy="14620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32"/>
          <p:cNvSpPr>
            <a:spLocks noChangeShapeType="1"/>
          </p:cNvSpPr>
          <p:nvPr/>
        </p:nvSpPr>
        <p:spPr bwMode="auto">
          <a:xfrm flipV="1">
            <a:off x="4343400" y="3886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33"/>
          <p:cNvSpPr>
            <a:spLocks noChangeShapeType="1"/>
          </p:cNvSpPr>
          <p:nvPr/>
        </p:nvSpPr>
        <p:spPr bwMode="auto">
          <a:xfrm flipV="1">
            <a:off x="4605338" y="3419475"/>
            <a:ext cx="0" cy="1071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66" name="Group 88"/>
          <p:cNvGrpSpPr>
            <a:grpSpLocks/>
          </p:cNvGrpSpPr>
          <p:nvPr/>
        </p:nvGrpSpPr>
        <p:grpSpPr bwMode="auto">
          <a:xfrm>
            <a:off x="4325938" y="4379913"/>
            <a:ext cx="835025" cy="106362"/>
            <a:chOff x="2733" y="2783"/>
            <a:chExt cx="526" cy="67"/>
          </a:xfrm>
        </p:grpSpPr>
        <p:sp>
          <p:nvSpPr>
            <p:cNvPr id="23591" name="Oval 34"/>
            <p:cNvSpPr>
              <a:spLocks noChangeArrowheads="1"/>
            </p:cNvSpPr>
            <p:nvPr/>
          </p:nvSpPr>
          <p:spPr bwMode="auto">
            <a:xfrm>
              <a:off x="2733" y="2786"/>
              <a:ext cx="49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2" name="Oval 35"/>
            <p:cNvSpPr>
              <a:spLocks noChangeArrowheads="1"/>
            </p:cNvSpPr>
            <p:nvPr/>
          </p:nvSpPr>
          <p:spPr bwMode="auto">
            <a:xfrm>
              <a:off x="2878" y="2787"/>
              <a:ext cx="49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3" name="Oval 36"/>
            <p:cNvSpPr>
              <a:spLocks noChangeArrowheads="1"/>
            </p:cNvSpPr>
            <p:nvPr/>
          </p:nvSpPr>
          <p:spPr bwMode="auto">
            <a:xfrm>
              <a:off x="3058" y="2783"/>
              <a:ext cx="49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4" name="Oval 37"/>
            <p:cNvSpPr>
              <a:spLocks noChangeArrowheads="1"/>
            </p:cNvSpPr>
            <p:nvPr/>
          </p:nvSpPr>
          <p:spPr bwMode="auto">
            <a:xfrm>
              <a:off x="3210" y="2786"/>
              <a:ext cx="49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7" name="Line 42"/>
          <p:cNvSpPr>
            <a:spLocks noChangeShapeType="1"/>
          </p:cNvSpPr>
          <p:nvPr/>
        </p:nvSpPr>
        <p:spPr bwMode="auto">
          <a:xfrm>
            <a:off x="5121275" y="2560638"/>
            <a:ext cx="3651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410" tIns="16161" rIns="11410" bIns="16161"/>
          <a:lstStyle/>
          <a:p>
            <a:endParaRPr lang="en-US"/>
          </a:p>
        </p:txBody>
      </p:sp>
      <p:sp>
        <p:nvSpPr>
          <p:cNvPr id="23568" name="Line 42"/>
          <p:cNvSpPr>
            <a:spLocks noChangeShapeType="1"/>
          </p:cNvSpPr>
          <p:nvPr/>
        </p:nvSpPr>
        <p:spPr bwMode="auto">
          <a:xfrm>
            <a:off x="4870450" y="3008313"/>
            <a:ext cx="6159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410" tIns="16161" rIns="11410" bIns="16161"/>
          <a:lstStyle/>
          <a:p>
            <a:endParaRPr lang="en-US"/>
          </a:p>
        </p:txBody>
      </p:sp>
      <p:sp>
        <p:nvSpPr>
          <p:cNvPr id="23569" name="Line 42"/>
          <p:cNvSpPr>
            <a:spLocks noChangeShapeType="1"/>
          </p:cNvSpPr>
          <p:nvPr/>
        </p:nvSpPr>
        <p:spPr bwMode="auto">
          <a:xfrm>
            <a:off x="4359275" y="3886200"/>
            <a:ext cx="10969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410" tIns="16161" rIns="11410" bIns="16161"/>
          <a:lstStyle/>
          <a:p>
            <a:endParaRPr lang="en-US"/>
          </a:p>
        </p:txBody>
      </p:sp>
      <p:sp>
        <p:nvSpPr>
          <p:cNvPr id="23570" name="Line 42"/>
          <p:cNvSpPr>
            <a:spLocks noChangeShapeType="1"/>
          </p:cNvSpPr>
          <p:nvPr/>
        </p:nvSpPr>
        <p:spPr bwMode="auto">
          <a:xfrm>
            <a:off x="4606925" y="3438525"/>
            <a:ext cx="822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410" tIns="16161" rIns="11410" bIns="16161"/>
          <a:lstStyle/>
          <a:p>
            <a:endParaRPr lang="en-US"/>
          </a:p>
        </p:txBody>
      </p:sp>
      <p:sp>
        <p:nvSpPr>
          <p:cNvPr id="23571" name="Line 78"/>
          <p:cNvSpPr>
            <a:spLocks noChangeShapeType="1"/>
          </p:cNvSpPr>
          <p:nvPr/>
        </p:nvSpPr>
        <p:spPr bwMode="auto">
          <a:xfrm>
            <a:off x="6013450" y="2463800"/>
            <a:ext cx="25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79"/>
          <p:cNvSpPr>
            <a:spLocks noChangeShapeType="1"/>
          </p:cNvSpPr>
          <p:nvPr/>
        </p:nvSpPr>
        <p:spPr bwMode="auto">
          <a:xfrm>
            <a:off x="6045200" y="2914650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80"/>
          <p:cNvSpPr>
            <a:spLocks noChangeShapeType="1"/>
          </p:cNvSpPr>
          <p:nvPr/>
        </p:nvSpPr>
        <p:spPr bwMode="auto">
          <a:xfrm>
            <a:off x="6019800" y="334645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81"/>
          <p:cNvSpPr>
            <a:spLocks noChangeShapeType="1"/>
          </p:cNvSpPr>
          <p:nvPr/>
        </p:nvSpPr>
        <p:spPr bwMode="auto">
          <a:xfrm>
            <a:off x="6007100" y="3790950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Text Box 82"/>
          <p:cNvSpPr txBox="1">
            <a:spLocks noChangeArrowheads="1"/>
          </p:cNvSpPr>
          <p:nvPr/>
        </p:nvSpPr>
        <p:spPr bwMode="auto">
          <a:xfrm>
            <a:off x="809625" y="5529263"/>
            <a:ext cx="4508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olidFill>
                  <a:srgbClr val="000000"/>
                </a:solidFill>
              </a:rPr>
              <a:t>P</a:t>
            </a:r>
            <a:r>
              <a:rPr lang="en-US" sz="2000" b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3576" name="Text Box 83"/>
          <p:cNvSpPr txBox="1">
            <a:spLocks noChangeArrowheads="1"/>
          </p:cNvSpPr>
          <p:nvPr/>
        </p:nvSpPr>
        <p:spPr bwMode="auto">
          <a:xfrm>
            <a:off x="609600" y="4267200"/>
            <a:ext cx="6032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olidFill>
                  <a:srgbClr val="000000"/>
                </a:solidFill>
              </a:rPr>
              <a:t>P</a:t>
            </a:r>
            <a:r>
              <a:rPr lang="en-US" sz="2000" b="1" baseline="-25000">
                <a:solidFill>
                  <a:srgbClr val="000000"/>
                </a:solidFill>
              </a:rPr>
              <a:t>n/2</a:t>
            </a:r>
          </a:p>
        </p:txBody>
      </p:sp>
      <p:sp>
        <p:nvSpPr>
          <p:cNvPr id="23577" name="Text Box 84"/>
          <p:cNvSpPr txBox="1">
            <a:spLocks noChangeArrowheads="1"/>
          </p:cNvSpPr>
          <p:nvPr/>
        </p:nvSpPr>
        <p:spPr bwMode="auto">
          <a:xfrm>
            <a:off x="434975" y="3417888"/>
            <a:ext cx="7969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olidFill>
                  <a:srgbClr val="000000"/>
                </a:solidFill>
              </a:rPr>
              <a:t>P</a:t>
            </a:r>
            <a:r>
              <a:rPr lang="en-US" sz="2000" b="1" baseline="-25000">
                <a:solidFill>
                  <a:srgbClr val="000000"/>
                </a:solidFill>
              </a:rPr>
              <a:t>n/2+1</a:t>
            </a:r>
          </a:p>
        </p:txBody>
      </p:sp>
      <p:sp>
        <p:nvSpPr>
          <p:cNvPr id="23578" name="Text Box 85"/>
          <p:cNvSpPr txBox="1">
            <a:spLocks noChangeArrowheads="1"/>
          </p:cNvSpPr>
          <p:nvPr/>
        </p:nvSpPr>
        <p:spPr bwMode="auto">
          <a:xfrm>
            <a:off x="685800" y="2133600"/>
            <a:ext cx="4603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olidFill>
                  <a:srgbClr val="000000"/>
                </a:solidFill>
              </a:rPr>
              <a:t>P</a:t>
            </a:r>
            <a:r>
              <a:rPr lang="en-US" sz="2000" b="1" baseline="-2500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23579" name="Rectangle 86"/>
          <p:cNvSpPr>
            <a:spLocks noChangeArrowheads="1"/>
          </p:cNvSpPr>
          <p:nvPr/>
        </p:nvSpPr>
        <p:spPr bwMode="auto">
          <a:xfrm>
            <a:off x="1860550" y="1587500"/>
            <a:ext cx="4241800" cy="45339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Text Box 87"/>
          <p:cNvSpPr txBox="1">
            <a:spLocks noChangeArrowheads="1"/>
          </p:cNvSpPr>
          <p:nvPr/>
        </p:nvSpPr>
        <p:spPr bwMode="auto">
          <a:xfrm>
            <a:off x="3338513" y="1566863"/>
            <a:ext cx="2298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000000"/>
                </a:solidFill>
              </a:rPr>
              <a:t>Parallel Prefix </a:t>
            </a:r>
          </a:p>
          <a:p>
            <a:pPr algn="ctr" eaLnBrk="1" hangingPunct="1"/>
            <a:r>
              <a:rPr lang="en-US" sz="2000">
                <a:solidFill>
                  <a:srgbClr val="000000"/>
                </a:solidFill>
              </a:rPr>
              <a:t>n inputs</a:t>
            </a:r>
          </a:p>
        </p:txBody>
      </p:sp>
      <p:sp>
        <p:nvSpPr>
          <p:cNvPr id="23581" name="Text Box 89"/>
          <p:cNvSpPr txBox="1">
            <a:spLocks noChangeArrowheads="1"/>
          </p:cNvSpPr>
          <p:nvPr/>
        </p:nvSpPr>
        <p:spPr bwMode="auto">
          <a:xfrm>
            <a:off x="6283325" y="5516563"/>
            <a:ext cx="4508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olidFill>
                  <a:srgbClr val="000000"/>
                </a:solidFill>
              </a:rPr>
              <a:t>P</a:t>
            </a:r>
            <a:r>
              <a:rPr lang="en-US" sz="2000" b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3582" name="Text Box 90"/>
          <p:cNvSpPr txBox="1">
            <a:spLocks noChangeArrowheads="1"/>
          </p:cNvSpPr>
          <p:nvPr/>
        </p:nvSpPr>
        <p:spPr bwMode="auto">
          <a:xfrm>
            <a:off x="6308725" y="4233863"/>
            <a:ext cx="1346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olidFill>
                  <a:srgbClr val="000000"/>
                </a:solidFill>
              </a:rPr>
              <a:t>P</a:t>
            </a:r>
            <a:r>
              <a:rPr lang="en-US" sz="2000" b="1" baseline="-25000">
                <a:solidFill>
                  <a:srgbClr val="000000"/>
                </a:solidFill>
              </a:rPr>
              <a:t>1</a:t>
            </a:r>
            <a:r>
              <a:rPr lang="en-US" sz="2000" b="1">
                <a:solidFill>
                  <a:srgbClr val="000000"/>
                </a:solidFill>
              </a:rPr>
              <a:t>P</a:t>
            </a:r>
            <a:r>
              <a:rPr lang="en-US" sz="2000" b="1" baseline="-25000">
                <a:solidFill>
                  <a:srgbClr val="000000"/>
                </a:solidFill>
              </a:rPr>
              <a:t>2</a:t>
            </a:r>
            <a:r>
              <a:rPr lang="en-US" sz="2000" b="1">
                <a:solidFill>
                  <a:srgbClr val="000000"/>
                </a:solidFill>
              </a:rPr>
              <a:t>...P</a:t>
            </a:r>
            <a:r>
              <a:rPr lang="en-US" sz="2000" b="1" baseline="-25000">
                <a:solidFill>
                  <a:srgbClr val="000000"/>
                </a:solidFill>
              </a:rPr>
              <a:t>n/2</a:t>
            </a:r>
          </a:p>
        </p:txBody>
      </p:sp>
      <p:sp>
        <p:nvSpPr>
          <p:cNvPr id="23583" name="Text Box 91"/>
          <p:cNvSpPr txBox="1">
            <a:spLocks noChangeArrowheads="1"/>
          </p:cNvSpPr>
          <p:nvPr/>
        </p:nvSpPr>
        <p:spPr bwMode="auto">
          <a:xfrm>
            <a:off x="6327775" y="3592513"/>
            <a:ext cx="20542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olidFill>
                  <a:srgbClr val="000000"/>
                </a:solidFill>
              </a:rPr>
              <a:t>P</a:t>
            </a:r>
            <a:r>
              <a:rPr lang="en-US" sz="2000" b="1" baseline="-25000">
                <a:solidFill>
                  <a:srgbClr val="000000"/>
                </a:solidFill>
              </a:rPr>
              <a:t>1</a:t>
            </a:r>
            <a:r>
              <a:rPr lang="en-US" sz="2000" b="1">
                <a:solidFill>
                  <a:srgbClr val="000000"/>
                </a:solidFill>
              </a:rPr>
              <a:t>P</a:t>
            </a:r>
            <a:r>
              <a:rPr lang="en-US" sz="2000" b="1" baseline="-25000">
                <a:solidFill>
                  <a:srgbClr val="000000"/>
                </a:solidFill>
              </a:rPr>
              <a:t>2</a:t>
            </a:r>
            <a:r>
              <a:rPr lang="en-US" sz="2000" b="1">
                <a:solidFill>
                  <a:srgbClr val="000000"/>
                </a:solidFill>
              </a:rPr>
              <a:t>...P</a:t>
            </a:r>
            <a:r>
              <a:rPr lang="en-US" sz="2000" b="1" baseline="-25000">
                <a:solidFill>
                  <a:srgbClr val="000000"/>
                </a:solidFill>
              </a:rPr>
              <a:t>n/2</a:t>
            </a:r>
            <a:r>
              <a:rPr lang="en-US" sz="2000" b="1">
                <a:solidFill>
                  <a:srgbClr val="000000"/>
                </a:solidFill>
              </a:rPr>
              <a:t>P</a:t>
            </a:r>
            <a:r>
              <a:rPr lang="en-US" sz="2000" b="1" baseline="-25000">
                <a:solidFill>
                  <a:srgbClr val="000000"/>
                </a:solidFill>
              </a:rPr>
              <a:t>n/2+1</a:t>
            </a:r>
          </a:p>
        </p:txBody>
      </p:sp>
      <p:sp>
        <p:nvSpPr>
          <p:cNvPr id="23584" name="Text Box 92"/>
          <p:cNvSpPr txBox="1">
            <a:spLocks noChangeArrowheads="1"/>
          </p:cNvSpPr>
          <p:nvPr/>
        </p:nvSpPr>
        <p:spPr bwMode="auto">
          <a:xfrm>
            <a:off x="6315075" y="2239963"/>
            <a:ext cx="12049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olidFill>
                  <a:srgbClr val="000000"/>
                </a:solidFill>
              </a:rPr>
              <a:t>P</a:t>
            </a:r>
            <a:r>
              <a:rPr lang="en-US" sz="2000" b="1" baseline="-25000">
                <a:solidFill>
                  <a:srgbClr val="000000"/>
                </a:solidFill>
              </a:rPr>
              <a:t>1</a:t>
            </a:r>
            <a:r>
              <a:rPr lang="en-US" sz="2000" b="1">
                <a:solidFill>
                  <a:srgbClr val="000000"/>
                </a:solidFill>
              </a:rPr>
              <a:t>P</a:t>
            </a:r>
            <a:r>
              <a:rPr lang="en-US" sz="2000" b="1" baseline="-25000">
                <a:solidFill>
                  <a:srgbClr val="000000"/>
                </a:solidFill>
              </a:rPr>
              <a:t>2</a:t>
            </a:r>
            <a:r>
              <a:rPr lang="en-US" sz="2000" b="1">
                <a:solidFill>
                  <a:srgbClr val="000000"/>
                </a:solidFill>
              </a:rPr>
              <a:t>...P</a:t>
            </a:r>
            <a:r>
              <a:rPr lang="en-US" sz="2000" b="1" baseline="-2500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23585" name="Text Box 93"/>
          <p:cNvSpPr txBox="1">
            <a:spLocks noChangeArrowheads="1"/>
          </p:cNvSpPr>
          <p:nvPr/>
        </p:nvSpPr>
        <p:spPr bwMode="auto">
          <a:xfrm>
            <a:off x="6705600" y="1447800"/>
            <a:ext cx="225425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</a:rPr>
              <a:t>n/2 AND gates 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per level</a:t>
            </a:r>
          </a:p>
          <a:p>
            <a:pPr eaLnBrk="1" hangingPunct="1"/>
            <a:endParaRPr lang="en-US" sz="2400"/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log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r>
              <a:rPr lang="en-US" sz="2400">
                <a:solidFill>
                  <a:srgbClr val="FF0000"/>
                </a:solidFill>
              </a:rPr>
              <a:t>n levels</a:t>
            </a:r>
          </a:p>
        </p:txBody>
      </p:sp>
      <p:pic>
        <p:nvPicPr>
          <p:cNvPr id="23586" name="Picture 49" descr="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86000"/>
            <a:ext cx="10826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87" name="Picture 49" descr="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733675"/>
            <a:ext cx="10826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88" name="Picture 49" descr="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173413"/>
            <a:ext cx="10826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89" name="Picture 49" descr="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611563"/>
            <a:ext cx="10826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90" name="Rectangle 3"/>
          <p:cNvSpPr>
            <a:spLocks noChangeArrowheads="1"/>
          </p:cNvSpPr>
          <p:nvPr/>
        </p:nvSpPr>
        <p:spPr bwMode="auto">
          <a:xfrm>
            <a:off x="6324600" y="5181600"/>
            <a:ext cx="661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P</a:t>
            </a:r>
            <a:r>
              <a:rPr lang="en-US" b="1" baseline="-25000">
                <a:solidFill>
                  <a:srgbClr val="000000"/>
                </a:solidFill>
              </a:rPr>
              <a:t>1</a:t>
            </a:r>
            <a:r>
              <a:rPr lang="en-US" b="1">
                <a:solidFill>
                  <a:srgbClr val="000000"/>
                </a:solidFill>
              </a:rPr>
              <a:t>P</a:t>
            </a:r>
            <a:r>
              <a:rPr lang="en-US" b="1" baseline="-25000">
                <a:solidFill>
                  <a:srgbClr val="000000"/>
                </a:solidFill>
              </a:rPr>
              <a:t>2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7A1C1-0D1F-49BE-BD8D-16144B34045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Prefix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Circuit depth  2 log</a:t>
            </a:r>
            <a:r>
              <a:rPr lang="en-US" baseline="-25000" dirty="0" smtClean="0"/>
              <a:t>2</a:t>
            </a:r>
            <a:r>
              <a:rPr lang="en-US" dirty="0" smtClean="0"/>
              <a:t> n                                                  Circuit size   4 n log</a:t>
            </a:r>
            <a:r>
              <a:rPr lang="en-US" baseline="-25000" dirty="0" smtClean="0"/>
              <a:t>2</a:t>
            </a:r>
            <a:r>
              <a:rPr lang="en-US" dirty="0" smtClean="0"/>
              <a:t> n</a:t>
            </a:r>
          </a:p>
          <a:p>
            <a:pPr lvl="3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Can get linear size if depth goes to 2 log</a:t>
            </a:r>
            <a:r>
              <a:rPr lang="en-US" baseline="-25000" dirty="0" smtClean="0"/>
              <a:t>2</a:t>
            </a:r>
            <a:r>
              <a:rPr lang="en-US" dirty="0" smtClean="0"/>
              <a:t>n+2	</a:t>
            </a:r>
          </a:p>
          <a:p>
            <a:pPr lvl="4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Actual adder circuits in hardware use combinations of these ideas and more but this gives the basics</a:t>
            </a:r>
          </a:p>
          <a:p>
            <a:pPr lvl="5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/>
              <a:t>Nice overview of adder circuits at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sz="2400" dirty="0"/>
              <a:t>http://www.aoki.ecei.tohoku.ac.jp/arith/mg/algorithm.html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DAB99-1C5A-445F-AA15-2FEF724ED43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Last lecture highlights</a:t>
            </a:r>
          </a:p>
        </p:txBody>
      </p:sp>
      <p:sp>
        <p:nvSpPr>
          <p:cNvPr id="5123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“Subset construction”: NFA to DFA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E5E46D-C4D0-4D78-9FC8-38D10996D36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5127" name="Group 66"/>
          <p:cNvGrpSpPr>
            <a:grpSpLocks/>
          </p:cNvGrpSpPr>
          <p:nvPr/>
        </p:nvGrpSpPr>
        <p:grpSpPr bwMode="auto">
          <a:xfrm>
            <a:off x="838200" y="31242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64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5165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</a:t>
              </a:r>
              <a:endParaRPr lang="en-US" sz="2000" b="1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70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5171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72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5173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  <p:sp>
        <p:nvSpPr>
          <p:cNvPr id="5128" name="TextBox 26"/>
          <p:cNvSpPr txBox="1">
            <a:spLocks noChangeArrowheads="1"/>
          </p:cNvSpPr>
          <p:nvPr/>
        </p:nvSpPr>
        <p:spPr bwMode="auto">
          <a:xfrm>
            <a:off x="2069459" y="59483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dirty="0"/>
              <a:t>NFA</a:t>
            </a:r>
          </a:p>
        </p:txBody>
      </p:sp>
      <p:grpSp>
        <p:nvGrpSpPr>
          <p:cNvPr id="5129" name="Group 1"/>
          <p:cNvGrpSpPr>
            <a:grpSpLocks/>
          </p:cNvGrpSpPr>
          <p:nvPr/>
        </p:nvGrpSpPr>
        <p:grpSpPr bwMode="auto">
          <a:xfrm>
            <a:off x="4648200" y="2209800"/>
            <a:ext cx="3352800" cy="4445000"/>
            <a:chOff x="4332288" y="1279525"/>
            <a:chExt cx="3387725" cy="4749800"/>
          </a:xfrm>
        </p:grpSpPr>
        <p:sp>
          <p:nvSpPr>
            <p:cNvPr id="70" name="Oval 69"/>
            <p:cNvSpPr/>
            <p:nvPr/>
          </p:nvSpPr>
          <p:spPr bwMode="auto">
            <a:xfrm>
              <a:off x="4776607" y="1927533"/>
              <a:ext cx="938361" cy="556405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 err="1">
                  <a:solidFill>
                    <a:schemeClr val="tx1"/>
                  </a:solidFill>
                </a:rPr>
                <a:t>a,b</a:t>
              </a:r>
              <a:r>
                <a:rPr lang="en-US" sz="2800" b="1" dirty="0">
                  <a:solidFill>
                    <a:schemeClr val="tx1"/>
                  </a:solidFill>
                </a:rPr>
                <a:t> 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71" name="Straight Arrow Connector 70"/>
            <p:cNvCxnSpPr>
              <a:endCxn id="70" idx="2"/>
            </p:cNvCxnSpPr>
            <p:nvPr/>
          </p:nvCxnSpPr>
          <p:spPr bwMode="auto">
            <a:xfrm>
              <a:off x="4332288" y="2205736"/>
              <a:ext cx="444319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2" name="TextBox 26"/>
            <p:cNvSpPr txBox="1">
              <a:spLocks noChangeArrowheads="1"/>
            </p:cNvSpPr>
            <p:nvPr/>
          </p:nvSpPr>
          <p:spPr bwMode="auto">
            <a:xfrm>
              <a:off x="5888038" y="5629275"/>
              <a:ext cx="6858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/>
                <a:t>DFA</a:t>
              </a:r>
            </a:p>
          </p:txBody>
        </p:sp>
        <p:cxnSp>
          <p:nvCxnSpPr>
            <p:cNvPr id="5133" name="AutoShape 1083"/>
            <p:cNvCxnSpPr>
              <a:cxnSpLocks noChangeShapeType="1"/>
              <a:stCxn id="70" idx="1"/>
              <a:endCxn id="70" idx="7"/>
            </p:cNvCxnSpPr>
            <p:nvPr/>
          </p:nvCxnSpPr>
          <p:spPr bwMode="auto">
            <a:xfrm rot="5400000" flipH="1" flipV="1">
              <a:off x="5245101" y="1676400"/>
              <a:ext cx="12700" cy="663575"/>
            </a:xfrm>
            <a:prstGeom prst="curvedConnector3">
              <a:avLst>
                <a:gd name="adj1" fmla="val 376253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34" name="TextBox 42"/>
            <p:cNvSpPr txBox="1">
              <a:spLocks noChangeArrowheads="1"/>
            </p:cNvSpPr>
            <p:nvPr/>
          </p:nvSpPr>
          <p:spPr bwMode="auto">
            <a:xfrm>
              <a:off x="4611688" y="1531938"/>
              <a:ext cx="32861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4977111" y="3304975"/>
              <a:ext cx="550185" cy="55810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 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Arrow Connector 35"/>
            <p:cNvCxnSpPr>
              <a:stCxn id="70" idx="4"/>
              <a:endCxn id="35" idx="0"/>
            </p:cNvCxnSpPr>
            <p:nvPr/>
          </p:nvCxnSpPr>
          <p:spPr>
            <a:xfrm>
              <a:off x="5244985" y="2483939"/>
              <a:ext cx="6416" cy="82103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7" name="TextBox 42"/>
            <p:cNvSpPr txBox="1">
              <a:spLocks noChangeArrowheads="1"/>
            </p:cNvSpPr>
            <p:nvPr/>
          </p:nvSpPr>
          <p:spPr bwMode="auto">
            <a:xfrm>
              <a:off x="4940300" y="2671763"/>
              <a:ext cx="3270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6797693" y="3274441"/>
              <a:ext cx="550184" cy="55810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b 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4776607" y="4716345"/>
              <a:ext cx="938361" cy="55810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 err="1">
                  <a:solidFill>
                    <a:schemeClr val="tx1"/>
                  </a:solidFill>
                </a:rPr>
                <a:t>b,c</a:t>
              </a:r>
              <a:r>
                <a:rPr lang="en-US" sz="2800" b="1" dirty="0">
                  <a:solidFill>
                    <a:schemeClr val="tx1"/>
                  </a:solidFill>
                </a:rPr>
                <a:t> 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35" idx="4"/>
              <a:endCxn id="41" idx="0"/>
            </p:cNvCxnSpPr>
            <p:nvPr/>
          </p:nvCxnSpPr>
          <p:spPr>
            <a:xfrm flipH="1">
              <a:off x="5244985" y="3863077"/>
              <a:ext cx="6416" cy="85326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5" idx="6"/>
              <a:endCxn id="39" idx="2"/>
            </p:cNvCxnSpPr>
            <p:nvPr/>
          </p:nvCxnSpPr>
          <p:spPr>
            <a:xfrm flipV="1">
              <a:off x="5527296" y="3552644"/>
              <a:ext cx="1270397" cy="3053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42" name="TextBox 42"/>
            <p:cNvSpPr txBox="1">
              <a:spLocks noChangeArrowheads="1"/>
            </p:cNvSpPr>
            <p:nvPr/>
          </p:nvSpPr>
          <p:spPr bwMode="auto">
            <a:xfrm>
              <a:off x="5999163" y="3182938"/>
              <a:ext cx="3270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5143" name="TextBox 42"/>
            <p:cNvSpPr txBox="1">
              <a:spLocks noChangeArrowheads="1"/>
            </p:cNvSpPr>
            <p:nvPr/>
          </p:nvSpPr>
          <p:spPr bwMode="auto">
            <a:xfrm>
              <a:off x="4918075" y="4046538"/>
              <a:ext cx="327025" cy="40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6425556" y="4724827"/>
              <a:ext cx="1294457" cy="556405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 err="1">
                  <a:solidFill>
                    <a:schemeClr val="tx1"/>
                  </a:solidFill>
                </a:rPr>
                <a:t>a,b,c</a:t>
              </a:r>
              <a:r>
                <a:rPr lang="en-US" sz="2800" b="1" dirty="0">
                  <a:solidFill>
                    <a:schemeClr val="tx1"/>
                  </a:solidFill>
                </a:rPr>
                <a:t> 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Arrow Connector 49"/>
            <p:cNvCxnSpPr>
              <a:stCxn id="49" idx="2"/>
              <a:endCxn id="41" idx="6"/>
            </p:cNvCxnSpPr>
            <p:nvPr/>
          </p:nvCxnSpPr>
          <p:spPr>
            <a:xfrm flipH="1" flipV="1">
              <a:off x="5714967" y="4994547"/>
              <a:ext cx="710589" cy="848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 bwMode="auto">
            <a:xfrm>
              <a:off x="6797693" y="1861376"/>
              <a:ext cx="550184" cy="55810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  <a:latin typeface="Cambria Math"/>
                  <a:ea typeface="Cambria Math"/>
                  <a:sym typeface="Symbol"/>
                </a:rPr>
                <a:t>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57" name="Straight Arrow Connector 56"/>
            <p:cNvCxnSpPr>
              <a:stCxn id="39" idx="0"/>
              <a:endCxn id="56" idx="4"/>
            </p:cNvCxnSpPr>
            <p:nvPr/>
          </p:nvCxnSpPr>
          <p:spPr>
            <a:xfrm flipV="1">
              <a:off x="7071982" y="2419477"/>
              <a:ext cx="0" cy="8549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48" name="TextBox 42"/>
            <p:cNvSpPr txBox="1">
              <a:spLocks noChangeArrowheads="1"/>
            </p:cNvSpPr>
            <p:nvPr/>
          </p:nvSpPr>
          <p:spPr bwMode="auto">
            <a:xfrm>
              <a:off x="7070725" y="2606675"/>
              <a:ext cx="327025" cy="401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5149" name="TextBox 42"/>
            <p:cNvSpPr txBox="1">
              <a:spLocks noChangeArrowheads="1"/>
            </p:cNvSpPr>
            <p:nvPr/>
          </p:nvSpPr>
          <p:spPr bwMode="auto">
            <a:xfrm>
              <a:off x="6823075" y="1279525"/>
              <a:ext cx="54133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5150" name="AutoShape 1083"/>
            <p:cNvCxnSpPr>
              <a:cxnSpLocks noChangeShapeType="1"/>
              <a:stCxn id="56" idx="1"/>
              <a:endCxn id="56" idx="7"/>
            </p:cNvCxnSpPr>
            <p:nvPr/>
          </p:nvCxnSpPr>
          <p:spPr bwMode="auto">
            <a:xfrm rot="5400000" flipH="1" flipV="1">
              <a:off x="7072313" y="1747837"/>
              <a:ext cx="12700" cy="390525"/>
            </a:xfrm>
            <a:prstGeom prst="curvedConnector3">
              <a:avLst>
                <a:gd name="adj1" fmla="val 244253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Straight Arrow Connector 63"/>
            <p:cNvCxnSpPr>
              <a:stCxn id="39" idx="1"/>
              <a:endCxn id="70" idx="5"/>
            </p:cNvCxnSpPr>
            <p:nvPr/>
          </p:nvCxnSpPr>
          <p:spPr>
            <a:xfrm flipH="1" flipV="1">
              <a:off x="5577020" y="2402513"/>
              <a:ext cx="1299270" cy="95335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52" name="TextBox 42"/>
            <p:cNvSpPr txBox="1">
              <a:spLocks noChangeArrowheads="1"/>
            </p:cNvSpPr>
            <p:nvPr/>
          </p:nvSpPr>
          <p:spPr bwMode="auto">
            <a:xfrm>
              <a:off x="6221413" y="2646363"/>
              <a:ext cx="3270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cxnSp>
          <p:nvCxnSpPr>
            <p:cNvPr id="75" name="Straight Arrow Connector 74"/>
            <p:cNvCxnSpPr>
              <a:stCxn id="49" idx="1"/>
              <a:endCxn id="41" idx="7"/>
            </p:cNvCxnSpPr>
            <p:nvPr/>
          </p:nvCxnSpPr>
          <p:spPr>
            <a:xfrm flipH="1" flipV="1">
              <a:off x="5577020" y="4797770"/>
              <a:ext cx="1037812" cy="848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54" name="TextBox 42"/>
            <p:cNvSpPr txBox="1">
              <a:spLocks noChangeArrowheads="1"/>
            </p:cNvSpPr>
            <p:nvPr/>
          </p:nvSpPr>
          <p:spPr bwMode="auto">
            <a:xfrm>
              <a:off x="5907088" y="5003800"/>
              <a:ext cx="3270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5155" name="TextBox 42"/>
            <p:cNvSpPr txBox="1">
              <a:spLocks noChangeArrowheads="1"/>
            </p:cNvSpPr>
            <p:nvPr/>
          </p:nvSpPr>
          <p:spPr bwMode="auto">
            <a:xfrm>
              <a:off x="5932488" y="4424363"/>
              <a:ext cx="3270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cxnSp>
          <p:nvCxnSpPr>
            <p:cNvPr id="80" name="Straight Arrow Connector 79"/>
            <p:cNvCxnSpPr>
              <a:endCxn id="39" idx="3"/>
            </p:cNvCxnSpPr>
            <p:nvPr/>
          </p:nvCxnSpPr>
          <p:spPr>
            <a:xfrm flipV="1">
              <a:off x="5410201" y="3749421"/>
              <a:ext cx="1466089" cy="97540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57" name="TextBox 42"/>
            <p:cNvSpPr txBox="1">
              <a:spLocks noChangeArrowheads="1"/>
            </p:cNvSpPr>
            <p:nvPr/>
          </p:nvSpPr>
          <p:spPr bwMode="auto">
            <a:xfrm>
              <a:off x="5835650" y="3948113"/>
              <a:ext cx="327025" cy="40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cxnSp>
          <p:nvCxnSpPr>
            <p:cNvPr id="5158" name="AutoShape 1083"/>
            <p:cNvCxnSpPr>
              <a:cxnSpLocks noChangeShapeType="1"/>
            </p:cNvCxnSpPr>
            <p:nvPr/>
          </p:nvCxnSpPr>
          <p:spPr bwMode="auto">
            <a:xfrm rot="5400000" flipH="1" flipV="1">
              <a:off x="7030244" y="4521994"/>
              <a:ext cx="12700" cy="388938"/>
            </a:xfrm>
            <a:prstGeom prst="curvedConnector3">
              <a:avLst>
                <a:gd name="adj1" fmla="val 244253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59" name="TextBox 42"/>
            <p:cNvSpPr txBox="1">
              <a:spLocks noChangeArrowheads="1"/>
            </p:cNvSpPr>
            <p:nvPr/>
          </p:nvSpPr>
          <p:spPr bwMode="auto">
            <a:xfrm>
              <a:off x="7094538" y="4160838"/>
              <a:ext cx="3270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in third position from end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1AD5-145F-FC4A-B3CF-7BFE163223C8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211931" y="1524000"/>
            <a:ext cx="4572000" cy="1344613"/>
            <a:chOff x="2362200" y="5059196"/>
            <a:chExt cx="4572000" cy="1344581"/>
          </a:xfrm>
        </p:grpSpPr>
        <p:sp>
          <p:nvSpPr>
            <p:cNvPr id="9" name="Oval 8"/>
            <p:cNvSpPr/>
            <p:nvPr/>
          </p:nvSpPr>
          <p:spPr>
            <a:xfrm>
              <a:off x="2671763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A</a:t>
              </a:r>
              <a:endParaRPr lang="en-US" sz="16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151438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C</a:t>
              </a:r>
              <a:endParaRPr lang="en-US" sz="16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391275" y="5138569"/>
              <a:ext cx="542925" cy="557200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D</a:t>
              </a:r>
              <a:endParaRPr lang="en-US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911600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B</a:t>
              </a:r>
              <a:endParaRPr lang="en-US" sz="16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4"/>
            <p:cNvSpPr txBox="1">
              <a:spLocks noChangeArrowheads="1"/>
            </p:cNvSpPr>
            <p:nvPr/>
          </p:nvSpPr>
          <p:spPr bwMode="auto">
            <a:xfrm>
              <a:off x="5694336" y="5059196"/>
              <a:ext cx="554064" cy="307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 dirty="0" smtClean="0"/>
                <a:t>0,1</a:t>
              </a:r>
              <a:endParaRPr lang="en-US" sz="1400" b="1" dirty="0"/>
            </a:p>
          </p:txBody>
        </p:sp>
        <p:sp>
          <p:nvSpPr>
            <p:cNvPr id="14" name="TextBox 15"/>
            <p:cNvSpPr txBox="1">
              <a:spLocks noChangeArrowheads="1"/>
            </p:cNvSpPr>
            <p:nvPr/>
          </p:nvSpPr>
          <p:spPr bwMode="auto">
            <a:xfrm>
              <a:off x="4531962" y="5059196"/>
              <a:ext cx="619476" cy="307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 dirty="0" smtClean="0"/>
                <a:t>0,1</a:t>
              </a:r>
              <a:endParaRPr lang="en-US" sz="1400" b="1" dirty="0"/>
            </a:p>
          </p:txBody>
        </p:sp>
        <p:cxnSp>
          <p:nvCxnSpPr>
            <p:cNvPr id="15" name="Straight Arrow Connector 14"/>
            <p:cNvCxnSpPr>
              <a:stCxn id="9" idx="6"/>
              <a:endCxn id="12" idx="2"/>
            </p:cNvCxnSpPr>
            <p:nvPr/>
          </p:nvCxnSpPr>
          <p:spPr>
            <a:xfrm>
              <a:off x="3214688" y="5416375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8"/>
            <p:cNvSpPr txBox="1">
              <a:spLocks noChangeArrowheads="1"/>
            </p:cNvSpPr>
            <p:nvPr/>
          </p:nvSpPr>
          <p:spPr bwMode="auto">
            <a:xfrm>
              <a:off x="3214607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 dirty="0"/>
                <a:t>1</a:t>
              </a:r>
            </a:p>
          </p:txBody>
        </p:sp>
        <p:sp>
          <p:nvSpPr>
            <p:cNvPr id="17" name="TextBox 27"/>
            <p:cNvSpPr txBox="1">
              <a:spLocks noChangeArrowheads="1"/>
            </p:cNvSpPr>
            <p:nvPr/>
          </p:nvSpPr>
          <p:spPr bwMode="auto">
            <a:xfrm>
              <a:off x="2819400" y="6096000"/>
              <a:ext cx="457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4454525" y="5376688"/>
              <a:ext cx="69691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694363" y="5376688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Arc 19"/>
            <p:cNvSpPr/>
            <p:nvPr/>
          </p:nvSpPr>
          <p:spPr>
            <a:xfrm rot="14988361">
              <a:off x="2766224" y="5723545"/>
              <a:ext cx="398453" cy="38735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2362200" y="5376688"/>
              <a:ext cx="309563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564636" y="43434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{A}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042761" y="434340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B}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921125" y="3558659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B, C}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033614" y="5137666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C}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0" y="3200400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B, C, D}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172200" y="397406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C, D}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210671" y="476464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B, D}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19676" y="563880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D}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22" idx="3"/>
            <a:endCxn id="23" idx="1"/>
          </p:cNvCxnSpPr>
          <p:nvPr/>
        </p:nvCxnSpPr>
        <p:spPr bwMode="auto">
          <a:xfrm>
            <a:off x="1057079" y="4528066"/>
            <a:ext cx="98568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4" idx="1"/>
          </p:cNvCxnSpPr>
          <p:nvPr/>
        </p:nvCxnSpPr>
        <p:spPr bwMode="auto">
          <a:xfrm flipV="1">
            <a:off x="2691431" y="3743325"/>
            <a:ext cx="1229694" cy="6762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5" idx="1"/>
          </p:cNvCxnSpPr>
          <p:nvPr/>
        </p:nvCxnSpPr>
        <p:spPr bwMode="auto">
          <a:xfrm>
            <a:off x="2691431" y="4681538"/>
            <a:ext cx="1342183" cy="6407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 bwMode="auto">
          <a:xfrm flipV="1">
            <a:off x="4933950" y="3398699"/>
            <a:ext cx="1218749" cy="1939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27" idx="1"/>
          </p:cNvCxnSpPr>
          <p:nvPr/>
        </p:nvCxnSpPr>
        <p:spPr bwMode="auto">
          <a:xfrm>
            <a:off x="4933950" y="3842027"/>
            <a:ext cx="1238250" cy="31670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 bwMode="auto">
          <a:xfrm>
            <a:off x="4745686" y="5401389"/>
            <a:ext cx="1595276" cy="4748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28" idx="1"/>
          </p:cNvCxnSpPr>
          <p:nvPr/>
        </p:nvCxnSpPr>
        <p:spPr bwMode="auto">
          <a:xfrm flipV="1">
            <a:off x="4724400" y="4949309"/>
            <a:ext cx="1486271" cy="3473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18"/>
          <p:cNvSpPr txBox="1">
            <a:spLocks noChangeArrowheads="1"/>
          </p:cNvSpPr>
          <p:nvPr/>
        </p:nvSpPr>
        <p:spPr bwMode="auto">
          <a:xfrm>
            <a:off x="1383775" y="4158734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sp>
        <p:nvSpPr>
          <p:cNvPr id="49" name="TextBox 18"/>
          <p:cNvSpPr txBox="1">
            <a:spLocks noChangeArrowheads="1"/>
          </p:cNvSpPr>
          <p:nvPr/>
        </p:nvSpPr>
        <p:spPr bwMode="auto">
          <a:xfrm>
            <a:off x="3073803" y="3857386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sp>
        <p:nvSpPr>
          <p:cNvPr id="50" name="TextBox 18"/>
          <p:cNvSpPr txBox="1">
            <a:spLocks noChangeArrowheads="1"/>
          </p:cNvSpPr>
          <p:nvPr/>
        </p:nvSpPr>
        <p:spPr bwMode="auto">
          <a:xfrm>
            <a:off x="5467535" y="3200161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sp>
        <p:nvSpPr>
          <p:cNvPr id="51" name="TextBox 18"/>
          <p:cNvSpPr txBox="1">
            <a:spLocks noChangeArrowheads="1"/>
          </p:cNvSpPr>
          <p:nvPr/>
        </p:nvSpPr>
        <p:spPr bwMode="auto">
          <a:xfrm>
            <a:off x="5235060" y="4835371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sp>
        <p:nvSpPr>
          <p:cNvPr id="52" name="TextBox 18"/>
          <p:cNvSpPr txBox="1">
            <a:spLocks noChangeArrowheads="1"/>
          </p:cNvSpPr>
          <p:nvPr/>
        </p:nvSpPr>
        <p:spPr bwMode="auto">
          <a:xfrm>
            <a:off x="3272631" y="4675003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53" name="TextBox 18"/>
          <p:cNvSpPr txBox="1">
            <a:spLocks noChangeArrowheads="1"/>
          </p:cNvSpPr>
          <p:nvPr/>
        </p:nvSpPr>
        <p:spPr bwMode="auto">
          <a:xfrm>
            <a:off x="5543324" y="5401389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54" name="Arc 53"/>
          <p:cNvSpPr/>
          <p:nvPr/>
        </p:nvSpPr>
        <p:spPr bwMode="auto">
          <a:xfrm rot="20349857">
            <a:off x="261613" y="4402946"/>
            <a:ext cx="387436" cy="400515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55" name="TextBox 18"/>
          <p:cNvSpPr txBox="1">
            <a:spLocks noChangeArrowheads="1"/>
          </p:cNvSpPr>
          <p:nvPr/>
        </p:nvSpPr>
        <p:spPr bwMode="auto">
          <a:xfrm>
            <a:off x="332161" y="4081178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56" name="Arc 55"/>
          <p:cNvSpPr/>
          <p:nvPr/>
        </p:nvSpPr>
        <p:spPr bwMode="auto">
          <a:xfrm rot="8981650">
            <a:off x="7338757" y="3109719"/>
            <a:ext cx="387436" cy="400515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57" name="TextBox 18"/>
          <p:cNvSpPr txBox="1">
            <a:spLocks noChangeArrowheads="1"/>
          </p:cNvSpPr>
          <p:nvPr/>
        </p:nvSpPr>
        <p:spPr bwMode="auto">
          <a:xfrm>
            <a:off x="7416237" y="2862310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cxnSp>
        <p:nvCxnSpPr>
          <p:cNvPr id="58" name="Straight Arrow Connector 57"/>
          <p:cNvCxnSpPr/>
          <p:nvPr/>
        </p:nvCxnSpPr>
        <p:spPr bwMode="auto">
          <a:xfrm flipH="1">
            <a:off x="7026532" y="3592651"/>
            <a:ext cx="173124" cy="38141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18"/>
          <p:cNvSpPr txBox="1">
            <a:spLocks noChangeArrowheads="1"/>
          </p:cNvSpPr>
          <p:nvPr/>
        </p:nvSpPr>
        <p:spPr bwMode="auto">
          <a:xfrm>
            <a:off x="7113000" y="3600404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cxnSp>
        <p:nvCxnSpPr>
          <p:cNvPr id="62" name="Straight Arrow Connector 61"/>
          <p:cNvCxnSpPr/>
          <p:nvPr/>
        </p:nvCxnSpPr>
        <p:spPr bwMode="auto">
          <a:xfrm flipH="1">
            <a:off x="7028654" y="4376632"/>
            <a:ext cx="62462" cy="38141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18"/>
          <p:cNvSpPr txBox="1">
            <a:spLocks noChangeArrowheads="1"/>
          </p:cNvSpPr>
          <p:nvPr/>
        </p:nvSpPr>
        <p:spPr bwMode="auto">
          <a:xfrm>
            <a:off x="7028654" y="4376632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sp>
        <p:nvSpPr>
          <p:cNvPr id="64" name="TextBox 18"/>
          <p:cNvSpPr txBox="1">
            <a:spLocks noChangeArrowheads="1"/>
          </p:cNvSpPr>
          <p:nvPr/>
        </p:nvSpPr>
        <p:spPr bwMode="auto">
          <a:xfrm>
            <a:off x="5600790" y="3743041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67" name="Arc 66"/>
          <p:cNvSpPr/>
          <p:nvPr/>
        </p:nvSpPr>
        <p:spPr>
          <a:xfrm rot="20776395">
            <a:off x="4466003" y="4621838"/>
            <a:ext cx="2077724" cy="954562"/>
          </a:xfrm>
          <a:prstGeom prst="arc">
            <a:avLst>
              <a:gd name="adj1" fmla="val 11422551"/>
              <a:gd name="adj2" fmla="val 0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18"/>
          <p:cNvSpPr txBox="1">
            <a:spLocks noChangeArrowheads="1"/>
          </p:cNvSpPr>
          <p:nvPr/>
        </p:nvSpPr>
        <p:spPr bwMode="auto">
          <a:xfrm>
            <a:off x="4947440" y="4521114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69" name="Arc 68"/>
          <p:cNvSpPr/>
          <p:nvPr/>
        </p:nvSpPr>
        <p:spPr>
          <a:xfrm rot="10954349">
            <a:off x="753936" y="3356986"/>
            <a:ext cx="6855757" cy="2956769"/>
          </a:xfrm>
          <a:prstGeom prst="arc">
            <a:avLst>
              <a:gd name="adj1" fmla="val 12150489"/>
              <a:gd name="adj2" fmla="val 0"/>
            </a:avLst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18"/>
          <p:cNvSpPr txBox="1">
            <a:spLocks noChangeArrowheads="1"/>
          </p:cNvSpPr>
          <p:nvPr/>
        </p:nvSpPr>
        <p:spPr bwMode="auto">
          <a:xfrm>
            <a:off x="3362522" y="6248339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71" name="Arc 70"/>
          <p:cNvSpPr/>
          <p:nvPr/>
        </p:nvSpPr>
        <p:spPr>
          <a:xfrm rot="10800000">
            <a:off x="2359653" y="3163654"/>
            <a:ext cx="5312940" cy="3022697"/>
          </a:xfrm>
          <a:prstGeom prst="arc">
            <a:avLst>
              <a:gd name="adj1" fmla="val 13658815"/>
              <a:gd name="adj2" fmla="val 0"/>
            </a:avLst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18"/>
          <p:cNvSpPr txBox="1">
            <a:spLocks noChangeArrowheads="1"/>
          </p:cNvSpPr>
          <p:nvPr/>
        </p:nvSpPr>
        <p:spPr bwMode="auto">
          <a:xfrm>
            <a:off x="2705543" y="5512832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cxnSp>
        <p:nvCxnSpPr>
          <p:cNvPr id="73" name="Straight Arrow Connector 72"/>
          <p:cNvCxnSpPr>
            <a:stCxn id="28" idx="0"/>
          </p:cNvCxnSpPr>
          <p:nvPr/>
        </p:nvCxnSpPr>
        <p:spPr bwMode="auto">
          <a:xfrm flipH="1" flipV="1">
            <a:off x="4648202" y="3927993"/>
            <a:ext cx="2097231" cy="8366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18"/>
          <p:cNvSpPr txBox="1">
            <a:spLocks noChangeArrowheads="1"/>
          </p:cNvSpPr>
          <p:nvPr/>
        </p:nvSpPr>
        <p:spPr bwMode="auto">
          <a:xfrm>
            <a:off x="6152699" y="4343400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sp>
        <p:nvSpPr>
          <p:cNvPr id="80" name="Arc 79"/>
          <p:cNvSpPr/>
          <p:nvPr/>
        </p:nvSpPr>
        <p:spPr>
          <a:xfrm rot="302391">
            <a:off x="6843510" y="4153437"/>
            <a:ext cx="616238" cy="1687225"/>
          </a:xfrm>
          <a:prstGeom prst="arc">
            <a:avLst>
              <a:gd name="adj1" fmla="val 16200000"/>
              <a:gd name="adj2" fmla="val 5249555"/>
            </a:avLst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18"/>
          <p:cNvSpPr txBox="1">
            <a:spLocks noChangeArrowheads="1"/>
          </p:cNvSpPr>
          <p:nvPr/>
        </p:nvSpPr>
        <p:spPr bwMode="auto">
          <a:xfrm>
            <a:off x="7460476" y="4869962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cxnSp>
        <p:nvCxnSpPr>
          <p:cNvPr id="83" name="Straight Connector 82"/>
          <p:cNvCxnSpPr/>
          <p:nvPr/>
        </p:nvCxnSpPr>
        <p:spPr>
          <a:xfrm>
            <a:off x="6210671" y="3533288"/>
            <a:ext cx="1082932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258593" y="4315772"/>
            <a:ext cx="909561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297356" y="5109591"/>
            <a:ext cx="909561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449756" y="5983748"/>
            <a:ext cx="45478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 bwMode="auto">
          <a:xfrm>
            <a:off x="782945" y="4131527"/>
            <a:ext cx="10011" cy="225982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28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Redrawing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B285A-F0CA-4AE4-BFBB-4D48A66894D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9222" name="Group 4"/>
          <p:cNvGrpSpPr>
            <a:grpSpLocks/>
          </p:cNvGrpSpPr>
          <p:nvPr/>
        </p:nvGrpSpPr>
        <p:grpSpPr bwMode="auto">
          <a:xfrm>
            <a:off x="1824038" y="3703638"/>
            <a:ext cx="5930901" cy="2438400"/>
            <a:chOff x="1149" y="2333"/>
            <a:chExt cx="3736" cy="1536"/>
          </a:xfrm>
        </p:grpSpPr>
        <p:grpSp>
          <p:nvGrpSpPr>
            <p:cNvPr id="9272" name="Group 5"/>
            <p:cNvGrpSpPr>
              <a:grpSpLocks/>
            </p:cNvGrpSpPr>
            <p:nvPr/>
          </p:nvGrpSpPr>
          <p:grpSpPr bwMode="auto">
            <a:xfrm>
              <a:off x="1725" y="2333"/>
              <a:ext cx="392" cy="384"/>
              <a:chOff x="1725" y="2333"/>
              <a:chExt cx="392" cy="384"/>
            </a:xfrm>
          </p:grpSpPr>
          <p:sp>
            <p:nvSpPr>
              <p:cNvPr id="9294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5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50"/>
                <a:ext cx="354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{A,B}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3" name="Group 8"/>
            <p:cNvGrpSpPr>
              <a:grpSpLocks/>
            </p:cNvGrpSpPr>
            <p:nvPr/>
          </p:nvGrpSpPr>
          <p:grpSpPr bwMode="auto">
            <a:xfrm>
              <a:off x="3813" y="2333"/>
              <a:ext cx="432" cy="384"/>
              <a:chOff x="3813" y="2333"/>
              <a:chExt cx="432" cy="384"/>
            </a:xfrm>
          </p:grpSpPr>
          <p:sp>
            <p:nvSpPr>
              <p:cNvPr id="9292" name="Oval 9"/>
              <p:cNvSpPr>
                <a:spLocks noChangeArrowheads="1"/>
              </p:cNvSpPr>
              <p:nvPr/>
            </p:nvSpPr>
            <p:spPr bwMode="auto">
              <a:xfrm>
                <a:off x="3837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3" name="Text Box 10"/>
              <p:cNvSpPr txBox="1">
                <a:spLocks noChangeArrowheads="1"/>
              </p:cNvSpPr>
              <p:nvPr/>
            </p:nvSpPr>
            <p:spPr bwMode="auto">
              <a:xfrm>
                <a:off x="3813" y="2447"/>
                <a:ext cx="432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{A,B,C}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4" name="Group 11"/>
            <p:cNvGrpSpPr>
              <a:grpSpLocks/>
            </p:cNvGrpSpPr>
            <p:nvPr/>
          </p:nvGrpSpPr>
          <p:grpSpPr bwMode="auto">
            <a:xfrm>
              <a:off x="4366" y="2909"/>
              <a:ext cx="519" cy="384"/>
              <a:chOff x="4366" y="2909"/>
              <a:chExt cx="519" cy="384"/>
            </a:xfrm>
          </p:grpSpPr>
          <p:sp>
            <p:nvSpPr>
              <p:cNvPr id="9290" name="Oval 12"/>
              <p:cNvSpPr>
                <a:spLocks noChangeArrowheads="1"/>
              </p:cNvSpPr>
              <p:nvPr/>
            </p:nvSpPr>
            <p:spPr bwMode="auto">
              <a:xfrm>
                <a:off x="4413" y="2909"/>
                <a:ext cx="384" cy="384"/>
              </a:xfrm>
              <a:prstGeom prst="ellipse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1" name="Text Box 13"/>
              <p:cNvSpPr txBox="1">
                <a:spLocks noChangeArrowheads="1"/>
              </p:cNvSpPr>
              <p:nvPr/>
            </p:nvSpPr>
            <p:spPr bwMode="auto">
              <a:xfrm>
                <a:off x="4366" y="3003"/>
                <a:ext cx="51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{A,B,C,D}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5" name="Group 14"/>
            <p:cNvGrpSpPr>
              <a:grpSpLocks/>
            </p:cNvGrpSpPr>
            <p:nvPr/>
          </p:nvGrpSpPr>
          <p:grpSpPr bwMode="auto">
            <a:xfrm>
              <a:off x="3837" y="3485"/>
              <a:ext cx="438" cy="384"/>
              <a:chOff x="3837" y="3485"/>
              <a:chExt cx="438" cy="384"/>
            </a:xfrm>
          </p:grpSpPr>
          <p:sp>
            <p:nvSpPr>
              <p:cNvPr id="9288" name="Oval 15"/>
              <p:cNvSpPr>
                <a:spLocks noChangeArrowheads="1"/>
              </p:cNvSpPr>
              <p:nvPr/>
            </p:nvSpPr>
            <p:spPr bwMode="auto">
              <a:xfrm>
                <a:off x="3837" y="3485"/>
                <a:ext cx="384" cy="384"/>
              </a:xfrm>
              <a:prstGeom prst="ellipse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9" name="Text Box 16"/>
              <p:cNvSpPr txBox="1">
                <a:spLocks noChangeArrowheads="1"/>
              </p:cNvSpPr>
              <p:nvPr/>
            </p:nvSpPr>
            <p:spPr bwMode="auto">
              <a:xfrm>
                <a:off x="3837" y="3599"/>
                <a:ext cx="438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{A,C,D}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6" name="Group 17"/>
            <p:cNvGrpSpPr>
              <a:grpSpLocks/>
            </p:cNvGrpSpPr>
            <p:nvPr/>
          </p:nvGrpSpPr>
          <p:grpSpPr bwMode="auto">
            <a:xfrm>
              <a:off x="3250" y="2909"/>
              <a:ext cx="440" cy="384"/>
              <a:chOff x="3250" y="2909"/>
              <a:chExt cx="440" cy="384"/>
            </a:xfrm>
          </p:grpSpPr>
          <p:sp>
            <p:nvSpPr>
              <p:cNvPr id="9286" name="Oval 18"/>
              <p:cNvSpPr>
                <a:spLocks noChangeArrowheads="1"/>
              </p:cNvSpPr>
              <p:nvPr/>
            </p:nvSpPr>
            <p:spPr bwMode="auto">
              <a:xfrm>
                <a:off x="3261" y="2909"/>
                <a:ext cx="384" cy="384"/>
              </a:xfrm>
              <a:prstGeom prst="ellipse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7" name="Text Box 19"/>
              <p:cNvSpPr txBox="1">
                <a:spLocks noChangeArrowheads="1"/>
              </p:cNvSpPr>
              <p:nvPr/>
            </p:nvSpPr>
            <p:spPr bwMode="auto">
              <a:xfrm>
                <a:off x="3250" y="3024"/>
                <a:ext cx="440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{A,B,D}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7" name="Group 20"/>
            <p:cNvGrpSpPr>
              <a:grpSpLocks/>
            </p:cNvGrpSpPr>
            <p:nvPr/>
          </p:nvGrpSpPr>
          <p:grpSpPr bwMode="auto">
            <a:xfrm>
              <a:off x="2301" y="2909"/>
              <a:ext cx="411" cy="384"/>
              <a:chOff x="2301" y="2909"/>
              <a:chExt cx="411" cy="384"/>
            </a:xfrm>
          </p:grpSpPr>
          <p:sp>
            <p:nvSpPr>
              <p:cNvPr id="9284" name="Oval 21"/>
              <p:cNvSpPr>
                <a:spLocks noChangeArrowheads="1"/>
              </p:cNvSpPr>
              <p:nvPr/>
            </p:nvSpPr>
            <p:spPr bwMode="auto">
              <a:xfrm>
                <a:off x="2301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5" name="Text Box 22"/>
              <p:cNvSpPr txBox="1">
                <a:spLocks noChangeArrowheads="1"/>
              </p:cNvSpPr>
              <p:nvPr/>
            </p:nvSpPr>
            <p:spPr bwMode="auto">
              <a:xfrm>
                <a:off x="2360" y="3027"/>
                <a:ext cx="352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{A,C}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8" name="Group 23"/>
            <p:cNvGrpSpPr>
              <a:grpSpLocks/>
            </p:cNvGrpSpPr>
            <p:nvPr/>
          </p:nvGrpSpPr>
          <p:grpSpPr bwMode="auto">
            <a:xfrm>
              <a:off x="1149" y="2909"/>
              <a:ext cx="384" cy="384"/>
              <a:chOff x="1149" y="2909"/>
              <a:chExt cx="384" cy="384"/>
            </a:xfrm>
          </p:grpSpPr>
          <p:sp>
            <p:nvSpPr>
              <p:cNvPr id="9282" name="Oval 24"/>
              <p:cNvSpPr>
                <a:spLocks noChangeArrowheads="1"/>
              </p:cNvSpPr>
              <p:nvPr/>
            </p:nvSpPr>
            <p:spPr bwMode="auto">
              <a:xfrm>
                <a:off x="1149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3" name="Text Box 25"/>
              <p:cNvSpPr txBox="1">
                <a:spLocks noChangeArrowheads="1"/>
              </p:cNvSpPr>
              <p:nvPr/>
            </p:nvSpPr>
            <p:spPr bwMode="auto">
              <a:xfrm>
                <a:off x="1206" y="3020"/>
                <a:ext cx="273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9" name="Group 26"/>
            <p:cNvGrpSpPr>
              <a:grpSpLocks/>
            </p:cNvGrpSpPr>
            <p:nvPr/>
          </p:nvGrpSpPr>
          <p:grpSpPr bwMode="auto">
            <a:xfrm>
              <a:off x="1725" y="3485"/>
              <a:ext cx="398" cy="384"/>
              <a:chOff x="1725" y="3485"/>
              <a:chExt cx="398" cy="384"/>
            </a:xfrm>
          </p:grpSpPr>
          <p:sp>
            <p:nvSpPr>
              <p:cNvPr id="9280" name="Oval 27"/>
              <p:cNvSpPr>
                <a:spLocks noChangeArrowheads="1"/>
              </p:cNvSpPr>
              <p:nvPr/>
            </p:nvSpPr>
            <p:spPr bwMode="auto">
              <a:xfrm>
                <a:off x="1725" y="3485"/>
                <a:ext cx="384" cy="384"/>
              </a:xfrm>
              <a:prstGeom prst="ellipse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1" name="Text Box 28"/>
              <p:cNvSpPr txBox="1">
                <a:spLocks noChangeArrowheads="1"/>
              </p:cNvSpPr>
              <p:nvPr/>
            </p:nvSpPr>
            <p:spPr bwMode="auto">
              <a:xfrm>
                <a:off x="1763" y="3597"/>
                <a:ext cx="360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{A,D}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</p:grpSp>
      <p:grpSp>
        <p:nvGrpSpPr>
          <p:cNvPr id="9223" name="Group 29"/>
          <p:cNvGrpSpPr>
            <a:grpSpLocks/>
          </p:cNvGrpSpPr>
          <p:nvPr/>
        </p:nvGrpSpPr>
        <p:grpSpPr bwMode="auto">
          <a:xfrm>
            <a:off x="3348038" y="3721100"/>
            <a:ext cx="2743200" cy="336550"/>
            <a:chOff x="2016" y="2603"/>
            <a:chExt cx="1728" cy="212"/>
          </a:xfrm>
        </p:grpSpPr>
        <p:cxnSp>
          <p:nvCxnSpPr>
            <p:cNvPr id="9270" name="AutoShape 30"/>
            <p:cNvCxnSpPr>
              <a:cxnSpLocks noChangeShapeType="1"/>
              <a:stCxn id="9294" idx="6"/>
              <a:endCxn id="9292" idx="2"/>
            </p:cNvCxnSpPr>
            <p:nvPr/>
          </p:nvCxnSpPr>
          <p:spPr bwMode="auto">
            <a:xfrm>
              <a:off x="2016" y="2784"/>
              <a:ext cx="172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71" name="Text Box 31"/>
            <p:cNvSpPr txBox="1">
              <a:spLocks noChangeArrowheads="1"/>
            </p:cNvSpPr>
            <p:nvPr/>
          </p:nvSpPr>
          <p:spPr bwMode="auto">
            <a:xfrm>
              <a:off x="2804" y="2603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4" name="Group 32"/>
          <p:cNvGrpSpPr>
            <a:grpSpLocks/>
          </p:cNvGrpSpPr>
          <p:nvPr/>
        </p:nvGrpSpPr>
        <p:grpSpPr bwMode="auto">
          <a:xfrm>
            <a:off x="4173538" y="4349750"/>
            <a:ext cx="1092200" cy="358775"/>
            <a:chOff x="2536" y="2999"/>
            <a:chExt cx="688" cy="226"/>
          </a:xfrm>
        </p:grpSpPr>
        <p:cxnSp>
          <p:nvCxnSpPr>
            <p:cNvPr id="9268" name="AutoShape 33"/>
            <p:cNvCxnSpPr>
              <a:cxnSpLocks noChangeShapeType="1"/>
              <a:stCxn id="9284" idx="7"/>
              <a:endCxn id="9286" idx="1"/>
            </p:cNvCxnSpPr>
            <p:nvPr/>
          </p:nvCxnSpPr>
          <p:spPr bwMode="auto">
            <a:xfrm rot="5400000" flipV="1">
              <a:off x="2879" y="2881"/>
              <a:ext cx="1" cy="688"/>
            </a:xfrm>
            <a:prstGeom prst="curvedConnector3">
              <a:avLst>
                <a:gd name="adj1" fmla="val -200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9" name="Text Box 34"/>
            <p:cNvSpPr txBox="1">
              <a:spLocks noChangeArrowheads="1"/>
            </p:cNvSpPr>
            <p:nvPr/>
          </p:nvSpPr>
          <p:spPr bwMode="auto">
            <a:xfrm>
              <a:off x="2810" y="2999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5" name="Group 38"/>
          <p:cNvGrpSpPr>
            <a:grpSpLocks/>
          </p:cNvGrpSpPr>
          <p:nvPr/>
        </p:nvGrpSpPr>
        <p:grpSpPr bwMode="auto">
          <a:xfrm>
            <a:off x="2344738" y="4219575"/>
            <a:ext cx="482600" cy="487363"/>
            <a:chOff x="1384" y="2917"/>
            <a:chExt cx="304" cy="307"/>
          </a:xfrm>
        </p:grpSpPr>
        <p:cxnSp>
          <p:nvCxnSpPr>
            <p:cNvPr id="9266" name="AutoShape 39"/>
            <p:cNvCxnSpPr>
              <a:cxnSpLocks noChangeShapeType="1"/>
              <a:stCxn id="9282" idx="7"/>
              <a:endCxn id="9294" idx="3"/>
            </p:cNvCxnSpPr>
            <p:nvPr/>
          </p:nvCxnSpPr>
          <p:spPr bwMode="auto">
            <a:xfrm flipV="1">
              <a:off x="1384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7" name="Text Box 40"/>
            <p:cNvSpPr txBox="1">
              <a:spLocks noChangeArrowheads="1"/>
            </p:cNvSpPr>
            <p:nvPr/>
          </p:nvSpPr>
          <p:spPr bwMode="auto">
            <a:xfrm>
              <a:off x="1392" y="2917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6" name="Group 44"/>
          <p:cNvGrpSpPr>
            <a:grpSpLocks/>
          </p:cNvGrpSpPr>
          <p:nvPr/>
        </p:nvGrpSpPr>
        <p:grpSpPr bwMode="auto">
          <a:xfrm>
            <a:off x="3259138" y="4186238"/>
            <a:ext cx="482600" cy="520700"/>
            <a:chOff x="1960" y="2896"/>
            <a:chExt cx="304" cy="328"/>
          </a:xfrm>
        </p:grpSpPr>
        <p:cxnSp>
          <p:nvCxnSpPr>
            <p:cNvPr id="9264" name="AutoShape 45"/>
            <p:cNvCxnSpPr>
              <a:cxnSpLocks noChangeShapeType="1"/>
              <a:stCxn id="9294" idx="5"/>
              <a:endCxn id="9284" idx="1"/>
            </p:cNvCxnSpPr>
            <p:nvPr/>
          </p:nvCxnSpPr>
          <p:spPr bwMode="auto">
            <a:xfrm>
              <a:off x="1960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5" name="Text Box 46"/>
            <p:cNvSpPr txBox="1">
              <a:spLocks noChangeArrowheads="1"/>
            </p:cNvSpPr>
            <p:nvPr/>
          </p:nvSpPr>
          <p:spPr bwMode="auto">
            <a:xfrm>
              <a:off x="2063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9227" name="Group 54"/>
          <p:cNvGrpSpPr>
            <a:grpSpLocks/>
          </p:cNvGrpSpPr>
          <p:nvPr/>
        </p:nvGrpSpPr>
        <p:grpSpPr bwMode="auto">
          <a:xfrm>
            <a:off x="5695950" y="4224338"/>
            <a:ext cx="484188" cy="482600"/>
            <a:chOff x="3495" y="2920"/>
            <a:chExt cx="305" cy="304"/>
          </a:xfrm>
        </p:grpSpPr>
        <p:cxnSp>
          <p:nvCxnSpPr>
            <p:cNvPr id="9262" name="AutoShape 55"/>
            <p:cNvCxnSpPr>
              <a:cxnSpLocks noChangeShapeType="1"/>
              <a:stCxn id="9286" idx="7"/>
              <a:endCxn id="9292" idx="3"/>
            </p:cNvCxnSpPr>
            <p:nvPr/>
          </p:nvCxnSpPr>
          <p:spPr bwMode="auto">
            <a:xfrm flipV="1">
              <a:off x="3496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3" name="Text Box 56"/>
            <p:cNvSpPr txBox="1">
              <a:spLocks noChangeArrowheads="1"/>
            </p:cNvSpPr>
            <p:nvPr/>
          </p:nvSpPr>
          <p:spPr bwMode="auto">
            <a:xfrm>
              <a:off x="3495" y="2950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8" name="Group 57"/>
          <p:cNvGrpSpPr>
            <a:grpSpLocks/>
          </p:cNvGrpSpPr>
          <p:nvPr/>
        </p:nvGrpSpPr>
        <p:grpSpPr bwMode="auto">
          <a:xfrm>
            <a:off x="7526338" y="4706938"/>
            <a:ext cx="620712" cy="431800"/>
            <a:chOff x="4648" y="3224"/>
            <a:chExt cx="391" cy="272"/>
          </a:xfrm>
        </p:grpSpPr>
        <p:cxnSp>
          <p:nvCxnSpPr>
            <p:cNvPr id="9260" name="AutoShape 58"/>
            <p:cNvCxnSpPr>
              <a:cxnSpLocks noChangeShapeType="1"/>
              <a:stCxn id="9290" idx="5"/>
              <a:endCxn id="9290" idx="7"/>
            </p:cNvCxnSpPr>
            <p:nvPr/>
          </p:nvCxnSpPr>
          <p:spPr bwMode="auto">
            <a:xfrm rot="5400000" flipH="1" flipV="1">
              <a:off x="4513" y="3359"/>
              <a:ext cx="272" cy="1"/>
            </a:xfrm>
            <a:prstGeom prst="curvedConnector5">
              <a:avLst>
                <a:gd name="adj1" fmla="val -73528"/>
                <a:gd name="adj2" fmla="val 36399986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1" name="Text Box 59"/>
            <p:cNvSpPr txBox="1">
              <a:spLocks noChangeArrowheads="1"/>
            </p:cNvSpPr>
            <p:nvPr/>
          </p:nvSpPr>
          <p:spPr bwMode="auto">
            <a:xfrm>
              <a:off x="4853" y="3232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 dirty="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9" name="Group 69"/>
          <p:cNvGrpSpPr>
            <a:grpSpLocks/>
          </p:cNvGrpSpPr>
          <p:nvPr/>
        </p:nvGrpSpPr>
        <p:grpSpPr bwMode="auto">
          <a:xfrm>
            <a:off x="6611938" y="4186238"/>
            <a:ext cx="500062" cy="520700"/>
            <a:chOff x="4072" y="2896"/>
            <a:chExt cx="315" cy="328"/>
          </a:xfrm>
        </p:grpSpPr>
        <p:cxnSp>
          <p:nvCxnSpPr>
            <p:cNvPr id="9258" name="AutoShape 70"/>
            <p:cNvCxnSpPr>
              <a:cxnSpLocks noChangeShapeType="1"/>
              <a:stCxn id="9292" idx="5"/>
              <a:endCxn id="9290" idx="1"/>
            </p:cNvCxnSpPr>
            <p:nvPr/>
          </p:nvCxnSpPr>
          <p:spPr bwMode="auto">
            <a:xfrm>
              <a:off x="4072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59" name="Text Box 71"/>
            <p:cNvSpPr txBox="1">
              <a:spLocks noChangeArrowheads="1"/>
            </p:cNvSpPr>
            <p:nvPr/>
          </p:nvSpPr>
          <p:spPr bwMode="auto">
            <a:xfrm>
              <a:off x="4201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30" name="Group 126"/>
          <p:cNvGrpSpPr>
            <a:grpSpLocks/>
          </p:cNvGrpSpPr>
          <p:nvPr/>
        </p:nvGrpSpPr>
        <p:grpSpPr bwMode="auto">
          <a:xfrm>
            <a:off x="2344738" y="4313238"/>
            <a:ext cx="4813300" cy="1811337"/>
            <a:chOff x="2344738" y="4313238"/>
            <a:chExt cx="4813300" cy="1811337"/>
          </a:xfrm>
        </p:grpSpPr>
        <p:grpSp>
          <p:nvGrpSpPr>
            <p:cNvPr id="9234" name="Group 35"/>
            <p:cNvGrpSpPr>
              <a:grpSpLocks/>
            </p:cNvGrpSpPr>
            <p:nvPr/>
          </p:nvGrpSpPr>
          <p:grpSpPr bwMode="auto">
            <a:xfrm>
              <a:off x="2797175" y="4313238"/>
              <a:ext cx="295275" cy="1219200"/>
              <a:chOff x="1669" y="2976"/>
              <a:chExt cx="186" cy="768"/>
            </a:xfrm>
          </p:grpSpPr>
          <p:cxnSp>
            <p:nvCxnSpPr>
              <p:cNvPr id="9256" name="AutoShape 36"/>
              <p:cNvCxnSpPr>
                <a:cxnSpLocks noChangeShapeType="1"/>
                <a:stCxn id="9280" idx="0"/>
                <a:endCxn id="9294" idx="4"/>
              </p:cNvCxnSpPr>
              <p:nvPr/>
            </p:nvCxnSpPr>
            <p:spPr bwMode="auto">
              <a:xfrm flipV="1">
                <a:off x="1824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7" name="Text Box 37"/>
              <p:cNvSpPr txBox="1">
                <a:spLocks noChangeArrowheads="1"/>
              </p:cNvSpPr>
              <p:nvPr/>
            </p:nvSpPr>
            <p:spPr bwMode="auto">
              <a:xfrm>
                <a:off x="1669" y="325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5" name="Group 41"/>
            <p:cNvGrpSpPr>
              <a:grpSpLocks/>
            </p:cNvGrpSpPr>
            <p:nvPr/>
          </p:nvGrpSpPr>
          <p:grpSpPr bwMode="auto">
            <a:xfrm>
              <a:off x="3259138" y="5138738"/>
              <a:ext cx="482600" cy="512762"/>
              <a:chOff x="1960" y="3496"/>
              <a:chExt cx="304" cy="323"/>
            </a:xfrm>
          </p:grpSpPr>
          <p:cxnSp>
            <p:nvCxnSpPr>
              <p:cNvPr id="9254" name="AutoShape 42"/>
              <p:cNvCxnSpPr>
                <a:cxnSpLocks noChangeShapeType="1"/>
                <a:stCxn id="9284" idx="3"/>
                <a:endCxn id="9280" idx="7"/>
              </p:cNvCxnSpPr>
              <p:nvPr/>
            </p:nvCxnSpPr>
            <p:spPr bwMode="auto">
              <a:xfrm flipH="1">
                <a:off x="1960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5" name="Text Box 43"/>
              <p:cNvSpPr txBox="1">
                <a:spLocks noChangeArrowheads="1"/>
              </p:cNvSpPr>
              <p:nvPr/>
            </p:nvSpPr>
            <p:spPr bwMode="auto">
              <a:xfrm>
                <a:off x="2071" y="3607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6" name="Group 47"/>
            <p:cNvGrpSpPr>
              <a:grpSpLocks/>
            </p:cNvGrpSpPr>
            <p:nvPr/>
          </p:nvGrpSpPr>
          <p:grpSpPr bwMode="auto">
            <a:xfrm>
              <a:off x="2344738" y="5138738"/>
              <a:ext cx="482600" cy="490537"/>
              <a:chOff x="1384" y="3496"/>
              <a:chExt cx="304" cy="309"/>
            </a:xfrm>
          </p:grpSpPr>
          <p:cxnSp>
            <p:nvCxnSpPr>
              <p:cNvPr id="9252" name="AutoShape 48"/>
              <p:cNvCxnSpPr>
                <a:cxnSpLocks noChangeShapeType="1"/>
                <a:stCxn id="9280" idx="1"/>
                <a:endCxn id="9282" idx="5"/>
              </p:cNvCxnSpPr>
              <p:nvPr/>
            </p:nvCxnSpPr>
            <p:spPr bwMode="auto">
              <a:xfrm flipH="1" flipV="1">
                <a:off x="1384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3" name="Text Box 49"/>
              <p:cNvSpPr txBox="1">
                <a:spLocks noChangeArrowheads="1"/>
              </p:cNvSpPr>
              <p:nvPr/>
            </p:nvSpPr>
            <p:spPr bwMode="auto">
              <a:xfrm>
                <a:off x="1393" y="3593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7" name="Group 51"/>
            <p:cNvGrpSpPr>
              <a:grpSpLocks/>
            </p:cNvGrpSpPr>
            <p:nvPr/>
          </p:nvGrpSpPr>
          <p:grpSpPr bwMode="auto">
            <a:xfrm>
              <a:off x="4173538" y="5138738"/>
              <a:ext cx="1092200" cy="355600"/>
              <a:chOff x="2536" y="3496"/>
              <a:chExt cx="688" cy="224"/>
            </a:xfrm>
          </p:grpSpPr>
          <p:cxnSp>
            <p:nvCxnSpPr>
              <p:cNvPr id="9250" name="AutoShape 52"/>
              <p:cNvCxnSpPr>
                <a:cxnSpLocks noChangeShapeType="1"/>
                <a:stCxn id="9286" idx="3"/>
                <a:endCxn id="9284" idx="5"/>
              </p:cNvCxnSpPr>
              <p:nvPr/>
            </p:nvCxnSpPr>
            <p:spPr bwMode="auto">
              <a:xfrm rot="5400000">
                <a:off x="2879" y="3153"/>
                <a:ext cx="1" cy="688"/>
              </a:xfrm>
              <a:prstGeom prst="curvedConnector3">
                <a:avLst>
                  <a:gd name="adj1" fmla="val 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1" name="Text Box 53"/>
              <p:cNvSpPr txBox="1">
                <a:spLocks noChangeArrowheads="1"/>
              </p:cNvSpPr>
              <p:nvPr/>
            </p:nvSpPr>
            <p:spPr bwMode="auto">
              <a:xfrm>
                <a:off x="2810" y="3508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8" name="Group 60"/>
            <p:cNvGrpSpPr>
              <a:grpSpLocks/>
            </p:cNvGrpSpPr>
            <p:nvPr/>
          </p:nvGrpSpPr>
          <p:grpSpPr bwMode="auto">
            <a:xfrm>
              <a:off x="5697538" y="5138738"/>
              <a:ext cx="482600" cy="482600"/>
              <a:chOff x="3496" y="3496"/>
              <a:chExt cx="304" cy="304"/>
            </a:xfrm>
          </p:grpSpPr>
          <p:cxnSp>
            <p:nvCxnSpPr>
              <p:cNvPr id="9248" name="AutoShape 61"/>
              <p:cNvCxnSpPr>
                <a:cxnSpLocks noChangeShapeType="1"/>
                <a:stCxn id="9288" idx="1"/>
                <a:endCxn id="9286" idx="5"/>
              </p:cNvCxnSpPr>
              <p:nvPr/>
            </p:nvCxnSpPr>
            <p:spPr bwMode="auto">
              <a:xfrm flipH="1" flipV="1">
                <a:off x="3496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9" name="Text Box 62"/>
              <p:cNvSpPr txBox="1">
                <a:spLocks noChangeArrowheads="1"/>
              </p:cNvSpPr>
              <p:nvPr/>
            </p:nvSpPr>
            <p:spPr bwMode="auto">
              <a:xfrm>
                <a:off x="3515" y="3582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9" name="Group 63"/>
            <p:cNvGrpSpPr>
              <a:grpSpLocks/>
            </p:cNvGrpSpPr>
            <p:nvPr/>
          </p:nvGrpSpPr>
          <p:grpSpPr bwMode="auto">
            <a:xfrm>
              <a:off x="3348038" y="5788025"/>
              <a:ext cx="2743200" cy="336550"/>
              <a:chOff x="2016" y="3905"/>
              <a:chExt cx="1728" cy="212"/>
            </a:xfrm>
          </p:grpSpPr>
          <p:cxnSp>
            <p:nvCxnSpPr>
              <p:cNvPr id="9246" name="AutoShape 64"/>
              <p:cNvCxnSpPr>
                <a:cxnSpLocks noChangeShapeType="1"/>
                <a:stCxn id="9288" idx="2"/>
                <a:endCxn id="9280" idx="6"/>
              </p:cNvCxnSpPr>
              <p:nvPr/>
            </p:nvCxnSpPr>
            <p:spPr bwMode="auto">
              <a:xfrm flipH="1">
                <a:off x="2016" y="3936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7" name="Text Box 65"/>
              <p:cNvSpPr txBox="1">
                <a:spLocks noChangeArrowheads="1"/>
              </p:cNvSpPr>
              <p:nvPr/>
            </p:nvSpPr>
            <p:spPr bwMode="auto">
              <a:xfrm>
                <a:off x="2823" y="390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0" name="Group 66"/>
            <p:cNvGrpSpPr>
              <a:grpSpLocks/>
            </p:cNvGrpSpPr>
            <p:nvPr/>
          </p:nvGrpSpPr>
          <p:grpSpPr bwMode="auto">
            <a:xfrm>
              <a:off x="6611938" y="5138738"/>
              <a:ext cx="546100" cy="482600"/>
              <a:chOff x="4072" y="3496"/>
              <a:chExt cx="344" cy="304"/>
            </a:xfrm>
          </p:grpSpPr>
          <p:cxnSp>
            <p:nvCxnSpPr>
              <p:cNvPr id="9244" name="AutoShape 67"/>
              <p:cNvCxnSpPr>
                <a:cxnSpLocks noChangeShapeType="1"/>
                <a:stCxn id="9290" idx="3"/>
                <a:endCxn id="9288" idx="7"/>
              </p:cNvCxnSpPr>
              <p:nvPr/>
            </p:nvCxnSpPr>
            <p:spPr bwMode="auto">
              <a:xfrm flipH="1">
                <a:off x="4072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5" name="Text Box 68"/>
              <p:cNvSpPr txBox="1">
                <a:spLocks noChangeArrowheads="1"/>
              </p:cNvSpPr>
              <p:nvPr/>
            </p:nvSpPr>
            <p:spPr bwMode="auto">
              <a:xfrm>
                <a:off x="4230" y="3586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1" name="Group 72"/>
            <p:cNvGrpSpPr>
              <a:grpSpLocks/>
            </p:cNvGrpSpPr>
            <p:nvPr/>
          </p:nvGrpSpPr>
          <p:grpSpPr bwMode="auto">
            <a:xfrm>
              <a:off x="6361113" y="4313238"/>
              <a:ext cx="295275" cy="1219200"/>
              <a:chOff x="3914" y="2976"/>
              <a:chExt cx="186" cy="768"/>
            </a:xfrm>
          </p:grpSpPr>
          <p:cxnSp>
            <p:nvCxnSpPr>
              <p:cNvPr id="9242" name="AutoShape 73"/>
              <p:cNvCxnSpPr>
                <a:cxnSpLocks noChangeShapeType="1"/>
                <a:stCxn id="9292" idx="4"/>
                <a:endCxn id="9288" idx="0"/>
              </p:cNvCxnSpPr>
              <p:nvPr/>
            </p:nvCxnSpPr>
            <p:spPr bwMode="auto">
              <a:xfrm>
                <a:off x="3936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3" name="Text Box 74"/>
              <p:cNvSpPr txBox="1">
                <a:spLocks noChangeArrowheads="1"/>
              </p:cNvSpPr>
              <p:nvPr/>
            </p:nvSpPr>
            <p:spPr bwMode="auto">
              <a:xfrm>
                <a:off x="3914" y="3251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</p:grpSp>
      <p:grpSp>
        <p:nvGrpSpPr>
          <p:cNvPr id="9231" name="Group 75"/>
          <p:cNvGrpSpPr>
            <a:grpSpLocks/>
          </p:cNvGrpSpPr>
          <p:nvPr/>
        </p:nvGrpSpPr>
        <p:grpSpPr bwMode="auto">
          <a:xfrm>
            <a:off x="1277938" y="4706938"/>
            <a:ext cx="636587" cy="431800"/>
            <a:chOff x="712" y="3224"/>
            <a:chExt cx="401" cy="272"/>
          </a:xfrm>
        </p:grpSpPr>
        <p:cxnSp>
          <p:nvCxnSpPr>
            <p:cNvPr id="9232" name="AutoShape 76"/>
            <p:cNvCxnSpPr>
              <a:cxnSpLocks noChangeShapeType="1"/>
              <a:stCxn id="9282" idx="3"/>
              <a:endCxn id="9282" idx="1"/>
            </p:cNvCxnSpPr>
            <p:nvPr/>
          </p:nvCxnSpPr>
          <p:spPr bwMode="auto">
            <a:xfrm rot="5400000" flipH="1" flipV="1">
              <a:off x="977" y="3359"/>
              <a:ext cx="272" cy="1"/>
            </a:xfrm>
            <a:prstGeom prst="curvedConnector5">
              <a:avLst>
                <a:gd name="adj1" fmla="val -73528"/>
                <a:gd name="adj2" fmla="val -38800014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3" name="Text Box 77"/>
            <p:cNvSpPr txBox="1">
              <a:spLocks noChangeArrowheads="1"/>
            </p:cNvSpPr>
            <p:nvPr/>
          </p:nvSpPr>
          <p:spPr bwMode="auto">
            <a:xfrm>
              <a:off x="712" y="3265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cxnSp>
        <p:nvCxnSpPr>
          <p:cNvPr id="80" name="Straight Arrow Connector 79"/>
          <p:cNvCxnSpPr/>
          <p:nvPr/>
        </p:nvCxnSpPr>
        <p:spPr bwMode="auto">
          <a:xfrm>
            <a:off x="2133600" y="4343400"/>
            <a:ext cx="0" cy="3048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26"/>
          <p:cNvGrpSpPr>
            <a:grpSpLocks/>
          </p:cNvGrpSpPr>
          <p:nvPr/>
        </p:nvGrpSpPr>
        <p:grpSpPr bwMode="auto">
          <a:xfrm>
            <a:off x="211931" y="1524000"/>
            <a:ext cx="4572000" cy="1344613"/>
            <a:chOff x="2362200" y="5059196"/>
            <a:chExt cx="4572000" cy="1344581"/>
          </a:xfrm>
        </p:grpSpPr>
        <p:sp>
          <p:nvSpPr>
            <p:cNvPr id="83" name="Oval 82"/>
            <p:cNvSpPr/>
            <p:nvPr/>
          </p:nvSpPr>
          <p:spPr>
            <a:xfrm>
              <a:off x="2671763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A</a:t>
              </a:r>
              <a:endParaRPr lang="en-US" sz="16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5151438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C</a:t>
              </a:r>
              <a:endParaRPr lang="en-US" sz="16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6391275" y="5138569"/>
              <a:ext cx="542925" cy="557200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D</a:t>
              </a:r>
              <a:endParaRPr lang="en-US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3911600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B</a:t>
              </a:r>
              <a:endParaRPr lang="en-US" sz="16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7" name="TextBox 14"/>
            <p:cNvSpPr txBox="1">
              <a:spLocks noChangeArrowheads="1"/>
            </p:cNvSpPr>
            <p:nvPr/>
          </p:nvSpPr>
          <p:spPr bwMode="auto">
            <a:xfrm>
              <a:off x="5694336" y="5059196"/>
              <a:ext cx="554064" cy="307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 dirty="0" smtClean="0"/>
                <a:t>0,1</a:t>
              </a:r>
              <a:endParaRPr lang="en-US" sz="1400" b="1" dirty="0"/>
            </a:p>
          </p:txBody>
        </p:sp>
        <p:sp>
          <p:nvSpPr>
            <p:cNvPr id="88" name="TextBox 15"/>
            <p:cNvSpPr txBox="1">
              <a:spLocks noChangeArrowheads="1"/>
            </p:cNvSpPr>
            <p:nvPr/>
          </p:nvSpPr>
          <p:spPr bwMode="auto">
            <a:xfrm>
              <a:off x="4531962" y="5059196"/>
              <a:ext cx="619476" cy="307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 dirty="0" smtClean="0"/>
                <a:t>0,1</a:t>
              </a:r>
              <a:endParaRPr lang="en-US" sz="1400" b="1" dirty="0"/>
            </a:p>
          </p:txBody>
        </p:sp>
        <p:cxnSp>
          <p:nvCxnSpPr>
            <p:cNvPr id="89" name="Straight Arrow Connector 88"/>
            <p:cNvCxnSpPr>
              <a:stCxn id="83" idx="6"/>
              <a:endCxn id="86" idx="2"/>
            </p:cNvCxnSpPr>
            <p:nvPr/>
          </p:nvCxnSpPr>
          <p:spPr>
            <a:xfrm>
              <a:off x="3214688" y="5416375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18"/>
            <p:cNvSpPr txBox="1">
              <a:spLocks noChangeArrowheads="1"/>
            </p:cNvSpPr>
            <p:nvPr/>
          </p:nvSpPr>
          <p:spPr bwMode="auto">
            <a:xfrm>
              <a:off x="3214607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 dirty="0"/>
                <a:t>1</a:t>
              </a:r>
            </a:p>
          </p:txBody>
        </p:sp>
        <p:sp>
          <p:nvSpPr>
            <p:cNvPr id="91" name="TextBox 27"/>
            <p:cNvSpPr txBox="1">
              <a:spLocks noChangeArrowheads="1"/>
            </p:cNvSpPr>
            <p:nvPr/>
          </p:nvSpPr>
          <p:spPr bwMode="auto">
            <a:xfrm>
              <a:off x="2819400" y="6096000"/>
              <a:ext cx="457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>
              <a:off x="4454525" y="5376688"/>
              <a:ext cx="69691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>
              <a:off x="5694363" y="5376688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/>
          </p:nvSpPr>
          <p:spPr>
            <a:xfrm rot="14988361">
              <a:off x="2766224" y="5723545"/>
              <a:ext cx="398453" cy="38735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>
              <a:off x="2362200" y="5376688"/>
              <a:ext cx="309563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7863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DFAs ≡ 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have shown how to build an optimal DFA for every regular expression</a:t>
            </a:r>
          </a:p>
          <a:p>
            <a:pPr lvl="1"/>
            <a:r>
              <a:rPr lang="en-US" dirty="0" smtClean="0"/>
              <a:t>Build NFA</a:t>
            </a:r>
          </a:p>
          <a:p>
            <a:pPr lvl="1"/>
            <a:r>
              <a:rPr lang="en-US" dirty="0" smtClean="0"/>
              <a:t>Convert NFA to DFA using subset construction</a:t>
            </a:r>
          </a:p>
          <a:p>
            <a:pPr lvl="1"/>
            <a:r>
              <a:rPr lang="en-US" dirty="0" smtClean="0"/>
              <a:t>Minimize resulting DFA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Theorem: A language is recognized by a DFA </a:t>
            </a:r>
            <a:r>
              <a:rPr lang="en-US" dirty="0" err="1" smtClean="0"/>
              <a:t>iff</a:t>
            </a:r>
            <a:r>
              <a:rPr lang="en-US" dirty="0" smtClean="0"/>
              <a:t> it has a regular expression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C31D6-8D11-4222-BFC0-C858FFCB4F9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7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Generalized NFAs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smtClean="0"/>
              <a:t>Like NFAs but allow</a:t>
            </a:r>
          </a:p>
          <a:p>
            <a:pPr lvl="1">
              <a:defRPr/>
            </a:pPr>
            <a:r>
              <a:rPr lang="en-US" dirty="0" smtClean="0"/>
              <a:t>Parallel edges</a:t>
            </a:r>
          </a:p>
          <a:p>
            <a:pPr lvl="1">
              <a:defRPr/>
            </a:pPr>
            <a:r>
              <a:rPr lang="en-US" dirty="0" smtClean="0"/>
              <a:t>Regular Expressions as edge labels</a:t>
            </a:r>
          </a:p>
          <a:p>
            <a:pPr lvl="2">
              <a:defRPr/>
            </a:pPr>
            <a:r>
              <a:rPr lang="en-US" dirty="0" smtClean="0"/>
              <a:t>NFAs already have edges labeled </a:t>
            </a:r>
            <a:r>
              <a:rPr lang="en-US" b="1" dirty="0" smtClean="0">
                <a:sym typeface="Symbol"/>
              </a:rPr>
              <a:t></a:t>
            </a:r>
            <a:r>
              <a:rPr lang="en-US" dirty="0" smtClean="0">
                <a:sym typeface="Symbol"/>
              </a:rPr>
              <a:t> or </a:t>
            </a:r>
            <a:r>
              <a:rPr lang="en-US" b="1" i="1" dirty="0" smtClean="0">
                <a:sym typeface="Symbol"/>
              </a:rPr>
              <a:t>a</a:t>
            </a:r>
            <a:endParaRPr lang="en-US" b="1" i="1" dirty="0">
              <a:sym typeface="Symbol"/>
            </a:endParaRPr>
          </a:p>
          <a:p>
            <a:pPr>
              <a:defRPr/>
            </a:pPr>
            <a:r>
              <a:rPr lang="en-US" sz="2800" dirty="0" smtClean="0">
                <a:sym typeface="Symbol"/>
              </a:rPr>
              <a:t>An edge labeled by </a:t>
            </a:r>
            <a:r>
              <a:rPr lang="en-US" sz="2800" b="1" dirty="0" smtClean="0">
                <a:sym typeface="Symbol"/>
              </a:rPr>
              <a:t>A</a:t>
            </a:r>
            <a:r>
              <a:rPr lang="en-US" sz="2800" dirty="0" smtClean="0">
                <a:sym typeface="Symbol"/>
              </a:rPr>
              <a:t> can be followed by reading a string of input chars that is in the language represented by </a:t>
            </a:r>
            <a:r>
              <a:rPr lang="en-US" sz="2800" b="1" dirty="0" smtClean="0">
                <a:sym typeface="Symbol"/>
              </a:rPr>
              <a:t>A</a:t>
            </a:r>
            <a:r>
              <a:rPr lang="en-US" sz="2800" dirty="0" smtClean="0">
                <a:sym typeface="Symbol"/>
              </a:rPr>
              <a:t> </a:t>
            </a:r>
          </a:p>
          <a:p>
            <a:pPr>
              <a:defRPr/>
            </a:pPr>
            <a:r>
              <a:rPr lang="en-US" sz="2800" dirty="0" smtClean="0">
                <a:sym typeface="Symbol"/>
              </a:rPr>
              <a:t>A string x is accepted </a:t>
            </a:r>
            <a:r>
              <a:rPr lang="en-US" sz="2800" dirty="0" err="1" smtClean="0">
                <a:sym typeface="Symbol"/>
              </a:rPr>
              <a:t>iff</a:t>
            </a:r>
            <a:r>
              <a:rPr lang="en-US" sz="2800" dirty="0" smtClean="0">
                <a:sym typeface="Symbol"/>
              </a:rPr>
              <a:t> there is a path from start to final state labeled by a regular expression whose language contains x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44C59-422D-4340-B445-BFEFE0057B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925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Starting from NFA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 dirty="0" smtClean="0">
                <a:sym typeface="Symbol" pitchFamily="18" charset="2"/>
              </a:rPr>
              <a:t>Add new start state and final state</a:t>
            </a:r>
          </a:p>
          <a:p>
            <a:pPr marL="342900" lvl="2" indent="-342900"/>
            <a:endParaRPr lang="en-US" sz="3200" dirty="0" smtClean="0">
              <a:sym typeface="Symbol" pitchFamily="18" charset="2"/>
            </a:endParaRPr>
          </a:p>
          <a:p>
            <a:pPr marL="342900" lvl="2" indent="-342900"/>
            <a:endParaRPr lang="en-US" sz="3200" dirty="0" smtClean="0">
              <a:sym typeface="Symbol" pitchFamily="18" charset="2"/>
            </a:endParaRPr>
          </a:p>
          <a:p>
            <a:pPr marL="342900" lvl="2" indent="-342900"/>
            <a:endParaRPr lang="en-US" sz="3200" dirty="0" smtClean="0">
              <a:sym typeface="Symbol" pitchFamily="18" charset="2"/>
            </a:endParaRPr>
          </a:p>
          <a:p>
            <a:pPr marL="342900" lvl="2" indent="-342900"/>
            <a:r>
              <a:rPr lang="en-US" sz="3200" dirty="0" smtClean="0">
                <a:sym typeface="Symbol" pitchFamily="18" charset="2"/>
              </a:rPr>
              <a:t>Then eliminate original states one by one, keeping the same language, until it looks like:</a:t>
            </a:r>
          </a:p>
          <a:p>
            <a:pPr marL="342900" lvl="2" indent="-342900"/>
            <a:endParaRPr lang="en-US" sz="3200" dirty="0" smtClean="0">
              <a:sym typeface="Symbol" pitchFamily="18" charset="2"/>
            </a:endParaRPr>
          </a:p>
          <a:p>
            <a:pPr marL="342900" lvl="2" indent="-342900"/>
            <a:r>
              <a:rPr lang="en-US" sz="3200" dirty="0" smtClean="0">
                <a:sym typeface="Symbol" pitchFamily="18" charset="2"/>
              </a:rPr>
              <a:t>Final regular expression will be </a:t>
            </a:r>
            <a:r>
              <a:rPr lang="en-US" sz="3200" b="1" dirty="0" smtClean="0">
                <a:sym typeface="Symbol" pitchFamily="18" charset="2"/>
              </a:rPr>
              <a:t>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EA48B-F827-4089-AB4F-30E3C4ADD1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211513" y="2209800"/>
            <a:ext cx="1989137" cy="1525588"/>
          </a:xfrm>
          <a:prstGeom prst="rect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409950" y="2806700"/>
            <a:ext cx="265113" cy="28575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50" b="1" baseline="-25000" dirty="0">
              <a:solidFill>
                <a:prstClr val="black"/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670425" y="2474913"/>
            <a:ext cx="265113" cy="285750"/>
          </a:xfrm>
          <a:prstGeom prst="ellipse">
            <a:avLst/>
          </a:prstGeom>
          <a:noFill/>
          <a:ln w="571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50" b="1" baseline="-250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670425" y="3271838"/>
            <a:ext cx="265113" cy="285750"/>
          </a:xfrm>
          <a:prstGeom prst="ellipse">
            <a:avLst/>
          </a:prstGeom>
          <a:noFill/>
          <a:ln w="571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50" b="1" baseline="-25000" dirty="0">
              <a:solidFill>
                <a:prstClr val="black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592888" y="2806700"/>
            <a:ext cx="265112" cy="28575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50" b="1" baseline="-25000" dirty="0">
              <a:solidFill>
                <a:prstClr val="black"/>
              </a:solidFill>
            </a:endParaRPr>
          </a:p>
        </p:txBody>
      </p:sp>
      <p:sp>
        <p:nvSpPr>
          <p:cNvPr id="35859" name="TextBox 20"/>
          <p:cNvSpPr txBox="1">
            <a:spLocks noChangeArrowheads="1"/>
          </p:cNvSpPr>
          <p:nvPr/>
        </p:nvSpPr>
        <p:spPr bwMode="auto">
          <a:xfrm>
            <a:off x="5627234" y="2247111"/>
            <a:ext cx="312181" cy="456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l-GR" sz="2800" b="1" dirty="0">
                <a:solidFill>
                  <a:prstClr val="black"/>
                </a:solidFill>
                <a:latin typeface="Cambria Math" pitchFamily="18" charset="0"/>
              </a:rPr>
              <a:t>λ</a:t>
            </a:r>
            <a:endParaRPr lang="en-US" sz="28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cxnSp>
        <p:nvCxnSpPr>
          <p:cNvPr id="22" name="Curved Connector 21"/>
          <p:cNvCxnSpPr>
            <a:stCxn id="11" idx="6"/>
            <a:endCxn id="17" idx="2"/>
          </p:cNvCxnSpPr>
          <p:nvPr/>
        </p:nvCxnSpPr>
        <p:spPr bwMode="auto">
          <a:xfrm>
            <a:off x="4935538" y="2619375"/>
            <a:ext cx="1657350" cy="331788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 bwMode="auto">
          <a:xfrm flipV="1">
            <a:off x="4935538" y="2973388"/>
            <a:ext cx="1657350" cy="44132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62" name="TextBox 30"/>
          <p:cNvSpPr txBox="1">
            <a:spLocks noChangeArrowheads="1"/>
          </p:cNvSpPr>
          <p:nvPr/>
        </p:nvSpPr>
        <p:spPr bwMode="auto">
          <a:xfrm>
            <a:off x="5627234" y="3186785"/>
            <a:ext cx="312181" cy="454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l-GR" sz="2800" b="1">
                <a:solidFill>
                  <a:prstClr val="black"/>
                </a:solidFill>
                <a:latin typeface="Cambria Math" pitchFamily="18" charset="0"/>
              </a:rPr>
              <a:t>λ</a:t>
            </a:r>
            <a:endParaRPr lang="en-US" sz="2800" b="1">
              <a:solidFill>
                <a:prstClr val="black"/>
              </a:solidFill>
              <a:latin typeface="Calibri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1752600" y="2940050"/>
            <a:ext cx="269875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 bwMode="auto">
          <a:xfrm>
            <a:off x="2017713" y="2806700"/>
            <a:ext cx="265112" cy="28575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50" b="1" baseline="-25000" dirty="0">
              <a:solidFill>
                <a:prstClr val="black"/>
              </a:solidFill>
            </a:endParaRPr>
          </a:p>
        </p:txBody>
      </p:sp>
      <p:cxnSp>
        <p:nvCxnSpPr>
          <p:cNvPr id="8" name="Straight Arrow Connector 7"/>
          <p:cNvCxnSpPr>
            <a:stCxn id="26" idx="6"/>
            <a:endCxn id="10" idx="2"/>
          </p:cNvCxnSpPr>
          <p:nvPr/>
        </p:nvCxnSpPr>
        <p:spPr bwMode="auto">
          <a:xfrm>
            <a:off x="2282825" y="2949575"/>
            <a:ext cx="112712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66" name="TextBox 20"/>
          <p:cNvSpPr txBox="1">
            <a:spLocks noChangeArrowheads="1"/>
          </p:cNvSpPr>
          <p:nvPr/>
        </p:nvSpPr>
        <p:spPr bwMode="auto">
          <a:xfrm>
            <a:off x="2614551" y="2541450"/>
            <a:ext cx="312181" cy="456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l-GR" sz="2800" b="1" dirty="0">
                <a:solidFill>
                  <a:prstClr val="black"/>
                </a:solidFill>
                <a:latin typeface="Cambria Math" pitchFamily="18" charset="0"/>
              </a:rPr>
              <a:t>λ</a:t>
            </a:r>
            <a:endParaRPr lang="en-US" sz="28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752600" y="4876800"/>
            <a:ext cx="5105400" cy="577850"/>
            <a:chOff x="1752600" y="4876800"/>
            <a:chExt cx="5105400" cy="577850"/>
          </a:xfrm>
        </p:grpSpPr>
        <p:sp>
          <p:nvSpPr>
            <p:cNvPr id="37" name="Oval 36"/>
            <p:cNvSpPr/>
            <p:nvPr/>
          </p:nvSpPr>
          <p:spPr bwMode="auto">
            <a:xfrm>
              <a:off x="6592888" y="5168900"/>
              <a:ext cx="265112" cy="285750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prstClr val="black"/>
                </a:solidFill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1752600" y="5300663"/>
              <a:ext cx="269875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 bwMode="auto">
            <a:xfrm>
              <a:off x="2017713" y="5168900"/>
              <a:ext cx="265112" cy="285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prstClr val="black"/>
                </a:solidFill>
              </a:endParaRPr>
            </a:p>
          </p:txBody>
        </p:sp>
        <p:cxnSp>
          <p:nvCxnSpPr>
            <p:cNvPr id="44" name="Straight Arrow Connector 43"/>
            <p:cNvCxnSpPr>
              <a:stCxn id="43" idx="6"/>
              <a:endCxn id="37" idx="2"/>
            </p:cNvCxnSpPr>
            <p:nvPr/>
          </p:nvCxnSpPr>
          <p:spPr bwMode="auto">
            <a:xfrm>
              <a:off x="2282825" y="5311775"/>
              <a:ext cx="431006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20"/>
            <p:cNvSpPr txBox="1">
              <a:spLocks noChangeArrowheads="1"/>
            </p:cNvSpPr>
            <p:nvPr/>
          </p:nvSpPr>
          <p:spPr bwMode="auto">
            <a:xfrm>
              <a:off x="4114800" y="4876800"/>
              <a:ext cx="404813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2800" b="1" dirty="0" smtClean="0">
                  <a:solidFill>
                    <a:prstClr val="black"/>
                  </a:solidFill>
                  <a:latin typeface="Calibri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547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headEnd type="none" w="med" len="med"/>
          <a:tailEnd type="arrow" w="med" len="med"/>
        </a:ln>
      </a:spPr>
      <a:bodyPr anchor="ctr"/>
      <a:lstStyle>
        <a:defPPr algn="ctr">
          <a:defRPr sz="2400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arrow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1965</Words>
  <Application>Microsoft Office PowerPoint</Application>
  <PresentationFormat>On-screen Show (4:3)</PresentationFormat>
  <Paragraphs>589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MS PGothic</vt:lpstr>
      <vt:lpstr>Calibri</vt:lpstr>
      <vt:lpstr>Cambria Math</vt:lpstr>
      <vt:lpstr>Times New Roman</vt:lpstr>
      <vt:lpstr>Symbol</vt:lpstr>
      <vt:lpstr>Tahoma</vt:lpstr>
      <vt:lpstr>Office Theme</vt:lpstr>
      <vt:lpstr>CSE 311  Foundations of Computing I</vt:lpstr>
      <vt:lpstr>Announcements</vt:lpstr>
      <vt:lpstr>Last lecture highlights</vt:lpstr>
      <vt:lpstr>Last lecture highlights</vt:lpstr>
      <vt:lpstr>1 in third position from end</vt:lpstr>
      <vt:lpstr>Redrawing</vt:lpstr>
      <vt:lpstr>DFAs ≡ Regular Expressions</vt:lpstr>
      <vt:lpstr>Generalized NFAs </vt:lpstr>
      <vt:lpstr>Starting from NFA</vt:lpstr>
      <vt:lpstr>Only two simplification rules:</vt:lpstr>
      <vt:lpstr>Converting an NFA to a regular expression</vt:lpstr>
      <vt:lpstr>Splicing out a node</vt:lpstr>
      <vt:lpstr>Finite Automaton without t1</vt:lpstr>
      <vt:lpstr>What can Finite State Machines do?</vt:lpstr>
      <vt:lpstr>A={0n1n  : n≥0} cannot be recognized by any DFA</vt:lpstr>
      <vt:lpstr>The set B of binary palindromes cannot be recognized by any DFA</vt:lpstr>
      <vt:lpstr>The set P of strings of balanced parentheses cannot be recognized by any DFA</vt:lpstr>
      <vt:lpstr>FSMs in Hardware</vt:lpstr>
      <vt:lpstr>FSMs in Hardware</vt:lpstr>
      <vt:lpstr>Example: 1-bit Full Adder</vt:lpstr>
      <vt:lpstr>FSM for binary addition </vt:lpstr>
      <vt:lpstr>FSM for binary addition using output on edges </vt:lpstr>
      <vt:lpstr>FSMs without sequential logic </vt:lpstr>
      <vt:lpstr>A 2-bit ripple-carry adder</vt:lpstr>
      <vt:lpstr>Problem with Chaining Transition Circuits</vt:lpstr>
      <vt:lpstr>Carry-Look-Ahead Adder</vt:lpstr>
      <vt:lpstr>Carry-Look-Ahead Adder</vt:lpstr>
      <vt:lpstr>Smaller Fast Adders?</vt:lpstr>
      <vt:lpstr>Speed things up but stay small?</vt:lpstr>
      <vt:lpstr>Transition Function Composition</vt:lpstr>
      <vt:lpstr>Transition Function Composition</vt:lpstr>
      <vt:lpstr>Computing all the values</vt:lpstr>
      <vt:lpstr>Parallel Prefix Circuit</vt:lpstr>
      <vt:lpstr>The Parallel Prefix AND Circuit</vt:lpstr>
      <vt:lpstr>Parallel Prefix Adder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CSE370: Introduction to Digital Design</dc:title>
  <dc:creator/>
  <cp:lastModifiedBy/>
  <cp:revision>5</cp:revision>
  <cp:lastPrinted>1901-01-01T07:00:00Z</cp:lastPrinted>
  <dcterms:created xsi:type="dcterms:W3CDTF">2010-01-04T17:42:51Z</dcterms:created>
  <dcterms:modified xsi:type="dcterms:W3CDTF">2013-05-30T01:30:09Z</dcterms:modified>
</cp:coreProperties>
</file>