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embedTrueTypeFonts="1" saveSubsetFonts="1" autoCompressPictures="0">
  <p:sldMasterIdLst>
    <p:sldMasterId id="2147483706" r:id="rId1"/>
  </p:sldMasterIdLst>
  <p:notesMasterIdLst>
    <p:notesMasterId r:id="rId37"/>
  </p:notesMasterIdLst>
  <p:handoutMasterIdLst>
    <p:handoutMasterId r:id="rId38"/>
  </p:handoutMasterIdLst>
  <p:sldIdLst>
    <p:sldId id="413" r:id="rId2"/>
    <p:sldId id="415" r:id="rId3"/>
    <p:sldId id="447" r:id="rId4"/>
    <p:sldId id="476" r:id="rId5"/>
    <p:sldId id="477" r:id="rId6"/>
    <p:sldId id="520" r:id="rId7"/>
    <p:sldId id="478" r:id="rId8"/>
    <p:sldId id="521" r:id="rId9"/>
    <p:sldId id="480" r:id="rId10"/>
    <p:sldId id="479" r:id="rId11"/>
    <p:sldId id="481" r:id="rId12"/>
    <p:sldId id="516" r:id="rId13"/>
    <p:sldId id="482" r:id="rId14"/>
    <p:sldId id="483" r:id="rId15"/>
    <p:sldId id="517" r:id="rId16"/>
    <p:sldId id="484" r:id="rId17"/>
    <p:sldId id="518" r:id="rId18"/>
    <p:sldId id="485" r:id="rId19"/>
    <p:sldId id="519" r:id="rId20"/>
    <p:sldId id="523" r:id="rId21"/>
    <p:sldId id="524" r:id="rId22"/>
    <p:sldId id="486" r:id="rId23"/>
    <p:sldId id="487" r:id="rId24"/>
    <p:sldId id="490" r:id="rId25"/>
    <p:sldId id="489" r:id="rId26"/>
    <p:sldId id="491" r:id="rId27"/>
    <p:sldId id="495" r:id="rId28"/>
    <p:sldId id="509" r:id="rId29"/>
    <p:sldId id="515" r:id="rId30"/>
    <p:sldId id="514" r:id="rId31"/>
    <p:sldId id="513" r:id="rId32"/>
    <p:sldId id="512" r:id="rId33"/>
    <p:sldId id="511" r:id="rId34"/>
    <p:sldId id="510" r:id="rId35"/>
    <p:sldId id="492" r:id="rId36"/>
  </p:sldIdLst>
  <p:sldSz cx="9144000" cy="6858000" type="screen4x3"/>
  <p:notesSz cx="6934200" cy="9220200"/>
  <p:embeddedFontLst>
    <p:embeddedFont>
      <p:font typeface="MS PGothic" pitchFamily="34" charset="-128"/>
      <p:regular r:id="rId39"/>
    </p:embeddedFont>
    <p:embeddedFont>
      <p:font typeface="Calibri" pitchFamily="34" charset="0"/>
      <p:regular r:id="rId40"/>
      <p:bold r:id="rId41"/>
      <p:italic r:id="rId42"/>
      <p:boldItalic r:id="rId43"/>
    </p:embeddedFont>
    <p:embeddedFont>
      <p:font typeface="Cambria Math" pitchFamily="18" charset="0"/>
      <p:regular r:id="rId44"/>
    </p:embeddedFont>
  </p:embeddedFont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6D9F1"/>
    <a:srgbClr val="FFCC99"/>
    <a:srgbClr val="FFFF00"/>
    <a:srgbClr val="FFFF99"/>
    <a:srgbClr val="0000FF"/>
    <a:srgbClr val="CC99FF"/>
    <a:srgbClr val="00CCFF"/>
    <a:srgbClr val="9999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129" autoAdjust="0"/>
    <p:restoredTop sz="95272" autoAdjust="0"/>
  </p:normalViewPr>
  <p:slideViewPr>
    <p:cSldViewPr>
      <p:cViewPr>
        <p:scale>
          <a:sx n="91" d="100"/>
          <a:sy n="91" d="100"/>
        </p:scale>
        <p:origin x="-72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0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4.fntdata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font" Target="fonts/font2.fntdata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5.fntdata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50049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79913"/>
            <a:ext cx="5083175" cy="4149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737" tIns="45065" rIns="91737" bIns="450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3481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1413" y="698500"/>
            <a:ext cx="4651375" cy="3489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4312448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ＭＳ Ｐゴシック" pitchFamily="-111" charset="-128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81659-2E49-4F2D-96C2-7773193B7F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95AF7-631B-4A48-865B-3DBC6A58E0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36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83E17-CE8B-4242-A745-41C829845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108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F836F-8CB7-4C19-8BF2-EA24F03B97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343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1ADE0-9DCD-44D7-B184-EB694B5F3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008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6A972-C8FE-4085-ABBC-6C4483F001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202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B1E6D-D052-4262-AB41-F1FFA0DC14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402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48CA9-5BBF-44BC-B527-E6F5B25086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984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3B779-330E-46C2-98B8-31BDE53BA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926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1C06F-CABD-46B2-85F8-D7DB8580EE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5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346E7-5CF8-4152-A5E9-E8A98B79C8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046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050AB4D2-2DDC-48EC-AA4F-4BCD1E672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311  Foundations of Computing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Lecture 23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NFAs, Regular Expressions, and Equivalence with DFAs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Spring 2013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8CDAB2-44F6-45C2-9972-3BD695EA78AE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Regular expressions over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</a:t>
            </a:r>
            <a:endParaRPr 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648200"/>
          </a:xfrm>
        </p:spPr>
        <p:txBody>
          <a:bodyPr/>
          <a:lstStyle/>
          <a:p>
            <a:r>
              <a:rPr lang="en-US" smtClean="0"/>
              <a:t>Basis:</a:t>
            </a:r>
          </a:p>
          <a:p>
            <a:pPr lvl="1"/>
            <a:r>
              <a:rPr lang="en-US" b="1" smtClean="0">
                <a:sym typeface="Symbol" pitchFamily="18" charset="2"/>
              </a:rPr>
              <a:t></a:t>
            </a:r>
            <a:r>
              <a:rPr lang="en-US" smtClean="0">
                <a:sym typeface="Symbol" pitchFamily="18" charset="2"/>
              </a:rPr>
              <a:t>, </a:t>
            </a:r>
            <a:r>
              <a:rPr lang="en-US" b="1" smtClean="0">
                <a:sym typeface="Symbol" pitchFamily="18" charset="2"/>
              </a:rPr>
              <a:t></a:t>
            </a:r>
            <a:r>
              <a:rPr lang="en-US" smtClean="0">
                <a:sym typeface="Symbol" pitchFamily="18" charset="2"/>
              </a:rPr>
              <a:t> are regular expressions</a:t>
            </a:r>
          </a:p>
          <a:p>
            <a:pPr lvl="1"/>
            <a:r>
              <a:rPr lang="en-US" b="1" i="1" smtClean="0"/>
              <a:t>a</a:t>
            </a:r>
            <a:r>
              <a:rPr lang="en-US" smtClean="0"/>
              <a:t> is a regular expression </a:t>
            </a:r>
            <a:r>
              <a:rPr lang="en-US" smtClean="0">
                <a:sym typeface="Symbol" pitchFamily="18" charset="2"/>
              </a:rPr>
              <a:t>for any </a:t>
            </a:r>
            <a:r>
              <a:rPr lang="en-US" i="1" smtClean="0"/>
              <a:t>a</a:t>
            </a:r>
            <a:r>
              <a:rPr lang="en-US" smtClean="0"/>
              <a:t>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</a:t>
            </a:r>
            <a:r>
              <a:rPr lang="en-US" smtClean="0"/>
              <a:t>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</a:t>
            </a:r>
          </a:p>
          <a:p>
            <a:r>
              <a:rPr lang="en-US" smtClean="0">
                <a:sym typeface="Symbol" pitchFamily="18" charset="2"/>
              </a:rPr>
              <a:t>Recursive step:</a:t>
            </a:r>
          </a:p>
          <a:p>
            <a:pPr lvl="1"/>
            <a:r>
              <a:rPr lang="en-US" smtClean="0">
                <a:sym typeface="Symbol" pitchFamily="18" charset="2"/>
              </a:rPr>
              <a:t>If </a:t>
            </a:r>
            <a:r>
              <a:rPr lang="en-US" b="1" smtClean="0">
                <a:sym typeface="Symbol" pitchFamily="18" charset="2"/>
              </a:rPr>
              <a:t>A</a:t>
            </a:r>
            <a:r>
              <a:rPr lang="en-US" smtClean="0">
                <a:sym typeface="Symbol" pitchFamily="18" charset="2"/>
              </a:rPr>
              <a:t> and </a:t>
            </a:r>
            <a:r>
              <a:rPr lang="en-US" b="1" smtClean="0">
                <a:sym typeface="Symbol" pitchFamily="18" charset="2"/>
              </a:rPr>
              <a:t>B</a:t>
            </a:r>
            <a:r>
              <a:rPr lang="en-US" smtClean="0">
                <a:sym typeface="Symbol" pitchFamily="18" charset="2"/>
              </a:rPr>
              <a:t> are regular expressions then so are:</a:t>
            </a:r>
          </a:p>
          <a:p>
            <a:pPr lvl="2"/>
            <a:r>
              <a:rPr lang="en-US" sz="2800" smtClean="0">
                <a:sym typeface="Symbol" pitchFamily="18" charset="2"/>
              </a:rPr>
              <a:t>(</a:t>
            </a:r>
            <a:r>
              <a:rPr lang="en-US" sz="2800" b="1" smtClean="0">
                <a:sym typeface="Symbol" pitchFamily="18" charset="2"/>
              </a:rPr>
              <a:t>A</a:t>
            </a:r>
            <a:r>
              <a:rPr lang="en-US" sz="2800" smtClean="0">
                <a:sym typeface="Symbol" pitchFamily="18" charset="2"/>
              </a:rPr>
              <a:t> </a:t>
            </a:r>
            <a:r>
              <a:rPr lang="en-US" sz="2800" b="1" smtClean="0">
                <a:sym typeface="Symbol" pitchFamily="18" charset="2"/>
              </a:rPr>
              <a:t> B</a:t>
            </a:r>
            <a:r>
              <a:rPr lang="en-US" sz="2800" smtClean="0">
                <a:sym typeface="Symbol" pitchFamily="18" charset="2"/>
              </a:rPr>
              <a:t>)</a:t>
            </a:r>
          </a:p>
          <a:p>
            <a:pPr lvl="2"/>
            <a:r>
              <a:rPr lang="en-US" sz="2800" smtClean="0">
                <a:sym typeface="Symbol" pitchFamily="18" charset="2"/>
              </a:rPr>
              <a:t> (</a:t>
            </a:r>
            <a:r>
              <a:rPr lang="en-US" sz="2800" b="1" smtClean="0">
                <a:sym typeface="Symbol" pitchFamily="18" charset="2"/>
              </a:rPr>
              <a:t>AB</a:t>
            </a:r>
            <a:r>
              <a:rPr lang="en-US" sz="2800" smtClean="0">
                <a:sym typeface="Symbol" pitchFamily="18" charset="2"/>
              </a:rPr>
              <a:t>)</a:t>
            </a:r>
          </a:p>
          <a:p>
            <a:pPr lvl="2"/>
            <a:r>
              <a:rPr lang="en-US" sz="2800" b="1" smtClean="0">
                <a:sym typeface="Symbol" pitchFamily="18" charset="2"/>
              </a:rPr>
              <a:t>A*</a:t>
            </a:r>
          </a:p>
          <a:p>
            <a:pPr lvl="1"/>
            <a:endParaRPr lang="en-US" smtClean="0"/>
          </a:p>
          <a:p>
            <a:endParaRPr lang="en-US" smtClean="0"/>
          </a:p>
          <a:p>
            <a:pPr lvl="1"/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F836F-8CB7-4C19-8BF2-EA24F03B973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Basis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Case </a:t>
            </a:r>
            <a:r>
              <a:rPr lang="en-US" b="1" smtClean="0">
                <a:sym typeface="Symbol" pitchFamily="18" charset="2"/>
              </a:rPr>
              <a:t></a:t>
            </a:r>
            <a:r>
              <a:rPr lang="en-US" smtClean="0">
                <a:sym typeface="Symbol" pitchFamily="18" charset="2"/>
              </a:rPr>
              <a:t>:</a:t>
            </a:r>
          </a:p>
          <a:p>
            <a:endParaRPr lang="en-US" smtClean="0">
              <a:sym typeface="Symbol" pitchFamily="18" charset="2"/>
            </a:endParaRPr>
          </a:p>
          <a:p>
            <a:endParaRPr lang="en-US" sz="2400" smtClean="0">
              <a:sym typeface="Symbol" pitchFamily="18" charset="2"/>
            </a:endParaRPr>
          </a:p>
          <a:p>
            <a:r>
              <a:rPr lang="en-US" smtClean="0">
                <a:sym typeface="Symbol" pitchFamily="18" charset="2"/>
              </a:rPr>
              <a:t>Case </a:t>
            </a:r>
            <a:r>
              <a:rPr lang="en-US" b="1" smtClean="0">
                <a:sym typeface="Symbol" pitchFamily="18" charset="2"/>
              </a:rPr>
              <a:t></a:t>
            </a:r>
            <a:r>
              <a:rPr lang="en-US" smtClean="0">
                <a:sym typeface="Symbol" pitchFamily="18" charset="2"/>
              </a:rPr>
              <a:t>:</a:t>
            </a:r>
          </a:p>
          <a:p>
            <a:endParaRPr lang="en-US" smtClean="0">
              <a:sym typeface="Symbol" pitchFamily="18" charset="2"/>
            </a:endParaRPr>
          </a:p>
          <a:p>
            <a:endParaRPr lang="en-US" sz="1800" smtClean="0">
              <a:sym typeface="Symbol" pitchFamily="18" charset="2"/>
            </a:endParaRPr>
          </a:p>
          <a:p>
            <a:r>
              <a:rPr lang="en-US" smtClean="0">
                <a:sym typeface="Symbol" pitchFamily="18" charset="2"/>
              </a:rPr>
              <a:t>Case </a:t>
            </a:r>
            <a:r>
              <a:rPr lang="en-US" b="1" i="1" smtClean="0">
                <a:sym typeface="Symbol" pitchFamily="18" charset="2"/>
              </a:rPr>
              <a:t>a</a:t>
            </a:r>
            <a:r>
              <a:rPr lang="en-US" smtClean="0">
                <a:sym typeface="Symbol" pitchFamily="18" charset="2"/>
              </a:rPr>
              <a:t>:</a:t>
            </a:r>
            <a:endParaRPr lang="en-US" b="1" i="1" smtClean="0">
              <a:sym typeface="Symbol" pitchFamily="18" charset="2"/>
            </a:endParaRPr>
          </a:p>
          <a:p>
            <a:endParaRPr lang="en-US" smtClean="0">
              <a:sym typeface="Symbol" pitchFamily="18" charset="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640BA2-08EC-4613-8163-ADB6861FCE8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Basis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Case </a:t>
            </a:r>
            <a:r>
              <a:rPr lang="en-US" b="1" smtClean="0">
                <a:sym typeface="Symbol" pitchFamily="18" charset="2"/>
              </a:rPr>
              <a:t></a:t>
            </a:r>
            <a:r>
              <a:rPr lang="en-US" smtClean="0">
                <a:sym typeface="Symbol" pitchFamily="18" charset="2"/>
              </a:rPr>
              <a:t>:</a:t>
            </a:r>
          </a:p>
          <a:p>
            <a:endParaRPr lang="en-US" smtClean="0">
              <a:sym typeface="Symbol" pitchFamily="18" charset="2"/>
            </a:endParaRPr>
          </a:p>
          <a:p>
            <a:endParaRPr lang="en-US" sz="2400" smtClean="0">
              <a:sym typeface="Symbol" pitchFamily="18" charset="2"/>
            </a:endParaRPr>
          </a:p>
          <a:p>
            <a:r>
              <a:rPr lang="en-US" smtClean="0">
                <a:sym typeface="Symbol" pitchFamily="18" charset="2"/>
              </a:rPr>
              <a:t>Case </a:t>
            </a:r>
            <a:r>
              <a:rPr lang="en-US" b="1" smtClean="0">
                <a:sym typeface="Symbol" pitchFamily="18" charset="2"/>
              </a:rPr>
              <a:t></a:t>
            </a:r>
            <a:r>
              <a:rPr lang="en-US" smtClean="0">
                <a:sym typeface="Symbol" pitchFamily="18" charset="2"/>
              </a:rPr>
              <a:t>:</a:t>
            </a:r>
          </a:p>
          <a:p>
            <a:endParaRPr lang="en-US" smtClean="0">
              <a:sym typeface="Symbol" pitchFamily="18" charset="2"/>
            </a:endParaRPr>
          </a:p>
          <a:p>
            <a:endParaRPr lang="en-US" sz="1800" smtClean="0">
              <a:sym typeface="Symbol" pitchFamily="18" charset="2"/>
            </a:endParaRPr>
          </a:p>
          <a:p>
            <a:r>
              <a:rPr lang="en-US" smtClean="0">
                <a:sym typeface="Symbol" pitchFamily="18" charset="2"/>
              </a:rPr>
              <a:t>Case </a:t>
            </a:r>
            <a:r>
              <a:rPr lang="en-US" b="1" i="1" smtClean="0">
                <a:sym typeface="Symbol" pitchFamily="18" charset="2"/>
              </a:rPr>
              <a:t>a</a:t>
            </a:r>
            <a:r>
              <a:rPr lang="en-US" smtClean="0">
                <a:sym typeface="Symbol" pitchFamily="18" charset="2"/>
              </a:rPr>
              <a:t>:</a:t>
            </a:r>
            <a:endParaRPr lang="en-US" b="1" i="1" smtClean="0">
              <a:sym typeface="Symbol" pitchFamily="18" charset="2"/>
            </a:endParaRPr>
          </a:p>
          <a:p>
            <a:endParaRPr lang="en-US" smtClean="0">
              <a:sym typeface="Symbol" pitchFamily="18" charset="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8FB081-056A-4931-BCBB-CD02E1BBB38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pSp>
        <p:nvGrpSpPr>
          <p:cNvPr id="12295" name="Group 1"/>
          <p:cNvGrpSpPr>
            <a:grpSpLocks/>
          </p:cNvGrpSpPr>
          <p:nvPr/>
        </p:nvGrpSpPr>
        <p:grpSpPr bwMode="auto">
          <a:xfrm>
            <a:off x="4114800" y="1828800"/>
            <a:ext cx="609600" cy="328613"/>
            <a:chOff x="4114800" y="2286000"/>
            <a:chExt cx="609600" cy="328613"/>
          </a:xfrm>
        </p:grpSpPr>
        <p:cxnSp>
          <p:nvCxnSpPr>
            <p:cNvPr id="16" name="Straight Arrow Connector 15"/>
            <p:cNvCxnSpPr/>
            <p:nvPr/>
          </p:nvCxnSpPr>
          <p:spPr bwMode="auto">
            <a:xfrm>
              <a:off x="4114800" y="2438400"/>
              <a:ext cx="309563" cy="0"/>
            </a:xfrm>
            <a:prstGeom prst="straightConnector1">
              <a:avLst/>
            </a:prstGeom>
            <a:ln w="57150">
              <a:solidFill>
                <a:schemeClr val="accent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 bwMode="auto">
            <a:xfrm>
              <a:off x="4419600" y="22860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p:sp>
        <p:nvSpPr>
          <p:cNvPr id="19" name="Oval 18"/>
          <p:cNvSpPr/>
          <p:nvPr/>
        </p:nvSpPr>
        <p:spPr bwMode="auto">
          <a:xfrm>
            <a:off x="5867400" y="5016500"/>
            <a:ext cx="304800" cy="328613"/>
          </a:xfrm>
          <a:prstGeom prst="ellipse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50" b="1" baseline="-25000" dirty="0">
              <a:solidFill>
                <a:schemeClr val="tx1"/>
              </a:solidFill>
            </a:endParaRPr>
          </a:p>
        </p:txBody>
      </p:sp>
      <p:grpSp>
        <p:nvGrpSpPr>
          <p:cNvPr id="12297" name="Group 26"/>
          <p:cNvGrpSpPr>
            <a:grpSpLocks/>
          </p:cNvGrpSpPr>
          <p:nvPr/>
        </p:nvGrpSpPr>
        <p:grpSpPr bwMode="auto">
          <a:xfrm>
            <a:off x="4178300" y="3492500"/>
            <a:ext cx="546100" cy="328613"/>
            <a:chOff x="4178141" y="3657600"/>
            <a:chExt cx="546259" cy="328613"/>
          </a:xfrm>
        </p:grpSpPr>
        <p:sp>
          <p:nvSpPr>
            <p:cNvPr id="18" name="Oval 17"/>
            <p:cNvSpPr/>
            <p:nvPr/>
          </p:nvSpPr>
          <p:spPr bwMode="auto">
            <a:xfrm>
              <a:off x="4419511" y="3657600"/>
              <a:ext cx="304889" cy="328613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 bwMode="auto">
            <a:xfrm>
              <a:off x="4178141" y="3821113"/>
              <a:ext cx="309653" cy="0"/>
            </a:xfrm>
            <a:prstGeom prst="straightConnector1">
              <a:avLst/>
            </a:prstGeom>
            <a:ln w="57150">
              <a:solidFill>
                <a:schemeClr val="accent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98" name="Group 21"/>
          <p:cNvGrpSpPr>
            <a:grpSpLocks/>
          </p:cNvGrpSpPr>
          <p:nvPr/>
        </p:nvGrpSpPr>
        <p:grpSpPr bwMode="auto">
          <a:xfrm>
            <a:off x="4114800" y="5029200"/>
            <a:ext cx="609600" cy="328613"/>
            <a:chOff x="4114800" y="2286000"/>
            <a:chExt cx="609600" cy="328613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>
              <a:off x="4114800" y="2438400"/>
              <a:ext cx="309563" cy="0"/>
            </a:xfrm>
            <a:prstGeom prst="straightConnector1">
              <a:avLst/>
            </a:prstGeom>
            <a:ln w="57150">
              <a:solidFill>
                <a:schemeClr val="accent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val 23"/>
            <p:cNvSpPr/>
            <p:nvPr/>
          </p:nvSpPr>
          <p:spPr bwMode="auto">
            <a:xfrm>
              <a:off x="4419600" y="22860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1" name="Straight Arrow Connector 20"/>
          <p:cNvCxnSpPr>
            <a:endCxn id="19" idx="2"/>
          </p:cNvCxnSpPr>
          <p:nvPr/>
        </p:nvCxnSpPr>
        <p:spPr>
          <a:xfrm>
            <a:off x="4724400" y="5181600"/>
            <a:ext cx="1143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138738" y="4659313"/>
            <a:ext cx="36988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i="1" dirty="0">
                <a:latin typeface="+mn-lt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Inductive Hypothesis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Suppose that for</a:t>
            </a:r>
            <a:r>
              <a:rPr lang="en-US" smtClean="0">
                <a:sym typeface="Symbol" pitchFamily="18" charset="2"/>
              </a:rPr>
              <a:t> some regular expressions</a:t>
            </a:r>
            <a:r>
              <a:rPr lang="en-US" smtClean="0"/>
              <a:t> </a:t>
            </a:r>
            <a:r>
              <a:rPr lang="en-US" b="1" smtClean="0">
                <a:sym typeface="Symbol" pitchFamily="18" charset="2"/>
              </a:rPr>
              <a:t>A</a:t>
            </a:r>
            <a:r>
              <a:rPr lang="en-US" smtClean="0">
                <a:sym typeface="Symbol" pitchFamily="18" charset="2"/>
              </a:rPr>
              <a:t> and </a:t>
            </a:r>
            <a:r>
              <a:rPr lang="en-US" b="1" smtClean="0">
                <a:sym typeface="Symbol" pitchFamily="18" charset="2"/>
              </a:rPr>
              <a:t>B</a:t>
            </a:r>
            <a:r>
              <a:rPr lang="en-US" smtClean="0">
                <a:sym typeface="Symbol" pitchFamily="18" charset="2"/>
              </a:rPr>
              <a:t> there exist NFAs N</a:t>
            </a:r>
            <a:r>
              <a:rPr lang="en-US" baseline="-25000" smtClean="0">
                <a:sym typeface="Symbol" pitchFamily="18" charset="2"/>
              </a:rPr>
              <a:t>A</a:t>
            </a:r>
            <a:r>
              <a:rPr lang="en-US" smtClean="0">
                <a:sym typeface="Symbol" pitchFamily="18" charset="2"/>
              </a:rPr>
              <a:t> and N</a:t>
            </a:r>
            <a:r>
              <a:rPr lang="en-US" baseline="-25000" smtClean="0">
                <a:sym typeface="Symbol" pitchFamily="18" charset="2"/>
              </a:rPr>
              <a:t>B</a:t>
            </a:r>
            <a:r>
              <a:rPr lang="en-US" smtClean="0">
                <a:sym typeface="Symbol" pitchFamily="18" charset="2"/>
              </a:rPr>
              <a:t> such that   N</a:t>
            </a:r>
            <a:r>
              <a:rPr lang="en-US" baseline="-25000" smtClean="0">
                <a:sym typeface="Symbol" pitchFamily="18" charset="2"/>
              </a:rPr>
              <a:t>A</a:t>
            </a:r>
            <a:r>
              <a:rPr lang="en-US" smtClean="0">
                <a:sym typeface="Symbol" pitchFamily="18" charset="2"/>
              </a:rPr>
              <a:t> recognizes the language given by </a:t>
            </a:r>
            <a:r>
              <a:rPr lang="en-US" b="1" smtClean="0">
                <a:sym typeface="Symbol" pitchFamily="18" charset="2"/>
              </a:rPr>
              <a:t>A</a:t>
            </a:r>
            <a:r>
              <a:rPr lang="en-US" smtClean="0">
                <a:sym typeface="Symbol" pitchFamily="18" charset="2"/>
              </a:rPr>
              <a:t> and     N</a:t>
            </a:r>
            <a:r>
              <a:rPr lang="en-US" baseline="-25000" smtClean="0">
                <a:sym typeface="Symbol" pitchFamily="18" charset="2"/>
              </a:rPr>
              <a:t>B</a:t>
            </a:r>
            <a:r>
              <a:rPr lang="en-US" smtClean="0">
                <a:sym typeface="Symbol" pitchFamily="18" charset="2"/>
              </a:rPr>
              <a:t> recognizes the language given by </a:t>
            </a:r>
            <a:r>
              <a:rPr lang="en-US" b="1" smtClean="0">
                <a:sym typeface="Symbol" pitchFamily="18" charset="2"/>
              </a:rPr>
              <a:t>B</a:t>
            </a: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4C1D80-94F2-4503-9FB2-C959B6A0CCB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pSp>
        <p:nvGrpSpPr>
          <p:cNvPr id="13319" name="Group 12"/>
          <p:cNvGrpSpPr>
            <a:grpSpLocks/>
          </p:cNvGrpSpPr>
          <p:nvPr/>
        </p:nvGrpSpPr>
        <p:grpSpPr bwMode="auto">
          <a:xfrm>
            <a:off x="1524000" y="3962400"/>
            <a:ext cx="2362200" cy="1752600"/>
            <a:chOff x="1524000" y="3962400"/>
            <a:chExt cx="2362200" cy="1752600"/>
          </a:xfrm>
        </p:grpSpPr>
        <p:sp>
          <p:nvSpPr>
            <p:cNvPr id="7" name="Rectangle 6"/>
            <p:cNvSpPr/>
            <p:nvPr/>
          </p:nvSpPr>
          <p:spPr>
            <a:xfrm>
              <a:off x="1600200" y="3962400"/>
              <a:ext cx="2286000" cy="1752600"/>
            </a:xfrm>
            <a:prstGeom prst="rect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>
              <a:off x="1524000" y="4800600"/>
              <a:ext cx="309563" cy="0"/>
            </a:xfrm>
            <a:prstGeom prst="straightConnector1">
              <a:avLst/>
            </a:prstGeom>
            <a:ln w="57150">
              <a:solidFill>
                <a:schemeClr val="accent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 bwMode="auto">
            <a:xfrm>
              <a:off x="1828800" y="46482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3276600" y="42672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3276600" y="51816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320" name="Group 13"/>
          <p:cNvGrpSpPr>
            <a:grpSpLocks/>
          </p:cNvGrpSpPr>
          <p:nvPr/>
        </p:nvGrpSpPr>
        <p:grpSpPr bwMode="auto">
          <a:xfrm>
            <a:off x="4953000" y="4038600"/>
            <a:ext cx="2362200" cy="1752600"/>
            <a:chOff x="1524000" y="3962400"/>
            <a:chExt cx="2362200" cy="1752600"/>
          </a:xfrm>
        </p:grpSpPr>
        <p:sp>
          <p:nvSpPr>
            <p:cNvPr id="15" name="Rectangle 14"/>
            <p:cNvSpPr/>
            <p:nvPr/>
          </p:nvSpPr>
          <p:spPr>
            <a:xfrm>
              <a:off x="1600200" y="3962400"/>
              <a:ext cx="2286000" cy="1752600"/>
            </a:xfrm>
            <a:prstGeom prst="rect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16" name="Straight Arrow Connector 15"/>
            <p:cNvCxnSpPr/>
            <p:nvPr/>
          </p:nvCxnSpPr>
          <p:spPr bwMode="auto">
            <a:xfrm>
              <a:off x="1524000" y="4800600"/>
              <a:ext cx="309563" cy="0"/>
            </a:xfrm>
            <a:prstGeom prst="straightConnector1">
              <a:avLst/>
            </a:prstGeom>
            <a:ln w="57150">
              <a:solidFill>
                <a:schemeClr val="accent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 bwMode="auto">
            <a:xfrm>
              <a:off x="1828800" y="46482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3276600" y="42672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3276600" y="51816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p:sp>
        <p:nvSpPr>
          <p:cNvPr id="13321" name="TextBox 19"/>
          <p:cNvSpPr txBox="1">
            <a:spLocks noChangeArrowheads="1"/>
          </p:cNvSpPr>
          <p:nvPr/>
        </p:nvSpPr>
        <p:spPr bwMode="auto">
          <a:xfrm>
            <a:off x="2514600" y="5791200"/>
            <a:ext cx="544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>
                <a:sym typeface="Symbol" pitchFamily="18" charset="2"/>
              </a:rPr>
              <a:t>N</a:t>
            </a:r>
            <a:r>
              <a:rPr lang="en-US" sz="2400" baseline="-25000">
                <a:sym typeface="Symbol" pitchFamily="18" charset="2"/>
              </a:rPr>
              <a:t>A</a:t>
            </a:r>
            <a:endParaRPr lang="en-US" sz="2400"/>
          </a:p>
        </p:txBody>
      </p:sp>
      <p:sp>
        <p:nvSpPr>
          <p:cNvPr id="13322" name="TextBox 20"/>
          <p:cNvSpPr txBox="1">
            <a:spLocks noChangeArrowheads="1"/>
          </p:cNvSpPr>
          <p:nvPr/>
        </p:nvSpPr>
        <p:spPr bwMode="auto">
          <a:xfrm>
            <a:off x="5715000" y="5867400"/>
            <a:ext cx="544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>
                <a:sym typeface="Symbol" pitchFamily="18" charset="2"/>
              </a:rPr>
              <a:t>N</a:t>
            </a:r>
            <a:r>
              <a:rPr lang="en-US" sz="2400" baseline="-25000">
                <a:sym typeface="Symbol" pitchFamily="18" charset="2"/>
              </a:rPr>
              <a:t>B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Inductive Step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3200" smtClean="0"/>
              <a:t>Case </a:t>
            </a:r>
            <a:r>
              <a:rPr lang="en-US" sz="3200" smtClean="0">
                <a:sym typeface="Symbol" pitchFamily="18" charset="2"/>
              </a:rPr>
              <a:t>(</a:t>
            </a:r>
            <a:r>
              <a:rPr lang="en-US" sz="3200" b="1" smtClean="0">
                <a:sym typeface="Symbol" pitchFamily="18" charset="2"/>
              </a:rPr>
              <a:t>A</a:t>
            </a:r>
            <a:r>
              <a:rPr lang="en-US" sz="3200" smtClean="0">
                <a:sym typeface="Symbol" pitchFamily="18" charset="2"/>
              </a:rPr>
              <a:t> </a:t>
            </a:r>
            <a:r>
              <a:rPr lang="en-US" sz="3200" b="1" smtClean="0">
                <a:sym typeface="Symbol" pitchFamily="18" charset="2"/>
              </a:rPr>
              <a:t> B</a:t>
            </a:r>
            <a:r>
              <a:rPr lang="en-US" sz="3200" smtClean="0">
                <a:sym typeface="Symbol" pitchFamily="18" charset="2"/>
              </a:rPr>
              <a:t>):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488CB-DC6A-4A58-9B5E-8B3B1ECE2C4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pSp>
        <p:nvGrpSpPr>
          <p:cNvPr id="14343" name="Group 12"/>
          <p:cNvGrpSpPr>
            <a:grpSpLocks/>
          </p:cNvGrpSpPr>
          <p:nvPr/>
        </p:nvGrpSpPr>
        <p:grpSpPr bwMode="auto">
          <a:xfrm>
            <a:off x="4114800" y="1600200"/>
            <a:ext cx="2362200" cy="1752600"/>
            <a:chOff x="1524000" y="3962400"/>
            <a:chExt cx="2362200" cy="1752600"/>
          </a:xfrm>
        </p:grpSpPr>
        <p:sp>
          <p:nvSpPr>
            <p:cNvPr id="7" name="Rectangle 6"/>
            <p:cNvSpPr/>
            <p:nvPr/>
          </p:nvSpPr>
          <p:spPr>
            <a:xfrm>
              <a:off x="1600200" y="3962400"/>
              <a:ext cx="2286000" cy="1752600"/>
            </a:xfrm>
            <a:prstGeom prst="rect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>
              <a:off x="1524000" y="4800600"/>
              <a:ext cx="309563" cy="0"/>
            </a:xfrm>
            <a:prstGeom prst="straightConnector1">
              <a:avLst/>
            </a:prstGeom>
            <a:ln w="57150">
              <a:solidFill>
                <a:schemeClr val="accent4">
                  <a:lumMod val="40000"/>
                  <a:lumOff val="6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 bwMode="auto">
            <a:xfrm>
              <a:off x="1828800" y="46482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3276600" y="42672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3276600" y="51816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344" name="Group 13"/>
          <p:cNvGrpSpPr>
            <a:grpSpLocks/>
          </p:cNvGrpSpPr>
          <p:nvPr/>
        </p:nvGrpSpPr>
        <p:grpSpPr bwMode="auto">
          <a:xfrm>
            <a:off x="4191000" y="4191000"/>
            <a:ext cx="2362200" cy="1752600"/>
            <a:chOff x="1524000" y="3962400"/>
            <a:chExt cx="2362200" cy="1752600"/>
          </a:xfrm>
        </p:grpSpPr>
        <p:sp>
          <p:nvSpPr>
            <p:cNvPr id="15" name="Rectangle 14"/>
            <p:cNvSpPr/>
            <p:nvPr/>
          </p:nvSpPr>
          <p:spPr>
            <a:xfrm>
              <a:off x="1600200" y="3962400"/>
              <a:ext cx="2286000" cy="1752600"/>
            </a:xfrm>
            <a:prstGeom prst="rect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16" name="Straight Arrow Connector 15"/>
            <p:cNvCxnSpPr/>
            <p:nvPr/>
          </p:nvCxnSpPr>
          <p:spPr bwMode="auto">
            <a:xfrm>
              <a:off x="1524000" y="4800600"/>
              <a:ext cx="309563" cy="0"/>
            </a:xfrm>
            <a:prstGeom prst="straightConnector1">
              <a:avLst/>
            </a:prstGeom>
            <a:ln w="57150">
              <a:solidFill>
                <a:schemeClr val="accent4">
                  <a:lumMod val="40000"/>
                  <a:lumOff val="6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 bwMode="auto">
            <a:xfrm>
              <a:off x="1828800" y="46482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3276600" y="42672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3276600" y="51816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345" name="TextBox 19"/>
          <p:cNvSpPr txBox="1">
            <a:spLocks noChangeArrowheads="1"/>
          </p:cNvSpPr>
          <p:nvPr/>
        </p:nvSpPr>
        <p:spPr bwMode="auto">
          <a:xfrm>
            <a:off x="5181600" y="3429000"/>
            <a:ext cx="544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>
                <a:sym typeface="Symbol" pitchFamily="18" charset="2"/>
              </a:rPr>
              <a:t>N</a:t>
            </a:r>
            <a:r>
              <a:rPr lang="en-US" sz="2400" baseline="-25000">
                <a:sym typeface="Symbol" pitchFamily="18" charset="2"/>
              </a:rPr>
              <a:t>A</a:t>
            </a:r>
            <a:endParaRPr lang="en-US" sz="2400"/>
          </a:p>
        </p:txBody>
      </p:sp>
      <p:sp>
        <p:nvSpPr>
          <p:cNvPr id="14346" name="TextBox 20"/>
          <p:cNvSpPr txBox="1">
            <a:spLocks noChangeArrowheads="1"/>
          </p:cNvSpPr>
          <p:nvPr/>
        </p:nvSpPr>
        <p:spPr bwMode="auto">
          <a:xfrm>
            <a:off x="5257800" y="6096000"/>
            <a:ext cx="544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>
                <a:sym typeface="Symbol" pitchFamily="18" charset="2"/>
              </a:rPr>
              <a:t>N</a:t>
            </a:r>
            <a:r>
              <a:rPr lang="en-US" sz="2400" baseline="-25000">
                <a:sym typeface="Symbol" pitchFamily="18" charset="2"/>
              </a:rPr>
              <a:t>B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Inductive Step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3200" smtClean="0"/>
              <a:t>Case </a:t>
            </a:r>
            <a:r>
              <a:rPr lang="en-US" sz="3200" smtClean="0">
                <a:sym typeface="Symbol" pitchFamily="18" charset="2"/>
              </a:rPr>
              <a:t>(</a:t>
            </a:r>
            <a:r>
              <a:rPr lang="en-US" sz="3200" b="1" smtClean="0">
                <a:sym typeface="Symbol" pitchFamily="18" charset="2"/>
              </a:rPr>
              <a:t>A</a:t>
            </a:r>
            <a:r>
              <a:rPr lang="en-US" sz="3200" smtClean="0">
                <a:sym typeface="Symbol" pitchFamily="18" charset="2"/>
              </a:rPr>
              <a:t> </a:t>
            </a:r>
            <a:r>
              <a:rPr lang="en-US" sz="3200" b="1" smtClean="0">
                <a:sym typeface="Symbol" pitchFamily="18" charset="2"/>
              </a:rPr>
              <a:t> B</a:t>
            </a:r>
            <a:r>
              <a:rPr lang="en-US" sz="3200" smtClean="0">
                <a:sym typeface="Symbol" pitchFamily="18" charset="2"/>
              </a:rPr>
              <a:t>):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25EE93-E5A5-4006-A525-4E0C4791EF9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pSp>
        <p:nvGrpSpPr>
          <p:cNvPr id="15367" name="Group 12"/>
          <p:cNvGrpSpPr>
            <a:grpSpLocks/>
          </p:cNvGrpSpPr>
          <p:nvPr/>
        </p:nvGrpSpPr>
        <p:grpSpPr bwMode="auto">
          <a:xfrm>
            <a:off x="4114800" y="1600200"/>
            <a:ext cx="2362200" cy="1752600"/>
            <a:chOff x="1524000" y="3962400"/>
            <a:chExt cx="2362200" cy="1752600"/>
          </a:xfrm>
        </p:grpSpPr>
        <p:sp>
          <p:nvSpPr>
            <p:cNvPr id="7" name="Rectangle 6"/>
            <p:cNvSpPr/>
            <p:nvPr/>
          </p:nvSpPr>
          <p:spPr>
            <a:xfrm>
              <a:off x="1600200" y="3962400"/>
              <a:ext cx="2286000" cy="1752600"/>
            </a:xfrm>
            <a:prstGeom prst="rect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>
              <a:off x="1524000" y="4800600"/>
              <a:ext cx="309563" cy="0"/>
            </a:xfrm>
            <a:prstGeom prst="straightConnector1">
              <a:avLst/>
            </a:prstGeom>
            <a:ln w="57150">
              <a:solidFill>
                <a:schemeClr val="accent4">
                  <a:lumMod val="40000"/>
                  <a:lumOff val="6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 bwMode="auto">
            <a:xfrm>
              <a:off x="1828800" y="46482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3276600" y="42672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3276600" y="51816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368" name="Group 13"/>
          <p:cNvGrpSpPr>
            <a:grpSpLocks/>
          </p:cNvGrpSpPr>
          <p:nvPr/>
        </p:nvGrpSpPr>
        <p:grpSpPr bwMode="auto">
          <a:xfrm>
            <a:off x="4191000" y="4191000"/>
            <a:ext cx="2362200" cy="1752600"/>
            <a:chOff x="1524000" y="3962400"/>
            <a:chExt cx="2362200" cy="1752600"/>
          </a:xfrm>
        </p:grpSpPr>
        <p:sp>
          <p:nvSpPr>
            <p:cNvPr id="15" name="Rectangle 14"/>
            <p:cNvSpPr/>
            <p:nvPr/>
          </p:nvSpPr>
          <p:spPr>
            <a:xfrm>
              <a:off x="1600200" y="3962400"/>
              <a:ext cx="2286000" cy="1752600"/>
            </a:xfrm>
            <a:prstGeom prst="rect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16" name="Straight Arrow Connector 15"/>
            <p:cNvCxnSpPr/>
            <p:nvPr/>
          </p:nvCxnSpPr>
          <p:spPr bwMode="auto">
            <a:xfrm>
              <a:off x="1524000" y="4800600"/>
              <a:ext cx="309563" cy="0"/>
            </a:xfrm>
            <a:prstGeom prst="straightConnector1">
              <a:avLst/>
            </a:prstGeom>
            <a:ln w="57150">
              <a:solidFill>
                <a:schemeClr val="accent4">
                  <a:lumMod val="40000"/>
                  <a:lumOff val="6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 bwMode="auto">
            <a:xfrm>
              <a:off x="1828800" y="46482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3276600" y="42672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3276600" y="51816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p:sp>
        <p:nvSpPr>
          <p:cNvPr id="15369" name="TextBox 19"/>
          <p:cNvSpPr txBox="1">
            <a:spLocks noChangeArrowheads="1"/>
          </p:cNvSpPr>
          <p:nvPr/>
        </p:nvSpPr>
        <p:spPr bwMode="auto">
          <a:xfrm>
            <a:off x="5181600" y="3429000"/>
            <a:ext cx="544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>
                <a:sym typeface="Symbol" pitchFamily="18" charset="2"/>
              </a:rPr>
              <a:t>N</a:t>
            </a:r>
            <a:r>
              <a:rPr lang="en-US" sz="2400" baseline="-25000">
                <a:sym typeface="Symbol" pitchFamily="18" charset="2"/>
              </a:rPr>
              <a:t>A</a:t>
            </a:r>
            <a:endParaRPr lang="en-US" sz="2400"/>
          </a:p>
        </p:txBody>
      </p:sp>
      <p:sp>
        <p:nvSpPr>
          <p:cNvPr id="15370" name="TextBox 20"/>
          <p:cNvSpPr txBox="1">
            <a:spLocks noChangeArrowheads="1"/>
          </p:cNvSpPr>
          <p:nvPr/>
        </p:nvSpPr>
        <p:spPr bwMode="auto">
          <a:xfrm>
            <a:off x="5257800" y="6096000"/>
            <a:ext cx="544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>
                <a:sym typeface="Symbol" pitchFamily="18" charset="2"/>
              </a:rPr>
              <a:t>N</a:t>
            </a:r>
            <a:r>
              <a:rPr lang="en-US" sz="2400" baseline="-25000">
                <a:sym typeface="Symbol" pitchFamily="18" charset="2"/>
              </a:rPr>
              <a:t>B</a:t>
            </a:r>
            <a:endParaRPr lang="en-US" sz="2400"/>
          </a:p>
        </p:txBody>
      </p:sp>
      <p:grpSp>
        <p:nvGrpSpPr>
          <p:cNvPr id="15371" name="Group 20"/>
          <p:cNvGrpSpPr>
            <a:grpSpLocks/>
          </p:cNvGrpSpPr>
          <p:nvPr/>
        </p:nvGrpSpPr>
        <p:grpSpPr bwMode="auto">
          <a:xfrm>
            <a:off x="1858963" y="3430588"/>
            <a:ext cx="609600" cy="328612"/>
            <a:chOff x="4114800" y="2286000"/>
            <a:chExt cx="609600" cy="328613"/>
          </a:xfrm>
        </p:grpSpPr>
        <p:cxnSp>
          <p:nvCxnSpPr>
            <p:cNvPr id="22" name="Straight Arrow Connector 21"/>
            <p:cNvCxnSpPr/>
            <p:nvPr/>
          </p:nvCxnSpPr>
          <p:spPr bwMode="auto">
            <a:xfrm>
              <a:off x="4114800" y="2438400"/>
              <a:ext cx="309562" cy="0"/>
            </a:xfrm>
            <a:prstGeom prst="straightConnector1">
              <a:avLst/>
            </a:prstGeom>
            <a:ln w="57150">
              <a:solidFill>
                <a:schemeClr val="accent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 bwMode="auto">
            <a:xfrm>
              <a:off x="4419600" y="22860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" name="Curved Connector 2"/>
          <p:cNvCxnSpPr>
            <a:stCxn id="23" idx="7"/>
            <a:endCxn id="10" idx="2"/>
          </p:cNvCxnSpPr>
          <p:nvPr/>
        </p:nvCxnSpPr>
        <p:spPr>
          <a:xfrm rot="5400000" flipH="1" flipV="1">
            <a:off x="2907507" y="1967706"/>
            <a:ext cx="1028700" cy="1995487"/>
          </a:xfrm>
          <a:prstGeom prst="curved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23" idx="5"/>
          </p:cNvCxnSpPr>
          <p:nvPr/>
        </p:nvCxnSpPr>
        <p:spPr>
          <a:xfrm rot="16200000" flipH="1">
            <a:off x="2790825" y="3344863"/>
            <a:ext cx="1355725" cy="2089150"/>
          </a:xfrm>
          <a:prstGeom prst="curved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489200" y="2516188"/>
            <a:ext cx="358775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l-GR" sz="2800" b="1">
                <a:latin typeface="Cambria Math" pitchFamily="18" charset="0"/>
              </a:rPr>
              <a:t>λ</a:t>
            </a:r>
            <a:endParaRPr lang="en-US" sz="2800" b="1">
              <a:latin typeface="Calibri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489200" y="4389438"/>
            <a:ext cx="35877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l-GR" sz="2800" b="1">
                <a:latin typeface="Cambria Math" pitchFamily="18" charset="0"/>
              </a:rPr>
              <a:t>λ</a:t>
            </a:r>
            <a:endParaRPr lang="en-US" sz="28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Inductive Step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3200" smtClean="0"/>
              <a:t>Case</a:t>
            </a:r>
            <a:r>
              <a:rPr lang="en-US" sz="2800" smtClean="0"/>
              <a:t> </a:t>
            </a:r>
            <a:r>
              <a:rPr lang="en-US" sz="3200" smtClean="0">
                <a:sym typeface="Symbol" pitchFamily="18" charset="2"/>
              </a:rPr>
              <a:t>(</a:t>
            </a:r>
            <a:r>
              <a:rPr lang="en-US" sz="3200" b="1" smtClean="0">
                <a:sym typeface="Symbol" pitchFamily="18" charset="2"/>
              </a:rPr>
              <a:t>AB</a:t>
            </a:r>
            <a:r>
              <a:rPr lang="en-US" sz="3200" smtClean="0">
                <a:sym typeface="Symbol" pitchFamily="18" charset="2"/>
              </a:rPr>
              <a:t>):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4914A2-F2F7-4F85-83C6-B149B402B9C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pSp>
        <p:nvGrpSpPr>
          <p:cNvPr id="16391" name="Group 12"/>
          <p:cNvGrpSpPr>
            <a:grpSpLocks/>
          </p:cNvGrpSpPr>
          <p:nvPr/>
        </p:nvGrpSpPr>
        <p:grpSpPr bwMode="auto">
          <a:xfrm>
            <a:off x="1219200" y="3200400"/>
            <a:ext cx="2362200" cy="1752600"/>
            <a:chOff x="1524000" y="3962400"/>
            <a:chExt cx="2362200" cy="1752600"/>
          </a:xfrm>
        </p:grpSpPr>
        <p:sp>
          <p:nvSpPr>
            <p:cNvPr id="7" name="Rectangle 6"/>
            <p:cNvSpPr/>
            <p:nvPr/>
          </p:nvSpPr>
          <p:spPr>
            <a:xfrm>
              <a:off x="1600200" y="3962400"/>
              <a:ext cx="2286000" cy="1752600"/>
            </a:xfrm>
            <a:prstGeom prst="rect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>
              <a:off x="1524000" y="4800600"/>
              <a:ext cx="309563" cy="0"/>
            </a:xfrm>
            <a:prstGeom prst="straightConnector1">
              <a:avLst/>
            </a:prstGeom>
            <a:ln w="57150">
              <a:solidFill>
                <a:schemeClr val="accent4">
                  <a:lumMod val="40000"/>
                  <a:lumOff val="6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 bwMode="auto">
            <a:xfrm>
              <a:off x="1828800" y="46482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3276600" y="42672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3276600" y="51816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392" name="Group 13"/>
          <p:cNvGrpSpPr>
            <a:grpSpLocks/>
          </p:cNvGrpSpPr>
          <p:nvPr/>
        </p:nvGrpSpPr>
        <p:grpSpPr bwMode="auto">
          <a:xfrm>
            <a:off x="4876800" y="3200400"/>
            <a:ext cx="2362200" cy="1752600"/>
            <a:chOff x="1524000" y="3962400"/>
            <a:chExt cx="2362200" cy="1752600"/>
          </a:xfrm>
        </p:grpSpPr>
        <p:sp>
          <p:nvSpPr>
            <p:cNvPr id="15" name="Rectangle 14"/>
            <p:cNvSpPr/>
            <p:nvPr/>
          </p:nvSpPr>
          <p:spPr>
            <a:xfrm>
              <a:off x="1600200" y="3962400"/>
              <a:ext cx="2286000" cy="1752600"/>
            </a:xfrm>
            <a:prstGeom prst="rect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16" name="Straight Arrow Connector 15"/>
            <p:cNvCxnSpPr/>
            <p:nvPr/>
          </p:nvCxnSpPr>
          <p:spPr bwMode="auto">
            <a:xfrm>
              <a:off x="1524000" y="4800600"/>
              <a:ext cx="309563" cy="0"/>
            </a:xfrm>
            <a:prstGeom prst="straightConnector1">
              <a:avLst/>
            </a:prstGeom>
            <a:ln w="57150">
              <a:solidFill>
                <a:schemeClr val="accent4">
                  <a:lumMod val="40000"/>
                  <a:lumOff val="6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 bwMode="auto">
            <a:xfrm>
              <a:off x="1828800" y="46482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3276600" y="42672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3276600" y="51816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p:sp>
        <p:nvSpPr>
          <p:cNvPr id="16393" name="TextBox 19"/>
          <p:cNvSpPr txBox="1">
            <a:spLocks noChangeArrowheads="1"/>
          </p:cNvSpPr>
          <p:nvPr/>
        </p:nvSpPr>
        <p:spPr bwMode="auto">
          <a:xfrm>
            <a:off x="2362200" y="5257800"/>
            <a:ext cx="544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>
                <a:sym typeface="Symbol" pitchFamily="18" charset="2"/>
              </a:rPr>
              <a:t>N</a:t>
            </a:r>
            <a:r>
              <a:rPr lang="en-US" sz="2400" baseline="-25000">
                <a:sym typeface="Symbol" pitchFamily="18" charset="2"/>
              </a:rPr>
              <a:t>A</a:t>
            </a:r>
            <a:endParaRPr lang="en-US" sz="2400"/>
          </a:p>
        </p:txBody>
      </p:sp>
      <p:sp>
        <p:nvSpPr>
          <p:cNvPr id="16394" name="TextBox 20"/>
          <p:cNvSpPr txBox="1">
            <a:spLocks noChangeArrowheads="1"/>
          </p:cNvSpPr>
          <p:nvPr/>
        </p:nvSpPr>
        <p:spPr bwMode="auto">
          <a:xfrm>
            <a:off x="5943600" y="5181600"/>
            <a:ext cx="544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>
                <a:sym typeface="Symbol" pitchFamily="18" charset="2"/>
              </a:rPr>
              <a:t>N</a:t>
            </a:r>
            <a:r>
              <a:rPr lang="en-US" sz="2400" baseline="-25000">
                <a:sym typeface="Symbol" pitchFamily="18" charset="2"/>
              </a:rPr>
              <a:t>B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Inductive Step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3200" smtClean="0"/>
              <a:t>Case</a:t>
            </a:r>
            <a:r>
              <a:rPr lang="en-US" sz="2800" smtClean="0"/>
              <a:t> </a:t>
            </a:r>
            <a:r>
              <a:rPr lang="en-US" sz="3200" smtClean="0">
                <a:sym typeface="Symbol" pitchFamily="18" charset="2"/>
              </a:rPr>
              <a:t>(</a:t>
            </a:r>
            <a:r>
              <a:rPr lang="en-US" sz="3200" b="1" smtClean="0">
                <a:sym typeface="Symbol" pitchFamily="18" charset="2"/>
              </a:rPr>
              <a:t>AB</a:t>
            </a:r>
            <a:r>
              <a:rPr lang="en-US" sz="3200" smtClean="0">
                <a:sym typeface="Symbol" pitchFamily="18" charset="2"/>
              </a:rPr>
              <a:t>):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5AFD97-B2BD-47C3-8C7E-83216813413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pSp>
        <p:nvGrpSpPr>
          <p:cNvPr id="17415" name="Group 12"/>
          <p:cNvGrpSpPr>
            <a:grpSpLocks/>
          </p:cNvGrpSpPr>
          <p:nvPr/>
        </p:nvGrpSpPr>
        <p:grpSpPr bwMode="auto">
          <a:xfrm>
            <a:off x="1219200" y="3200400"/>
            <a:ext cx="2362200" cy="1752600"/>
            <a:chOff x="1524000" y="3962400"/>
            <a:chExt cx="2362200" cy="1752600"/>
          </a:xfrm>
        </p:grpSpPr>
        <p:sp>
          <p:nvSpPr>
            <p:cNvPr id="7" name="Rectangle 6"/>
            <p:cNvSpPr/>
            <p:nvPr/>
          </p:nvSpPr>
          <p:spPr>
            <a:xfrm>
              <a:off x="1600200" y="3962400"/>
              <a:ext cx="2286000" cy="1752600"/>
            </a:xfrm>
            <a:prstGeom prst="rect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>
              <a:off x="1524000" y="4800600"/>
              <a:ext cx="309563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 bwMode="auto">
            <a:xfrm>
              <a:off x="1828800" y="46482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3276600" y="42672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3276600" y="51816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416" name="Group 13"/>
          <p:cNvGrpSpPr>
            <a:grpSpLocks/>
          </p:cNvGrpSpPr>
          <p:nvPr/>
        </p:nvGrpSpPr>
        <p:grpSpPr bwMode="auto">
          <a:xfrm>
            <a:off x="4953000" y="3200400"/>
            <a:ext cx="2286000" cy="1752600"/>
            <a:chOff x="1600200" y="3962400"/>
            <a:chExt cx="2286000" cy="1752600"/>
          </a:xfrm>
        </p:grpSpPr>
        <p:sp>
          <p:nvSpPr>
            <p:cNvPr id="15" name="Rectangle 14"/>
            <p:cNvSpPr/>
            <p:nvPr/>
          </p:nvSpPr>
          <p:spPr>
            <a:xfrm>
              <a:off x="1600200" y="3962400"/>
              <a:ext cx="2286000" cy="1752600"/>
            </a:xfrm>
            <a:prstGeom prst="rect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1828800" y="46482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3276600" y="4267200"/>
              <a:ext cx="304800" cy="328613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3276600" y="5181600"/>
              <a:ext cx="304800" cy="328613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p:sp>
        <p:nvSpPr>
          <p:cNvPr id="17417" name="TextBox 19"/>
          <p:cNvSpPr txBox="1">
            <a:spLocks noChangeArrowheads="1"/>
          </p:cNvSpPr>
          <p:nvPr/>
        </p:nvSpPr>
        <p:spPr bwMode="auto">
          <a:xfrm>
            <a:off x="2362200" y="5257800"/>
            <a:ext cx="544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>
                <a:sym typeface="Symbol" pitchFamily="18" charset="2"/>
              </a:rPr>
              <a:t>N</a:t>
            </a:r>
            <a:r>
              <a:rPr lang="en-US" sz="2400" baseline="-25000">
                <a:sym typeface="Symbol" pitchFamily="18" charset="2"/>
              </a:rPr>
              <a:t>A</a:t>
            </a:r>
            <a:endParaRPr lang="en-US" sz="2400"/>
          </a:p>
        </p:txBody>
      </p:sp>
      <p:sp>
        <p:nvSpPr>
          <p:cNvPr id="17418" name="TextBox 20"/>
          <p:cNvSpPr txBox="1">
            <a:spLocks noChangeArrowheads="1"/>
          </p:cNvSpPr>
          <p:nvPr/>
        </p:nvSpPr>
        <p:spPr bwMode="auto">
          <a:xfrm>
            <a:off x="5943600" y="5181600"/>
            <a:ext cx="544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>
                <a:sym typeface="Symbol" pitchFamily="18" charset="2"/>
              </a:rPr>
              <a:t>N</a:t>
            </a:r>
            <a:r>
              <a:rPr lang="en-US" sz="2400" baseline="-25000">
                <a:sym typeface="Symbol" pitchFamily="18" charset="2"/>
              </a:rPr>
              <a:t>B</a:t>
            </a:r>
            <a:endParaRPr lang="en-US" sz="2400"/>
          </a:p>
        </p:txBody>
      </p:sp>
      <p:sp>
        <p:nvSpPr>
          <p:cNvPr id="21" name="TextBox 20"/>
          <p:cNvSpPr txBox="1"/>
          <p:nvPr/>
        </p:nvSpPr>
        <p:spPr>
          <a:xfrm>
            <a:off x="4071938" y="3243263"/>
            <a:ext cx="35877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l-GR" sz="2800" b="1">
                <a:latin typeface="Cambria Math" pitchFamily="18" charset="0"/>
              </a:rPr>
              <a:t>λ</a:t>
            </a:r>
            <a:endParaRPr lang="en-US" sz="2800" b="1">
              <a:latin typeface="Calibri" pitchFamily="34" charset="0"/>
            </a:endParaRPr>
          </a:p>
        </p:txBody>
      </p:sp>
      <p:cxnSp>
        <p:nvCxnSpPr>
          <p:cNvPr id="22" name="Curved Connector 21"/>
          <p:cNvCxnSpPr>
            <a:stCxn id="11" idx="6"/>
            <a:endCxn id="17" idx="2"/>
          </p:cNvCxnSpPr>
          <p:nvPr/>
        </p:nvCxnSpPr>
        <p:spPr>
          <a:xfrm>
            <a:off x="3276600" y="3670300"/>
            <a:ext cx="1905000" cy="381000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/>
          <p:nvPr/>
        </p:nvCxnSpPr>
        <p:spPr>
          <a:xfrm flipV="1">
            <a:off x="3276600" y="4076700"/>
            <a:ext cx="1905000" cy="508000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071938" y="4322763"/>
            <a:ext cx="358775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l-GR" sz="2800" b="1">
                <a:latin typeface="Cambria Math" pitchFamily="18" charset="0"/>
              </a:rPr>
              <a:t>λ</a:t>
            </a:r>
            <a:endParaRPr lang="en-US" sz="28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Inductive Step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3200" smtClean="0"/>
              <a:t>Case </a:t>
            </a:r>
            <a:r>
              <a:rPr lang="en-US" sz="3200" b="1" smtClean="0">
                <a:sym typeface="Symbol" pitchFamily="18" charset="2"/>
              </a:rPr>
              <a:t>A*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C15857-2323-49AC-B2E8-860AA87A296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pSp>
        <p:nvGrpSpPr>
          <p:cNvPr id="18439" name="Group 12"/>
          <p:cNvGrpSpPr>
            <a:grpSpLocks/>
          </p:cNvGrpSpPr>
          <p:nvPr/>
        </p:nvGrpSpPr>
        <p:grpSpPr bwMode="auto">
          <a:xfrm>
            <a:off x="3276600" y="3048000"/>
            <a:ext cx="2362200" cy="1752600"/>
            <a:chOff x="1524000" y="3962400"/>
            <a:chExt cx="2362200" cy="1752600"/>
          </a:xfrm>
        </p:grpSpPr>
        <p:sp>
          <p:nvSpPr>
            <p:cNvPr id="7" name="Rectangle 6"/>
            <p:cNvSpPr/>
            <p:nvPr/>
          </p:nvSpPr>
          <p:spPr>
            <a:xfrm>
              <a:off x="1600200" y="3962400"/>
              <a:ext cx="2286000" cy="1752600"/>
            </a:xfrm>
            <a:prstGeom prst="rect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>
              <a:off x="1524000" y="4800600"/>
              <a:ext cx="309563" cy="0"/>
            </a:xfrm>
            <a:prstGeom prst="straightConnector1">
              <a:avLst/>
            </a:prstGeom>
            <a:ln w="57150">
              <a:solidFill>
                <a:schemeClr val="accent4">
                  <a:lumMod val="40000"/>
                  <a:lumOff val="6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 bwMode="auto">
            <a:xfrm>
              <a:off x="1828800" y="46482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3276600" y="42672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3276600" y="51816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p:sp>
        <p:nvSpPr>
          <p:cNvPr id="18440" name="TextBox 19"/>
          <p:cNvSpPr txBox="1">
            <a:spLocks noChangeArrowheads="1"/>
          </p:cNvSpPr>
          <p:nvPr/>
        </p:nvSpPr>
        <p:spPr bwMode="auto">
          <a:xfrm>
            <a:off x="4191000" y="4876800"/>
            <a:ext cx="544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>
                <a:sym typeface="Symbol" pitchFamily="18" charset="2"/>
              </a:rPr>
              <a:t>N</a:t>
            </a:r>
            <a:r>
              <a:rPr lang="en-US" sz="2400" baseline="-25000">
                <a:sym typeface="Symbol" pitchFamily="18" charset="2"/>
              </a:rPr>
              <a:t>A</a:t>
            </a:r>
            <a:endParaRPr lang="en-US" sz="2400"/>
          </a:p>
        </p:txBody>
      </p:sp>
      <p:sp>
        <p:nvSpPr>
          <p:cNvPr id="8" name="Rectangle 7"/>
          <p:cNvSpPr/>
          <p:nvPr/>
        </p:nvSpPr>
        <p:spPr>
          <a:xfrm>
            <a:off x="8305800" y="5867400"/>
            <a:ext cx="228600" cy="228600"/>
          </a:xfrm>
          <a:prstGeom prst="rect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Inductive Step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3200" smtClean="0"/>
              <a:t>Case </a:t>
            </a:r>
            <a:r>
              <a:rPr lang="en-US" sz="3200" b="1" smtClean="0">
                <a:sym typeface="Symbol" pitchFamily="18" charset="2"/>
              </a:rPr>
              <a:t>A*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F29E60-C080-470C-9A9B-889A735EE87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pSp>
        <p:nvGrpSpPr>
          <p:cNvPr id="19463" name="Group 12"/>
          <p:cNvGrpSpPr>
            <a:grpSpLocks/>
          </p:cNvGrpSpPr>
          <p:nvPr/>
        </p:nvGrpSpPr>
        <p:grpSpPr bwMode="auto">
          <a:xfrm>
            <a:off x="3276600" y="3048000"/>
            <a:ext cx="2362200" cy="1752600"/>
            <a:chOff x="1524000" y="3962400"/>
            <a:chExt cx="2362200" cy="1752600"/>
          </a:xfrm>
        </p:grpSpPr>
        <p:sp>
          <p:nvSpPr>
            <p:cNvPr id="7" name="Rectangle 6"/>
            <p:cNvSpPr/>
            <p:nvPr/>
          </p:nvSpPr>
          <p:spPr>
            <a:xfrm>
              <a:off x="1600200" y="3962400"/>
              <a:ext cx="2286000" cy="1752600"/>
            </a:xfrm>
            <a:prstGeom prst="rect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>
              <a:off x="1524000" y="4800600"/>
              <a:ext cx="309563" cy="0"/>
            </a:xfrm>
            <a:prstGeom prst="straightConnector1">
              <a:avLst/>
            </a:prstGeom>
            <a:ln w="57150">
              <a:solidFill>
                <a:schemeClr val="accent4">
                  <a:lumMod val="40000"/>
                  <a:lumOff val="6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 bwMode="auto">
            <a:xfrm>
              <a:off x="1828800" y="46482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3276600" y="4267200"/>
              <a:ext cx="304800" cy="328613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3276600" y="5181600"/>
              <a:ext cx="304800" cy="328613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p:sp>
        <p:nvSpPr>
          <p:cNvPr id="19464" name="TextBox 19"/>
          <p:cNvSpPr txBox="1">
            <a:spLocks noChangeArrowheads="1"/>
          </p:cNvSpPr>
          <p:nvPr/>
        </p:nvSpPr>
        <p:spPr bwMode="auto">
          <a:xfrm>
            <a:off x="5181600" y="4800600"/>
            <a:ext cx="544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>
                <a:sym typeface="Symbol" pitchFamily="18" charset="2"/>
              </a:rPr>
              <a:t>N</a:t>
            </a:r>
            <a:r>
              <a:rPr lang="en-US" sz="2400" baseline="-25000">
                <a:sym typeface="Symbol" pitchFamily="18" charset="2"/>
              </a:rPr>
              <a:t>A</a:t>
            </a:r>
            <a:endParaRPr lang="en-US" sz="2400"/>
          </a:p>
        </p:txBody>
      </p:sp>
      <p:sp>
        <p:nvSpPr>
          <p:cNvPr id="8" name="Rectangle 7"/>
          <p:cNvSpPr/>
          <p:nvPr/>
        </p:nvSpPr>
        <p:spPr>
          <a:xfrm>
            <a:off x="8305800" y="5867400"/>
            <a:ext cx="228600" cy="228600"/>
          </a:xfrm>
          <a:prstGeom prst="rect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grpSp>
        <p:nvGrpSpPr>
          <p:cNvPr id="19466" name="Group 14"/>
          <p:cNvGrpSpPr>
            <a:grpSpLocks/>
          </p:cNvGrpSpPr>
          <p:nvPr/>
        </p:nvGrpSpPr>
        <p:grpSpPr bwMode="auto">
          <a:xfrm>
            <a:off x="1812925" y="3759200"/>
            <a:ext cx="609600" cy="328613"/>
            <a:chOff x="4114800" y="2286000"/>
            <a:chExt cx="609600" cy="328613"/>
          </a:xfrm>
        </p:grpSpPr>
        <p:cxnSp>
          <p:nvCxnSpPr>
            <p:cNvPr id="16" name="Straight Arrow Connector 15"/>
            <p:cNvCxnSpPr/>
            <p:nvPr/>
          </p:nvCxnSpPr>
          <p:spPr bwMode="auto">
            <a:xfrm>
              <a:off x="4114800" y="2438400"/>
              <a:ext cx="309563" cy="0"/>
            </a:xfrm>
            <a:prstGeom prst="straightConnector1">
              <a:avLst/>
            </a:prstGeom>
            <a:ln w="57150">
              <a:solidFill>
                <a:schemeClr val="accent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 bwMode="auto">
            <a:xfrm>
              <a:off x="4419600" y="2286000"/>
              <a:ext cx="304800" cy="328613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" name="Straight Arrow Connector 2"/>
          <p:cNvCxnSpPr>
            <a:endCxn id="10" idx="2"/>
          </p:cNvCxnSpPr>
          <p:nvPr/>
        </p:nvCxnSpPr>
        <p:spPr>
          <a:xfrm flipV="1">
            <a:off x="2422525" y="3898900"/>
            <a:ext cx="1158875" cy="127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643188" y="3444875"/>
            <a:ext cx="358775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l-GR" sz="2800" b="1">
                <a:latin typeface="Cambria Math" pitchFamily="18" charset="0"/>
              </a:rPr>
              <a:t>λ</a:t>
            </a:r>
            <a:endParaRPr lang="en-US" sz="2800" b="1">
              <a:latin typeface="Calibri" pitchFamily="34" charset="0"/>
            </a:endParaRPr>
          </a:p>
        </p:txBody>
      </p:sp>
      <p:cxnSp>
        <p:nvCxnSpPr>
          <p:cNvPr id="18" name="Curved Connector 17"/>
          <p:cNvCxnSpPr>
            <a:stCxn id="11" idx="0"/>
            <a:endCxn id="10" idx="0"/>
          </p:cNvCxnSpPr>
          <p:nvPr/>
        </p:nvCxnSpPr>
        <p:spPr>
          <a:xfrm rot="16200000" flipH="1" flipV="1">
            <a:off x="4267200" y="2819400"/>
            <a:ext cx="381000" cy="1447800"/>
          </a:xfrm>
          <a:prstGeom prst="curvedConnector3">
            <a:avLst>
              <a:gd name="adj1" fmla="val -16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376738" y="2286000"/>
            <a:ext cx="35877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l-GR" sz="2800" b="1">
                <a:latin typeface="Cambria Math" pitchFamily="18" charset="0"/>
              </a:rPr>
              <a:t>λ</a:t>
            </a:r>
            <a:endParaRPr lang="en-US" sz="2800" b="1">
              <a:latin typeface="Calibri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376738" y="5051425"/>
            <a:ext cx="35877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l-GR" sz="2800" b="1">
                <a:latin typeface="Cambria Math" pitchFamily="18" charset="0"/>
              </a:rPr>
              <a:t>λ</a:t>
            </a:r>
            <a:endParaRPr lang="en-US" sz="2800" b="1">
              <a:latin typeface="Calibri" pitchFamily="34" charset="0"/>
            </a:endParaRPr>
          </a:p>
        </p:txBody>
      </p:sp>
      <p:cxnSp>
        <p:nvCxnSpPr>
          <p:cNvPr id="29" name="Curved Connector 28"/>
          <p:cNvCxnSpPr>
            <a:stCxn id="12" idx="4"/>
            <a:endCxn id="10" idx="4"/>
          </p:cNvCxnSpPr>
          <p:nvPr/>
        </p:nvCxnSpPr>
        <p:spPr>
          <a:xfrm rot="5400000" flipH="1">
            <a:off x="4191000" y="3605213"/>
            <a:ext cx="533400" cy="1447800"/>
          </a:xfrm>
          <a:prstGeom prst="curvedConnector3">
            <a:avLst>
              <a:gd name="adj1" fmla="val -85714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Reading assignments</a:t>
            </a:r>
          </a:p>
          <a:p>
            <a:pPr lvl="1" eaLnBrk="1" hangingPunct="1">
              <a:defRPr/>
            </a:pPr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Edition,  </a:t>
            </a:r>
            <a:r>
              <a:rPr lang="en-US" dirty="0" smtClean="0"/>
              <a:t>Sections 13.3 and 13.4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Edition,  </a:t>
            </a:r>
            <a:r>
              <a:rPr lang="en-US" dirty="0" smtClean="0"/>
              <a:t>Section 12.3 and 12.4</a:t>
            </a:r>
            <a:endParaRPr lang="en-US" dirty="0"/>
          </a:p>
          <a:p>
            <a:pPr lvl="1" eaLnBrk="1" hangingPunct="1">
              <a:defRPr/>
            </a:pPr>
            <a:endParaRPr lang="en-US" dirty="0"/>
          </a:p>
          <a:p>
            <a:pPr eaLnBrk="1" hangingPunct="1">
              <a:buFont typeface="Arial" charset="0"/>
              <a:buNone/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19D513-C682-4570-BA1E-F22E995ECC3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a NFA for </a:t>
            </a:r>
            <a:r>
              <a:rPr lang="en-US" dirty="0"/>
              <a:t>(01</a:t>
            </a:r>
            <a:r>
              <a:rPr lang="en-US" dirty="0">
                <a:sym typeface="Symbol" charset="0"/>
              </a:rPr>
              <a:t> 1</a:t>
            </a:r>
            <a:r>
              <a:rPr lang="en-US" dirty="0"/>
              <a:t>)*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1AD5-145F-FC4A-B3CF-7BFE163223C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491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Solution</a:t>
            </a:r>
            <a:endParaRPr lang="en-US" dirty="0">
              <a:latin typeface="Calibri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1944DE9A-DCE0-1643-BCDE-52EB3F107360}" type="slidenum">
              <a:rPr lang="en-US">
                <a:solidFill>
                  <a:srgbClr val="898989"/>
                </a:solidFill>
              </a:rPr>
              <a:pPr eaLnBrk="1" hangingPunct="1"/>
              <a:t>21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4103" name="TextBox 1"/>
          <p:cNvSpPr txBox="1">
            <a:spLocks noChangeArrowheads="1"/>
          </p:cNvSpPr>
          <p:nvPr/>
        </p:nvSpPr>
        <p:spPr bwMode="auto">
          <a:xfrm>
            <a:off x="457200" y="1685925"/>
            <a:ext cx="1741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800" b="1" dirty="0"/>
              <a:t>(01</a:t>
            </a:r>
            <a:r>
              <a:rPr lang="en-US" sz="2800" b="1" dirty="0">
                <a:sym typeface="Symbol" charset="0"/>
              </a:rPr>
              <a:t> 1</a:t>
            </a:r>
            <a:r>
              <a:rPr lang="en-US" sz="2800" b="1" dirty="0"/>
              <a:t>)*0</a:t>
            </a:r>
          </a:p>
        </p:txBody>
      </p:sp>
      <p:sp>
        <p:nvSpPr>
          <p:cNvPr id="47" name="Oval 46"/>
          <p:cNvSpPr/>
          <p:nvPr/>
        </p:nvSpPr>
        <p:spPr bwMode="auto">
          <a:xfrm>
            <a:off x="3429000" y="4495800"/>
            <a:ext cx="228600" cy="25241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86" name="Straight Arrow Connector 85"/>
          <p:cNvCxnSpPr>
            <a:stCxn id="26" idx="5"/>
            <a:endCxn id="47" idx="2"/>
          </p:cNvCxnSpPr>
          <p:nvPr/>
        </p:nvCxnSpPr>
        <p:spPr bwMode="auto">
          <a:xfrm>
            <a:off x="2709863" y="4178300"/>
            <a:ext cx="719137" cy="444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/>
        </p:nvSpPr>
        <p:spPr bwMode="auto">
          <a:xfrm>
            <a:off x="4572000" y="4495800"/>
            <a:ext cx="228600" cy="25241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95" name="Straight Arrow Connector 94"/>
          <p:cNvCxnSpPr>
            <a:stCxn id="47" idx="6"/>
            <a:endCxn id="93" idx="2"/>
          </p:cNvCxnSpPr>
          <p:nvPr/>
        </p:nvCxnSpPr>
        <p:spPr bwMode="auto">
          <a:xfrm>
            <a:off x="3657600" y="4622800"/>
            <a:ext cx="9144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08" name="Group 95"/>
          <p:cNvGrpSpPr>
            <a:grpSpLocks/>
          </p:cNvGrpSpPr>
          <p:nvPr/>
        </p:nvGrpSpPr>
        <p:grpSpPr bwMode="auto">
          <a:xfrm>
            <a:off x="6477000" y="4038600"/>
            <a:ext cx="1295400" cy="252413"/>
            <a:chOff x="4800600" y="4800600"/>
            <a:chExt cx="1295400" cy="252413"/>
          </a:xfrm>
        </p:grpSpPr>
        <p:sp>
          <p:nvSpPr>
            <p:cNvPr id="97" name="Oval 96"/>
            <p:cNvSpPr/>
            <p:nvPr/>
          </p:nvSpPr>
          <p:spPr bwMode="auto">
            <a:xfrm>
              <a:off x="5867400" y="4800600"/>
              <a:ext cx="228600" cy="252413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4800600" y="4800600"/>
              <a:ext cx="228600" cy="2524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99" name="Straight Arrow Connector 98"/>
            <p:cNvCxnSpPr>
              <a:stCxn id="98" idx="6"/>
              <a:endCxn id="97" idx="2"/>
            </p:cNvCxnSpPr>
            <p:nvPr/>
          </p:nvCxnSpPr>
          <p:spPr bwMode="auto">
            <a:xfrm>
              <a:off x="5029200" y="4927600"/>
              <a:ext cx="8382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09" name="Group 43"/>
          <p:cNvGrpSpPr>
            <a:grpSpLocks/>
          </p:cNvGrpSpPr>
          <p:nvPr/>
        </p:nvGrpSpPr>
        <p:grpSpPr bwMode="auto">
          <a:xfrm>
            <a:off x="4191000" y="3429000"/>
            <a:ext cx="1066800" cy="252413"/>
            <a:chOff x="4800600" y="4800600"/>
            <a:chExt cx="1066800" cy="252413"/>
          </a:xfrm>
        </p:grpSpPr>
        <p:sp>
          <p:nvSpPr>
            <p:cNvPr id="57" name="Oval 56"/>
            <p:cNvSpPr/>
            <p:nvPr/>
          </p:nvSpPr>
          <p:spPr bwMode="auto">
            <a:xfrm>
              <a:off x="5638800" y="4800600"/>
              <a:ext cx="228600" cy="2524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4800600" y="4800600"/>
              <a:ext cx="228600" cy="2524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59" name="Straight Arrow Connector 58"/>
            <p:cNvCxnSpPr>
              <a:stCxn id="58" idx="6"/>
              <a:endCxn id="57" idx="2"/>
            </p:cNvCxnSpPr>
            <p:nvPr/>
          </p:nvCxnSpPr>
          <p:spPr bwMode="auto">
            <a:xfrm>
              <a:off x="5029200" y="4927600"/>
              <a:ext cx="6096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10" name="Group 52"/>
          <p:cNvGrpSpPr>
            <a:grpSpLocks/>
          </p:cNvGrpSpPr>
          <p:nvPr/>
        </p:nvGrpSpPr>
        <p:grpSpPr bwMode="auto">
          <a:xfrm>
            <a:off x="1143000" y="3200400"/>
            <a:ext cx="3678238" cy="1466850"/>
            <a:chOff x="2971800" y="3124200"/>
            <a:chExt cx="3678530" cy="1466910"/>
          </a:xfrm>
        </p:grpSpPr>
        <p:sp>
          <p:nvSpPr>
            <p:cNvPr id="24" name="Oval 23"/>
            <p:cNvSpPr/>
            <p:nvPr/>
          </p:nvSpPr>
          <p:spPr bwMode="auto">
            <a:xfrm>
              <a:off x="5257981" y="3352809"/>
              <a:ext cx="228618" cy="25242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</a:endParaRPr>
            </a:p>
          </p:txBody>
        </p:sp>
        <p:grpSp>
          <p:nvGrpSpPr>
            <p:cNvPr id="4128" name="Group 16397"/>
            <p:cNvGrpSpPr>
              <a:grpSpLocks/>
            </p:cNvGrpSpPr>
            <p:nvPr/>
          </p:nvGrpSpPr>
          <p:grpSpPr bwMode="auto">
            <a:xfrm>
              <a:off x="2971800" y="3886200"/>
              <a:ext cx="1600200" cy="252413"/>
              <a:chOff x="4267200" y="3505200"/>
              <a:chExt cx="1600200" cy="252413"/>
            </a:xfrm>
          </p:grpSpPr>
          <p:cxnSp>
            <p:nvCxnSpPr>
              <p:cNvPr id="23" name="Straight Arrow Connector 22"/>
              <p:cNvCxnSpPr>
                <a:endCxn id="27" idx="2"/>
              </p:cNvCxnSpPr>
              <p:nvPr/>
            </p:nvCxnSpPr>
            <p:spPr bwMode="auto">
              <a:xfrm flipV="1">
                <a:off x="4267200" y="3632236"/>
                <a:ext cx="304824" cy="25401"/>
              </a:xfrm>
              <a:prstGeom prst="straightConnector1">
                <a:avLst/>
              </a:prstGeom>
              <a:ln w="57150">
                <a:solidFill>
                  <a:schemeClr val="accent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Oval 25"/>
              <p:cNvSpPr/>
              <p:nvPr/>
            </p:nvSpPr>
            <p:spPr bwMode="auto">
              <a:xfrm>
                <a:off x="5638909" y="3505231"/>
                <a:ext cx="228618" cy="252423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Oval 26"/>
              <p:cNvSpPr/>
              <p:nvPr/>
            </p:nvSpPr>
            <p:spPr bwMode="auto">
              <a:xfrm>
                <a:off x="4572024" y="3505231"/>
                <a:ext cx="228618" cy="252423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8" name="Straight Arrow Connector 27"/>
              <p:cNvCxnSpPr>
                <a:stCxn id="27" idx="6"/>
                <a:endCxn id="26" idx="2"/>
              </p:cNvCxnSpPr>
              <p:nvPr/>
            </p:nvCxnSpPr>
            <p:spPr bwMode="auto">
              <a:xfrm>
                <a:off x="4800642" y="3632236"/>
                <a:ext cx="838267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" name="Straight Arrow Connector 28"/>
            <p:cNvCxnSpPr>
              <a:stCxn id="24" idx="6"/>
            </p:cNvCxnSpPr>
            <p:nvPr/>
          </p:nvCxnSpPr>
          <p:spPr bwMode="auto">
            <a:xfrm>
              <a:off x="5486600" y="3478227"/>
              <a:ext cx="533442" cy="269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26" idx="7"/>
              <a:endCxn id="24" idx="2"/>
            </p:cNvCxnSpPr>
            <p:nvPr/>
          </p:nvCxnSpPr>
          <p:spPr bwMode="auto">
            <a:xfrm flipV="1">
              <a:off x="4538787" y="3478227"/>
              <a:ext cx="719194" cy="44451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31" name="TextBox 25"/>
            <p:cNvSpPr txBox="1">
              <a:spLocks noChangeArrowheads="1"/>
            </p:cNvSpPr>
            <p:nvPr/>
          </p:nvSpPr>
          <p:spPr bwMode="auto">
            <a:xfrm>
              <a:off x="5562600" y="3124200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b="1" dirty="0">
                  <a:sym typeface="Symbol" charset="0"/>
                </a:rPr>
                <a:t>0</a:t>
              </a:r>
              <a:endParaRPr lang="en-US" sz="2000" b="1" dirty="0"/>
            </a:p>
          </p:txBody>
        </p:sp>
        <p:sp>
          <p:nvSpPr>
            <p:cNvPr id="4132" name="TextBox 28"/>
            <p:cNvSpPr txBox="1">
              <a:spLocks noChangeArrowheads="1"/>
            </p:cNvSpPr>
            <p:nvPr/>
          </p:nvSpPr>
          <p:spPr bwMode="auto">
            <a:xfrm>
              <a:off x="4572000" y="3429000"/>
              <a:ext cx="3257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b="1">
                  <a:sym typeface="Symbol" charset="0"/>
                </a:rPr>
                <a:t></a:t>
              </a:r>
              <a:endParaRPr lang="en-US" sz="2000" b="1"/>
            </a:p>
          </p:txBody>
        </p:sp>
        <p:sp>
          <p:nvSpPr>
            <p:cNvPr id="4133" name="TextBox 29"/>
            <p:cNvSpPr txBox="1">
              <a:spLocks noChangeArrowheads="1"/>
            </p:cNvSpPr>
            <p:nvPr/>
          </p:nvSpPr>
          <p:spPr bwMode="auto">
            <a:xfrm>
              <a:off x="3733800" y="3657600"/>
              <a:ext cx="3257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b="1">
                  <a:sym typeface="Symbol" charset="0"/>
                </a:rPr>
                <a:t></a:t>
              </a:r>
              <a:endParaRPr lang="en-US" sz="2000" b="1"/>
            </a:p>
          </p:txBody>
        </p:sp>
        <p:sp>
          <p:nvSpPr>
            <p:cNvPr id="4134" name="TextBox 28"/>
            <p:cNvSpPr txBox="1">
              <a:spLocks noChangeArrowheads="1"/>
            </p:cNvSpPr>
            <p:nvPr/>
          </p:nvSpPr>
          <p:spPr bwMode="auto">
            <a:xfrm>
              <a:off x="4648200" y="4191000"/>
              <a:ext cx="3257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b="1">
                  <a:sym typeface="Symbol" charset="0"/>
                </a:rPr>
                <a:t></a:t>
              </a:r>
              <a:endParaRPr lang="en-US" sz="2000" b="1"/>
            </a:p>
          </p:txBody>
        </p:sp>
        <p:sp>
          <p:nvSpPr>
            <p:cNvPr id="4135" name="TextBox 28"/>
            <p:cNvSpPr txBox="1">
              <a:spLocks noChangeArrowheads="1"/>
            </p:cNvSpPr>
            <p:nvPr/>
          </p:nvSpPr>
          <p:spPr bwMode="auto">
            <a:xfrm>
              <a:off x="6324600" y="3124200"/>
              <a:ext cx="3257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b="1">
                  <a:sym typeface="Symbol" charset="0"/>
                </a:rPr>
                <a:t></a:t>
              </a:r>
              <a:endParaRPr lang="en-US" sz="2000" b="1"/>
            </a:p>
          </p:txBody>
        </p:sp>
      </p:grpSp>
      <p:grpSp>
        <p:nvGrpSpPr>
          <p:cNvPr id="4111" name="Group 53"/>
          <p:cNvGrpSpPr>
            <a:grpSpLocks/>
          </p:cNvGrpSpPr>
          <p:nvPr/>
        </p:nvGrpSpPr>
        <p:grpSpPr bwMode="auto">
          <a:xfrm>
            <a:off x="5257800" y="3429000"/>
            <a:ext cx="838200" cy="252413"/>
            <a:chOff x="7086600" y="3352800"/>
            <a:chExt cx="838200" cy="252413"/>
          </a:xfrm>
        </p:grpSpPr>
        <p:sp>
          <p:nvSpPr>
            <p:cNvPr id="101" name="Oval 100"/>
            <p:cNvSpPr/>
            <p:nvPr/>
          </p:nvSpPr>
          <p:spPr bwMode="auto">
            <a:xfrm>
              <a:off x="7696200" y="3352800"/>
              <a:ext cx="228600" cy="2524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03" name="Straight Arrow Connector 102"/>
            <p:cNvCxnSpPr>
              <a:stCxn id="57" idx="6"/>
              <a:endCxn id="101" idx="2"/>
            </p:cNvCxnSpPr>
            <p:nvPr/>
          </p:nvCxnSpPr>
          <p:spPr bwMode="auto">
            <a:xfrm>
              <a:off x="7086600" y="3479007"/>
              <a:ext cx="6096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12" name="TextBox 25"/>
          <p:cNvSpPr txBox="1">
            <a:spLocks noChangeArrowheads="1"/>
          </p:cNvSpPr>
          <p:nvPr/>
        </p:nvSpPr>
        <p:spPr bwMode="auto">
          <a:xfrm>
            <a:off x="6858000" y="38100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0</a:t>
            </a:r>
            <a:endParaRPr lang="en-US" sz="2000" b="1"/>
          </a:p>
        </p:txBody>
      </p:sp>
      <p:sp>
        <p:nvSpPr>
          <p:cNvPr id="4113" name="TextBox 25"/>
          <p:cNvSpPr txBox="1">
            <a:spLocks noChangeArrowheads="1"/>
          </p:cNvSpPr>
          <p:nvPr/>
        </p:nvSpPr>
        <p:spPr bwMode="auto">
          <a:xfrm>
            <a:off x="4038600" y="46482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1</a:t>
            </a:r>
            <a:endParaRPr lang="en-US" sz="2000" b="1"/>
          </a:p>
        </p:txBody>
      </p:sp>
      <p:sp>
        <p:nvSpPr>
          <p:cNvPr id="4114" name="TextBox 25"/>
          <p:cNvSpPr txBox="1">
            <a:spLocks noChangeArrowheads="1"/>
          </p:cNvSpPr>
          <p:nvPr/>
        </p:nvSpPr>
        <p:spPr bwMode="auto">
          <a:xfrm>
            <a:off x="5334000" y="32004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1</a:t>
            </a:r>
            <a:endParaRPr lang="en-US" sz="2000" b="1"/>
          </a:p>
        </p:txBody>
      </p:sp>
      <p:cxnSp>
        <p:nvCxnSpPr>
          <p:cNvPr id="83" name="Straight Arrow Connector 82"/>
          <p:cNvCxnSpPr>
            <a:stCxn id="101" idx="3"/>
            <a:endCxn id="26" idx="6"/>
          </p:cNvCxnSpPr>
          <p:nvPr/>
        </p:nvCxnSpPr>
        <p:spPr>
          <a:xfrm flipH="1">
            <a:off x="2743200" y="3644900"/>
            <a:ext cx="3157538" cy="444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93" idx="1"/>
          </p:cNvCxnSpPr>
          <p:nvPr/>
        </p:nvCxnSpPr>
        <p:spPr>
          <a:xfrm flipH="1" flipV="1">
            <a:off x="2819400" y="4114800"/>
            <a:ext cx="1785938" cy="4175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7" name="TextBox 29"/>
          <p:cNvSpPr txBox="1">
            <a:spLocks noChangeArrowheads="1"/>
          </p:cNvSpPr>
          <p:nvPr/>
        </p:nvSpPr>
        <p:spPr bwMode="auto">
          <a:xfrm>
            <a:off x="4191000" y="4114800"/>
            <a:ext cx="325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</a:t>
            </a:r>
            <a:endParaRPr lang="en-US" sz="2000" b="1"/>
          </a:p>
        </p:txBody>
      </p:sp>
      <p:sp>
        <p:nvSpPr>
          <p:cNvPr id="4118" name="TextBox 29"/>
          <p:cNvSpPr txBox="1">
            <a:spLocks noChangeArrowheads="1"/>
          </p:cNvSpPr>
          <p:nvPr/>
        </p:nvSpPr>
        <p:spPr bwMode="auto">
          <a:xfrm>
            <a:off x="4876800" y="3733800"/>
            <a:ext cx="325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</a:t>
            </a:r>
            <a:endParaRPr lang="en-US" sz="2000" b="1"/>
          </a:p>
        </p:txBody>
      </p:sp>
      <p:cxnSp>
        <p:nvCxnSpPr>
          <p:cNvPr id="90" name="Curved Connector 89"/>
          <p:cNvCxnSpPr>
            <a:stCxn id="27" idx="5"/>
            <a:endCxn id="98" idx="3"/>
          </p:cNvCxnSpPr>
          <p:nvPr/>
        </p:nvCxnSpPr>
        <p:spPr>
          <a:xfrm rot="16200000" flipH="1">
            <a:off x="4038601" y="1782762"/>
            <a:ext cx="76200" cy="4867275"/>
          </a:xfrm>
          <a:prstGeom prst="curvedConnector3">
            <a:avLst>
              <a:gd name="adj1" fmla="val 134851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urved Connector 105"/>
          <p:cNvCxnSpPr>
            <a:stCxn id="93" idx="6"/>
            <a:endCxn id="98" idx="2"/>
          </p:cNvCxnSpPr>
          <p:nvPr/>
        </p:nvCxnSpPr>
        <p:spPr>
          <a:xfrm flipV="1">
            <a:off x="4800600" y="4165600"/>
            <a:ext cx="1676400" cy="457200"/>
          </a:xfrm>
          <a:prstGeom prst="curvedConnector3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urved Connector 147"/>
          <p:cNvCxnSpPr>
            <a:stCxn id="101" idx="6"/>
            <a:endCxn id="98" idx="1"/>
          </p:cNvCxnSpPr>
          <p:nvPr/>
        </p:nvCxnSpPr>
        <p:spPr>
          <a:xfrm>
            <a:off x="6096000" y="3556000"/>
            <a:ext cx="414338" cy="519113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22" name="TextBox 29"/>
          <p:cNvSpPr txBox="1">
            <a:spLocks noChangeArrowheads="1"/>
          </p:cNvSpPr>
          <p:nvPr/>
        </p:nvSpPr>
        <p:spPr bwMode="auto">
          <a:xfrm>
            <a:off x="1752600" y="4572000"/>
            <a:ext cx="325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</a:t>
            </a:r>
            <a:endParaRPr lang="en-US" sz="2000" b="1"/>
          </a:p>
        </p:txBody>
      </p:sp>
      <p:sp>
        <p:nvSpPr>
          <p:cNvPr id="4123" name="TextBox 29"/>
          <p:cNvSpPr txBox="1">
            <a:spLocks noChangeArrowheads="1"/>
          </p:cNvSpPr>
          <p:nvPr/>
        </p:nvSpPr>
        <p:spPr bwMode="auto">
          <a:xfrm>
            <a:off x="5181600" y="4191000"/>
            <a:ext cx="325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</a:t>
            </a:r>
            <a:endParaRPr lang="en-US" sz="2000" b="1"/>
          </a:p>
        </p:txBody>
      </p:sp>
      <p:sp>
        <p:nvSpPr>
          <p:cNvPr id="4124" name="TextBox 29"/>
          <p:cNvSpPr txBox="1">
            <a:spLocks noChangeArrowheads="1"/>
          </p:cNvSpPr>
          <p:nvPr/>
        </p:nvSpPr>
        <p:spPr bwMode="auto">
          <a:xfrm>
            <a:off x="6400800" y="3505200"/>
            <a:ext cx="325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</a:t>
            </a:r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val="102439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" y="4114800"/>
            <a:ext cx="8001000" cy="1600200"/>
          </a:xfrm>
          <a:prstGeom prst="rect">
            <a:avLst/>
          </a:prstGeom>
          <a:solidFill>
            <a:srgbClr val="C6D9F1">
              <a:alpha val="85098"/>
            </a:srgbClr>
          </a:solidFill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NFAs and DFAs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dirty="0" smtClean="0"/>
              <a:t>Every DFA </a:t>
            </a:r>
            <a:r>
              <a:rPr lang="en-US" b="1" dirty="0" smtClean="0"/>
              <a:t>is</a:t>
            </a:r>
            <a:r>
              <a:rPr lang="en-US" dirty="0" smtClean="0"/>
              <a:t> an NFA</a:t>
            </a:r>
          </a:p>
          <a:p>
            <a:pPr lvl="1"/>
            <a:r>
              <a:rPr lang="en-US" dirty="0" smtClean="0"/>
              <a:t>DFAs have requirements that NFAs don’t have</a:t>
            </a:r>
          </a:p>
          <a:p>
            <a:pPr lvl="1"/>
            <a:endParaRPr lang="en-US" dirty="0" smtClean="0"/>
          </a:p>
          <a:p>
            <a:pPr marL="0" indent="0">
              <a:buFont typeface="Arial" charset="0"/>
              <a:buNone/>
            </a:pPr>
            <a:r>
              <a:rPr lang="en-US" dirty="0" smtClean="0"/>
              <a:t>Can NFAs recognize more languages?   No!</a:t>
            </a:r>
          </a:p>
          <a:p>
            <a:pPr marL="0" indent="0">
              <a:buFont typeface="Arial" charset="0"/>
              <a:buNone/>
            </a:pPr>
            <a:endParaRPr lang="en-US" dirty="0" smtClean="0"/>
          </a:p>
          <a:p>
            <a:pPr marL="0" indent="0">
              <a:buFont typeface="Arial" charset="0"/>
              <a:buNone/>
            </a:pPr>
            <a:r>
              <a:rPr lang="en-US" b="1" dirty="0" smtClean="0"/>
              <a:t>Theorem:  </a:t>
            </a:r>
            <a:r>
              <a:rPr lang="en-US" dirty="0" smtClean="0"/>
              <a:t>For every NFA there is a DFA that recognizes exactly the same language</a:t>
            </a:r>
          </a:p>
          <a:p>
            <a:pPr marL="0" indent="0">
              <a:buFont typeface="Arial" charset="0"/>
              <a:buNone/>
            </a:pPr>
            <a:r>
              <a:rPr lang="en-US" dirty="0" smtClean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B8BF16-2215-4DEA-8D7D-5CA5D31E8D2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Conversion of NFAs to a DFAs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Proof Idea:</a:t>
            </a:r>
          </a:p>
          <a:p>
            <a:pPr lvl="1"/>
            <a:r>
              <a:rPr lang="en-US" smtClean="0"/>
              <a:t>The DFA keeps track of ALL the states that the part of the input string read so far can reach in the NFA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There will be one state in the DFA for each </a:t>
            </a:r>
            <a:r>
              <a:rPr lang="en-US" i="1" smtClean="0"/>
              <a:t>subset</a:t>
            </a:r>
            <a:r>
              <a:rPr lang="en-US" smtClean="0"/>
              <a:t> of states of the NFA that can be reached by some string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16E930-7F46-4FA3-A13F-ADEF4603EDC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Conversion of NFAs to a DFAs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New start state for DFA</a:t>
            </a:r>
          </a:p>
          <a:p>
            <a:pPr lvl="1">
              <a:defRPr/>
            </a:pPr>
            <a:r>
              <a:rPr lang="en-US" dirty="0" smtClean="0"/>
              <a:t>The set of all states reachable from the start state of the NFA using only edges labeled </a:t>
            </a:r>
            <a:r>
              <a:rPr lang="en-US" b="1" dirty="0" smtClean="0">
                <a:sym typeface="Symbol"/>
              </a:rPr>
              <a:t></a:t>
            </a:r>
            <a:endParaRPr lang="en-US" b="1" dirty="0">
              <a:sym typeface="Symbol"/>
            </a:endParaRPr>
          </a:p>
          <a:p>
            <a:pPr marL="457200" lvl="1" indent="0">
              <a:buFont typeface="Arial" charset="0"/>
              <a:buNone/>
              <a:defRPr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EE7276-7932-4005-9F79-AA96E3F43DC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6019800" y="4495800"/>
            <a:ext cx="309563" cy="0"/>
          </a:xfrm>
          <a:prstGeom prst="straightConnector1">
            <a:avLst/>
          </a:prstGeom>
          <a:ln w="5715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 bwMode="auto">
          <a:xfrm>
            <a:off x="6324600" y="4343400"/>
            <a:ext cx="1295400" cy="32861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err="1">
                <a:solidFill>
                  <a:schemeClr val="tx1"/>
                </a:solidFill>
              </a:rPr>
              <a:t>a,b,e,f</a:t>
            </a:r>
            <a:endParaRPr lang="en-US" sz="2000" b="1" dirty="0">
              <a:solidFill>
                <a:schemeClr val="tx1"/>
              </a:solidFill>
            </a:endParaRPr>
          </a:p>
        </p:txBody>
      </p:sp>
      <p:grpSp>
        <p:nvGrpSpPr>
          <p:cNvPr id="22537" name="Group 27"/>
          <p:cNvGrpSpPr>
            <a:grpSpLocks/>
          </p:cNvGrpSpPr>
          <p:nvPr/>
        </p:nvGrpSpPr>
        <p:grpSpPr bwMode="auto">
          <a:xfrm>
            <a:off x="1676400" y="3810000"/>
            <a:ext cx="2362200" cy="1471613"/>
            <a:chOff x="1676400" y="3810000"/>
            <a:chExt cx="2362200" cy="1471613"/>
          </a:xfrm>
        </p:grpSpPr>
        <p:cxnSp>
          <p:nvCxnSpPr>
            <p:cNvPr id="7" name="Straight Arrow Connector 6"/>
            <p:cNvCxnSpPr/>
            <p:nvPr/>
          </p:nvCxnSpPr>
          <p:spPr bwMode="auto">
            <a:xfrm>
              <a:off x="1676400" y="4648200"/>
              <a:ext cx="309563" cy="0"/>
            </a:xfrm>
            <a:prstGeom prst="straightConnector1">
              <a:avLst/>
            </a:prstGeom>
            <a:ln w="57150">
              <a:solidFill>
                <a:schemeClr val="accent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 bwMode="auto">
            <a:xfrm>
              <a:off x="3733800" y="38100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3733800" y="49530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2971800" y="44958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1981200" y="44958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a</a:t>
              </a:r>
            </a:p>
          </p:txBody>
        </p:sp>
        <p:cxnSp>
          <p:nvCxnSpPr>
            <p:cNvPr id="9" name="Straight Arrow Connector 8"/>
            <p:cNvCxnSpPr>
              <a:stCxn id="14" idx="6"/>
              <a:endCxn id="13" idx="2"/>
            </p:cNvCxnSpPr>
            <p:nvPr/>
          </p:nvCxnSpPr>
          <p:spPr>
            <a:xfrm>
              <a:off x="2286000" y="4660900"/>
              <a:ext cx="6858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3" idx="7"/>
              <a:endCxn id="8" idx="3"/>
            </p:cNvCxnSpPr>
            <p:nvPr/>
          </p:nvCxnSpPr>
          <p:spPr>
            <a:xfrm flipV="1">
              <a:off x="3232150" y="4090988"/>
              <a:ext cx="546100" cy="45243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3" idx="5"/>
              <a:endCxn id="10" idx="1"/>
            </p:cNvCxnSpPr>
            <p:nvPr/>
          </p:nvCxnSpPr>
          <p:spPr>
            <a:xfrm>
              <a:off x="3232150" y="4776788"/>
              <a:ext cx="546100" cy="22383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48" name="TextBox 25"/>
            <p:cNvSpPr txBox="1">
              <a:spLocks noChangeArrowheads="1"/>
            </p:cNvSpPr>
            <p:nvPr/>
          </p:nvSpPr>
          <p:spPr bwMode="auto">
            <a:xfrm>
              <a:off x="2438400" y="4267200"/>
              <a:ext cx="31130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b="1">
                  <a:sym typeface="Symbol" pitchFamily="18" charset="2"/>
                </a:rPr>
                <a:t></a:t>
              </a:r>
              <a:endParaRPr lang="en-US" b="1"/>
            </a:p>
          </p:txBody>
        </p:sp>
        <p:sp>
          <p:nvSpPr>
            <p:cNvPr id="22549" name="TextBox 28"/>
            <p:cNvSpPr txBox="1">
              <a:spLocks noChangeArrowheads="1"/>
            </p:cNvSpPr>
            <p:nvPr/>
          </p:nvSpPr>
          <p:spPr bwMode="auto">
            <a:xfrm>
              <a:off x="3200400" y="4038600"/>
              <a:ext cx="31130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b="1">
                  <a:sym typeface="Symbol" pitchFamily="18" charset="2"/>
                </a:rPr>
                <a:t></a:t>
              </a:r>
              <a:endParaRPr lang="en-US" b="1"/>
            </a:p>
          </p:txBody>
        </p:sp>
        <p:sp>
          <p:nvSpPr>
            <p:cNvPr id="22550" name="TextBox 29"/>
            <p:cNvSpPr txBox="1">
              <a:spLocks noChangeArrowheads="1"/>
            </p:cNvSpPr>
            <p:nvPr/>
          </p:nvSpPr>
          <p:spPr bwMode="auto">
            <a:xfrm>
              <a:off x="3200400" y="4800600"/>
              <a:ext cx="31130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b="1">
                  <a:sym typeface="Symbol" pitchFamily="18" charset="2"/>
                </a:rPr>
                <a:t></a:t>
              </a:r>
              <a:endParaRPr lang="en-US" b="1"/>
            </a:p>
          </p:txBody>
        </p:sp>
      </p:grpSp>
      <p:sp>
        <p:nvSpPr>
          <p:cNvPr id="22538" name="TextBox 26"/>
          <p:cNvSpPr txBox="1">
            <a:spLocks noChangeArrowheads="1"/>
          </p:cNvSpPr>
          <p:nvPr/>
        </p:nvSpPr>
        <p:spPr bwMode="auto">
          <a:xfrm>
            <a:off x="2895600" y="5562600"/>
            <a:ext cx="633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NFA</a:t>
            </a:r>
          </a:p>
        </p:txBody>
      </p:sp>
      <p:sp>
        <p:nvSpPr>
          <p:cNvPr id="22539" name="TextBox 31"/>
          <p:cNvSpPr txBox="1">
            <a:spLocks noChangeArrowheads="1"/>
          </p:cNvSpPr>
          <p:nvPr/>
        </p:nvSpPr>
        <p:spPr bwMode="auto">
          <a:xfrm>
            <a:off x="6553200" y="5486400"/>
            <a:ext cx="633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DFA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Conversion of NFAs to a DFAs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 smtClean="0">
                <a:sym typeface="Symbol" pitchFamily="18" charset="2"/>
              </a:rPr>
              <a:t>For each state of the DFA corresponding to a set S of states of the NFA and each symbol </a:t>
            </a:r>
            <a:r>
              <a:rPr lang="en-US" sz="2800" b="1" smtClean="0">
                <a:sym typeface="Symbol" pitchFamily="18" charset="2"/>
              </a:rPr>
              <a:t>s</a:t>
            </a:r>
            <a:r>
              <a:rPr lang="en-US" sz="2800" smtClean="0">
                <a:sym typeface="Symbol" pitchFamily="18" charset="2"/>
              </a:rPr>
              <a:t> </a:t>
            </a:r>
          </a:p>
          <a:p>
            <a:pPr lvl="1">
              <a:spcBef>
                <a:spcPct val="0"/>
              </a:spcBef>
            </a:pPr>
            <a:r>
              <a:rPr lang="en-US" sz="2400" smtClean="0">
                <a:sym typeface="Symbol" pitchFamily="18" charset="2"/>
              </a:rPr>
              <a:t>Add an edge labeled </a:t>
            </a:r>
            <a:r>
              <a:rPr lang="en-US" sz="2400" b="1" smtClean="0">
                <a:sym typeface="Symbol" pitchFamily="18" charset="2"/>
              </a:rPr>
              <a:t>s</a:t>
            </a:r>
            <a:r>
              <a:rPr lang="en-US" sz="2400" smtClean="0">
                <a:sym typeface="Symbol" pitchFamily="18" charset="2"/>
              </a:rPr>
              <a:t> to state corresponding to T, the set of states of the NFA reached by </a:t>
            </a:r>
          </a:p>
          <a:p>
            <a:pPr lvl="2">
              <a:spcBef>
                <a:spcPct val="0"/>
              </a:spcBef>
            </a:pPr>
            <a:r>
              <a:rPr lang="en-US" sz="2000" smtClean="0">
                <a:sym typeface="Symbol" pitchFamily="18" charset="2"/>
              </a:rPr>
              <a:t>starting from some state in S, then</a:t>
            </a:r>
          </a:p>
          <a:p>
            <a:pPr lvl="2">
              <a:spcBef>
                <a:spcPct val="0"/>
              </a:spcBef>
            </a:pPr>
            <a:r>
              <a:rPr lang="en-US" sz="2000" smtClean="0">
                <a:sym typeface="Symbol" pitchFamily="18" charset="2"/>
              </a:rPr>
              <a:t>following one edge labeled by </a:t>
            </a:r>
            <a:r>
              <a:rPr lang="en-US" sz="2000" b="1" smtClean="0">
                <a:sym typeface="Symbol" pitchFamily="18" charset="2"/>
              </a:rPr>
              <a:t>s</a:t>
            </a:r>
            <a:r>
              <a:rPr lang="en-US" sz="2000" smtClean="0">
                <a:sym typeface="Symbol" pitchFamily="18" charset="2"/>
              </a:rPr>
              <a:t>, and</a:t>
            </a:r>
          </a:p>
          <a:p>
            <a:pPr lvl="2">
              <a:spcBef>
                <a:spcPct val="0"/>
              </a:spcBef>
            </a:pPr>
            <a:r>
              <a:rPr lang="en-US" sz="2000" smtClean="0">
                <a:sym typeface="Symbol" pitchFamily="18" charset="2"/>
              </a:rPr>
              <a:t>then following some number of edges labeled by                                                  </a:t>
            </a:r>
          </a:p>
          <a:p>
            <a:pPr lvl="1">
              <a:spcBef>
                <a:spcPct val="0"/>
              </a:spcBef>
            </a:pPr>
            <a:r>
              <a:rPr lang="en-US" sz="2400" smtClean="0">
                <a:sym typeface="Symbol" pitchFamily="18" charset="2"/>
              </a:rPr>
              <a:t>T will be </a:t>
            </a:r>
            <a:r>
              <a:rPr lang="en-US" sz="2400" b="1" smtClean="0">
                <a:sym typeface="Symbol" pitchFamily="18" charset="2"/>
              </a:rPr>
              <a:t></a:t>
            </a:r>
            <a:r>
              <a:rPr lang="en-US" sz="2400" smtClean="0">
                <a:sym typeface="Symbol" pitchFamily="18" charset="2"/>
              </a:rPr>
              <a:t> if no edges from S labeled </a:t>
            </a:r>
            <a:r>
              <a:rPr lang="en-US" sz="2400" b="1" smtClean="0">
                <a:sym typeface="Symbol" pitchFamily="18" charset="2"/>
              </a:rPr>
              <a:t>s</a:t>
            </a:r>
            <a:r>
              <a:rPr lang="en-US" sz="2400" smtClean="0">
                <a:sym typeface="Symbol" pitchFamily="18" charset="2"/>
              </a:rPr>
              <a:t> exist</a:t>
            </a:r>
            <a:endParaRPr lang="en-US" sz="2400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B26FE3-7C19-4A57-8EB0-2C4CDE1E7325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grpSp>
        <p:nvGrpSpPr>
          <p:cNvPr id="23559" name="Group 18"/>
          <p:cNvGrpSpPr>
            <a:grpSpLocks/>
          </p:cNvGrpSpPr>
          <p:nvPr/>
        </p:nvGrpSpPr>
        <p:grpSpPr bwMode="auto">
          <a:xfrm>
            <a:off x="1524000" y="4724400"/>
            <a:ext cx="2895600" cy="1471613"/>
            <a:chOff x="2971800" y="4419600"/>
            <a:chExt cx="2895600" cy="1471613"/>
          </a:xfrm>
        </p:grpSpPr>
        <p:sp>
          <p:nvSpPr>
            <p:cNvPr id="9" name="Oval 8"/>
            <p:cNvSpPr/>
            <p:nvPr/>
          </p:nvSpPr>
          <p:spPr bwMode="auto">
            <a:xfrm>
              <a:off x="3733800" y="44196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3733800" y="5562600"/>
              <a:ext cx="304800" cy="328613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2971800" y="51054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b</a:t>
              </a:r>
            </a:p>
          </p:txBody>
        </p:sp>
        <p:cxnSp>
          <p:nvCxnSpPr>
            <p:cNvPr id="14" name="Straight Arrow Connector 13"/>
            <p:cNvCxnSpPr>
              <a:stCxn id="11" idx="7"/>
              <a:endCxn id="9" idx="3"/>
            </p:cNvCxnSpPr>
            <p:nvPr/>
          </p:nvCxnSpPr>
          <p:spPr>
            <a:xfrm flipV="1">
              <a:off x="3232150" y="4700588"/>
              <a:ext cx="546100" cy="452437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1" idx="5"/>
              <a:endCxn id="10" idx="1"/>
            </p:cNvCxnSpPr>
            <p:nvPr/>
          </p:nvCxnSpPr>
          <p:spPr>
            <a:xfrm>
              <a:off x="3232150" y="5386388"/>
              <a:ext cx="546100" cy="223837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80" name="TextBox 16"/>
            <p:cNvSpPr txBox="1">
              <a:spLocks noChangeArrowheads="1"/>
            </p:cNvSpPr>
            <p:nvPr/>
          </p:nvSpPr>
          <p:spPr bwMode="auto">
            <a:xfrm>
              <a:off x="3200400" y="4648200"/>
              <a:ext cx="31130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>
                  <a:sym typeface="Symbol" pitchFamily="18" charset="2"/>
                </a:rPr>
                <a:t></a:t>
              </a:r>
              <a:endParaRPr lang="en-US"/>
            </a:p>
          </p:txBody>
        </p:sp>
        <p:sp>
          <p:nvSpPr>
            <p:cNvPr id="23581" name="TextBox 17"/>
            <p:cNvSpPr txBox="1">
              <a:spLocks noChangeArrowheads="1"/>
            </p:cNvSpPr>
            <p:nvPr/>
          </p:nvSpPr>
          <p:spPr bwMode="auto">
            <a:xfrm>
              <a:off x="3200400" y="5410200"/>
              <a:ext cx="31130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>
                  <a:sym typeface="Symbol" pitchFamily="18" charset="2"/>
                </a:rPr>
                <a:t></a:t>
              </a:r>
              <a:endParaRPr lang="en-US"/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4876800" y="5257800"/>
              <a:ext cx="304800" cy="328613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4953000" y="4419600"/>
              <a:ext cx="304800" cy="328613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36" name="Oval 35"/>
            <p:cNvSpPr/>
            <p:nvPr/>
          </p:nvSpPr>
          <p:spPr bwMode="auto">
            <a:xfrm>
              <a:off x="5562600" y="4876800"/>
              <a:ext cx="304800" cy="328613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g</a:t>
              </a:r>
            </a:p>
          </p:txBody>
        </p:sp>
      </p:grpSp>
      <p:sp>
        <p:nvSpPr>
          <p:cNvPr id="20" name="Oval 19"/>
          <p:cNvSpPr/>
          <p:nvPr/>
        </p:nvSpPr>
        <p:spPr>
          <a:xfrm>
            <a:off x="1447800" y="4572000"/>
            <a:ext cx="1600200" cy="1828800"/>
          </a:xfrm>
          <a:prstGeom prst="ellipse">
            <a:avLst/>
          </a:prstGeom>
          <a:ln w="28575"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cxnSp>
        <p:nvCxnSpPr>
          <p:cNvPr id="22" name="Straight Arrow Connector 21"/>
          <p:cNvCxnSpPr>
            <a:stCxn id="9" idx="6"/>
          </p:cNvCxnSpPr>
          <p:nvPr/>
        </p:nvCxnSpPr>
        <p:spPr>
          <a:xfrm flipV="1">
            <a:off x="2590800" y="4876800"/>
            <a:ext cx="914400" cy="127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1" idx="6"/>
          </p:cNvCxnSpPr>
          <p:nvPr/>
        </p:nvCxnSpPr>
        <p:spPr>
          <a:xfrm flipV="1">
            <a:off x="1828800" y="4876800"/>
            <a:ext cx="1676400" cy="698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0" idx="7"/>
            <a:endCxn id="33" idx="2"/>
          </p:cNvCxnSpPr>
          <p:nvPr/>
        </p:nvCxnSpPr>
        <p:spPr>
          <a:xfrm flipV="1">
            <a:off x="2546350" y="5727700"/>
            <a:ext cx="882650" cy="1873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85" name="Straight Arrow Connector 16384"/>
          <p:cNvCxnSpPr>
            <a:stCxn id="35" idx="5"/>
            <a:endCxn id="36" idx="1"/>
          </p:cNvCxnSpPr>
          <p:nvPr/>
        </p:nvCxnSpPr>
        <p:spPr>
          <a:xfrm>
            <a:off x="3765550" y="5005388"/>
            <a:ext cx="393700" cy="2238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Arc 39"/>
          <p:cNvSpPr/>
          <p:nvPr/>
        </p:nvSpPr>
        <p:spPr bwMode="auto">
          <a:xfrm rot="14988361">
            <a:off x="2261393" y="6231732"/>
            <a:ext cx="398463" cy="387350"/>
          </a:xfrm>
          <a:prstGeom prst="arc">
            <a:avLst>
              <a:gd name="adj1" fmla="val 1453660"/>
              <a:gd name="adj2" fmla="val 0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400" b="1"/>
          </a:p>
        </p:txBody>
      </p:sp>
      <p:sp>
        <p:nvSpPr>
          <p:cNvPr id="23566" name="TextBox 41"/>
          <p:cNvSpPr txBox="1">
            <a:spLocks noChangeArrowheads="1"/>
          </p:cNvSpPr>
          <p:nvPr/>
        </p:nvSpPr>
        <p:spPr bwMode="auto">
          <a:xfrm>
            <a:off x="3886200" y="4800600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b="1">
                <a:sym typeface="Symbol" pitchFamily="18" charset="2"/>
              </a:rPr>
              <a:t></a:t>
            </a:r>
            <a:endParaRPr lang="en-US" b="1"/>
          </a:p>
        </p:txBody>
      </p:sp>
      <p:sp>
        <p:nvSpPr>
          <p:cNvPr id="23567" name="TextBox 42"/>
          <p:cNvSpPr txBox="1">
            <a:spLocks noChangeArrowheads="1"/>
          </p:cNvSpPr>
          <p:nvPr/>
        </p:nvSpPr>
        <p:spPr bwMode="auto">
          <a:xfrm>
            <a:off x="2895600" y="4572000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b="1">
                <a:sym typeface="Symbol" pitchFamily="18" charset="2"/>
              </a:rPr>
              <a:t>1</a:t>
            </a:r>
            <a:endParaRPr lang="en-US" b="1"/>
          </a:p>
        </p:txBody>
      </p:sp>
      <p:sp>
        <p:nvSpPr>
          <p:cNvPr id="23568" name="TextBox 43"/>
          <p:cNvSpPr txBox="1">
            <a:spLocks noChangeArrowheads="1"/>
          </p:cNvSpPr>
          <p:nvPr/>
        </p:nvSpPr>
        <p:spPr bwMode="auto">
          <a:xfrm>
            <a:off x="2667000" y="6324600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b="1">
                <a:sym typeface="Symbol" pitchFamily="18" charset="2"/>
              </a:rPr>
              <a:t>1</a:t>
            </a:r>
            <a:endParaRPr lang="en-US" b="1"/>
          </a:p>
        </p:txBody>
      </p:sp>
      <p:sp>
        <p:nvSpPr>
          <p:cNvPr id="23569" name="TextBox 44"/>
          <p:cNvSpPr txBox="1">
            <a:spLocks noChangeArrowheads="1"/>
          </p:cNvSpPr>
          <p:nvPr/>
        </p:nvSpPr>
        <p:spPr bwMode="auto">
          <a:xfrm>
            <a:off x="2971800" y="5791200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b="1">
                <a:sym typeface="Symbol" pitchFamily="18" charset="2"/>
              </a:rPr>
              <a:t>1</a:t>
            </a:r>
            <a:endParaRPr lang="en-US" b="1"/>
          </a:p>
        </p:txBody>
      </p:sp>
      <p:sp>
        <p:nvSpPr>
          <p:cNvPr id="23570" name="TextBox 45"/>
          <p:cNvSpPr txBox="1">
            <a:spLocks noChangeArrowheads="1"/>
          </p:cNvSpPr>
          <p:nvPr/>
        </p:nvSpPr>
        <p:spPr bwMode="auto">
          <a:xfrm>
            <a:off x="3048000" y="4953000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b="1">
                <a:sym typeface="Symbol" pitchFamily="18" charset="2"/>
              </a:rPr>
              <a:t>1</a:t>
            </a:r>
            <a:endParaRPr lang="en-US" b="1"/>
          </a:p>
        </p:txBody>
      </p:sp>
      <p:sp>
        <p:nvSpPr>
          <p:cNvPr id="48" name="Oval 47"/>
          <p:cNvSpPr/>
          <p:nvPr/>
        </p:nvSpPr>
        <p:spPr bwMode="auto">
          <a:xfrm>
            <a:off x="5486400" y="5410200"/>
            <a:ext cx="990600" cy="32861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err="1">
                <a:solidFill>
                  <a:schemeClr val="tx1"/>
                </a:solidFill>
              </a:rPr>
              <a:t>b,e,f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7162800" y="5410200"/>
            <a:ext cx="1295400" cy="32861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err="1">
                <a:solidFill>
                  <a:schemeClr val="tx1"/>
                </a:solidFill>
              </a:rPr>
              <a:t>c,d,e,g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16392" name="Straight Arrow Connector 16391"/>
          <p:cNvCxnSpPr>
            <a:stCxn id="48" idx="6"/>
            <a:endCxn id="49" idx="2"/>
          </p:cNvCxnSpPr>
          <p:nvPr/>
        </p:nvCxnSpPr>
        <p:spPr>
          <a:xfrm>
            <a:off x="6477000" y="5575300"/>
            <a:ext cx="6858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4" name="TextBox 51"/>
          <p:cNvSpPr txBox="1">
            <a:spLocks noChangeArrowheads="1"/>
          </p:cNvSpPr>
          <p:nvPr/>
        </p:nvSpPr>
        <p:spPr bwMode="auto">
          <a:xfrm>
            <a:off x="6629400" y="5257800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b="1">
                <a:sym typeface="Symbol" pitchFamily="18" charset="2"/>
              </a:rPr>
              <a:t>1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Conversion of NFAs to a DFAs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Final states for the DFA</a:t>
            </a:r>
          </a:p>
          <a:p>
            <a:pPr lvl="1">
              <a:defRPr/>
            </a:pPr>
            <a:r>
              <a:rPr lang="en-US" dirty="0" smtClean="0"/>
              <a:t>All states whose set contain some final state of the NFA</a:t>
            </a:r>
            <a:endParaRPr lang="en-US" b="1" dirty="0">
              <a:sym typeface="Symbol"/>
            </a:endParaRPr>
          </a:p>
          <a:p>
            <a:pPr marL="457200" lvl="1" indent="0">
              <a:buFont typeface="Arial" charset="0"/>
              <a:buNone/>
              <a:defRPr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C71D51-95D3-42E9-A8D4-C7B84960D5C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16" name="Oval 15"/>
          <p:cNvSpPr/>
          <p:nvPr/>
        </p:nvSpPr>
        <p:spPr bwMode="auto">
          <a:xfrm>
            <a:off x="6248400" y="4114800"/>
            <a:ext cx="1295400" cy="328613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err="1">
                <a:solidFill>
                  <a:schemeClr val="tx1"/>
                </a:solidFill>
              </a:rPr>
              <a:t>a,b,c,e</a:t>
            </a:r>
            <a:endParaRPr lang="en-US" sz="2000" b="1" dirty="0">
              <a:solidFill>
                <a:schemeClr val="tx1"/>
              </a:solidFill>
            </a:endParaRPr>
          </a:p>
        </p:txBody>
      </p:sp>
      <p:grpSp>
        <p:nvGrpSpPr>
          <p:cNvPr id="24584" name="Group 27"/>
          <p:cNvGrpSpPr>
            <a:grpSpLocks/>
          </p:cNvGrpSpPr>
          <p:nvPr/>
        </p:nvGrpSpPr>
        <p:grpSpPr bwMode="auto">
          <a:xfrm>
            <a:off x="1981200" y="3810000"/>
            <a:ext cx="2057400" cy="1014413"/>
            <a:chOff x="1981200" y="3810000"/>
            <a:chExt cx="2057400" cy="1014413"/>
          </a:xfrm>
        </p:grpSpPr>
        <p:sp>
          <p:nvSpPr>
            <p:cNvPr id="8" name="Oval 7"/>
            <p:cNvSpPr/>
            <p:nvPr/>
          </p:nvSpPr>
          <p:spPr bwMode="auto">
            <a:xfrm>
              <a:off x="3733800" y="3810000"/>
              <a:ext cx="304800" cy="328613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590800" y="38862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2971800" y="44958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1981200" y="43434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a</a:t>
              </a:r>
            </a:p>
          </p:txBody>
        </p:sp>
        <p:cxnSp>
          <p:nvCxnSpPr>
            <p:cNvPr id="9" name="Straight Arrow Connector 8"/>
            <p:cNvCxnSpPr>
              <a:stCxn id="14" idx="6"/>
              <a:endCxn id="13" idx="2"/>
            </p:cNvCxnSpPr>
            <p:nvPr/>
          </p:nvCxnSpPr>
          <p:spPr>
            <a:xfrm>
              <a:off x="2286000" y="4508500"/>
              <a:ext cx="685800" cy="15240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593" name="TextBox 25"/>
            <p:cNvSpPr txBox="1">
              <a:spLocks noChangeArrowheads="1"/>
            </p:cNvSpPr>
            <p:nvPr/>
          </p:nvSpPr>
          <p:spPr bwMode="auto">
            <a:xfrm>
              <a:off x="2438400" y="4267200"/>
              <a:ext cx="18473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b="1"/>
            </a:p>
          </p:txBody>
        </p:sp>
        <p:sp>
          <p:nvSpPr>
            <p:cNvPr id="24594" name="TextBox 28"/>
            <p:cNvSpPr txBox="1">
              <a:spLocks noChangeArrowheads="1"/>
            </p:cNvSpPr>
            <p:nvPr/>
          </p:nvSpPr>
          <p:spPr bwMode="auto">
            <a:xfrm>
              <a:off x="3200400" y="4038600"/>
              <a:ext cx="18473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b="1"/>
            </a:p>
          </p:txBody>
        </p:sp>
        <p:cxnSp>
          <p:nvCxnSpPr>
            <p:cNvPr id="23" name="Straight Arrow Connector 22"/>
            <p:cNvCxnSpPr>
              <a:stCxn id="10" idx="6"/>
            </p:cNvCxnSpPr>
            <p:nvPr/>
          </p:nvCxnSpPr>
          <p:spPr>
            <a:xfrm flipV="1">
              <a:off x="2895600" y="4038600"/>
              <a:ext cx="838200" cy="1270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585" name="TextBox 26"/>
          <p:cNvSpPr txBox="1">
            <a:spLocks noChangeArrowheads="1"/>
          </p:cNvSpPr>
          <p:nvPr/>
        </p:nvSpPr>
        <p:spPr bwMode="auto">
          <a:xfrm>
            <a:off x="2895600" y="5257800"/>
            <a:ext cx="633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NFA</a:t>
            </a:r>
          </a:p>
        </p:txBody>
      </p:sp>
      <p:sp>
        <p:nvSpPr>
          <p:cNvPr id="24586" name="TextBox 31"/>
          <p:cNvSpPr txBox="1">
            <a:spLocks noChangeArrowheads="1"/>
          </p:cNvSpPr>
          <p:nvPr/>
        </p:nvSpPr>
        <p:spPr bwMode="auto">
          <a:xfrm>
            <a:off x="6705600" y="5105400"/>
            <a:ext cx="633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DFA</a:t>
            </a:r>
          </a:p>
        </p:txBody>
      </p:sp>
      <p:sp>
        <p:nvSpPr>
          <p:cNvPr id="11" name="Oval 10"/>
          <p:cNvSpPr/>
          <p:nvPr/>
        </p:nvSpPr>
        <p:spPr>
          <a:xfrm>
            <a:off x="1676400" y="3657600"/>
            <a:ext cx="2895600" cy="1219200"/>
          </a:xfrm>
          <a:prstGeom prst="ellipse">
            <a:avLst/>
          </a:prstGeom>
          <a:ln w="28575"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NFA to DFA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EAE3CE-B5F7-431C-A4FA-44CE59A0ADF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grpSp>
        <p:nvGrpSpPr>
          <p:cNvPr id="25606" name="Group 66"/>
          <p:cNvGrpSpPr>
            <a:grpSpLocks/>
          </p:cNvGrpSpPr>
          <p:nvPr/>
        </p:nvGrpSpPr>
        <p:grpSpPr bwMode="auto">
          <a:xfrm>
            <a:off x="304800" y="2514600"/>
            <a:ext cx="2900363" cy="2303463"/>
            <a:chOff x="304800" y="2514600"/>
            <a:chExt cx="2900023" cy="2302812"/>
          </a:xfrm>
        </p:grpSpPr>
        <p:sp>
          <p:nvSpPr>
            <p:cNvPr id="7" name="Oval 6"/>
            <p:cNvSpPr/>
            <p:nvPr/>
          </p:nvSpPr>
          <p:spPr bwMode="auto">
            <a:xfrm>
              <a:off x="987345" y="4000080"/>
              <a:ext cx="542861" cy="5570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c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974654" y="2514600"/>
              <a:ext cx="542861" cy="557056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a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661962" y="3949294"/>
              <a:ext cx="542861" cy="5570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tx1"/>
                  </a:solidFill>
                </a:rPr>
                <a:t>b</a:t>
              </a:r>
              <a:endParaRPr lang="en-US" sz="24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Arrow Connector 24"/>
            <p:cNvCxnSpPr>
              <a:endCxn id="9" idx="2"/>
            </p:cNvCxnSpPr>
            <p:nvPr/>
          </p:nvCxnSpPr>
          <p:spPr bwMode="auto">
            <a:xfrm>
              <a:off x="1530206" y="2793921"/>
              <a:ext cx="444448" cy="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14" name="TextBox 42"/>
            <p:cNvSpPr txBox="1">
              <a:spLocks noChangeArrowheads="1"/>
            </p:cNvSpPr>
            <p:nvPr/>
          </p:nvSpPr>
          <p:spPr bwMode="auto">
            <a:xfrm>
              <a:off x="2025090" y="3571038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  <p:sp>
          <p:nvSpPr>
            <p:cNvPr id="25615" name="TextBox 41"/>
            <p:cNvSpPr txBox="1">
              <a:spLocks noChangeArrowheads="1"/>
            </p:cNvSpPr>
            <p:nvPr/>
          </p:nvSpPr>
          <p:spPr bwMode="auto">
            <a:xfrm>
              <a:off x="2877141" y="3071812"/>
              <a:ext cx="3257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</a:t>
              </a:r>
              <a:endParaRPr lang="en-US" sz="2000" b="1"/>
            </a:p>
          </p:txBody>
        </p:sp>
        <p:cxnSp>
          <p:nvCxnSpPr>
            <p:cNvPr id="31" name="Straight Arrow Connector 30"/>
            <p:cNvCxnSpPr>
              <a:stCxn id="9" idx="3"/>
              <a:endCxn id="7" idx="7"/>
            </p:cNvCxnSpPr>
            <p:nvPr/>
          </p:nvCxnSpPr>
          <p:spPr>
            <a:xfrm flipH="1">
              <a:off x="1450841" y="2990715"/>
              <a:ext cx="603179" cy="109030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urved Connector 33"/>
            <p:cNvCxnSpPr>
              <a:stCxn id="9" idx="4"/>
              <a:endCxn id="10" idx="2"/>
            </p:cNvCxnSpPr>
            <p:nvPr/>
          </p:nvCxnSpPr>
          <p:spPr>
            <a:xfrm rot="16200000" flipH="1">
              <a:off x="1876337" y="3441404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7" idx="6"/>
              <a:endCxn id="10" idx="3"/>
            </p:cNvCxnSpPr>
            <p:nvPr/>
          </p:nvCxnSpPr>
          <p:spPr>
            <a:xfrm>
              <a:off x="1530206" y="4277815"/>
              <a:ext cx="1211121" cy="1460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urved Connector 45"/>
            <p:cNvCxnSpPr>
              <a:stCxn id="10" idx="0"/>
              <a:endCxn id="9" idx="6"/>
            </p:cNvCxnSpPr>
            <p:nvPr/>
          </p:nvCxnSpPr>
          <p:spPr>
            <a:xfrm rot="16200000" flipV="1">
              <a:off x="2147768" y="3163669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20" name="TextBox 42"/>
            <p:cNvSpPr txBox="1">
              <a:spLocks noChangeArrowheads="1"/>
            </p:cNvSpPr>
            <p:nvPr/>
          </p:nvSpPr>
          <p:spPr bwMode="auto">
            <a:xfrm>
              <a:off x="1774545" y="4417302"/>
              <a:ext cx="54053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0,1</a:t>
              </a:r>
              <a:endParaRPr lang="en-US" sz="2000" b="1"/>
            </a:p>
          </p:txBody>
        </p:sp>
        <p:cxnSp>
          <p:nvCxnSpPr>
            <p:cNvPr id="25621" name="AutoShape 1083"/>
            <p:cNvCxnSpPr>
              <a:cxnSpLocks noChangeShapeType="1"/>
              <a:stCxn id="7" idx="1"/>
              <a:endCxn id="7" idx="3"/>
            </p:cNvCxnSpPr>
            <p:nvPr/>
          </p:nvCxnSpPr>
          <p:spPr bwMode="auto">
            <a:xfrm rot="16200000" flipH="1">
              <a:off x="869853" y="4278453"/>
              <a:ext cx="394008" cy="12700"/>
            </a:xfrm>
            <a:prstGeom prst="curvedConnector5">
              <a:avLst>
                <a:gd name="adj1" fmla="val -27074"/>
                <a:gd name="adj2" fmla="val -2853935"/>
                <a:gd name="adj3" fmla="val 169625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622" name="TextBox 42"/>
            <p:cNvSpPr txBox="1">
              <a:spLocks noChangeArrowheads="1"/>
            </p:cNvSpPr>
            <p:nvPr/>
          </p:nvSpPr>
          <p:spPr bwMode="auto">
            <a:xfrm>
              <a:off x="1366605" y="3231615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1</a:t>
              </a:r>
              <a:endParaRPr lang="en-US" sz="2000" b="1"/>
            </a:p>
          </p:txBody>
        </p:sp>
        <p:sp>
          <p:nvSpPr>
            <p:cNvPr id="25623" name="TextBox 42"/>
            <p:cNvSpPr txBox="1">
              <a:spLocks noChangeArrowheads="1"/>
            </p:cNvSpPr>
            <p:nvPr/>
          </p:nvSpPr>
          <p:spPr bwMode="auto">
            <a:xfrm>
              <a:off x="304800" y="4151410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</p:grpSp>
      <p:sp>
        <p:nvSpPr>
          <p:cNvPr id="25607" name="TextBox 26"/>
          <p:cNvSpPr txBox="1">
            <a:spLocks noChangeArrowheads="1"/>
          </p:cNvSpPr>
          <p:nvPr/>
        </p:nvSpPr>
        <p:spPr bwMode="auto">
          <a:xfrm>
            <a:off x="1789113" y="5072063"/>
            <a:ext cx="6858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NFA</a:t>
            </a:r>
          </a:p>
        </p:txBody>
      </p:sp>
      <p:cxnSp>
        <p:nvCxnSpPr>
          <p:cNvPr id="71" name="Straight Arrow Connector 70"/>
          <p:cNvCxnSpPr/>
          <p:nvPr/>
        </p:nvCxnSpPr>
        <p:spPr bwMode="auto">
          <a:xfrm>
            <a:off x="4332288" y="2205038"/>
            <a:ext cx="444500" cy="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9" name="TextBox 26"/>
          <p:cNvSpPr txBox="1">
            <a:spLocks noChangeArrowheads="1"/>
          </p:cNvSpPr>
          <p:nvPr/>
        </p:nvSpPr>
        <p:spPr bwMode="auto">
          <a:xfrm>
            <a:off x="5888038" y="5629275"/>
            <a:ext cx="68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DFA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NFA to DFA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EA6B8-EBD3-4714-889F-66B3CA38777C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grpSp>
        <p:nvGrpSpPr>
          <p:cNvPr id="26630" name="Group 66"/>
          <p:cNvGrpSpPr>
            <a:grpSpLocks/>
          </p:cNvGrpSpPr>
          <p:nvPr/>
        </p:nvGrpSpPr>
        <p:grpSpPr bwMode="auto">
          <a:xfrm>
            <a:off x="304800" y="2514600"/>
            <a:ext cx="2900363" cy="2303463"/>
            <a:chOff x="304800" y="2514600"/>
            <a:chExt cx="2900023" cy="2302812"/>
          </a:xfrm>
        </p:grpSpPr>
        <p:sp>
          <p:nvSpPr>
            <p:cNvPr id="7" name="Oval 6"/>
            <p:cNvSpPr/>
            <p:nvPr/>
          </p:nvSpPr>
          <p:spPr bwMode="auto">
            <a:xfrm>
              <a:off x="987345" y="4000080"/>
              <a:ext cx="542861" cy="5570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c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974654" y="2514600"/>
              <a:ext cx="542861" cy="55705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a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661962" y="3949294"/>
              <a:ext cx="542861" cy="55705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tx1"/>
                  </a:solidFill>
                </a:rPr>
                <a:t>b</a:t>
              </a:r>
              <a:endParaRPr lang="en-US" sz="24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Arrow Connector 24"/>
            <p:cNvCxnSpPr>
              <a:endCxn id="9" idx="2"/>
            </p:cNvCxnSpPr>
            <p:nvPr/>
          </p:nvCxnSpPr>
          <p:spPr bwMode="auto">
            <a:xfrm>
              <a:off x="1530206" y="2793921"/>
              <a:ext cx="444448" cy="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639" name="TextBox 42"/>
            <p:cNvSpPr txBox="1">
              <a:spLocks noChangeArrowheads="1"/>
            </p:cNvSpPr>
            <p:nvPr/>
          </p:nvSpPr>
          <p:spPr bwMode="auto">
            <a:xfrm>
              <a:off x="2025090" y="3571038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  <p:sp>
          <p:nvSpPr>
            <p:cNvPr id="26640" name="TextBox 41"/>
            <p:cNvSpPr txBox="1">
              <a:spLocks noChangeArrowheads="1"/>
            </p:cNvSpPr>
            <p:nvPr/>
          </p:nvSpPr>
          <p:spPr bwMode="auto">
            <a:xfrm>
              <a:off x="2877141" y="3071812"/>
              <a:ext cx="3257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</a:t>
              </a:r>
              <a:endParaRPr lang="en-US" sz="2000" b="1"/>
            </a:p>
          </p:txBody>
        </p:sp>
        <p:cxnSp>
          <p:nvCxnSpPr>
            <p:cNvPr id="31" name="Straight Arrow Connector 30"/>
            <p:cNvCxnSpPr>
              <a:stCxn id="9" idx="3"/>
              <a:endCxn id="7" idx="7"/>
            </p:cNvCxnSpPr>
            <p:nvPr/>
          </p:nvCxnSpPr>
          <p:spPr>
            <a:xfrm flipH="1">
              <a:off x="1450841" y="2990715"/>
              <a:ext cx="603179" cy="109030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urved Connector 33"/>
            <p:cNvCxnSpPr>
              <a:stCxn id="9" idx="4"/>
              <a:endCxn id="10" idx="2"/>
            </p:cNvCxnSpPr>
            <p:nvPr/>
          </p:nvCxnSpPr>
          <p:spPr>
            <a:xfrm rot="16200000" flipH="1">
              <a:off x="1876337" y="3441404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7" idx="6"/>
              <a:endCxn id="10" idx="3"/>
            </p:cNvCxnSpPr>
            <p:nvPr/>
          </p:nvCxnSpPr>
          <p:spPr>
            <a:xfrm>
              <a:off x="1530206" y="4277815"/>
              <a:ext cx="1211121" cy="1460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urved Connector 45"/>
            <p:cNvCxnSpPr>
              <a:stCxn id="10" idx="0"/>
              <a:endCxn id="9" idx="6"/>
            </p:cNvCxnSpPr>
            <p:nvPr/>
          </p:nvCxnSpPr>
          <p:spPr>
            <a:xfrm rot="16200000" flipV="1">
              <a:off x="2147768" y="3163669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645" name="TextBox 42"/>
            <p:cNvSpPr txBox="1">
              <a:spLocks noChangeArrowheads="1"/>
            </p:cNvSpPr>
            <p:nvPr/>
          </p:nvSpPr>
          <p:spPr bwMode="auto">
            <a:xfrm>
              <a:off x="1774545" y="4417302"/>
              <a:ext cx="54053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0,1</a:t>
              </a:r>
              <a:endParaRPr lang="en-US" sz="2000" b="1"/>
            </a:p>
          </p:txBody>
        </p:sp>
        <p:cxnSp>
          <p:nvCxnSpPr>
            <p:cNvPr id="26646" name="AutoShape 1083"/>
            <p:cNvCxnSpPr>
              <a:cxnSpLocks noChangeShapeType="1"/>
              <a:stCxn id="7" idx="1"/>
              <a:endCxn id="7" idx="3"/>
            </p:cNvCxnSpPr>
            <p:nvPr/>
          </p:nvCxnSpPr>
          <p:spPr bwMode="auto">
            <a:xfrm rot="16200000" flipH="1">
              <a:off x="869853" y="4278453"/>
              <a:ext cx="394008" cy="12700"/>
            </a:xfrm>
            <a:prstGeom prst="curvedConnector5">
              <a:avLst>
                <a:gd name="adj1" fmla="val -27074"/>
                <a:gd name="adj2" fmla="val -2853935"/>
                <a:gd name="adj3" fmla="val 169625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47" name="TextBox 42"/>
            <p:cNvSpPr txBox="1">
              <a:spLocks noChangeArrowheads="1"/>
            </p:cNvSpPr>
            <p:nvPr/>
          </p:nvSpPr>
          <p:spPr bwMode="auto">
            <a:xfrm>
              <a:off x="1366605" y="3231615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1</a:t>
              </a:r>
              <a:endParaRPr lang="en-US" sz="2000" b="1"/>
            </a:p>
          </p:txBody>
        </p:sp>
        <p:sp>
          <p:nvSpPr>
            <p:cNvPr id="26648" name="TextBox 42"/>
            <p:cNvSpPr txBox="1">
              <a:spLocks noChangeArrowheads="1"/>
            </p:cNvSpPr>
            <p:nvPr/>
          </p:nvSpPr>
          <p:spPr bwMode="auto">
            <a:xfrm>
              <a:off x="304800" y="4151410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</p:grpSp>
      <p:sp>
        <p:nvSpPr>
          <p:cNvPr id="26631" name="TextBox 26"/>
          <p:cNvSpPr txBox="1">
            <a:spLocks noChangeArrowheads="1"/>
          </p:cNvSpPr>
          <p:nvPr/>
        </p:nvSpPr>
        <p:spPr bwMode="auto">
          <a:xfrm>
            <a:off x="1789113" y="5072063"/>
            <a:ext cx="6858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NFA</a:t>
            </a:r>
          </a:p>
        </p:txBody>
      </p:sp>
      <p:sp>
        <p:nvSpPr>
          <p:cNvPr id="70" name="Oval 69"/>
          <p:cNvSpPr/>
          <p:nvPr/>
        </p:nvSpPr>
        <p:spPr bwMode="auto">
          <a:xfrm>
            <a:off x="4776788" y="1927225"/>
            <a:ext cx="938212" cy="557213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a,b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71" name="Straight Arrow Connector 70"/>
          <p:cNvCxnSpPr>
            <a:endCxn id="70" idx="2"/>
          </p:cNvCxnSpPr>
          <p:nvPr/>
        </p:nvCxnSpPr>
        <p:spPr bwMode="auto">
          <a:xfrm>
            <a:off x="4332288" y="2205038"/>
            <a:ext cx="444500" cy="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4" name="TextBox 26"/>
          <p:cNvSpPr txBox="1">
            <a:spLocks noChangeArrowheads="1"/>
          </p:cNvSpPr>
          <p:nvPr/>
        </p:nvSpPr>
        <p:spPr bwMode="auto">
          <a:xfrm>
            <a:off x="5888038" y="5629275"/>
            <a:ext cx="68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DFA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NFA to DFA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1D44E9-EE17-4D13-A5C5-DBC3784F4899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grpSp>
        <p:nvGrpSpPr>
          <p:cNvPr id="27654" name="Group 66"/>
          <p:cNvGrpSpPr>
            <a:grpSpLocks/>
          </p:cNvGrpSpPr>
          <p:nvPr/>
        </p:nvGrpSpPr>
        <p:grpSpPr bwMode="auto">
          <a:xfrm>
            <a:off x="304800" y="2514600"/>
            <a:ext cx="2900363" cy="2303463"/>
            <a:chOff x="304800" y="2514600"/>
            <a:chExt cx="2900023" cy="2302812"/>
          </a:xfrm>
        </p:grpSpPr>
        <p:sp>
          <p:nvSpPr>
            <p:cNvPr id="7" name="Oval 6"/>
            <p:cNvSpPr/>
            <p:nvPr/>
          </p:nvSpPr>
          <p:spPr bwMode="auto">
            <a:xfrm>
              <a:off x="987345" y="4000080"/>
              <a:ext cx="542861" cy="55705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c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974654" y="2514600"/>
              <a:ext cx="542861" cy="557056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a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661962" y="3949294"/>
              <a:ext cx="542861" cy="5570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tx1"/>
                  </a:solidFill>
                </a:rPr>
                <a:t>b</a:t>
              </a:r>
              <a:endParaRPr lang="en-US" sz="24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Arrow Connector 24"/>
            <p:cNvCxnSpPr>
              <a:endCxn id="9" idx="2"/>
            </p:cNvCxnSpPr>
            <p:nvPr/>
          </p:nvCxnSpPr>
          <p:spPr bwMode="auto">
            <a:xfrm>
              <a:off x="1530206" y="2793921"/>
              <a:ext cx="444448" cy="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68" name="TextBox 42"/>
            <p:cNvSpPr txBox="1">
              <a:spLocks noChangeArrowheads="1"/>
            </p:cNvSpPr>
            <p:nvPr/>
          </p:nvSpPr>
          <p:spPr bwMode="auto">
            <a:xfrm>
              <a:off x="2025090" y="3571038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  <p:sp>
          <p:nvSpPr>
            <p:cNvPr id="27669" name="TextBox 41"/>
            <p:cNvSpPr txBox="1">
              <a:spLocks noChangeArrowheads="1"/>
            </p:cNvSpPr>
            <p:nvPr/>
          </p:nvSpPr>
          <p:spPr bwMode="auto">
            <a:xfrm>
              <a:off x="2877141" y="3071812"/>
              <a:ext cx="3257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</a:t>
              </a:r>
              <a:endParaRPr lang="en-US" sz="2000" b="1"/>
            </a:p>
          </p:txBody>
        </p:sp>
        <p:cxnSp>
          <p:nvCxnSpPr>
            <p:cNvPr id="31" name="Straight Arrow Connector 30"/>
            <p:cNvCxnSpPr>
              <a:stCxn id="9" idx="3"/>
              <a:endCxn id="7" idx="7"/>
            </p:cNvCxnSpPr>
            <p:nvPr/>
          </p:nvCxnSpPr>
          <p:spPr>
            <a:xfrm flipH="1">
              <a:off x="1450841" y="2990715"/>
              <a:ext cx="603179" cy="109030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urved Connector 33"/>
            <p:cNvCxnSpPr>
              <a:stCxn id="9" idx="4"/>
              <a:endCxn id="10" idx="2"/>
            </p:cNvCxnSpPr>
            <p:nvPr/>
          </p:nvCxnSpPr>
          <p:spPr>
            <a:xfrm rot="16200000" flipH="1">
              <a:off x="1876337" y="3441404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7" idx="6"/>
              <a:endCxn id="10" idx="3"/>
            </p:cNvCxnSpPr>
            <p:nvPr/>
          </p:nvCxnSpPr>
          <p:spPr>
            <a:xfrm>
              <a:off x="1530206" y="4277815"/>
              <a:ext cx="1211121" cy="1460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urved Connector 45"/>
            <p:cNvCxnSpPr>
              <a:stCxn id="10" idx="0"/>
              <a:endCxn id="9" idx="6"/>
            </p:cNvCxnSpPr>
            <p:nvPr/>
          </p:nvCxnSpPr>
          <p:spPr>
            <a:xfrm rot="16200000" flipV="1">
              <a:off x="2147768" y="3163669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74" name="TextBox 42"/>
            <p:cNvSpPr txBox="1">
              <a:spLocks noChangeArrowheads="1"/>
            </p:cNvSpPr>
            <p:nvPr/>
          </p:nvSpPr>
          <p:spPr bwMode="auto">
            <a:xfrm>
              <a:off x="1774545" y="4417302"/>
              <a:ext cx="54053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0,1</a:t>
              </a:r>
              <a:endParaRPr lang="en-US" sz="2000" b="1"/>
            </a:p>
          </p:txBody>
        </p:sp>
        <p:cxnSp>
          <p:nvCxnSpPr>
            <p:cNvPr id="27675" name="AutoShape 1083"/>
            <p:cNvCxnSpPr>
              <a:cxnSpLocks noChangeShapeType="1"/>
              <a:stCxn id="7" idx="1"/>
              <a:endCxn id="7" idx="3"/>
            </p:cNvCxnSpPr>
            <p:nvPr/>
          </p:nvCxnSpPr>
          <p:spPr bwMode="auto">
            <a:xfrm rot="16200000" flipH="1">
              <a:off x="869853" y="4278453"/>
              <a:ext cx="394008" cy="12700"/>
            </a:xfrm>
            <a:prstGeom prst="curvedConnector5">
              <a:avLst>
                <a:gd name="adj1" fmla="val -27074"/>
                <a:gd name="adj2" fmla="val -2853935"/>
                <a:gd name="adj3" fmla="val 169625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676" name="TextBox 42"/>
            <p:cNvSpPr txBox="1">
              <a:spLocks noChangeArrowheads="1"/>
            </p:cNvSpPr>
            <p:nvPr/>
          </p:nvSpPr>
          <p:spPr bwMode="auto">
            <a:xfrm>
              <a:off x="1366605" y="3231615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1</a:t>
              </a:r>
              <a:endParaRPr lang="en-US" sz="2000" b="1"/>
            </a:p>
          </p:txBody>
        </p:sp>
        <p:sp>
          <p:nvSpPr>
            <p:cNvPr id="27677" name="TextBox 42"/>
            <p:cNvSpPr txBox="1">
              <a:spLocks noChangeArrowheads="1"/>
            </p:cNvSpPr>
            <p:nvPr/>
          </p:nvSpPr>
          <p:spPr bwMode="auto">
            <a:xfrm>
              <a:off x="304800" y="4151410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</p:grpSp>
      <p:sp>
        <p:nvSpPr>
          <p:cNvPr id="27655" name="TextBox 26"/>
          <p:cNvSpPr txBox="1">
            <a:spLocks noChangeArrowheads="1"/>
          </p:cNvSpPr>
          <p:nvPr/>
        </p:nvSpPr>
        <p:spPr bwMode="auto">
          <a:xfrm>
            <a:off x="1789113" y="5072063"/>
            <a:ext cx="6858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NFA</a:t>
            </a:r>
          </a:p>
        </p:txBody>
      </p:sp>
      <p:sp>
        <p:nvSpPr>
          <p:cNvPr id="70" name="Oval 69"/>
          <p:cNvSpPr/>
          <p:nvPr/>
        </p:nvSpPr>
        <p:spPr bwMode="auto">
          <a:xfrm>
            <a:off x="4776788" y="1927225"/>
            <a:ext cx="938212" cy="557213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a,b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71" name="Straight Arrow Connector 70"/>
          <p:cNvCxnSpPr>
            <a:endCxn id="70" idx="2"/>
          </p:cNvCxnSpPr>
          <p:nvPr/>
        </p:nvCxnSpPr>
        <p:spPr bwMode="auto">
          <a:xfrm>
            <a:off x="4332288" y="2205038"/>
            <a:ext cx="444500" cy="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8" name="TextBox 26"/>
          <p:cNvSpPr txBox="1">
            <a:spLocks noChangeArrowheads="1"/>
          </p:cNvSpPr>
          <p:nvPr/>
        </p:nvSpPr>
        <p:spPr bwMode="auto">
          <a:xfrm>
            <a:off x="5888038" y="5629275"/>
            <a:ext cx="68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DFA</a:t>
            </a:r>
          </a:p>
        </p:txBody>
      </p:sp>
      <p:cxnSp>
        <p:nvCxnSpPr>
          <p:cNvPr id="27659" name="AutoShape 1083"/>
          <p:cNvCxnSpPr>
            <a:cxnSpLocks noChangeShapeType="1"/>
            <a:stCxn id="70" idx="1"/>
            <a:endCxn id="70" idx="7"/>
          </p:cNvCxnSpPr>
          <p:nvPr/>
        </p:nvCxnSpPr>
        <p:spPr bwMode="auto">
          <a:xfrm rot="5400000" flipH="1" flipV="1">
            <a:off x="5245101" y="1676400"/>
            <a:ext cx="12700" cy="663575"/>
          </a:xfrm>
          <a:prstGeom prst="curvedConnector3">
            <a:avLst>
              <a:gd name="adj1" fmla="val 3762537"/>
            </a:avLst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60" name="TextBox 42"/>
          <p:cNvSpPr txBox="1">
            <a:spLocks noChangeArrowheads="1"/>
          </p:cNvSpPr>
          <p:nvPr/>
        </p:nvSpPr>
        <p:spPr bwMode="auto">
          <a:xfrm>
            <a:off x="4611688" y="1531938"/>
            <a:ext cx="328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</a:t>
            </a:r>
            <a:endParaRPr lang="en-US" sz="2000" b="1"/>
          </a:p>
        </p:txBody>
      </p:sp>
      <p:sp>
        <p:nvSpPr>
          <p:cNvPr id="35" name="Oval 34"/>
          <p:cNvSpPr/>
          <p:nvPr/>
        </p:nvSpPr>
        <p:spPr bwMode="auto">
          <a:xfrm>
            <a:off x="4976813" y="3305175"/>
            <a:ext cx="550862" cy="55721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c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stCxn id="70" idx="4"/>
            <a:endCxn id="35" idx="0"/>
          </p:cNvCxnSpPr>
          <p:nvPr/>
        </p:nvCxnSpPr>
        <p:spPr>
          <a:xfrm>
            <a:off x="5245100" y="2484438"/>
            <a:ext cx="6350" cy="820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63" name="TextBox 42"/>
          <p:cNvSpPr txBox="1">
            <a:spLocks noChangeArrowheads="1"/>
          </p:cNvSpPr>
          <p:nvPr/>
        </p:nvSpPr>
        <p:spPr bwMode="auto">
          <a:xfrm>
            <a:off x="4940300" y="267176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Last lecture highlights</a:t>
            </a:r>
          </a:p>
        </p:txBody>
      </p:sp>
      <p:sp>
        <p:nvSpPr>
          <p:cNvPr id="4099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97180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Finite State Machines with output at states</a:t>
            </a:r>
          </a:p>
          <a:p>
            <a:pPr marL="0" indent="0">
              <a:buFont typeface="Arial" charset="0"/>
              <a:buNone/>
              <a:defRPr/>
            </a:pPr>
            <a:endParaRPr lang="en-US" dirty="0"/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State minimization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marL="457200" lvl="1" indent="0">
              <a:buFont typeface="Arial" charset="0"/>
              <a:buNone/>
              <a:defRPr/>
            </a:pPr>
            <a:endParaRPr lang="en-US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F8F4B2-C69F-4CDE-996E-1F7FD3965A6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4103" name="Group 1035"/>
          <p:cNvGrpSpPr>
            <a:grpSpLocks/>
          </p:cNvGrpSpPr>
          <p:nvPr/>
        </p:nvGrpSpPr>
        <p:grpSpPr bwMode="auto">
          <a:xfrm>
            <a:off x="1371600" y="3124200"/>
            <a:ext cx="2436813" cy="3249613"/>
            <a:chOff x="407" y="1528"/>
            <a:chExt cx="1376" cy="1972"/>
          </a:xfrm>
        </p:grpSpPr>
        <p:sp>
          <p:nvSpPr>
            <p:cNvPr id="4139" name="Rectangle 1036"/>
            <p:cNvSpPr>
              <a:spLocks noChangeArrowheads="1"/>
            </p:cNvSpPr>
            <p:nvPr/>
          </p:nvSpPr>
          <p:spPr bwMode="auto">
            <a:xfrm>
              <a:off x="619" y="1964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2</a:t>
              </a:r>
            </a:p>
          </p:txBody>
        </p:sp>
        <p:sp>
          <p:nvSpPr>
            <p:cNvPr id="4140" name="Rectangle 1037"/>
            <p:cNvSpPr>
              <a:spLocks noChangeArrowheads="1"/>
            </p:cNvSpPr>
            <p:nvPr/>
          </p:nvSpPr>
          <p:spPr bwMode="auto">
            <a:xfrm>
              <a:off x="957" y="1832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1</a:t>
              </a:r>
            </a:p>
          </p:txBody>
        </p:sp>
        <p:sp>
          <p:nvSpPr>
            <p:cNvPr id="4141" name="Rectangle 1038"/>
            <p:cNvSpPr>
              <a:spLocks noChangeArrowheads="1"/>
            </p:cNvSpPr>
            <p:nvPr/>
          </p:nvSpPr>
          <p:spPr bwMode="auto">
            <a:xfrm>
              <a:off x="910" y="2064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3</a:t>
              </a:r>
            </a:p>
          </p:txBody>
        </p:sp>
        <p:sp>
          <p:nvSpPr>
            <p:cNvPr id="4142" name="Rectangle 1039"/>
            <p:cNvSpPr>
              <a:spLocks noChangeArrowheads="1"/>
            </p:cNvSpPr>
            <p:nvPr/>
          </p:nvSpPr>
          <p:spPr bwMode="auto">
            <a:xfrm>
              <a:off x="830" y="1528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0</a:t>
              </a:r>
            </a:p>
          </p:txBody>
        </p:sp>
        <p:sp>
          <p:nvSpPr>
            <p:cNvPr id="4143" name="Rectangle 1040"/>
            <p:cNvSpPr>
              <a:spLocks noChangeArrowheads="1"/>
            </p:cNvSpPr>
            <p:nvPr/>
          </p:nvSpPr>
          <p:spPr bwMode="auto">
            <a:xfrm>
              <a:off x="810" y="2268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0</a:t>
              </a:r>
            </a:p>
          </p:txBody>
        </p:sp>
        <p:sp>
          <p:nvSpPr>
            <p:cNvPr id="4144" name="Rectangle 1041"/>
            <p:cNvSpPr>
              <a:spLocks noChangeArrowheads="1"/>
            </p:cNvSpPr>
            <p:nvPr/>
          </p:nvSpPr>
          <p:spPr bwMode="auto">
            <a:xfrm>
              <a:off x="911" y="2504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1</a:t>
              </a:r>
            </a:p>
          </p:txBody>
        </p:sp>
        <p:sp>
          <p:nvSpPr>
            <p:cNvPr id="4145" name="Rectangle 1042"/>
            <p:cNvSpPr>
              <a:spLocks noChangeArrowheads="1"/>
            </p:cNvSpPr>
            <p:nvPr/>
          </p:nvSpPr>
          <p:spPr bwMode="auto">
            <a:xfrm>
              <a:off x="798" y="2691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3</a:t>
              </a:r>
            </a:p>
          </p:txBody>
        </p:sp>
        <p:sp>
          <p:nvSpPr>
            <p:cNvPr id="4146" name="Rectangle 1043"/>
            <p:cNvSpPr>
              <a:spLocks noChangeArrowheads="1"/>
            </p:cNvSpPr>
            <p:nvPr/>
          </p:nvSpPr>
          <p:spPr bwMode="auto">
            <a:xfrm>
              <a:off x="467" y="2663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2</a:t>
              </a:r>
            </a:p>
          </p:txBody>
        </p:sp>
        <p:sp>
          <p:nvSpPr>
            <p:cNvPr id="4147" name="Rectangle 1044"/>
            <p:cNvSpPr>
              <a:spLocks noChangeArrowheads="1"/>
            </p:cNvSpPr>
            <p:nvPr/>
          </p:nvSpPr>
          <p:spPr bwMode="auto">
            <a:xfrm>
              <a:off x="581" y="2940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2</a:t>
              </a:r>
            </a:p>
          </p:txBody>
        </p:sp>
        <p:sp>
          <p:nvSpPr>
            <p:cNvPr id="4148" name="Rectangle 1045"/>
            <p:cNvSpPr>
              <a:spLocks noChangeArrowheads="1"/>
            </p:cNvSpPr>
            <p:nvPr/>
          </p:nvSpPr>
          <p:spPr bwMode="auto">
            <a:xfrm>
              <a:off x="978" y="2778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1</a:t>
              </a:r>
            </a:p>
          </p:txBody>
        </p:sp>
        <p:sp>
          <p:nvSpPr>
            <p:cNvPr id="4149" name="Rectangle 1046"/>
            <p:cNvSpPr>
              <a:spLocks noChangeArrowheads="1"/>
            </p:cNvSpPr>
            <p:nvPr/>
          </p:nvSpPr>
          <p:spPr bwMode="auto">
            <a:xfrm flipH="1">
              <a:off x="1000" y="3070"/>
              <a:ext cx="2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3</a:t>
              </a:r>
            </a:p>
          </p:txBody>
        </p:sp>
        <p:sp>
          <p:nvSpPr>
            <p:cNvPr id="4150" name="Rectangle 1047"/>
            <p:cNvSpPr>
              <a:spLocks noChangeArrowheads="1"/>
            </p:cNvSpPr>
            <p:nvPr/>
          </p:nvSpPr>
          <p:spPr bwMode="auto">
            <a:xfrm>
              <a:off x="407" y="3143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0</a:t>
              </a:r>
            </a:p>
          </p:txBody>
        </p:sp>
        <p:sp>
          <p:nvSpPr>
            <p:cNvPr id="4151" name="Rectangle 1048"/>
            <p:cNvSpPr>
              <a:spLocks noChangeArrowheads="1"/>
            </p:cNvSpPr>
            <p:nvPr/>
          </p:nvSpPr>
          <p:spPr bwMode="auto">
            <a:xfrm flipH="1">
              <a:off x="1635" y="1529"/>
              <a:ext cx="2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2</a:t>
              </a:r>
            </a:p>
          </p:txBody>
        </p:sp>
        <p:sp>
          <p:nvSpPr>
            <p:cNvPr id="4152" name="Rectangle 1049"/>
            <p:cNvSpPr>
              <a:spLocks noChangeArrowheads="1"/>
            </p:cNvSpPr>
            <p:nvPr/>
          </p:nvSpPr>
          <p:spPr bwMode="auto">
            <a:xfrm>
              <a:off x="1213" y="1655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0</a:t>
              </a:r>
            </a:p>
          </p:txBody>
        </p:sp>
        <p:sp>
          <p:nvSpPr>
            <p:cNvPr id="4153" name="Rectangle 1050"/>
            <p:cNvSpPr>
              <a:spLocks noChangeArrowheads="1"/>
            </p:cNvSpPr>
            <p:nvPr/>
          </p:nvSpPr>
          <p:spPr bwMode="auto">
            <a:xfrm>
              <a:off x="1647" y="1975"/>
              <a:ext cx="25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3</a:t>
              </a:r>
            </a:p>
          </p:txBody>
        </p:sp>
        <p:sp>
          <p:nvSpPr>
            <p:cNvPr id="4154" name="Rectangle 1051"/>
            <p:cNvSpPr>
              <a:spLocks noChangeArrowheads="1"/>
            </p:cNvSpPr>
            <p:nvPr/>
          </p:nvSpPr>
          <p:spPr bwMode="auto">
            <a:xfrm>
              <a:off x="1415" y="2119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0</a:t>
              </a:r>
            </a:p>
          </p:txBody>
        </p:sp>
        <p:sp>
          <p:nvSpPr>
            <p:cNvPr id="4155" name="Rectangle 1052"/>
            <p:cNvSpPr>
              <a:spLocks noChangeArrowheads="1"/>
            </p:cNvSpPr>
            <p:nvPr/>
          </p:nvSpPr>
          <p:spPr bwMode="auto">
            <a:xfrm>
              <a:off x="1510" y="2681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3</a:t>
              </a:r>
            </a:p>
          </p:txBody>
        </p:sp>
        <p:sp>
          <p:nvSpPr>
            <p:cNvPr id="4156" name="Rectangle 1053"/>
            <p:cNvSpPr>
              <a:spLocks noChangeArrowheads="1"/>
            </p:cNvSpPr>
            <p:nvPr/>
          </p:nvSpPr>
          <p:spPr bwMode="auto">
            <a:xfrm>
              <a:off x="1219" y="2627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2</a:t>
              </a:r>
            </a:p>
          </p:txBody>
        </p:sp>
        <p:sp>
          <p:nvSpPr>
            <p:cNvPr id="4157" name="Rectangle 1054"/>
            <p:cNvSpPr>
              <a:spLocks noChangeArrowheads="1"/>
            </p:cNvSpPr>
            <p:nvPr/>
          </p:nvSpPr>
          <p:spPr bwMode="auto">
            <a:xfrm>
              <a:off x="1325" y="2210"/>
              <a:ext cx="33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1</a:t>
              </a:r>
            </a:p>
          </p:txBody>
        </p:sp>
        <p:sp>
          <p:nvSpPr>
            <p:cNvPr id="4158" name="Rectangle 1055"/>
            <p:cNvSpPr>
              <a:spLocks noChangeArrowheads="1"/>
            </p:cNvSpPr>
            <p:nvPr/>
          </p:nvSpPr>
          <p:spPr bwMode="auto">
            <a:xfrm>
              <a:off x="1211" y="2912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2</a:t>
              </a:r>
            </a:p>
          </p:txBody>
        </p:sp>
        <p:sp>
          <p:nvSpPr>
            <p:cNvPr id="4159" name="Rectangle 1056"/>
            <p:cNvSpPr>
              <a:spLocks noChangeArrowheads="1"/>
            </p:cNvSpPr>
            <p:nvPr/>
          </p:nvSpPr>
          <p:spPr bwMode="auto">
            <a:xfrm>
              <a:off x="1605" y="3391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3</a:t>
              </a:r>
            </a:p>
          </p:txBody>
        </p:sp>
        <p:sp>
          <p:nvSpPr>
            <p:cNvPr id="4160" name="Rectangle 1057"/>
            <p:cNvSpPr>
              <a:spLocks noChangeArrowheads="1"/>
            </p:cNvSpPr>
            <p:nvPr/>
          </p:nvSpPr>
          <p:spPr bwMode="auto">
            <a:xfrm>
              <a:off x="1223" y="3277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1</a:t>
              </a:r>
            </a:p>
          </p:txBody>
        </p:sp>
        <p:sp>
          <p:nvSpPr>
            <p:cNvPr id="4161" name="Rectangle 1058"/>
            <p:cNvSpPr>
              <a:spLocks noChangeArrowheads="1"/>
            </p:cNvSpPr>
            <p:nvPr/>
          </p:nvSpPr>
          <p:spPr bwMode="auto">
            <a:xfrm>
              <a:off x="1739" y="3124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0</a:t>
              </a:r>
            </a:p>
          </p:txBody>
        </p:sp>
        <p:sp>
          <p:nvSpPr>
            <p:cNvPr id="4162" name="Oval 1059"/>
            <p:cNvSpPr>
              <a:spLocks noChangeArrowheads="1"/>
            </p:cNvSpPr>
            <p:nvPr/>
          </p:nvSpPr>
          <p:spPr bwMode="auto">
            <a:xfrm>
              <a:off x="588" y="165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100" b="1"/>
                <a:t>S0</a:t>
              </a:r>
              <a:br>
                <a:rPr lang="en-US" sz="1100" b="1"/>
              </a:br>
              <a:r>
                <a:rPr lang="en-US" sz="1100" b="1"/>
                <a:t>[1]</a:t>
              </a:r>
            </a:p>
          </p:txBody>
        </p:sp>
        <p:sp>
          <p:nvSpPr>
            <p:cNvPr id="4163" name="Oval 1060"/>
            <p:cNvSpPr>
              <a:spLocks noChangeArrowheads="1"/>
            </p:cNvSpPr>
            <p:nvPr/>
          </p:nvSpPr>
          <p:spPr bwMode="auto">
            <a:xfrm>
              <a:off x="588" y="237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100" b="1"/>
                <a:t>S2</a:t>
              </a:r>
              <a:br>
                <a:rPr lang="en-US" sz="1100" b="1"/>
              </a:br>
              <a:r>
                <a:rPr lang="en-US" sz="1100" b="1"/>
                <a:t>[1]</a:t>
              </a:r>
            </a:p>
          </p:txBody>
        </p:sp>
        <p:sp>
          <p:nvSpPr>
            <p:cNvPr id="4164" name="Oval 1061"/>
            <p:cNvSpPr>
              <a:spLocks noChangeArrowheads="1"/>
            </p:cNvSpPr>
            <p:nvPr/>
          </p:nvSpPr>
          <p:spPr bwMode="auto">
            <a:xfrm>
              <a:off x="588" y="309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100" b="1"/>
                <a:t>S4</a:t>
              </a:r>
              <a:br>
                <a:rPr lang="en-US" sz="1100" b="1"/>
              </a:br>
              <a:r>
                <a:rPr lang="en-US" sz="1100" b="1"/>
                <a:t>[1]</a:t>
              </a:r>
            </a:p>
          </p:txBody>
        </p:sp>
        <p:sp>
          <p:nvSpPr>
            <p:cNvPr id="4165" name="Oval 1062"/>
            <p:cNvSpPr>
              <a:spLocks noChangeArrowheads="1"/>
            </p:cNvSpPr>
            <p:nvPr/>
          </p:nvSpPr>
          <p:spPr bwMode="auto">
            <a:xfrm>
              <a:off x="1356" y="165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100" b="1"/>
                <a:t>S1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100" b="1"/>
                <a:t>[0]</a:t>
              </a:r>
            </a:p>
          </p:txBody>
        </p:sp>
        <p:sp>
          <p:nvSpPr>
            <p:cNvPr id="4166" name="Oval 1063"/>
            <p:cNvSpPr>
              <a:spLocks noChangeArrowheads="1"/>
            </p:cNvSpPr>
            <p:nvPr/>
          </p:nvSpPr>
          <p:spPr bwMode="auto">
            <a:xfrm>
              <a:off x="1356" y="237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100" b="1"/>
                <a:t>S3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100" b="1"/>
                <a:t>[0]</a:t>
              </a:r>
            </a:p>
          </p:txBody>
        </p:sp>
        <p:sp>
          <p:nvSpPr>
            <p:cNvPr id="4167" name="Oval 1064"/>
            <p:cNvSpPr>
              <a:spLocks noChangeArrowheads="1"/>
            </p:cNvSpPr>
            <p:nvPr/>
          </p:nvSpPr>
          <p:spPr bwMode="auto">
            <a:xfrm>
              <a:off x="1356" y="309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100" b="1"/>
                <a:t>S5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100" b="1"/>
                <a:t>[0]</a:t>
              </a:r>
            </a:p>
          </p:txBody>
        </p:sp>
        <p:sp>
          <p:nvSpPr>
            <p:cNvPr id="4168" name="Line 1065"/>
            <p:cNvSpPr>
              <a:spLocks noChangeShapeType="1"/>
            </p:cNvSpPr>
            <p:nvPr/>
          </p:nvSpPr>
          <p:spPr bwMode="auto">
            <a:xfrm>
              <a:off x="1500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9" name="Line 1066"/>
            <p:cNvSpPr>
              <a:spLocks noChangeShapeType="1"/>
            </p:cNvSpPr>
            <p:nvPr/>
          </p:nvSpPr>
          <p:spPr bwMode="auto">
            <a:xfrm>
              <a:off x="780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0" name="Line 1067"/>
            <p:cNvSpPr>
              <a:spLocks noChangeShapeType="1"/>
            </p:cNvSpPr>
            <p:nvPr/>
          </p:nvSpPr>
          <p:spPr bwMode="auto">
            <a:xfrm flipV="1">
              <a:off x="684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1" name="Line 1068"/>
            <p:cNvSpPr>
              <a:spLocks noChangeShapeType="1"/>
            </p:cNvSpPr>
            <p:nvPr/>
          </p:nvSpPr>
          <p:spPr bwMode="auto">
            <a:xfrm>
              <a:off x="876" y="318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2" name="Line 1069"/>
            <p:cNvSpPr>
              <a:spLocks noChangeShapeType="1"/>
            </p:cNvSpPr>
            <p:nvPr/>
          </p:nvSpPr>
          <p:spPr bwMode="auto">
            <a:xfrm flipH="1">
              <a:off x="876" y="328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3" name="Line 1070"/>
            <p:cNvSpPr>
              <a:spLocks noChangeShapeType="1"/>
            </p:cNvSpPr>
            <p:nvPr/>
          </p:nvSpPr>
          <p:spPr bwMode="auto">
            <a:xfrm flipV="1">
              <a:off x="1486" y="1933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4" name="Line 1071"/>
            <p:cNvSpPr>
              <a:spLocks noChangeShapeType="1"/>
            </p:cNvSpPr>
            <p:nvPr/>
          </p:nvSpPr>
          <p:spPr bwMode="auto">
            <a:xfrm>
              <a:off x="1548" y="193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5" name="Line 1072"/>
            <p:cNvSpPr>
              <a:spLocks noChangeShapeType="1"/>
            </p:cNvSpPr>
            <p:nvPr/>
          </p:nvSpPr>
          <p:spPr bwMode="auto">
            <a:xfrm>
              <a:off x="876" y="2514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6" name="Line 1073"/>
            <p:cNvSpPr>
              <a:spLocks noChangeShapeType="1"/>
            </p:cNvSpPr>
            <p:nvPr/>
          </p:nvSpPr>
          <p:spPr bwMode="auto">
            <a:xfrm flipV="1">
              <a:off x="828" y="1890"/>
              <a:ext cx="576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7" name="Line 1074"/>
            <p:cNvSpPr>
              <a:spLocks noChangeShapeType="1"/>
            </p:cNvSpPr>
            <p:nvPr/>
          </p:nvSpPr>
          <p:spPr bwMode="auto">
            <a:xfrm flipH="1">
              <a:off x="828" y="2610"/>
              <a:ext cx="576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8" name="Line 1075"/>
            <p:cNvSpPr>
              <a:spLocks noChangeShapeType="1"/>
            </p:cNvSpPr>
            <p:nvPr/>
          </p:nvSpPr>
          <p:spPr bwMode="auto">
            <a:xfrm flipV="1">
              <a:off x="798" y="1920"/>
              <a:ext cx="630" cy="1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9" name="Line 1076"/>
            <p:cNvSpPr>
              <a:spLocks noChangeShapeType="1"/>
            </p:cNvSpPr>
            <p:nvPr/>
          </p:nvSpPr>
          <p:spPr bwMode="auto">
            <a:xfrm>
              <a:off x="876" y="184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0" name="Line 1077"/>
            <p:cNvSpPr>
              <a:spLocks noChangeShapeType="1"/>
            </p:cNvSpPr>
            <p:nvPr/>
          </p:nvSpPr>
          <p:spPr bwMode="auto">
            <a:xfrm flipH="1">
              <a:off x="876" y="174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1" name="Line 1078"/>
            <p:cNvSpPr>
              <a:spLocks noChangeShapeType="1"/>
            </p:cNvSpPr>
            <p:nvPr/>
          </p:nvSpPr>
          <p:spPr bwMode="auto">
            <a:xfrm>
              <a:off x="732" y="193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2" name="Line 1079"/>
            <p:cNvSpPr>
              <a:spLocks noChangeShapeType="1"/>
            </p:cNvSpPr>
            <p:nvPr/>
          </p:nvSpPr>
          <p:spPr bwMode="auto">
            <a:xfrm flipH="1" flipV="1">
              <a:off x="768" y="1938"/>
              <a:ext cx="636" cy="1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3" name="Line 1080"/>
            <p:cNvSpPr>
              <a:spLocks noChangeShapeType="1"/>
            </p:cNvSpPr>
            <p:nvPr/>
          </p:nvSpPr>
          <p:spPr bwMode="auto">
            <a:xfrm>
              <a:off x="798" y="1914"/>
              <a:ext cx="570" cy="5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4" name="Line 1081"/>
            <p:cNvSpPr>
              <a:spLocks noChangeShapeType="1"/>
            </p:cNvSpPr>
            <p:nvPr/>
          </p:nvSpPr>
          <p:spPr bwMode="auto">
            <a:xfrm flipH="1" flipV="1">
              <a:off x="846" y="1878"/>
              <a:ext cx="558" cy="5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185" name="AutoShape 1082"/>
            <p:cNvCxnSpPr>
              <a:cxnSpLocks noChangeShapeType="1"/>
              <a:stCxn id="4167" idx="5"/>
              <a:endCxn id="4167" idx="3"/>
            </p:cNvCxnSpPr>
            <p:nvPr/>
          </p:nvCxnSpPr>
          <p:spPr bwMode="auto">
            <a:xfrm rot="5400000">
              <a:off x="1499" y="3235"/>
              <a:ext cx="1" cy="204"/>
            </a:xfrm>
            <a:prstGeom prst="curvedConnector3">
              <a:avLst>
                <a:gd name="adj1" fmla="val 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86" name="AutoShape 1083"/>
            <p:cNvCxnSpPr>
              <a:cxnSpLocks noChangeShapeType="1"/>
              <a:stCxn id="4165" idx="7"/>
              <a:endCxn id="4165" idx="1"/>
            </p:cNvCxnSpPr>
            <p:nvPr/>
          </p:nvCxnSpPr>
          <p:spPr bwMode="auto">
            <a:xfrm rot="-5400000" flipH="1" flipV="1">
              <a:off x="1499" y="1591"/>
              <a:ext cx="1" cy="204"/>
            </a:xfrm>
            <a:prstGeom prst="curvedConnector3">
              <a:avLst>
                <a:gd name="adj1" fmla="val -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87" name="AutoShape 1084"/>
            <p:cNvCxnSpPr>
              <a:cxnSpLocks noChangeShapeType="1"/>
              <a:stCxn id="4162" idx="7"/>
              <a:endCxn id="4162" idx="1"/>
            </p:cNvCxnSpPr>
            <p:nvPr/>
          </p:nvCxnSpPr>
          <p:spPr bwMode="auto">
            <a:xfrm rot="-5400000" flipH="1" flipV="1">
              <a:off x="731" y="1591"/>
              <a:ext cx="1" cy="204"/>
            </a:xfrm>
            <a:prstGeom prst="curvedConnector3">
              <a:avLst>
                <a:gd name="adj1" fmla="val -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88" name="AutoShape 1085"/>
            <p:cNvCxnSpPr>
              <a:cxnSpLocks noChangeShapeType="1"/>
              <a:stCxn id="4164" idx="2"/>
              <a:endCxn id="4162" idx="2"/>
            </p:cNvCxnSpPr>
            <p:nvPr/>
          </p:nvCxnSpPr>
          <p:spPr bwMode="auto">
            <a:xfrm rot="10800000" flipH="1">
              <a:off x="588" y="1794"/>
              <a:ext cx="1" cy="1440"/>
            </a:xfrm>
            <a:prstGeom prst="curvedConnector3">
              <a:avLst>
                <a:gd name="adj1" fmla="val -234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89" name="AutoShape 1086"/>
            <p:cNvCxnSpPr>
              <a:cxnSpLocks noChangeShapeType="1"/>
              <a:stCxn id="4163" idx="3"/>
              <a:endCxn id="4163" idx="1"/>
            </p:cNvCxnSpPr>
            <p:nvPr/>
          </p:nvCxnSpPr>
          <p:spPr bwMode="auto">
            <a:xfrm rot="5400000" flipH="1" flipV="1">
              <a:off x="529" y="2513"/>
              <a:ext cx="204" cy="1"/>
            </a:xfrm>
            <a:prstGeom prst="curvedConnector5">
              <a:avLst>
                <a:gd name="adj1" fmla="val -29412"/>
                <a:gd name="adj2" fmla="val -15600005"/>
                <a:gd name="adj3" fmla="val 12303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90" name="AutoShape 1087"/>
            <p:cNvCxnSpPr>
              <a:cxnSpLocks noChangeShapeType="1"/>
              <a:stCxn id="4165" idx="6"/>
              <a:endCxn id="4167" idx="6"/>
            </p:cNvCxnSpPr>
            <p:nvPr/>
          </p:nvCxnSpPr>
          <p:spPr bwMode="auto">
            <a:xfrm>
              <a:off x="1644" y="1794"/>
              <a:ext cx="1" cy="1440"/>
            </a:xfrm>
            <a:prstGeom prst="curvedConnector3">
              <a:avLst>
                <a:gd name="adj1" fmla="val 120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91" name="AutoShape 1088"/>
            <p:cNvCxnSpPr>
              <a:cxnSpLocks noChangeShapeType="1"/>
              <a:stCxn id="4167" idx="6"/>
              <a:endCxn id="4165" idx="6"/>
            </p:cNvCxnSpPr>
            <p:nvPr/>
          </p:nvCxnSpPr>
          <p:spPr bwMode="auto">
            <a:xfrm flipV="1">
              <a:off x="1644" y="1794"/>
              <a:ext cx="1" cy="1440"/>
            </a:xfrm>
            <a:prstGeom prst="curvedConnector3">
              <a:avLst>
                <a:gd name="adj1" fmla="val 245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92" name="Rectangle 1089"/>
            <p:cNvSpPr>
              <a:spLocks noChangeArrowheads="1"/>
            </p:cNvSpPr>
            <p:nvPr/>
          </p:nvSpPr>
          <p:spPr bwMode="auto">
            <a:xfrm>
              <a:off x="1559" y="2128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1</a:t>
              </a:r>
            </a:p>
          </p:txBody>
        </p:sp>
      </p:grpSp>
      <p:grpSp>
        <p:nvGrpSpPr>
          <p:cNvPr id="4104" name="Group 221"/>
          <p:cNvGrpSpPr>
            <a:grpSpLocks/>
          </p:cNvGrpSpPr>
          <p:nvPr/>
        </p:nvGrpSpPr>
        <p:grpSpPr bwMode="auto">
          <a:xfrm>
            <a:off x="5638800" y="3886200"/>
            <a:ext cx="2133600" cy="1828800"/>
            <a:chOff x="1327150" y="1752600"/>
            <a:chExt cx="2581275" cy="2614055"/>
          </a:xfrm>
        </p:grpSpPr>
        <p:sp>
          <p:nvSpPr>
            <p:cNvPr id="4106" name="Rectangle 1036"/>
            <p:cNvSpPr>
              <a:spLocks noChangeArrowheads="1"/>
            </p:cNvSpPr>
            <p:nvPr/>
          </p:nvSpPr>
          <p:spPr bwMode="auto">
            <a:xfrm>
              <a:off x="1646238" y="2643188"/>
              <a:ext cx="99242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200" b="1"/>
                <a:t>2</a:t>
              </a:r>
            </a:p>
          </p:txBody>
        </p:sp>
        <p:sp>
          <p:nvSpPr>
            <p:cNvPr id="4107" name="Rectangle 1037"/>
            <p:cNvSpPr>
              <a:spLocks noChangeArrowheads="1"/>
            </p:cNvSpPr>
            <p:nvPr/>
          </p:nvSpPr>
          <p:spPr bwMode="auto">
            <a:xfrm>
              <a:off x="2357438" y="2373313"/>
              <a:ext cx="99242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200" b="1"/>
                <a:t>1</a:t>
              </a:r>
            </a:p>
          </p:txBody>
        </p:sp>
        <p:sp>
          <p:nvSpPr>
            <p:cNvPr id="4108" name="Rectangle 1038"/>
            <p:cNvSpPr>
              <a:spLocks noChangeArrowheads="1"/>
            </p:cNvSpPr>
            <p:nvPr/>
          </p:nvSpPr>
          <p:spPr bwMode="auto">
            <a:xfrm>
              <a:off x="2259013" y="2847975"/>
              <a:ext cx="99242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200" b="1"/>
                <a:t>3</a:t>
              </a:r>
            </a:p>
          </p:txBody>
        </p:sp>
        <p:sp>
          <p:nvSpPr>
            <p:cNvPr id="4109" name="Rectangle 1039"/>
            <p:cNvSpPr>
              <a:spLocks noChangeArrowheads="1"/>
            </p:cNvSpPr>
            <p:nvPr/>
          </p:nvSpPr>
          <p:spPr bwMode="auto">
            <a:xfrm>
              <a:off x="2090738" y="1752600"/>
              <a:ext cx="99242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200" b="1"/>
                <a:t>0</a:t>
              </a:r>
            </a:p>
          </p:txBody>
        </p:sp>
        <p:sp>
          <p:nvSpPr>
            <p:cNvPr id="4110" name="Rectangle 1040"/>
            <p:cNvSpPr>
              <a:spLocks noChangeArrowheads="1"/>
            </p:cNvSpPr>
            <p:nvPr/>
          </p:nvSpPr>
          <p:spPr bwMode="auto">
            <a:xfrm>
              <a:off x="2438400" y="3276600"/>
              <a:ext cx="99242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200" b="1"/>
                <a:t>0</a:t>
              </a:r>
            </a:p>
          </p:txBody>
        </p:sp>
        <p:sp>
          <p:nvSpPr>
            <p:cNvPr id="4111" name="Rectangle 1041"/>
            <p:cNvSpPr>
              <a:spLocks noChangeArrowheads="1"/>
            </p:cNvSpPr>
            <p:nvPr/>
          </p:nvSpPr>
          <p:spPr bwMode="auto">
            <a:xfrm>
              <a:off x="2260600" y="3748087"/>
              <a:ext cx="99242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200" b="1"/>
                <a:t>1</a:t>
              </a:r>
            </a:p>
          </p:txBody>
        </p:sp>
        <p:sp>
          <p:nvSpPr>
            <p:cNvPr id="4112" name="Rectangle 1042"/>
            <p:cNvSpPr>
              <a:spLocks noChangeArrowheads="1"/>
            </p:cNvSpPr>
            <p:nvPr/>
          </p:nvSpPr>
          <p:spPr bwMode="auto">
            <a:xfrm flipH="1">
              <a:off x="2122488" y="3124200"/>
              <a:ext cx="44450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200" b="1"/>
                <a:t>3</a:t>
              </a:r>
            </a:p>
          </p:txBody>
        </p:sp>
        <p:sp>
          <p:nvSpPr>
            <p:cNvPr id="4113" name="Rectangle 1043"/>
            <p:cNvSpPr>
              <a:spLocks noChangeArrowheads="1"/>
            </p:cNvSpPr>
            <p:nvPr/>
          </p:nvSpPr>
          <p:spPr bwMode="auto">
            <a:xfrm>
              <a:off x="1327150" y="4071938"/>
              <a:ext cx="99242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200" b="1"/>
                <a:t>2</a:t>
              </a:r>
            </a:p>
          </p:txBody>
        </p:sp>
        <p:sp>
          <p:nvSpPr>
            <p:cNvPr id="4114" name="Rectangle 1048"/>
            <p:cNvSpPr>
              <a:spLocks noChangeArrowheads="1"/>
            </p:cNvSpPr>
            <p:nvPr/>
          </p:nvSpPr>
          <p:spPr bwMode="auto">
            <a:xfrm flipH="1">
              <a:off x="3784600" y="1754188"/>
              <a:ext cx="60326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4115" name="Rectangle 1049"/>
            <p:cNvSpPr>
              <a:spLocks noChangeArrowheads="1"/>
            </p:cNvSpPr>
            <p:nvPr/>
          </p:nvSpPr>
          <p:spPr bwMode="auto">
            <a:xfrm>
              <a:off x="2895600" y="2012950"/>
              <a:ext cx="99242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200" b="1"/>
                <a:t>0</a:t>
              </a:r>
            </a:p>
          </p:txBody>
        </p:sp>
        <p:sp>
          <p:nvSpPr>
            <p:cNvPr id="4116" name="Rectangle 1050"/>
            <p:cNvSpPr>
              <a:spLocks noChangeArrowheads="1"/>
            </p:cNvSpPr>
            <p:nvPr/>
          </p:nvSpPr>
          <p:spPr bwMode="auto">
            <a:xfrm flipH="1">
              <a:off x="3862388" y="2667000"/>
              <a:ext cx="46037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endParaRPr lang="en-US" sz="1200" b="1"/>
            </a:p>
          </p:txBody>
        </p:sp>
        <p:sp>
          <p:nvSpPr>
            <p:cNvPr id="4117" name="Rectangle 1051"/>
            <p:cNvSpPr>
              <a:spLocks noChangeArrowheads="1"/>
            </p:cNvSpPr>
            <p:nvPr/>
          </p:nvSpPr>
          <p:spPr bwMode="auto">
            <a:xfrm>
              <a:off x="3321050" y="2895600"/>
              <a:ext cx="107950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200" b="1"/>
                <a:t>0</a:t>
              </a:r>
            </a:p>
          </p:txBody>
        </p:sp>
        <p:sp>
          <p:nvSpPr>
            <p:cNvPr id="4118" name="Rectangle 1052"/>
            <p:cNvSpPr>
              <a:spLocks noChangeArrowheads="1"/>
            </p:cNvSpPr>
            <p:nvPr/>
          </p:nvSpPr>
          <p:spPr bwMode="auto">
            <a:xfrm>
              <a:off x="3521075" y="4110037"/>
              <a:ext cx="99242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200" b="1"/>
                <a:t>3</a:t>
              </a:r>
            </a:p>
          </p:txBody>
        </p:sp>
        <p:sp>
          <p:nvSpPr>
            <p:cNvPr id="4119" name="Rectangle 1054"/>
            <p:cNvSpPr>
              <a:spLocks noChangeArrowheads="1"/>
            </p:cNvSpPr>
            <p:nvPr/>
          </p:nvSpPr>
          <p:spPr bwMode="auto">
            <a:xfrm>
              <a:off x="3132138" y="3146425"/>
              <a:ext cx="296862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200" b="1"/>
                <a:t>1,2</a:t>
              </a:r>
            </a:p>
          </p:txBody>
        </p:sp>
        <p:sp>
          <p:nvSpPr>
            <p:cNvPr id="4120" name="Oval 1059"/>
            <p:cNvSpPr>
              <a:spLocks noChangeArrowheads="1"/>
            </p:cNvSpPr>
            <p:nvPr/>
          </p:nvSpPr>
          <p:spPr bwMode="auto">
            <a:xfrm>
              <a:off x="1581150" y="2001838"/>
              <a:ext cx="606425" cy="58896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200" b="1"/>
                <a:t>S0</a:t>
              </a:r>
              <a:br>
                <a:rPr lang="en-US" sz="1200" b="1"/>
              </a:br>
              <a:r>
                <a:rPr lang="en-US" sz="1200" b="1"/>
                <a:t>[1]</a:t>
              </a:r>
            </a:p>
          </p:txBody>
        </p:sp>
        <p:sp>
          <p:nvSpPr>
            <p:cNvPr id="4121" name="Oval 1060"/>
            <p:cNvSpPr>
              <a:spLocks noChangeArrowheads="1"/>
            </p:cNvSpPr>
            <p:nvPr/>
          </p:nvSpPr>
          <p:spPr bwMode="auto">
            <a:xfrm>
              <a:off x="1581150" y="3473450"/>
              <a:ext cx="606425" cy="58896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200" b="1"/>
                <a:t>S2</a:t>
              </a:r>
              <a:br>
                <a:rPr lang="en-US" sz="1200" b="1"/>
              </a:br>
              <a:r>
                <a:rPr lang="en-US" sz="1200" b="1"/>
                <a:t>[1]</a:t>
              </a:r>
            </a:p>
          </p:txBody>
        </p:sp>
        <p:sp>
          <p:nvSpPr>
            <p:cNvPr id="4122" name="Oval 1062"/>
            <p:cNvSpPr>
              <a:spLocks noChangeArrowheads="1"/>
            </p:cNvSpPr>
            <p:nvPr/>
          </p:nvSpPr>
          <p:spPr bwMode="auto">
            <a:xfrm>
              <a:off x="3197225" y="2001838"/>
              <a:ext cx="606425" cy="58896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200" b="1"/>
                <a:t>S1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200" b="1"/>
                <a:t>[0]</a:t>
              </a:r>
            </a:p>
          </p:txBody>
        </p:sp>
        <p:sp>
          <p:nvSpPr>
            <p:cNvPr id="4123" name="Oval 1063"/>
            <p:cNvSpPr>
              <a:spLocks noChangeArrowheads="1"/>
            </p:cNvSpPr>
            <p:nvPr/>
          </p:nvSpPr>
          <p:spPr bwMode="auto">
            <a:xfrm>
              <a:off x="3197225" y="3473450"/>
              <a:ext cx="606425" cy="58896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200" b="1"/>
                <a:t>S3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200" b="1"/>
                <a:t>[0]</a:t>
              </a:r>
            </a:p>
          </p:txBody>
        </p:sp>
        <p:sp>
          <p:nvSpPr>
            <p:cNvPr id="4124" name="Line 1066"/>
            <p:cNvSpPr>
              <a:spLocks noChangeShapeType="1"/>
            </p:cNvSpPr>
            <p:nvPr/>
          </p:nvSpPr>
          <p:spPr bwMode="auto">
            <a:xfrm flipV="1">
              <a:off x="2057400" y="2590800"/>
              <a:ext cx="0" cy="914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5" name="Line 1070"/>
            <p:cNvSpPr>
              <a:spLocks noChangeShapeType="1"/>
            </p:cNvSpPr>
            <p:nvPr/>
          </p:nvSpPr>
          <p:spPr bwMode="auto">
            <a:xfrm flipV="1">
              <a:off x="3470275" y="2581275"/>
              <a:ext cx="0" cy="8826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" name="Line 1071"/>
            <p:cNvSpPr>
              <a:spLocks noChangeShapeType="1"/>
            </p:cNvSpPr>
            <p:nvPr/>
          </p:nvSpPr>
          <p:spPr bwMode="auto">
            <a:xfrm>
              <a:off x="3602038" y="2590800"/>
              <a:ext cx="0" cy="8826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" name="Line 1072"/>
            <p:cNvSpPr>
              <a:spLocks noChangeShapeType="1"/>
            </p:cNvSpPr>
            <p:nvPr/>
          </p:nvSpPr>
          <p:spPr bwMode="auto">
            <a:xfrm>
              <a:off x="2187575" y="3768725"/>
              <a:ext cx="1009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8" name="Line 1073"/>
            <p:cNvSpPr>
              <a:spLocks noChangeShapeType="1"/>
            </p:cNvSpPr>
            <p:nvPr/>
          </p:nvSpPr>
          <p:spPr bwMode="auto">
            <a:xfrm flipV="1">
              <a:off x="2085975" y="2492375"/>
              <a:ext cx="1212850" cy="1079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9" name="Line 1076"/>
            <p:cNvSpPr>
              <a:spLocks noChangeShapeType="1"/>
            </p:cNvSpPr>
            <p:nvPr/>
          </p:nvSpPr>
          <p:spPr bwMode="auto">
            <a:xfrm>
              <a:off x="2187575" y="2393950"/>
              <a:ext cx="1009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0" name="Line 1077"/>
            <p:cNvSpPr>
              <a:spLocks noChangeShapeType="1"/>
            </p:cNvSpPr>
            <p:nvPr/>
          </p:nvSpPr>
          <p:spPr bwMode="auto">
            <a:xfrm flipH="1">
              <a:off x="2187575" y="2198688"/>
              <a:ext cx="1009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1" name="Line 1078"/>
            <p:cNvSpPr>
              <a:spLocks noChangeShapeType="1"/>
            </p:cNvSpPr>
            <p:nvPr/>
          </p:nvSpPr>
          <p:spPr bwMode="auto">
            <a:xfrm>
              <a:off x="1884363" y="2590800"/>
              <a:ext cx="0" cy="8826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2" name="Line 1080"/>
            <p:cNvSpPr>
              <a:spLocks noChangeShapeType="1"/>
            </p:cNvSpPr>
            <p:nvPr/>
          </p:nvSpPr>
          <p:spPr bwMode="auto">
            <a:xfrm>
              <a:off x="2022475" y="2541588"/>
              <a:ext cx="1200150" cy="1092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3" name="Line 1081"/>
            <p:cNvSpPr>
              <a:spLocks noChangeShapeType="1"/>
            </p:cNvSpPr>
            <p:nvPr/>
          </p:nvSpPr>
          <p:spPr bwMode="auto">
            <a:xfrm flipH="1" flipV="1">
              <a:off x="2124075" y="2468563"/>
              <a:ext cx="1174750" cy="1041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134" name="AutoShape 1082"/>
            <p:cNvCxnSpPr>
              <a:cxnSpLocks noChangeShapeType="1"/>
            </p:cNvCxnSpPr>
            <p:nvPr/>
          </p:nvCxnSpPr>
          <p:spPr bwMode="auto">
            <a:xfrm rot="5400000">
              <a:off x="3490119" y="3750469"/>
              <a:ext cx="1587" cy="428625"/>
            </a:xfrm>
            <a:prstGeom prst="curvedConnector3">
              <a:avLst>
                <a:gd name="adj1" fmla="val 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5" name="AutoShape 1083"/>
            <p:cNvCxnSpPr>
              <a:cxnSpLocks noChangeShapeType="1"/>
              <a:stCxn id="4122" idx="7"/>
              <a:endCxn id="4122" idx="1"/>
            </p:cNvCxnSpPr>
            <p:nvPr/>
          </p:nvCxnSpPr>
          <p:spPr bwMode="auto">
            <a:xfrm rot="-5400000" flipH="1" flipV="1">
              <a:off x="3498057" y="1875631"/>
              <a:ext cx="1588" cy="428625"/>
            </a:xfrm>
            <a:prstGeom prst="curvedConnector3">
              <a:avLst>
                <a:gd name="adj1" fmla="val -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6" name="AutoShape 1084"/>
            <p:cNvCxnSpPr>
              <a:cxnSpLocks noChangeShapeType="1"/>
              <a:stCxn id="4120" idx="7"/>
              <a:endCxn id="4120" idx="1"/>
            </p:cNvCxnSpPr>
            <p:nvPr/>
          </p:nvCxnSpPr>
          <p:spPr bwMode="auto">
            <a:xfrm rot="-5400000" flipH="1" flipV="1">
              <a:off x="1881982" y="1875631"/>
              <a:ext cx="1588" cy="428625"/>
            </a:xfrm>
            <a:prstGeom prst="curvedConnector3">
              <a:avLst>
                <a:gd name="adj1" fmla="val -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7" name="AutoShape 1086"/>
            <p:cNvCxnSpPr>
              <a:cxnSpLocks noChangeShapeType="1"/>
              <a:stCxn id="4121" idx="3"/>
              <a:endCxn id="4121" idx="1"/>
            </p:cNvCxnSpPr>
            <p:nvPr/>
          </p:nvCxnSpPr>
          <p:spPr bwMode="auto">
            <a:xfrm rot="5400000" flipH="1" flipV="1">
              <a:off x="1463675" y="3765550"/>
              <a:ext cx="415925" cy="3175"/>
            </a:xfrm>
            <a:prstGeom prst="curvedConnector5">
              <a:avLst>
                <a:gd name="adj1" fmla="val -29412"/>
                <a:gd name="adj2" fmla="val -15600005"/>
                <a:gd name="adj3" fmla="val 12303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38" name="Rectangle 1089"/>
            <p:cNvSpPr>
              <a:spLocks noChangeArrowheads="1"/>
            </p:cNvSpPr>
            <p:nvPr/>
          </p:nvSpPr>
          <p:spPr bwMode="auto">
            <a:xfrm>
              <a:off x="3624263" y="2979738"/>
              <a:ext cx="249040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200" b="1"/>
                <a:t>1,3</a:t>
              </a:r>
            </a:p>
          </p:txBody>
        </p:sp>
      </p:grpSp>
      <p:sp>
        <p:nvSpPr>
          <p:cNvPr id="4105" name="TextBox 1"/>
          <p:cNvSpPr txBox="1">
            <a:spLocks noChangeArrowheads="1"/>
          </p:cNvSpPr>
          <p:nvPr/>
        </p:nvSpPr>
        <p:spPr bwMode="auto">
          <a:xfrm>
            <a:off x="4419600" y="4191000"/>
            <a:ext cx="6731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4400">
                <a:latin typeface="Cambria Math" pitchFamily="18" charset="0"/>
                <a:sym typeface="Symbol" pitchFamily="18" charset="2"/>
              </a:rPr>
              <a:t>⇒</a:t>
            </a:r>
            <a:endParaRPr lang="en-US" sz="4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NFA to DFA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D33997-196E-4DDB-8AAC-3DC81CD0675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grpSp>
        <p:nvGrpSpPr>
          <p:cNvPr id="28678" name="Group 66"/>
          <p:cNvGrpSpPr>
            <a:grpSpLocks/>
          </p:cNvGrpSpPr>
          <p:nvPr/>
        </p:nvGrpSpPr>
        <p:grpSpPr bwMode="auto">
          <a:xfrm>
            <a:off x="304800" y="2514600"/>
            <a:ext cx="2900363" cy="2303463"/>
            <a:chOff x="304800" y="2514600"/>
            <a:chExt cx="2900023" cy="2302812"/>
          </a:xfrm>
        </p:grpSpPr>
        <p:sp>
          <p:nvSpPr>
            <p:cNvPr id="7" name="Oval 6"/>
            <p:cNvSpPr/>
            <p:nvPr/>
          </p:nvSpPr>
          <p:spPr bwMode="auto">
            <a:xfrm>
              <a:off x="987345" y="4000080"/>
              <a:ext cx="542861" cy="5570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c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974654" y="2514600"/>
              <a:ext cx="542861" cy="557056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a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661962" y="3949294"/>
              <a:ext cx="542861" cy="55705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tx1"/>
                  </a:solidFill>
                </a:rPr>
                <a:t>b</a:t>
              </a:r>
              <a:endParaRPr lang="en-US" sz="24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Arrow Connector 24"/>
            <p:cNvCxnSpPr>
              <a:endCxn id="9" idx="2"/>
            </p:cNvCxnSpPr>
            <p:nvPr/>
          </p:nvCxnSpPr>
          <p:spPr bwMode="auto">
            <a:xfrm>
              <a:off x="1530206" y="2793921"/>
              <a:ext cx="444448" cy="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98" name="TextBox 42"/>
            <p:cNvSpPr txBox="1">
              <a:spLocks noChangeArrowheads="1"/>
            </p:cNvSpPr>
            <p:nvPr/>
          </p:nvSpPr>
          <p:spPr bwMode="auto">
            <a:xfrm>
              <a:off x="2025090" y="3571038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  <p:sp>
          <p:nvSpPr>
            <p:cNvPr id="28699" name="TextBox 41"/>
            <p:cNvSpPr txBox="1">
              <a:spLocks noChangeArrowheads="1"/>
            </p:cNvSpPr>
            <p:nvPr/>
          </p:nvSpPr>
          <p:spPr bwMode="auto">
            <a:xfrm>
              <a:off x="2877141" y="3071812"/>
              <a:ext cx="3257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</a:t>
              </a:r>
              <a:endParaRPr lang="en-US" sz="2000" b="1"/>
            </a:p>
          </p:txBody>
        </p:sp>
        <p:cxnSp>
          <p:nvCxnSpPr>
            <p:cNvPr id="31" name="Straight Arrow Connector 30"/>
            <p:cNvCxnSpPr>
              <a:stCxn id="9" idx="3"/>
              <a:endCxn id="7" idx="7"/>
            </p:cNvCxnSpPr>
            <p:nvPr/>
          </p:nvCxnSpPr>
          <p:spPr>
            <a:xfrm flipH="1">
              <a:off x="1450841" y="2990715"/>
              <a:ext cx="603179" cy="109030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urved Connector 33"/>
            <p:cNvCxnSpPr>
              <a:stCxn id="9" idx="4"/>
              <a:endCxn id="10" idx="2"/>
            </p:cNvCxnSpPr>
            <p:nvPr/>
          </p:nvCxnSpPr>
          <p:spPr>
            <a:xfrm rot="16200000" flipH="1">
              <a:off x="1876337" y="3441404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7" idx="6"/>
              <a:endCxn id="10" idx="3"/>
            </p:cNvCxnSpPr>
            <p:nvPr/>
          </p:nvCxnSpPr>
          <p:spPr>
            <a:xfrm>
              <a:off x="1530206" y="4277815"/>
              <a:ext cx="1211121" cy="1460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urved Connector 45"/>
            <p:cNvCxnSpPr>
              <a:stCxn id="10" idx="0"/>
              <a:endCxn id="9" idx="6"/>
            </p:cNvCxnSpPr>
            <p:nvPr/>
          </p:nvCxnSpPr>
          <p:spPr>
            <a:xfrm rot="16200000" flipV="1">
              <a:off x="2147768" y="3163669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704" name="TextBox 42"/>
            <p:cNvSpPr txBox="1">
              <a:spLocks noChangeArrowheads="1"/>
            </p:cNvSpPr>
            <p:nvPr/>
          </p:nvSpPr>
          <p:spPr bwMode="auto">
            <a:xfrm>
              <a:off x="1774545" y="4417302"/>
              <a:ext cx="54053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0,1</a:t>
              </a:r>
              <a:endParaRPr lang="en-US" sz="2000" b="1"/>
            </a:p>
          </p:txBody>
        </p:sp>
        <p:cxnSp>
          <p:nvCxnSpPr>
            <p:cNvPr id="28705" name="AutoShape 1083"/>
            <p:cNvCxnSpPr>
              <a:cxnSpLocks noChangeShapeType="1"/>
              <a:stCxn id="7" idx="1"/>
              <a:endCxn id="7" idx="3"/>
            </p:cNvCxnSpPr>
            <p:nvPr/>
          </p:nvCxnSpPr>
          <p:spPr bwMode="auto">
            <a:xfrm rot="16200000" flipH="1">
              <a:off x="869853" y="4278453"/>
              <a:ext cx="394008" cy="12700"/>
            </a:xfrm>
            <a:prstGeom prst="curvedConnector5">
              <a:avLst>
                <a:gd name="adj1" fmla="val -27074"/>
                <a:gd name="adj2" fmla="val -2853935"/>
                <a:gd name="adj3" fmla="val 169625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706" name="TextBox 42"/>
            <p:cNvSpPr txBox="1">
              <a:spLocks noChangeArrowheads="1"/>
            </p:cNvSpPr>
            <p:nvPr/>
          </p:nvSpPr>
          <p:spPr bwMode="auto">
            <a:xfrm>
              <a:off x="1366605" y="3231615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1</a:t>
              </a:r>
              <a:endParaRPr lang="en-US" sz="2000" b="1"/>
            </a:p>
          </p:txBody>
        </p:sp>
        <p:sp>
          <p:nvSpPr>
            <p:cNvPr id="28707" name="TextBox 42"/>
            <p:cNvSpPr txBox="1">
              <a:spLocks noChangeArrowheads="1"/>
            </p:cNvSpPr>
            <p:nvPr/>
          </p:nvSpPr>
          <p:spPr bwMode="auto">
            <a:xfrm>
              <a:off x="304800" y="4151410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</p:grpSp>
      <p:sp>
        <p:nvSpPr>
          <p:cNvPr id="28679" name="TextBox 26"/>
          <p:cNvSpPr txBox="1">
            <a:spLocks noChangeArrowheads="1"/>
          </p:cNvSpPr>
          <p:nvPr/>
        </p:nvSpPr>
        <p:spPr bwMode="auto">
          <a:xfrm>
            <a:off x="1789113" y="5072063"/>
            <a:ext cx="6858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NFA</a:t>
            </a:r>
          </a:p>
        </p:txBody>
      </p:sp>
      <p:sp>
        <p:nvSpPr>
          <p:cNvPr id="70" name="Oval 69"/>
          <p:cNvSpPr/>
          <p:nvPr/>
        </p:nvSpPr>
        <p:spPr bwMode="auto">
          <a:xfrm>
            <a:off x="4776788" y="1927225"/>
            <a:ext cx="938212" cy="557213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a,b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71" name="Straight Arrow Connector 70"/>
          <p:cNvCxnSpPr>
            <a:endCxn id="70" idx="2"/>
          </p:cNvCxnSpPr>
          <p:nvPr/>
        </p:nvCxnSpPr>
        <p:spPr bwMode="auto">
          <a:xfrm>
            <a:off x="4332288" y="2205038"/>
            <a:ext cx="444500" cy="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2" name="TextBox 26"/>
          <p:cNvSpPr txBox="1">
            <a:spLocks noChangeArrowheads="1"/>
          </p:cNvSpPr>
          <p:nvPr/>
        </p:nvSpPr>
        <p:spPr bwMode="auto">
          <a:xfrm>
            <a:off x="5888038" y="5629275"/>
            <a:ext cx="68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DFA</a:t>
            </a:r>
          </a:p>
        </p:txBody>
      </p:sp>
      <p:cxnSp>
        <p:nvCxnSpPr>
          <p:cNvPr id="28683" name="AutoShape 1083"/>
          <p:cNvCxnSpPr>
            <a:cxnSpLocks noChangeShapeType="1"/>
            <a:stCxn id="70" idx="1"/>
            <a:endCxn id="70" idx="7"/>
          </p:cNvCxnSpPr>
          <p:nvPr/>
        </p:nvCxnSpPr>
        <p:spPr bwMode="auto">
          <a:xfrm rot="5400000" flipH="1" flipV="1">
            <a:off x="5245101" y="1676400"/>
            <a:ext cx="12700" cy="663575"/>
          </a:xfrm>
          <a:prstGeom prst="curvedConnector3">
            <a:avLst>
              <a:gd name="adj1" fmla="val 3762537"/>
            </a:avLst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4" name="TextBox 42"/>
          <p:cNvSpPr txBox="1">
            <a:spLocks noChangeArrowheads="1"/>
          </p:cNvSpPr>
          <p:nvPr/>
        </p:nvSpPr>
        <p:spPr bwMode="auto">
          <a:xfrm>
            <a:off x="4611688" y="1531938"/>
            <a:ext cx="328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</a:t>
            </a:r>
            <a:endParaRPr lang="en-US" sz="2000" b="1"/>
          </a:p>
        </p:txBody>
      </p:sp>
      <p:sp>
        <p:nvSpPr>
          <p:cNvPr id="35" name="Oval 34"/>
          <p:cNvSpPr/>
          <p:nvPr/>
        </p:nvSpPr>
        <p:spPr bwMode="auto">
          <a:xfrm>
            <a:off x="4976813" y="3305175"/>
            <a:ext cx="550862" cy="55721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c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stCxn id="70" idx="4"/>
            <a:endCxn id="35" idx="0"/>
          </p:cNvCxnSpPr>
          <p:nvPr/>
        </p:nvCxnSpPr>
        <p:spPr>
          <a:xfrm>
            <a:off x="5245100" y="2484438"/>
            <a:ext cx="6350" cy="820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7" name="TextBox 42"/>
          <p:cNvSpPr txBox="1">
            <a:spLocks noChangeArrowheads="1"/>
          </p:cNvSpPr>
          <p:nvPr/>
        </p:nvSpPr>
        <p:spPr bwMode="auto">
          <a:xfrm>
            <a:off x="4940300" y="267176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  <p:sp>
        <p:nvSpPr>
          <p:cNvPr id="39" name="Oval 38"/>
          <p:cNvSpPr/>
          <p:nvPr/>
        </p:nvSpPr>
        <p:spPr bwMode="auto">
          <a:xfrm>
            <a:off x="6797675" y="3275013"/>
            <a:ext cx="550863" cy="5572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b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4776788" y="4716463"/>
            <a:ext cx="938212" cy="5572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b,c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/>
          <p:cNvCxnSpPr>
            <a:stCxn id="35" idx="4"/>
            <a:endCxn id="41" idx="0"/>
          </p:cNvCxnSpPr>
          <p:nvPr/>
        </p:nvCxnSpPr>
        <p:spPr>
          <a:xfrm flipH="1">
            <a:off x="5245100" y="3862388"/>
            <a:ext cx="6350" cy="8540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5" idx="6"/>
            <a:endCxn id="39" idx="2"/>
          </p:cNvCxnSpPr>
          <p:nvPr/>
        </p:nvCxnSpPr>
        <p:spPr>
          <a:xfrm flipV="1">
            <a:off x="5527675" y="3552825"/>
            <a:ext cx="1270000" cy="301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92" name="TextBox 42"/>
          <p:cNvSpPr txBox="1">
            <a:spLocks noChangeArrowheads="1"/>
          </p:cNvSpPr>
          <p:nvPr/>
        </p:nvSpPr>
        <p:spPr bwMode="auto">
          <a:xfrm>
            <a:off x="5999163" y="3182938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  <p:sp>
        <p:nvSpPr>
          <p:cNvPr id="28693" name="TextBox 42"/>
          <p:cNvSpPr txBox="1">
            <a:spLocks noChangeArrowheads="1"/>
          </p:cNvSpPr>
          <p:nvPr/>
        </p:nvSpPr>
        <p:spPr bwMode="auto">
          <a:xfrm>
            <a:off x="4918075" y="4046538"/>
            <a:ext cx="32702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</a:t>
            </a:r>
            <a:endParaRPr lang="en-U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NFA to DFA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D08535-8239-40C2-A39B-779CC3DC55C7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grpSp>
        <p:nvGrpSpPr>
          <p:cNvPr id="29702" name="Group 66"/>
          <p:cNvGrpSpPr>
            <a:grpSpLocks/>
          </p:cNvGrpSpPr>
          <p:nvPr/>
        </p:nvGrpSpPr>
        <p:grpSpPr bwMode="auto">
          <a:xfrm>
            <a:off x="304800" y="2514600"/>
            <a:ext cx="2900363" cy="2303463"/>
            <a:chOff x="304800" y="2514600"/>
            <a:chExt cx="2900023" cy="2302812"/>
          </a:xfrm>
        </p:grpSpPr>
        <p:sp>
          <p:nvSpPr>
            <p:cNvPr id="7" name="Oval 6"/>
            <p:cNvSpPr/>
            <p:nvPr/>
          </p:nvSpPr>
          <p:spPr bwMode="auto">
            <a:xfrm>
              <a:off x="987345" y="4000080"/>
              <a:ext cx="542861" cy="5570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c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974654" y="2514600"/>
              <a:ext cx="542861" cy="557056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a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661962" y="3949294"/>
              <a:ext cx="542861" cy="5570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tx1"/>
                  </a:solidFill>
                </a:rPr>
                <a:t>b</a:t>
              </a:r>
              <a:endParaRPr lang="en-US" sz="24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Arrow Connector 24"/>
            <p:cNvCxnSpPr>
              <a:endCxn id="9" idx="2"/>
            </p:cNvCxnSpPr>
            <p:nvPr/>
          </p:nvCxnSpPr>
          <p:spPr bwMode="auto">
            <a:xfrm>
              <a:off x="1530206" y="2793921"/>
              <a:ext cx="444448" cy="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727" name="TextBox 42"/>
            <p:cNvSpPr txBox="1">
              <a:spLocks noChangeArrowheads="1"/>
            </p:cNvSpPr>
            <p:nvPr/>
          </p:nvSpPr>
          <p:spPr bwMode="auto">
            <a:xfrm>
              <a:off x="2025090" y="3571038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  <p:sp>
          <p:nvSpPr>
            <p:cNvPr id="29728" name="TextBox 41"/>
            <p:cNvSpPr txBox="1">
              <a:spLocks noChangeArrowheads="1"/>
            </p:cNvSpPr>
            <p:nvPr/>
          </p:nvSpPr>
          <p:spPr bwMode="auto">
            <a:xfrm>
              <a:off x="2877141" y="3071812"/>
              <a:ext cx="3257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</a:t>
              </a:r>
              <a:endParaRPr lang="en-US" sz="2000" b="1"/>
            </a:p>
          </p:txBody>
        </p:sp>
        <p:cxnSp>
          <p:nvCxnSpPr>
            <p:cNvPr id="31" name="Straight Arrow Connector 30"/>
            <p:cNvCxnSpPr>
              <a:stCxn id="9" idx="3"/>
              <a:endCxn id="7" idx="7"/>
            </p:cNvCxnSpPr>
            <p:nvPr/>
          </p:nvCxnSpPr>
          <p:spPr>
            <a:xfrm flipH="1">
              <a:off x="1450841" y="2990715"/>
              <a:ext cx="603179" cy="109030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urved Connector 33"/>
            <p:cNvCxnSpPr>
              <a:stCxn id="9" idx="4"/>
              <a:endCxn id="10" idx="2"/>
            </p:cNvCxnSpPr>
            <p:nvPr/>
          </p:nvCxnSpPr>
          <p:spPr>
            <a:xfrm rot="16200000" flipH="1">
              <a:off x="1876337" y="3441404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7" idx="6"/>
              <a:endCxn id="10" idx="3"/>
            </p:cNvCxnSpPr>
            <p:nvPr/>
          </p:nvCxnSpPr>
          <p:spPr>
            <a:xfrm>
              <a:off x="1530206" y="4277815"/>
              <a:ext cx="1211121" cy="1460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urved Connector 45"/>
            <p:cNvCxnSpPr>
              <a:stCxn id="10" idx="0"/>
              <a:endCxn id="9" idx="6"/>
            </p:cNvCxnSpPr>
            <p:nvPr/>
          </p:nvCxnSpPr>
          <p:spPr>
            <a:xfrm rot="16200000" flipV="1">
              <a:off x="2147768" y="3163669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733" name="TextBox 42"/>
            <p:cNvSpPr txBox="1">
              <a:spLocks noChangeArrowheads="1"/>
            </p:cNvSpPr>
            <p:nvPr/>
          </p:nvSpPr>
          <p:spPr bwMode="auto">
            <a:xfrm>
              <a:off x="1774545" y="4417302"/>
              <a:ext cx="54053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0,1</a:t>
              </a:r>
              <a:endParaRPr lang="en-US" sz="2000" b="1"/>
            </a:p>
          </p:txBody>
        </p:sp>
        <p:cxnSp>
          <p:nvCxnSpPr>
            <p:cNvPr id="29734" name="AutoShape 1083"/>
            <p:cNvCxnSpPr>
              <a:cxnSpLocks noChangeShapeType="1"/>
              <a:stCxn id="7" idx="1"/>
              <a:endCxn id="7" idx="3"/>
            </p:cNvCxnSpPr>
            <p:nvPr/>
          </p:nvCxnSpPr>
          <p:spPr bwMode="auto">
            <a:xfrm rot="16200000" flipH="1">
              <a:off x="869853" y="4278453"/>
              <a:ext cx="394008" cy="12700"/>
            </a:xfrm>
            <a:prstGeom prst="curvedConnector5">
              <a:avLst>
                <a:gd name="adj1" fmla="val -27074"/>
                <a:gd name="adj2" fmla="val -2853935"/>
                <a:gd name="adj3" fmla="val 169625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35" name="TextBox 42"/>
            <p:cNvSpPr txBox="1">
              <a:spLocks noChangeArrowheads="1"/>
            </p:cNvSpPr>
            <p:nvPr/>
          </p:nvSpPr>
          <p:spPr bwMode="auto">
            <a:xfrm>
              <a:off x="1366605" y="3231615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1</a:t>
              </a:r>
              <a:endParaRPr lang="en-US" sz="2000" b="1"/>
            </a:p>
          </p:txBody>
        </p:sp>
        <p:sp>
          <p:nvSpPr>
            <p:cNvPr id="29736" name="TextBox 42"/>
            <p:cNvSpPr txBox="1">
              <a:spLocks noChangeArrowheads="1"/>
            </p:cNvSpPr>
            <p:nvPr/>
          </p:nvSpPr>
          <p:spPr bwMode="auto">
            <a:xfrm>
              <a:off x="304800" y="4151410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</p:grpSp>
      <p:sp>
        <p:nvSpPr>
          <p:cNvPr id="29703" name="TextBox 26"/>
          <p:cNvSpPr txBox="1">
            <a:spLocks noChangeArrowheads="1"/>
          </p:cNvSpPr>
          <p:nvPr/>
        </p:nvSpPr>
        <p:spPr bwMode="auto">
          <a:xfrm>
            <a:off x="1789113" y="5072063"/>
            <a:ext cx="6858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NFA</a:t>
            </a:r>
          </a:p>
        </p:txBody>
      </p:sp>
      <p:sp>
        <p:nvSpPr>
          <p:cNvPr id="70" name="Oval 69"/>
          <p:cNvSpPr/>
          <p:nvPr/>
        </p:nvSpPr>
        <p:spPr bwMode="auto">
          <a:xfrm>
            <a:off x="4776788" y="1927225"/>
            <a:ext cx="938212" cy="557213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a,b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71" name="Straight Arrow Connector 70"/>
          <p:cNvCxnSpPr>
            <a:endCxn id="70" idx="2"/>
          </p:cNvCxnSpPr>
          <p:nvPr/>
        </p:nvCxnSpPr>
        <p:spPr bwMode="auto">
          <a:xfrm>
            <a:off x="4332288" y="2205038"/>
            <a:ext cx="444500" cy="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6" name="TextBox 26"/>
          <p:cNvSpPr txBox="1">
            <a:spLocks noChangeArrowheads="1"/>
          </p:cNvSpPr>
          <p:nvPr/>
        </p:nvSpPr>
        <p:spPr bwMode="auto">
          <a:xfrm>
            <a:off x="5888038" y="5629275"/>
            <a:ext cx="68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DFA</a:t>
            </a:r>
          </a:p>
        </p:txBody>
      </p:sp>
      <p:cxnSp>
        <p:nvCxnSpPr>
          <p:cNvPr id="29707" name="AutoShape 1083"/>
          <p:cNvCxnSpPr>
            <a:cxnSpLocks noChangeShapeType="1"/>
            <a:stCxn id="70" idx="1"/>
            <a:endCxn id="70" idx="7"/>
          </p:cNvCxnSpPr>
          <p:nvPr/>
        </p:nvCxnSpPr>
        <p:spPr bwMode="auto">
          <a:xfrm rot="5400000" flipH="1" flipV="1">
            <a:off x="5245101" y="1676400"/>
            <a:ext cx="12700" cy="663575"/>
          </a:xfrm>
          <a:prstGeom prst="curvedConnector3">
            <a:avLst>
              <a:gd name="adj1" fmla="val 3762537"/>
            </a:avLst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8" name="TextBox 42"/>
          <p:cNvSpPr txBox="1">
            <a:spLocks noChangeArrowheads="1"/>
          </p:cNvSpPr>
          <p:nvPr/>
        </p:nvSpPr>
        <p:spPr bwMode="auto">
          <a:xfrm>
            <a:off x="4611688" y="1531938"/>
            <a:ext cx="328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</a:t>
            </a:r>
            <a:endParaRPr lang="en-US" sz="2000" b="1"/>
          </a:p>
        </p:txBody>
      </p:sp>
      <p:sp>
        <p:nvSpPr>
          <p:cNvPr id="35" name="Oval 34"/>
          <p:cNvSpPr/>
          <p:nvPr/>
        </p:nvSpPr>
        <p:spPr bwMode="auto">
          <a:xfrm>
            <a:off x="4976813" y="3305175"/>
            <a:ext cx="550862" cy="55721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c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stCxn id="70" idx="4"/>
            <a:endCxn id="35" idx="0"/>
          </p:cNvCxnSpPr>
          <p:nvPr/>
        </p:nvCxnSpPr>
        <p:spPr>
          <a:xfrm>
            <a:off x="5245100" y="2484438"/>
            <a:ext cx="6350" cy="820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11" name="TextBox 42"/>
          <p:cNvSpPr txBox="1">
            <a:spLocks noChangeArrowheads="1"/>
          </p:cNvSpPr>
          <p:nvPr/>
        </p:nvSpPr>
        <p:spPr bwMode="auto">
          <a:xfrm>
            <a:off x="4940300" y="267176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  <p:sp>
        <p:nvSpPr>
          <p:cNvPr id="39" name="Oval 38"/>
          <p:cNvSpPr/>
          <p:nvPr/>
        </p:nvSpPr>
        <p:spPr bwMode="auto">
          <a:xfrm>
            <a:off x="6797675" y="3275013"/>
            <a:ext cx="550863" cy="5572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b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4776788" y="4716463"/>
            <a:ext cx="938212" cy="5572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b,c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/>
          <p:cNvCxnSpPr>
            <a:stCxn id="35" idx="4"/>
            <a:endCxn id="41" idx="0"/>
          </p:cNvCxnSpPr>
          <p:nvPr/>
        </p:nvCxnSpPr>
        <p:spPr>
          <a:xfrm flipH="1">
            <a:off x="5245100" y="3862388"/>
            <a:ext cx="6350" cy="8540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5" idx="6"/>
            <a:endCxn id="39" idx="2"/>
          </p:cNvCxnSpPr>
          <p:nvPr/>
        </p:nvCxnSpPr>
        <p:spPr>
          <a:xfrm flipV="1">
            <a:off x="5527675" y="3552825"/>
            <a:ext cx="1270000" cy="301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16" name="TextBox 42"/>
          <p:cNvSpPr txBox="1">
            <a:spLocks noChangeArrowheads="1"/>
          </p:cNvSpPr>
          <p:nvPr/>
        </p:nvSpPr>
        <p:spPr bwMode="auto">
          <a:xfrm>
            <a:off x="5999163" y="3182938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  <p:sp>
        <p:nvSpPr>
          <p:cNvPr id="29717" name="TextBox 42"/>
          <p:cNvSpPr txBox="1">
            <a:spLocks noChangeArrowheads="1"/>
          </p:cNvSpPr>
          <p:nvPr/>
        </p:nvSpPr>
        <p:spPr bwMode="auto">
          <a:xfrm>
            <a:off x="4918075" y="4046538"/>
            <a:ext cx="32702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</a:t>
            </a:r>
            <a:endParaRPr lang="en-US" sz="2000" b="1"/>
          </a:p>
        </p:txBody>
      </p:sp>
      <p:sp>
        <p:nvSpPr>
          <p:cNvPr id="56" name="Oval 55"/>
          <p:cNvSpPr/>
          <p:nvPr/>
        </p:nvSpPr>
        <p:spPr bwMode="auto">
          <a:xfrm>
            <a:off x="6797675" y="1862138"/>
            <a:ext cx="550863" cy="5572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  <a:latin typeface="Cambria Math"/>
                <a:ea typeface="Cambria Math"/>
                <a:sym typeface="Symbol"/>
              </a:rPr>
              <a:t>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/>
          <p:cNvCxnSpPr>
            <a:stCxn id="39" idx="0"/>
            <a:endCxn id="56" idx="4"/>
          </p:cNvCxnSpPr>
          <p:nvPr/>
        </p:nvCxnSpPr>
        <p:spPr>
          <a:xfrm flipV="1">
            <a:off x="7072313" y="2419350"/>
            <a:ext cx="0" cy="8556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20" name="TextBox 42"/>
          <p:cNvSpPr txBox="1">
            <a:spLocks noChangeArrowheads="1"/>
          </p:cNvSpPr>
          <p:nvPr/>
        </p:nvSpPr>
        <p:spPr bwMode="auto">
          <a:xfrm>
            <a:off x="7070725" y="2606675"/>
            <a:ext cx="32702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  <p:cxnSp>
        <p:nvCxnSpPr>
          <p:cNvPr id="64" name="Straight Arrow Connector 63"/>
          <p:cNvCxnSpPr>
            <a:stCxn id="39" idx="1"/>
            <a:endCxn id="70" idx="5"/>
          </p:cNvCxnSpPr>
          <p:nvPr/>
        </p:nvCxnSpPr>
        <p:spPr>
          <a:xfrm flipH="1" flipV="1">
            <a:off x="5576888" y="2401888"/>
            <a:ext cx="1300162" cy="9540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22" name="TextBox 42"/>
          <p:cNvSpPr txBox="1">
            <a:spLocks noChangeArrowheads="1"/>
          </p:cNvSpPr>
          <p:nvPr/>
        </p:nvSpPr>
        <p:spPr bwMode="auto">
          <a:xfrm>
            <a:off x="6221413" y="264636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</a:t>
            </a:r>
            <a:endParaRPr lang="en-U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NFA to DFA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B5F4BB-C329-410B-97ED-909104070329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grpSp>
        <p:nvGrpSpPr>
          <p:cNvPr id="30726" name="Group 66"/>
          <p:cNvGrpSpPr>
            <a:grpSpLocks/>
          </p:cNvGrpSpPr>
          <p:nvPr/>
        </p:nvGrpSpPr>
        <p:grpSpPr bwMode="auto">
          <a:xfrm>
            <a:off x="304800" y="2514600"/>
            <a:ext cx="2900363" cy="2303463"/>
            <a:chOff x="304800" y="2514600"/>
            <a:chExt cx="2900023" cy="2302812"/>
          </a:xfrm>
        </p:grpSpPr>
        <p:sp>
          <p:nvSpPr>
            <p:cNvPr id="7" name="Oval 6"/>
            <p:cNvSpPr/>
            <p:nvPr/>
          </p:nvSpPr>
          <p:spPr bwMode="auto">
            <a:xfrm>
              <a:off x="987345" y="4000080"/>
              <a:ext cx="542861" cy="55705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c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974654" y="2514600"/>
              <a:ext cx="542861" cy="557056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a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661962" y="3949294"/>
              <a:ext cx="542861" cy="55705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tx1"/>
                  </a:solidFill>
                </a:rPr>
                <a:t>b</a:t>
              </a:r>
              <a:endParaRPr lang="en-US" sz="24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Arrow Connector 24"/>
            <p:cNvCxnSpPr>
              <a:endCxn id="9" idx="2"/>
            </p:cNvCxnSpPr>
            <p:nvPr/>
          </p:nvCxnSpPr>
          <p:spPr bwMode="auto">
            <a:xfrm>
              <a:off x="1530206" y="2793921"/>
              <a:ext cx="444448" cy="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753" name="TextBox 42"/>
            <p:cNvSpPr txBox="1">
              <a:spLocks noChangeArrowheads="1"/>
            </p:cNvSpPr>
            <p:nvPr/>
          </p:nvSpPr>
          <p:spPr bwMode="auto">
            <a:xfrm>
              <a:off x="2025090" y="3571038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  <p:sp>
          <p:nvSpPr>
            <p:cNvPr id="30754" name="TextBox 41"/>
            <p:cNvSpPr txBox="1">
              <a:spLocks noChangeArrowheads="1"/>
            </p:cNvSpPr>
            <p:nvPr/>
          </p:nvSpPr>
          <p:spPr bwMode="auto">
            <a:xfrm>
              <a:off x="2877141" y="3071812"/>
              <a:ext cx="3257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</a:t>
              </a:r>
              <a:endParaRPr lang="en-US" sz="2000" b="1"/>
            </a:p>
          </p:txBody>
        </p:sp>
        <p:cxnSp>
          <p:nvCxnSpPr>
            <p:cNvPr id="31" name="Straight Arrow Connector 30"/>
            <p:cNvCxnSpPr>
              <a:stCxn id="9" idx="3"/>
              <a:endCxn id="7" idx="7"/>
            </p:cNvCxnSpPr>
            <p:nvPr/>
          </p:nvCxnSpPr>
          <p:spPr>
            <a:xfrm flipH="1">
              <a:off x="1450841" y="2990715"/>
              <a:ext cx="603179" cy="109030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urved Connector 33"/>
            <p:cNvCxnSpPr>
              <a:stCxn id="9" idx="4"/>
              <a:endCxn id="10" idx="2"/>
            </p:cNvCxnSpPr>
            <p:nvPr/>
          </p:nvCxnSpPr>
          <p:spPr>
            <a:xfrm rot="16200000" flipH="1">
              <a:off x="1876337" y="3441404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7" idx="6"/>
              <a:endCxn id="10" idx="3"/>
            </p:cNvCxnSpPr>
            <p:nvPr/>
          </p:nvCxnSpPr>
          <p:spPr>
            <a:xfrm>
              <a:off x="1530206" y="4277815"/>
              <a:ext cx="1211121" cy="1460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urved Connector 45"/>
            <p:cNvCxnSpPr>
              <a:stCxn id="10" idx="0"/>
              <a:endCxn id="9" idx="6"/>
            </p:cNvCxnSpPr>
            <p:nvPr/>
          </p:nvCxnSpPr>
          <p:spPr>
            <a:xfrm rot="16200000" flipV="1">
              <a:off x="2147768" y="3163669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759" name="TextBox 42"/>
            <p:cNvSpPr txBox="1">
              <a:spLocks noChangeArrowheads="1"/>
            </p:cNvSpPr>
            <p:nvPr/>
          </p:nvSpPr>
          <p:spPr bwMode="auto">
            <a:xfrm>
              <a:off x="1774545" y="4417302"/>
              <a:ext cx="54053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0,1</a:t>
              </a:r>
              <a:endParaRPr lang="en-US" sz="2000" b="1"/>
            </a:p>
          </p:txBody>
        </p:sp>
        <p:cxnSp>
          <p:nvCxnSpPr>
            <p:cNvPr id="30760" name="AutoShape 1083"/>
            <p:cNvCxnSpPr>
              <a:cxnSpLocks noChangeShapeType="1"/>
              <a:stCxn id="7" idx="1"/>
              <a:endCxn id="7" idx="3"/>
            </p:cNvCxnSpPr>
            <p:nvPr/>
          </p:nvCxnSpPr>
          <p:spPr bwMode="auto">
            <a:xfrm rot="16200000" flipH="1">
              <a:off x="869853" y="4278453"/>
              <a:ext cx="394008" cy="12700"/>
            </a:xfrm>
            <a:prstGeom prst="curvedConnector5">
              <a:avLst>
                <a:gd name="adj1" fmla="val -27074"/>
                <a:gd name="adj2" fmla="val -2853935"/>
                <a:gd name="adj3" fmla="val 169625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761" name="TextBox 42"/>
            <p:cNvSpPr txBox="1">
              <a:spLocks noChangeArrowheads="1"/>
            </p:cNvSpPr>
            <p:nvPr/>
          </p:nvSpPr>
          <p:spPr bwMode="auto">
            <a:xfrm>
              <a:off x="1366605" y="3231615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1</a:t>
              </a:r>
              <a:endParaRPr lang="en-US" sz="2000" b="1"/>
            </a:p>
          </p:txBody>
        </p:sp>
        <p:sp>
          <p:nvSpPr>
            <p:cNvPr id="30762" name="TextBox 42"/>
            <p:cNvSpPr txBox="1">
              <a:spLocks noChangeArrowheads="1"/>
            </p:cNvSpPr>
            <p:nvPr/>
          </p:nvSpPr>
          <p:spPr bwMode="auto">
            <a:xfrm>
              <a:off x="304800" y="4151410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</p:grpSp>
      <p:sp>
        <p:nvSpPr>
          <p:cNvPr id="30727" name="TextBox 26"/>
          <p:cNvSpPr txBox="1">
            <a:spLocks noChangeArrowheads="1"/>
          </p:cNvSpPr>
          <p:nvPr/>
        </p:nvSpPr>
        <p:spPr bwMode="auto">
          <a:xfrm>
            <a:off x="1789113" y="5072063"/>
            <a:ext cx="6858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NFA</a:t>
            </a:r>
          </a:p>
        </p:txBody>
      </p:sp>
      <p:sp>
        <p:nvSpPr>
          <p:cNvPr id="70" name="Oval 69"/>
          <p:cNvSpPr/>
          <p:nvPr/>
        </p:nvSpPr>
        <p:spPr bwMode="auto">
          <a:xfrm>
            <a:off x="4776788" y="1927225"/>
            <a:ext cx="938212" cy="557213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a,b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71" name="Straight Arrow Connector 70"/>
          <p:cNvCxnSpPr>
            <a:endCxn id="70" idx="2"/>
          </p:cNvCxnSpPr>
          <p:nvPr/>
        </p:nvCxnSpPr>
        <p:spPr bwMode="auto">
          <a:xfrm>
            <a:off x="4332288" y="2205038"/>
            <a:ext cx="444500" cy="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30" name="TextBox 26"/>
          <p:cNvSpPr txBox="1">
            <a:spLocks noChangeArrowheads="1"/>
          </p:cNvSpPr>
          <p:nvPr/>
        </p:nvSpPr>
        <p:spPr bwMode="auto">
          <a:xfrm>
            <a:off x="5888038" y="5629275"/>
            <a:ext cx="68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DFA</a:t>
            </a:r>
          </a:p>
        </p:txBody>
      </p:sp>
      <p:cxnSp>
        <p:nvCxnSpPr>
          <p:cNvPr id="30731" name="AutoShape 1083"/>
          <p:cNvCxnSpPr>
            <a:cxnSpLocks noChangeShapeType="1"/>
            <a:stCxn id="70" idx="1"/>
            <a:endCxn id="70" idx="7"/>
          </p:cNvCxnSpPr>
          <p:nvPr/>
        </p:nvCxnSpPr>
        <p:spPr bwMode="auto">
          <a:xfrm rot="5400000" flipH="1" flipV="1">
            <a:off x="5245101" y="1676400"/>
            <a:ext cx="12700" cy="663575"/>
          </a:xfrm>
          <a:prstGeom prst="curvedConnector3">
            <a:avLst>
              <a:gd name="adj1" fmla="val 3762537"/>
            </a:avLst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32" name="TextBox 42"/>
          <p:cNvSpPr txBox="1">
            <a:spLocks noChangeArrowheads="1"/>
          </p:cNvSpPr>
          <p:nvPr/>
        </p:nvSpPr>
        <p:spPr bwMode="auto">
          <a:xfrm>
            <a:off x="4611688" y="1531938"/>
            <a:ext cx="328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</a:t>
            </a:r>
            <a:endParaRPr lang="en-US" sz="2000" b="1"/>
          </a:p>
        </p:txBody>
      </p:sp>
      <p:sp>
        <p:nvSpPr>
          <p:cNvPr id="35" name="Oval 34"/>
          <p:cNvSpPr/>
          <p:nvPr/>
        </p:nvSpPr>
        <p:spPr bwMode="auto">
          <a:xfrm>
            <a:off x="4976813" y="3305175"/>
            <a:ext cx="550862" cy="55721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c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stCxn id="70" idx="4"/>
            <a:endCxn id="35" idx="0"/>
          </p:cNvCxnSpPr>
          <p:nvPr/>
        </p:nvCxnSpPr>
        <p:spPr>
          <a:xfrm>
            <a:off x="5245100" y="2484438"/>
            <a:ext cx="6350" cy="820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35" name="TextBox 42"/>
          <p:cNvSpPr txBox="1">
            <a:spLocks noChangeArrowheads="1"/>
          </p:cNvSpPr>
          <p:nvPr/>
        </p:nvSpPr>
        <p:spPr bwMode="auto">
          <a:xfrm>
            <a:off x="4940300" y="267176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  <p:sp>
        <p:nvSpPr>
          <p:cNvPr id="39" name="Oval 38"/>
          <p:cNvSpPr/>
          <p:nvPr/>
        </p:nvSpPr>
        <p:spPr bwMode="auto">
          <a:xfrm>
            <a:off x="6797675" y="3275013"/>
            <a:ext cx="550863" cy="5572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b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4776788" y="4716463"/>
            <a:ext cx="938212" cy="5572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b,c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/>
          <p:cNvCxnSpPr>
            <a:stCxn id="35" idx="4"/>
            <a:endCxn id="41" idx="0"/>
          </p:cNvCxnSpPr>
          <p:nvPr/>
        </p:nvCxnSpPr>
        <p:spPr>
          <a:xfrm flipH="1">
            <a:off x="5245100" y="3862388"/>
            <a:ext cx="6350" cy="8540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5" idx="6"/>
            <a:endCxn id="39" idx="2"/>
          </p:cNvCxnSpPr>
          <p:nvPr/>
        </p:nvCxnSpPr>
        <p:spPr>
          <a:xfrm flipV="1">
            <a:off x="5527675" y="3552825"/>
            <a:ext cx="1270000" cy="301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0" name="TextBox 42"/>
          <p:cNvSpPr txBox="1">
            <a:spLocks noChangeArrowheads="1"/>
          </p:cNvSpPr>
          <p:nvPr/>
        </p:nvSpPr>
        <p:spPr bwMode="auto">
          <a:xfrm>
            <a:off x="5999163" y="3182938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  <p:sp>
        <p:nvSpPr>
          <p:cNvPr id="30741" name="TextBox 42"/>
          <p:cNvSpPr txBox="1">
            <a:spLocks noChangeArrowheads="1"/>
          </p:cNvSpPr>
          <p:nvPr/>
        </p:nvSpPr>
        <p:spPr bwMode="auto">
          <a:xfrm>
            <a:off x="4918075" y="4046538"/>
            <a:ext cx="32702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</a:t>
            </a:r>
            <a:endParaRPr lang="en-US" sz="2000" b="1"/>
          </a:p>
        </p:txBody>
      </p:sp>
      <p:sp>
        <p:nvSpPr>
          <p:cNvPr id="56" name="Oval 55"/>
          <p:cNvSpPr/>
          <p:nvPr/>
        </p:nvSpPr>
        <p:spPr bwMode="auto">
          <a:xfrm>
            <a:off x="6797675" y="1862138"/>
            <a:ext cx="550863" cy="5572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  <a:latin typeface="Cambria Math"/>
                <a:ea typeface="Cambria Math"/>
                <a:sym typeface="Symbol"/>
              </a:rPr>
              <a:t>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/>
          <p:cNvCxnSpPr>
            <a:stCxn id="39" idx="0"/>
            <a:endCxn id="56" idx="4"/>
          </p:cNvCxnSpPr>
          <p:nvPr/>
        </p:nvCxnSpPr>
        <p:spPr>
          <a:xfrm flipV="1">
            <a:off x="7072313" y="2419350"/>
            <a:ext cx="0" cy="8556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4" name="TextBox 42"/>
          <p:cNvSpPr txBox="1">
            <a:spLocks noChangeArrowheads="1"/>
          </p:cNvSpPr>
          <p:nvPr/>
        </p:nvSpPr>
        <p:spPr bwMode="auto">
          <a:xfrm>
            <a:off x="7070725" y="2606675"/>
            <a:ext cx="32702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  <p:sp>
        <p:nvSpPr>
          <p:cNvPr id="30745" name="TextBox 42"/>
          <p:cNvSpPr txBox="1">
            <a:spLocks noChangeArrowheads="1"/>
          </p:cNvSpPr>
          <p:nvPr/>
        </p:nvSpPr>
        <p:spPr bwMode="auto">
          <a:xfrm>
            <a:off x="6823075" y="1279525"/>
            <a:ext cx="541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0,1</a:t>
            </a:r>
            <a:endParaRPr lang="en-US" sz="2000" b="1"/>
          </a:p>
        </p:txBody>
      </p:sp>
      <p:cxnSp>
        <p:nvCxnSpPr>
          <p:cNvPr id="30746" name="AutoShape 1083"/>
          <p:cNvCxnSpPr>
            <a:cxnSpLocks noChangeShapeType="1"/>
            <a:stCxn id="56" idx="1"/>
            <a:endCxn id="56" idx="7"/>
          </p:cNvCxnSpPr>
          <p:nvPr/>
        </p:nvCxnSpPr>
        <p:spPr bwMode="auto">
          <a:xfrm rot="5400000" flipH="1" flipV="1">
            <a:off x="7072313" y="1747837"/>
            <a:ext cx="12700" cy="390525"/>
          </a:xfrm>
          <a:prstGeom prst="curvedConnector3">
            <a:avLst>
              <a:gd name="adj1" fmla="val 2442537"/>
            </a:avLst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" name="Straight Arrow Connector 63"/>
          <p:cNvCxnSpPr>
            <a:stCxn id="39" idx="1"/>
            <a:endCxn id="70" idx="5"/>
          </p:cNvCxnSpPr>
          <p:nvPr/>
        </p:nvCxnSpPr>
        <p:spPr>
          <a:xfrm flipH="1" flipV="1">
            <a:off x="5576888" y="2401888"/>
            <a:ext cx="1300162" cy="9540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8" name="TextBox 42"/>
          <p:cNvSpPr txBox="1">
            <a:spLocks noChangeArrowheads="1"/>
          </p:cNvSpPr>
          <p:nvPr/>
        </p:nvSpPr>
        <p:spPr bwMode="auto">
          <a:xfrm>
            <a:off x="6221413" y="264636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</a:t>
            </a:r>
            <a:endParaRPr lang="en-U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NFA to DFA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56F3FA-0503-4849-ACDD-E80DDD095D89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grpSp>
        <p:nvGrpSpPr>
          <p:cNvPr id="31750" name="Group 66"/>
          <p:cNvGrpSpPr>
            <a:grpSpLocks/>
          </p:cNvGrpSpPr>
          <p:nvPr/>
        </p:nvGrpSpPr>
        <p:grpSpPr bwMode="auto">
          <a:xfrm>
            <a:off x="304800" y="2514600"/>
            <a:ext cx="2900363" cy="2303463"/>
            <a:chOff x="304800" y="2514600"/>
            <a:chExt cx="2900023" cy="2302812"/>
          </a:xfrm>
        </p:grpSpPr>
        <p:sp>
          <p:nvSpPr>
            <p:cNvPr id="7" name="Oval 6"/>
            <p:cNvSpPr/>
            <p:nvPr/>
          </p:nvSpPr>
          <p:spPr bwMode="auto">
            <a:xfrm>
              <a:off x="987345" y="4000080"/>
              <a:ext cx="542861" cy="55705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c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974654" y="2514600"/>
              <a:ext cx="542861" cy="55705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a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661962" y="3949294"/>
              <a:ext cx="542861" cy="55705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tx1"/>
                  </a:solidFill>
                </a:rPr>
                <a:t>b</a:t>
              </a:r>
              <a:endParaRPr lang="en-US" sz="24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Arrow Connector 24"/>
            <p:cNvCxnSpPr>
              <a:endCxn id="9" idx="2"/>
            </p:cNvCxnSpPr>
            <p:nvPr/>
          </p:nvCxnSpPr>
          <p:spPr bwMode="auto">
            <a:xfrm>
              <a:off x="1530206" y="2793921"/>
              <a:ext cx="444448" cy="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782" name="TextBox 42"/>
            <p:cNvSpPr txBox="1">
              <a:spLocks noChangeArrowheads="1"/>
            </p:cNvSpPr>
            <p:nvPr/>
          </p:nvSpPr>
          <p:spPr bwMode="auto">
            <a:xfrm>
              <a:off x="2025090" y="3571038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  <p:sp>
          <p:nvSpPr>
            <p:cNvPr id="31783" name="TextBox 41"/>
            <p:cNvSpPr txBox="1">
              <a:spLocks noChangeArrowheads="1"/>
            </p:cNvSpPr>
            <p:nvPr/>
          </p:nvSpPr>
          <p:spPr bwMode="auto">
            <a:xfrm>
              <a:off x="2877141" y="3071812"/>
              <a:ext cx="3257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</a:t>
              </a:r>
              <a:endParaRPr lang="en-US" sz="2000" b="1"/>
            </a:p>
          </p:txBody>
        </p:sp>
        <p:cxnSp>
          <p:nvCxnSpPr>
            <p:cNvPr id="31" name="Straight Arrow Connector 30"/>
            <p:cNvCxnSpPr>
              <a:stCxn id="9" idx="3"/>
              <a:endCxn id="7" idx="7"/>
            </p:cNvCxnSpPr>
            <p:nvPr/>
          </p:nvCxnSpPr>
          <p:spPr>
            <a:xfrm flipH="1">
              <a:off x="1450841" y="2990715"/>
              <a:ext cx="603179" cy="109030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urved Connector 33"/>
            <p:cNvCxnSpPr>
              <a:stCxn id="9" idx="4"/>
              <a:endCxn id="10" idx="2"/>
            </p:cNvCxnSpPr>
            <p:nvPr/>
          </p:nvCxnSpPr>
          <p:spPr>
            <a:xfrm rot="16200000" flipH="1">
              <a:off x="1876337" y="3441404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7" idx="6"/>
              <a:endCxn id="10" idx="3"/>
            </p:cNvCxnSpPr>
            <p:nvPr/>
          </p:nvCxnSpPr>
          <p:spPr>
            <a:xfrm>
              <a:off x="1530206" y="4277815"/>
              <a:ext cx="1211121" cy="1460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urved Connector 45"/>
            <p:cNvCxnSpPr>
              <a:stCxn id="10" idx="0"/>
              <a:endCxn id="9" idx="6"/>
            </p:cNvCxnSpPr>
            <p:nvPr/>
          </p:nvCxnSpPr>
          <p:spPr>
            <a:xfrm rot="16200000" flipV="1">
              <a:off x="2147768" y="3163669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788" name="TextBox 42"/>
            <p:cNvSpPr txBox="1">
              <a:spLocks noChangeArrowheads="1"/>
            </p:cNvSpPr>
            <p:nvPr/>
          </p:nvSpPr>
          <p:spPr bwMode="auto">
            <a:xfrm>
              <a:off x="1774545" y="4417302"/>
              <a:ext cx="54053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0,1</a:t>
              </a:r>
              <a:endParaRPr lang="en-US" sz="2000" b="1"/>
            </a:p>
          </p:txBody>
        </p:sp>
        <p:cxnSp>
          <p:nvCxnSpPr>
            <p:cNvPr id="31789" name="AutoShape 1083"/>
            <p:cNvCxnSpPr>
              <a:cxnSpLocks noChangeShapeType="1"/>
              <a:stCxn id="7" idx="1"/>
              <a:endCxn id="7" idx="3"/>
            </p:cNvCxnSpPr>
            <p:nvPr/>
          </p:nvCxnSpPr>
          <p:spPr bwMode="auto">
            <a:xfrm rot="16200000" flipH="1">
              <a:off x="869853" y="4278453"/>
              <a:ext cx="394008" cy="12700"/>
            </a:xfrm>
            <a:prstGeom prst="curvedConnector5">
              <a:avLst>
                <a:gd name="adj1" fmla="val -27074"/>
                <a:gd name="adj2" fmla="val -2853935"/>
                <a:gd name="adj3" fmla="val 169625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90" name="TextBox 42"/>
            <p:cNvSpPr txBox="1">
              <a:spLocks noChangeArrowheads="1"/>
            </p:cNvSpPr>
            <p:nvPr/>
          </p:nvSpPr>
          <p:spPr bwMode="auto">
            <a:xfrm>
              <a:off x="1366605" y="3231615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1</a:t>
              </a:r>
              <a:endParaRPr lang="en-US" sz="2000" b="1"/>
            </a:p>
          </p:txBody>
        </p:sp>
        <p:sp>
          <p:nvSpPr>
            <p:cNvPr id="31791" name="TextBox 42"/>
            <p:cNvSpPr txBox="1">
              <a:spLocks noChangeArrowheads="1"/>
            </p:cNvSpPr>
            <p:nvPr/>
          </p:nvSpPr>
          <p:spPr bwMode="auto">
            <a:xfrm>
              <a:off x="304800" y="4151410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</p:grpSp>
      <p:sp>
        <p:nvSpPr>
          <p:cNvPr id="31751" name="TextBox 26"/>
          <p:cNvSpPr txBox="1">
            <a:spLocks noChangeArrowheads="1"/>
          </p:cNvSpPr>
          <p:nvPr/>
        </p:nvSpPr>
        <p:spPr bwMode="auto">
          <a:xfrm>
            <a:off x="1789113" y="5072063"/>
            <a:ext cx="6858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NFA</a:t>
            </a:r>
          </a:p>
        </p:txBody>
      </p:sp>
      <p:sp>
        <p:nvSpPr>
          <p:cNvPr id="70" name="Oval 69"/>
          <p:cNvSpPr/>
          <p:nvPr/>
        </p:nvSpPr>
        <p:spPr bwMode="auto">
          <a:xfrm>
            <a:off x="4776788" y="1927225"/>
            <a:ext cx="938212" cy="557213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a,b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71" name="Straight Arrow Connector 70"/>
          <p:cNvCxnSpPr>
            <a:endCxn id="70" idx="2"/>
          </p:cNvCxnSpPr>
          <p:nvPr/>
        </p:nvCxnSpPr>
        <p:spPr bwMode="auto">
          <a:xfrm>
            <a:off x="4332288" y="2205038"/>
            <a:ext cx="444500" cy="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4" name="TextBox 26"/>
          <p:cNvSpPr txBox="1">
            <a:spLocks noChangeArrowheads="1"/>
          </p:cNvSpPr>
          <p:nvPr/>
        </p:nvSpPr>
        <p:spPr bwMode="auto">
          <a:xfrm>
            <a:off x="5888038" y="5629275"/>
            <a:ext cx="68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DFA</a:t>
            </a:r>
          </a:p>
        </p:txBody>
      </p:sp>
      <p:cxnSp>
        <p:nvCxnSpPr>
          <p:cNvPr id="31755" name="AutoShape 1083"/>
          <p:cNvCxnSpPr>
            <a:cxnSpLocks noChangeShapeType="1"/>
            <a:stCxn id="70" idx="1"/>
            <a:endCxn id="70" idx="7"/>
          </p:cNvCxnSpPr>
          <p:nvPr/>
        </p:nvCxnSpPr>
        <p:spPr bwMode="auto">
          <a:xfrm rot="5400000" flipH="1" flipV="1">
            <a:off x="5245101" y="1676400"/>
            <a:ext cx="12700" cy="663575"/>
          </a:xfrm>
          <a:prstGeom prst="curvedConnector3">
            <a:avLst>
              <a:gd name="adj1" fmla="val 3762537"/>
            </a:avLst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56" name="TextBox 42"/>
          <p:cNvSpPr txBox="1">
            <a:spLocks noChangeArrowheads="1"/>
          </p:cNvSpPr>
          <p:nvPr/>
        </p:nvSpPr>
        <p:spPr bwMode="auto">
          <a:xfrm>
            <a:off x="4611688" y="1531938"/>
            <a:ext cx="328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</a:t>
            </a:r>
            <a:endParaRPr lang="en-US" sz="2000" b="1"/>
          </a:p>
        </p:txBody>
      </p:sp>
      <p:sp>
        <p:nvSpPr>
          <p:cNvPr id="35" name="Oval 34"/>
          <p:cNvSpPr/>
          <p:nvPr/>
        </p:nvSpPr>
        <p:spPr bwMode="auto">
          <a:xfrm>
            <a:off x="4976813" y="3305175"/>
            <a:ext cx="550862" cy="55721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c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stCxn id="70" idx="4"/>
            <a:endCxn id="35" idx="0"/>
          </p:cNvCxnSpPr>
          <p:nvPr/>
        </p:nvCxnSpPr>
        <p:spPr>
          <a:xfrm>
            <a:off x="5245100" y="2484438"/>
            <a:ext cx="6350" cy="820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9" name="TextBox 42"/>
          <p:cNvSpPr txBox="1">
            <a:spLocks noChangeArrowheads="1"/>
          </p:cNvSpPr>
          <p:nvPr/>
        </p:nvSpPr>
        <p:spPr bwMode="auto">
          <a:xfrm>
            <a:off x="4940300" y="267176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  <p:sp>
        <p:nvSpPr>
          <p:cNvPr id="39" name="Oval 38"/>
          <p:cNvSpPr/>
          <p:nvPr/>
        </p:nvSpPr>
        <p:spPr bwMode="auto">
          <a:xfrm>
            <a:off x="6797675" y="3275013"/>
            <a:ext cx="550863" cy="5572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b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4776788" y="4716463"/>
            <a:ext cx="938212" cy="5572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b,c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/>
          <p:cNvCxnSpPr>
            <a:stCxn id="35" idx="4"/>
            <a:endCxn id="41" idx="0"/>
          </p:cNvCxnSpPr>
          <p:nvPr/>
        </p:nvCxnSpPr>
        <p:spPr>
          <a:xfrm flipH="1">
            <a:off x="5245100" y="3862388"/>
            <a:ext cx="6350" cy="8540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5" idx="6"/>
            <a:endCxn id="39" idx="2"/>
          </p:cNvCxnSpPr>
          <p:nvPr/>
        </p:nvCxnSpPr>
        <p:spPr>
          <a:xfrm flipV="1">
            <a:off x="5527675" y="3552825"/>
            <a:ext cx="1270000" cy="301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64" name="TextBox 42"/>
          <p:cNvSpPr txBox="1">
            <a:spLocks noChangeArrowheads="1"/>
          </p:cNvSpPr>
          <p:nvPr/>
        </p:nvSpPr>
        <p:spPr bwMode="auto">
          <a:xfrm>
            <a:off x="5999163" y="3182938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  <p:sp>
        <p:nvSpPr>
          <p:cNvPr id="31765" name="TextBox 42"/>
          <p:cNvSpPr txBox="1">
            <a:spLocks noChangeArrowheads="1"/>
          </p:cNvSpPr>
          <p:nvPr/>
        </p:nvSpPr>
        <p:spPr bwMode="auto">
          <a:xfrm>
            <a:off x="4918075" y="4046538"/>
            <a:ext cx="32702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</a:t>
            </a:r>
            <a:endParaRPr lang="en-US" sz="2000" b="1"/>
          </a:p>
        </p:txBody>
      </p:sp>
      <p:sp>
        <p:nvSpPr>
          <p:cNvPr id="49" name="Oval 48"/>
          <p:cNvSpPr/>
          <p:nvPr/>
        </p:nvSpPr>
        <p:spPr bwMode="auto">
          <a:xfrm>
            <a:off x="6426200" y="4724400"/>
            <a:ext cx="1293813" cy="557213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a,b,c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50" name="Straight Arrow Connector 49"/>
          <p:cNvCxnSpPr>
            <a:stCxn id="49" idx="2"/>
            <a:endCxn id="41" idx="6"/>
          </p:cNvCxnSpPr>
          <p:nvPr/>
        </p:nvCxnSpPr>
        <p:spPr>
          <a:xfrm flipH="1" flipV="1">
            <a:off x="5715000" y="4994275"/>
            <a:ext cx="711200" cy="9525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 bwMode="auto">
          <a:xfrm>
            <a:off x="6797675" y="1862138"/>
            <a:ext cx="550863" cy="5572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  <a:latin typeface="Cambria Math"/>
                <a:ea typeface="Cambria Math"/>
                <a:sym typeface="Symbol"/>
              </a:rPr>
              <a:t>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/>
          <p:cNvCxnSpPr>
            <a:stCxn id="39" idx="0"/>
            <a:endCxn id="56" idx="4"/>
          </p:cNvCxnSpPr>
          <p:nvPr/>
        </p:nvCxnSpPr>
        <p:spPr>
          <a:xfrm flipV="1">
            <a:off x="7072313" y="2419350"/>
            <a:ext cx="0" cy="8556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70" name="TextBox 42"/>
          <p:cNvSpPr txBox="1">
            <a:spLocks noChangeArrowheads="1"/>
          </p:cNvSpPr>
          <p:nvPr/>
        </p:nvSpPr>
        <p:spPr bwMode="auto">
          <a:xfrm>
            <a:off x="7070725" y="2606675"/>
            <a:ext cx="32702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  <p:sp>
        <p:nvSpPr>
          <p:cNvPr id="31771" name="TextBox 42"/>
          <p:cNvSpPr txBox="1">
            <a:spLocks noChangeArrowheads="1"/>
          </p:cNvSpPr>
          <p:nvPr/>
        </p:nvSpPr>
        <p:spPr bwMode="auto">
          <a:xfrm>
            <a:off x="6823075" y="1279525"/>
            <a:ext cx="541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0,1</a:t>
            </a:r>
            <a:endParaRPr lang="en-US" sz="2000" b="1"/>
          </a:p>
        </p:txBody>
      </p:sp>
      <p:cxnSp>
        <p:nvCxnSpPr>
          <p:cNvPr id="31772" name="AutoShape 1083"/>
          <p:cNvCxnSpPr>
            <a:cxnSpLocks noChangeShapeType="1"/>
            <a:stCxn id="56" idx="1"/>
            <a:endCxn id="56" idx="7"/>
          </p:cNvCxnSpPr>
          <p:nvPr/>
        </p:nvCxnSpPr>
        <p:spPr bwMode="auto">
          <a:xfrm rot="5400000" flipH="1" flipV="1">
            <a:off x="7072313" y="1747837"/>
            <a:ext cx="12700" cy="390525"/>
          </a:xfrm>
          <a:prstGeom prst="curvedConnector3">
            <a:avLst>
              <a:gd name="adj1" fmla="val 2442537"/>
            </a:avLst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" name="Straight Arrow Connector 63"/>
          <p:cNvCxnSpPr>
            <a:stCxn id="39" idx="1"/>
            <a:endCxn id="70" idx="5"/>
          </p:cNvCxnSpPr>
          <p:nvPr/>
        </p:nvCxnSpPr>
        <p:spPr>
          <a:xfrm flipH="1" flipV="1">
            <a:off x="5576888" y="2401888"/>
            <a:ext cx="1300162" cy="9540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74" name="TextBox 42"/>
          <p:cNvSpPr txBox="1">
            <a:spLocks noChangeArrowheads="1"/>
          </p:cNvSpPr>
          <p:nvPr/>
        </p:nvSpPr>
        <p:spPr bwMode="auto">
          <a:xfrm>
            <a:off x="6221413" y="264636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</a:t>
            </a:r>
            <a:endParaRPr lang="en-US" sz="2000" b="1"/>
          </a:p>
        </p:txBody>
      </p:sp>
      <p:sp>
        <p:nvSpPr>
          <p:cNvPr id="31775" name="TextBox 42"/>
          <p:cNvSpPr txBox="1">
            <a:spLocks noChangeArrowheads="1"/>
          </p:cNvSpPr>
          <p:nvPr/>
        </p:nvSpPr>
        <p:spPr bwMode="auto">
          <a:xfrm>
            <a:off x="5907088" y="50038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</a:t>
            </a:r>
            <a:endParaRPr lang="en-US" sz="2000" b="1"/>
          </a:p>
        </p:txBody>
      </p:sp>
      <p:cxnSp>
        <p:nvCxnSpPr>
          <p:cNvPr id="80" name="Straight Arrow Connector 79"/>
          <p:cNvCxnSpPr>
            <a:endCxn id="39" idx="3"/>
          </p:cNvCxnSpPr>
          <p:nvPr/>
        </p:nvCxnSpPr>
        <p:spPr>
          <a:xfrm flipV="1">
            <a:off x="5410200" y="3749675"/>
            <a:ext cx="1466850" cy="9747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77" name="TextBox 42"/>
          <p:cNvSpPr txBox="1">
            <a:spLocks noChangeArrowheads="1"/>
          </p:cNvSpPr>
          <p:nvPr/>
        </p:nvSpPr>
        <p:spPr bwMode="auto">
          <a:xfrm>
            <a:off x="5835650" y="3948113"/>
            <a:ext cx="32702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NFA to DFA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A1BDDD-B77A-461D-A5A7-8EC294F89FC7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grpSp>
        <p:nvGrpSpPr>
          <p:cNvPr id="32774" name="Group 66"/>
          <p:cNvGrpSpPr>
            <a:grpSpLocks/>
          </p:cNvGrpSpPr>
          <p:nvPr/>
        </p:nvGrpSpPr>
        <p:grpSpPr bwMode="auto">
          <a:xfrm>
            <a:off x="304800" y="2514600"/>
            <a:ext cx="2900363" cy="2303463"/>
            <a:chOff x="304800" y="2514600"/>
            <a:chExt cx="2900023" cy="2302812"/>
          </a:xfrm>
        </p:grpSpPr>
        <p:sp>
          <p:nvSpPr>
            <p:cNvPr id="7" name="Oval 6"/>
            <p:cNvSpPr/>
            <p:nvPr/>
          </p:nvSpPr>
          <p:spPr bwMode="auto">
            <a:xfrm>
              <a:off x="987345" y="4000080"/>
              <a:ext cx="542861" cy="5570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c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974654" y="2514600"/>
              <a:ext cx="542861" cy="557056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a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661962" y="3949294"/>
              <a:ext cx="542861" cy="5570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tx1"/>
                  </a:solidFill>
                </a:rPr>
                <a:t>b</a:t>
              </a:r>
              <a:endParaRPr lang="en-US" sz="24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Arrow Connector 24"/>
            <p:cNvCxnSpPr>
              <a:endCxn id="9" idx="2"/>
            </p:cNvCxnSpPr>
            <p:nvPr/>
          </p:nvCxnSpPr>
          <p:spPr bwMode="auto">
            <a:xfrm>
              <a:off x="1530206" y="2793921"/>
              <a:ext cx="444448" cy="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810" name="TextBox 42"/>
            <p:cNvSpPr txBox="1">
              <a:spLocks noChangeArrowheads="1"/>
            </p:cNvSpPr>
            <p:nvPr/>
          </p:nvSpPr>
          <p:spPr bwMode="auto">
            <a:xfrm>
              <a:off x="2025090" y="3571038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  <p:sp>
          <p:nvSpPr>
            <p:cNvPr id="32811" name="TextBox 41"/>
            <p:cNvSpPr txBox="1">
              <a:spLocks noChangeArrowheads="1"/>
            </p:cNvSpPr>
            <p:nvPr/>
          </p:nvSpPr>
          <p:spPr bwMode="auto">
            <a:xfrm>
              <a:off x="2877141" y="3071812"/>
              <a:ext cx="3257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</a:t>
              </a:r>
              <a:endParaRPr lang="en-US" sz="2000" b="1"/>
            </a:p>
          </p:txBody>
        </p:sp>
        <p:cxnSp>
          <p:nvCxnSpPr>
            <p:cNvPr id="31" name="Straight Arrow Connector 30"/>
            <p:cNvCxnSpPr>
              <a:stCxn id="9" idx="3"/>
              <a:endCxn id="7" idx="7"/>
            </p:cNvCxnSpPr>
            <p:nvPr/>
          </p:nvCxnSpPr>
          <p:spPr>
            <a:xfrm flipH="1">
              <a:off x="1450841" y="2990715"/>
              <a:ext cx="603179" cy="109030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urved Connector 33"/>
            <p:cNvCxnSpPr>
              <a:stCxn id="9" idx="4"/>
              <a:endCxn id="10" idx="2"/>
            </p:cNvCxnSpPr>
            <p:nvPr/>
          </p:nvCxnSpPr>
          <p:spPr>
            <a:xfrm rot="16200000" flipH="1">
              <a:off x="1876337" y="3441404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7" idx="6"/>
              <a:endCxn id="10" idx="3"/>
            </p:cNvCxnSpPr>
            <p:nvPr/>
          </p:nvCxnSpPr>
          <p:spPr>
            <a:xfrm>
              <a:off x="1530206" y="4277815"/>
              <a:ext cx="1211121" cy="1460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urved Connector 45"/>
            <p:cNvCxnSpPr>
              <a:stCxn id="10" idx="0"/>
              <a:endCxn id="9" idx="6"/>
            </p:cNvCxnSpPr>
            <p:nvPr/>
          </p:nvCxnSpPr>
          <p:spPr>
            <a:xfrm rot="16200000" flipV="1">
              <a:off x="2147768" y="3163669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816" name="TextBox 42"/>
            <p:cNvSpPr txBox="1">
              <a:spLocks noChangeArrowheads="1"/>
            </p:cNvSpPr>
            <p:nvPr/>
          </p:nvSpPr>
          <p:spPr bwMode="auto">
            <a:xfrm>
              <a:off x="1774545" y="4417302"/>
              <a:ext cx="54053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0,1</a:t>
              </a:r>
              <a:endParaRPr lang="en-US" sz="2000" b="1"/>
            </a:p>
          </p:txBody>
        </p:sp>
        <p:cxnSp>
          <p:nvCxnSpPr>
            <p:cNvPr id="32817" name="AutoShape 1083"/>
            <p:cNvCxnSpPr>
              <a:cxnSpLocks noChangeShapeType="1"/>
              <a:stCxn id="7" idx="1"/>
              <a:endCxn id="7" idx="3"/>
            </p:cNvCxnSpPr>
            <p:nvPr/>
          </p:nvCxnSpPr>
          <p:spPr bwMode="auto">
            <a:xfrm rot="16200000" flipH="1">
              <a:off x="869853" y="4278453"/>
              <a:ext cx="394008" cy="12700"/>
            </a:xfrm>
            <a:prstGeom prst="curvedConnector5">
              <a:avLst>
                <a:gd name="adj1" fmla="val -27074"/>
                <a:gd name="adj2" fmla="val -2853935"/>
                <a:gd name="adj3" fmla="val 169625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818" name="TextBox 42"/>
            <p:cNvSpPr txBox="1">
              <a:spLocks noChangeArrowheads="1"/>
            </p:cNvSpPr>
            <p:nvPr/>
          </p:nvSpPr>
          <p:spPr bwMode="auto">
            <a:xfrm>
              <a:off x="1366605" y="3231615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1</a:t>
              </a:r>
              <a:endParaRPr lang="en-US" sz="2000" b="1"/>
            </a:p>
          </p:txBody>
        </p:sp>
        <p:sp>
          <p:nvSpPr>
            <p:cNvPr id="32819" name="TextBox 42"/>
            <p:cNvSpPr txBox="1">
              <a:spLocks noChangeArrowheads="1"/>
            </p:cNvSpPr>
            <p:nvPr/>
          </p:nvSpPr>
          <p:spPr bwMode="auto">
            <a:xfrm>
              <a:off x="304800" y="4151410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</p:grpSp>
      <p:sp>
        <p:nvSpPr>
          <p:cNvPr id="32775" name="TextBox 26"/>
          <p:cNvSpPr txBox="1">
            <a:spLocks noChangeArrowheads="1"/>
          </p:cNvSpPr>
          <p:nvPr/>
        </p:nvSpPr>
        <p:spPr bwMode="auto">
          <a:xfrm>
            <a:off x="1789113" y="5072063"/>
            <a:ext cx="6858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NFA</a:t>
            </a:r>
          </a:p>
        </p:txBody>
      </p:sp>
      <p:sp>
        <p:nvSpPr>
          <p:cNvPr id="70" name="Oval 69"/>
          <p:cNvSpPr/>
          <p:nvPr/>
        </p:nvSpPr>
        <p:spPr bwMode="auto">
          <a:xfrm>
            <a:off x="4776788" y="1927225"/>
            <a:ext cx="938212" cy="557213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a,b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71" name="Straight Arrow Connector 70"/>
          <p:cNvCxnSpPr>
            <a:endCxn id="70" idx="2"/>
          </p:cNvCxnSpPr>
          <p:nvPr/>
        </p:nvCxnSpPr>
        <p:spPr bwMode="auto">
          <a:xfrm>
            <a:off x="4332288" y="2205038"/>
            <a:ext cx="444500" cy="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8" name="TextBox 26"/>
          <p:cNvSpPr txBox="1">
            <a:spLocks noChangeArrowheads="1"/>
          </p:cNvSpPr>
          <p:nvPr/>
        </p:nvSpPr>
        <p:spPr bwMode="auto">
          <a:xfrm>
            <a:off x="5888038" y="5629275"/>
            <a:ext cx="68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DFA</a:t>
            </a:r>
          </a:p>
        </p:txBody>
      </p:sp>
      <p:cxnSp>
        <p:nvCxnSpPr>
          <p:cNvPr id="32779" name="AutoShape 1083"/>
          <p:cNvCxnSpPr>
            <a:cxnSpLocks noChangeShapeType="1"/>
            <a:stCxn id="70" idx="1"/>
            <a:endCxn id="70" idx="7"/>
          </p:cNvCxnSpPr>
          <p:nvPr/>
        </p:nvCxnSpPr>
        <p:spPr bwMode="auto">
          <a:xfrm rot="5400000" flipH="1" flipV="1">
            <a:off x="5245101" y="1676400"/>
            <a:ext cx="12700" cy="663575"/>
          </a:xfrm>
          <a:prstGeom prst="curvedConnector3">
            <a:avLst>
              <a:gd name="adj1" fmla="val 3762537"/>
            </a:avLst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80" name="TextBox 42"/>
          <p:cNvSpPr txBox="1">
            <a:spLocks noChangeArrowheads="1"/>
          </p:cNvSpPr>
          <p:nvPr/>
        </p:nvSpPr>
        <p:spPr bwMode="auto">
          <a:xfrm>
            <a:off x="4611688" y="1531938"/>
            <a:ext cx="328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</a:t>
            </a:r>
            <a:endParaRPr lang="en-US" sz="2000" b="1"/>
          </a:p>
        </p:txBody>
      </p:sp>
      <p:sp>
        <p:nvSpPr>
          <p:cNvPr id="35" name="Oval 34"/>
          <p:cNvSpPr/>
          <p:nvPr/>
        </p:nvSpPr>
        <p:spPr bwMode="auto">
          <a:xfrm>
            <a:off x="4976813" y="3305175"/>
            <a:ext cx="550862" cy="55721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c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stCxn id="70" idx="4"/>
            <a:endCxn id="35" idx="0"/>
          </p:cNvCxnSpPr>
          <p:nvPr/>
        </p:nvCxnSpPr>
        <p:spPr>
          <a:xfrm>
            <a:off x="5245100" y="2484438"/>
            <a:ext cx="6350" cy="820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83" name="TextBox 42"/>
          <p:cNvSpPr txBox="1">
            <a:spLocks noChangeArrowheads="1"/>
          </p:cNvSpPr>
          <p:nvPr/>
        </p:nvSpPr>
        <p:spPr bwMode="auto">
          <a:xfrm>
            <a:off x="4940300" y="267176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  <p:sp>
        <p:nvSpPr>
          <p:cNvPr id="39" name="Oval 38"/>
          <p:cNvSpPr/>
          <p:nvPr/>
        </p:nvSpPr>
        <p:spPr bwMode="auto">
          <a:xfrm>
            <a:off x="6797675" y="3275013"/>
            <a:ext cx="550863" cy="5572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b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4776788" y="4716463"/>
            <a:ext cx="938212" cy="5572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b,c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/>
          <p:cNvCxnSpPr>
            <a:stCxn id="35" idx="4"/>
            <a:endCxn id="41" idx="0"/>
          </p:cNvCxnSpPr>
          <p:nvPr/>
        </p:nvCxnSpPr>
        <p:spPr>
          <a:xfrm flipH="1">
            <a:off x="5245100" y="3862388"/>
            <a:ext cx="6350" cy="8540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5" idx="6"/>
            <a:endCxn id="39" idx="2"/>
          </p:cNvCxnSpPr>
          <p:nvPr/>
        </p:nvCxnSpPr>
        <p:spPr>
          <a:xfrm flipV="1">
            <a:off x="5527675" y="3552825"/>
            <a:ext cx="1270000" cy="301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88" name="TextBox 42"/>
          <p:cNvSpPr txBox="1">
            <a:spLocks noChangeArrowheads="1"/>
          </p:cNvSpPr>
          <p:nvPr/>
        </p:nvSpPr>
        <p:spPr bwMode="auto">
          <a:xfrm>
            <a:off x="5999163" y="3182938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  <p:sp>
        <p:nvSpPr>
          <p:cNvPr id="32789" name="TextBox 42"/>
          <p:cNvSpPr txBox="1">
            <a:spLocks noChangeArrowheads="1"/>
          </p:cNvSpPr>
          <p:nvPr/>
        </p:nvSpPr>
        <p:spPr bwMode="auto">
          <a:xfrm>
            <a:off x="4918075" y="4046538"/>
            <a:ext cx="32702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</a:t>
            </a:r>
            <a:endParaRPr lang="en-US" sz="2000" b="1"/>
          </a:p>
        </p:txBody>
      </p:sp>
      <p:sp>
        <p:nvSpPr>
          <p:cNvPr id="49" name="Oval 48"/>
          <p:cNvSpPr/>
          <p:nvPr/>
        </p:nvSpPr>
        <p:spPr bwMode="auto">
          <a:xfrm>
            <a:off x="6426200" y="4724400"/>
            <a:ext cx="1293813" cy="557213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a,b,c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50" name="Straight Arrow Connector 49"/>
          <p:cNvCxnSpPr>
            <a:stCxn id="49" idx="2"/>
            <a:endCxn id="41" idx="6"/>
          </p:cNvCxnSpPr>
          <p:nvPr/>
        </p:nvCxnSpPr>
        <p:spPr>
          <a:xfrm flipH="1" flipV="1">
            <a:off x="5715000" y="4994275"/>
            <a:ext cx="711200" cy="9525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 bwMode="auto">
          <a:xfrm>
            <a:off x="6797675" y="1862138"/>
            <a:ext cx="550863" cy="5572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  <a:latin typeface="Cambria Math"/>
                <a:ea typeface="Cambria Math"/>
                <a:sym typeface="Symbol"/>
              </a:rPr>
              <a:t>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/>
          <p:cNvCxnSpPr>
            <a:stCxn id="39" idx="0"/>
            <a:endCxn id="56" idx="4"/>
          </p:cNvCxnSpPr>
          <p:nvPr/>
        </p:nvCxnSpPr>
        <p:spPr>
          <a:xfrm flipV="1">
            <a:off x="7072313" y="2419350"/>
            <a:ext cx="0" cy="8556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94" name="TextBox 42"/>
          <p:cNvSpPr txBox="1">
            <a:spLocks noChangeArrowheads="1"/>
          </p:cNvSpPr>
          <p:nvPr/>
        </p:nvSpPr>
        <p:spPr bwMode="auto">
          <a:xfrm>
            <a:off x="7070725" y="2606675"/>
            <a:ext cx="32702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  <p:sp>
        <p:nvSpPr>
          <p:cNvPr id="32795" name="TextBox 42"/>
          <p:cNvSpPr txBox="1">
            <a:spLocks noChangeArrowheads="1"/>
          </p:cNvSpPr>
          <p:nvPr/>
        </p:nvSpPr>
        <p:spPr bwMode="auto">
          <a:xfrm>
            <a:off x="6823075" y="1279525"/>
            <a:ext cx="541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0,1</a:t>
            </a:r>
            <a:endParaRPr lang="en-US" sz="2000" b="1"/>
          </a:p>
        </p:txBody>
      </p:sp>
      <p:cxnSp>
        <p:nvCxnSpPr>
          <p:cNvPr id="32796" name="AutoShape 1083"/>
          <p:cNvCxnSpPr>
            <a:cxnSpLocks noChangeShapeType="1"/>
            <a:stCxn id="56" idx="1"/>
            <a:endCxn id="56" idx="7"/>
          </p:cNvCxnSpPr>
          <p:nvPr/>
        </p:nvCxnSpPr>
        <p:spPr bwMode="auto">
          <a:xfrm rot="5400000" flipH="1" flipV="1">
            <a:off x="7072313" y="1747837"/>
            <a:ext cx="12700" cy="390525"/>
          </a:xfrm>
          <a:prstGeom prst="curvedConnector3">
            <a:avLst>
              <a:gd name="adj1" fmla="val 2442537"/>
            </a:avLst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" name="Straight Arrow Connector 63"/>
          <p:cNvCxnSpPr>
            <a:stCxn id="39" idx="1"/>
            <a:endCxn id="70" idx="5"/>
          </p:cNvCxnSpPr>
          <p:nvPr/>
        </p:nvCxnSpPr>
        <p:spPr>
          <a:xfrm flipH="1" flipV="1">
            <a:off x="5576888" y="2401888"/>
            <a:ext cx="1300162" cy="9540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98" name="TextBox 42"/>
          <p:cNvSpPr txBox="1">
            <a:spLocks noChangeArrowheads="1"/>
          </p:cNvSpPr>
          <p:nvPr/>
        </p:nvSpPr>
        <p:spPr bwMode="auto">
          <a:xfrm>
            <a:off x="6221413" y="264636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</a:t>
            </a:r>
            <a:endParaRPr lang="en-US" sz="2000" b="1"/>
          </a:p>
        </p:txBody>
      </p:sp>
      <p:cxnSp>
        <p:nvCxnSpPr>
          <p:cNvPr id="75" name="Straight Arrow Connector 74"/>
          <p:cNvCxnSpPr>
            <a:stCxn id="49" idx="1"/>
            <a:endCxn id="41" idx="7"/>
          </p:cNvCxnSpPr>
          <p:nvPr/>
        </p:nvCxnSpPr>
        <p:spPr>
          <a:xfrm flipH="1" flipV="1">
            <a:off x="5576888" y="4797425"/>
            <a:ext cx="1038225" cy="95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00" name="TextBox 42"/>
          <p:cNvSpPr txBox="1">
            <a:spLocks noChangeArrowheads="1"/>
          </p:cNvSpPr>
          <p:nvPr/>
        </p:nvSpPr>
        <p:spPr bwMode="auto">
          <a:xfrm>
            <a:off x="5907088" y="50038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</a:t>
            </a:r>
            <a:endParaRPr lang="en-US" sz="2000" b="1"/>
          </a:p>
        </p:txBody>
      </p:sp>
      <p:sp>
        <p:nvSpPr>
          <p:cNvPr id="32801" name="TextBox 42"/>
          <p:cNvSpPr txBox="1">
            <a:spLocks noChangeArrowheads="1"/>
          </p:cNvSpPr>
          <p:nvPr/>
        </p:nvSpPr>
        <p:spPr bwMode="auto">
          <a:xfrm>
            <a:off x="5932488" y="442436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  <p:cxnSp>
        <p:nvCxnSpPr>
          <p:cNvPr id="80" name="Straight Arrow Connector 79"/>
          <p:cNvCxnSpPr>
            <a:endCxn id="39" idx="3"/>
          </p:cNvCxnSpPr>
          <p:nvPr/>
        </p:nvCxnSpPr>
        <p:spPr>
          <a:xfrm flipV="1">
            <a:off x="5410200" y="3749675"/>
            <a:ext cx="1466850" cy="9747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03" name="TextBox 42"/>
          <p:cNvSpPr txBox="1">
            <a:spLocks noChangeArrowheads="1"/>
          </p:cNvSpPr>
          <p:nvPr/>
        </p:nvSpPr>
        <p:spPr bwMode="auto">
          <a:xfrm>
            <a:off x="5835650" y="3948113"/>
            <a:ext cx="32702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  <p:cxnSp>
        <p:nvCxnSpPr>
          <p:cNvPr id="32804" name="AutoShape 1083"/>
          <p:cNvCxnSpPr>
            <a:cxnSpLocks noChangeShapeType="1"/>
          </p:cNvCxnSpPr>
          <p:nvPr/>
        </p:nvCxnSpPr>
        <p:spPr bwMode="auto">
          <a:xfrm rot="5400000" flipH="1" flipV="1">
            <a:off x="7030244" y="4521994"/>
            <a:ext cx="12700" cy="388938"/>
          </a:xfrm>
          <a:prstGeom prst="curvedConnector3">
            <a:avLst>
              <a:gd name="adj1" fmla="val 2442537"/>
            </a:avLst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805" name="TextBox 42"/>
          <p:cNvSpPr txBox="1">
            <a:spLocks noChangeArrowheads="1"/>
          </p:cNvSpPr>
          <p:nvPr/>
        </p:nvSpPr>
        <p:spPr bwMode="auto">
          <a:xfrm>
            <a:off x="7094538" y="4160838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</a:t>
            </a:r>
            <a:endParaRPr lang="en-U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Exponential blow-up in simulating </a:t>
            </a:r>
            <a:r>
              <a:rPr lang="en-US" dirty="0" err="1" smtClean="0"/>
              <a:t>nondeterminism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In general the DFA might need a state for every subset of states of the NFA</a:t>
            </a:r>
          </a:p>
          <a:p>
            <a:pPr lvl="1">
              <a:defRPr/>
            </a:pPr>
            <a:r>
              <a:rPr lang="en-US" dirty="0" smtClean="0"/>
              <a:t>Power set of the set of states of the NFA</a:t>
            </a:r>
          </a:p>
          <a:p>
            <a:pPr lvl="1">
              <a:defRPr/>
            </a:pPr>
            <a:r>
              <a:rPr lang="en-US" dirty="0" smtClean="0"/>
              <a:t>n-state NFA yields DFA with at most 2</a:t>
            </a:r>
            <a:r>
              <a:rPr lang="en-US" baseline="30000" dirty="0" smtClean="0"/>
              <a:t>n</a:t>
            </a:r>
            <a:r>
              <a:rPr lang="en-US" dirty="0" smtClean="0"/>
              <a:t> states</a:t>
            </a:r>
          </a:p>
          <a:p>
            <a:pPr lvl="1">
              <a:defRPr/>
            </a:pPr>
            <a:r>
              <a:rPr lang="en-US" dirty="0" smtClean="0"/>
              <a:t>We saw an example where roughly 2</a:t>
            </a:r>
            <a:r>
              <a:rPr lang="en-US" baseline="30000" dirty="0" smtClean="0"/>
              <a:t>n</a:t>
            </a:r>
            <a:r>
              <a:rPr lang="en-US" dirty="0" smtClean="0"/>
              <a:t> is necessary</a:t>
            </a:r>
          </a:p>
          <a:p>
            <a:pPr lvl="2">
              <a:defRPr/>
            </a:pPr>
            <a:r>
              <a:rPr lang="en-US" dirty="0" smtClean="0"/>
              <a:t>Is the n</a:t>
            </a:r>
            <a:r>
              <a:rPr lang="en-US" baseline="30000" dirty="0" smtClean="0"/>
              <a:t>th</a:t>
            </a:r>
            <a:r>
              <a:rPr lang="en-US" dirty="0" smtClean="0"/>
              <a:t> char from the end a 1?</a:t>
            </a:r>
          </a:p>
          <a:p>
            <a:pPr lvl="2"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The famous “P=NP?” question asks whether a similar blow-up is always necessary to get rid of </a:t>
            </a:r>
            <a:r>
              <a:rPr lang="en-US" dirty="0" err="1" smtClean="0"/>
              <a:t>nondeterminism</a:t>
            </a:r>
            <a:r>
              <a:rPr lang="en-US" dirty="0" smtClean="0"/>
              <a:t> for polynomial-time algorithms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58DED2-BCFF-41EC-BC4F-CCEDB519AC0C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Last lecture highlights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620CBC-B72D-4D7F-BE2C-F84FB8CD4AD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5126" name="Group 6"/>
          <p:cNvGrpSpPr>
            <a:grpSpLocks/>
          </p:cNvGrpSpPr>
          <p:nvPr/>
        </p:nvGrpSpPr>
        <p:grpSpPr bwMode="auto">
          <a:xfrm>
            <a:off x="2133600" y="2971800"/>
            <a:ext cx="4572000" cy="2003425"/>
            <a:chOff x="4267200" y="4495800"/>
            <a:chExt cx="4495800" cy="1919359"/>
          </a:xfrm>
        </p:grpSpPr>
        <p:sp>
          <p:nvSpPr>
            <p:cNvPr id="8" name="Oval 7"/>
            <p:cNvSpPr/>
            <p:nvPr/>
          </p:nvSpPr>
          <p:spPr>
            <a:xfrm>
              <a:off x="4571604" y="5257765"/>
              <a:ext cx="533876" cy="533831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s</a:t>
              </a:r>
              <a:r>
                <a:rPr lang="en-US" sz="1600" b="1" baseline="-25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7009951" y="5257765"/>
              <a:ext cx="533876" cy="533831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s</a:t>
              </a:r>
              <a:r>
                <a:rPr lang="en-US" sz="1600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8229124" y="5257765"/>
              <a:ext cx="533876" cy="533831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s</a:t>
              </a:r>
              <a:r>
                <a:rPr lang="en-US" b="1" baseline="-25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5790777" y="5257765"/>
              <a:ext cx="533876" cy="533831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s</a:t>
              </a:r>
              <a:r>
                <a:rPr lang="en-US" sz="1600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5132" name="TextBox 14"/>
            <p:cNvSpPr txBox="1">
              <a:spLocks noChangeArrowheads="1"/>
            </p:cNvSpPr>
            <p:nvPr/>
          </p:nvSpPr>
          <p:spPr bwMode="auto">
            <a:xfrm>
              <a:off x="7543800" y="5181600"/>
              <a:ext cx="228600" cy="319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1</a:t>
              </a:r>
            </a:p>
          </p:txBody>
        </p:sp>
        <p:sp>
          <p:nvSpPr>
            <p:cNvPr id="5133" name="TextBox 15"/>
            <p:cNvSpPr txBox="1">
              <a:spLocks noChangeArrowheads="1"/>
            </p:cNvSpPr>
            <p:nvPr/>
          </p:nvSpPr>
          <p:spPr bwMode="auto">
            <a:xfrm>
              <a:off x="6400799" y="5181600"/>
              <a:ext cx="228600" cy="319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1</a:t>
              </a:r>
            </a:p>
          </p:txBody>
        </p:sp>
        <p:cxnSp>
          <p:nvCxnSpPr>
            <p:cNvPr id="14" name="Straight Arrow Connector 13"/>
            <p:cNvCxnSpPr>
              <a:stCxn id="8" idx="6"/>
              <a:endCxn id="11" idx="2"/>
            </p:cNvCxnSpPr>
            <p:nvPr/>
          </p:nvCxnSpPr>
          <p:spPr>
            <a:xfrm>
              <a:off x="5105480" y="5523919"/>
              <a:ext cx="68529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35" name="TextBox 18"/>
            <p:cNvSpPr txBox="1">
              <a:spLocks noChangeArrowheads="1"/>
            </p:cNvSpPr>
            <p:nvPr/>
          </p:nvSpPr>
          <p:spPr bwMode="auto">
            <a:xfrm>
              <a:off x="5105400" y="5181600"/>
              <a:ext cx="228600" cy="319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1</a:t>
              </a:r>
            </a:p>
          </p:txBody>
        </p:sp>
        <p:sp>
          <p:nvSpPr>
            <p:cNvPr id="5136" name="TextBox 23"/>
            <p:cNvSpPr txBox="1">
              <a:spLocks noChangeArrowheads="1"/>
            </p:cNvSpPr>
            <p:nvPr/>
          </p:nvSpPr>
          <p:spPr bwMode="auto">
            <a:xfrm>
              <a:off x="8229600" y="6096000"/>
              <a:ext cx="533400" cy="319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0,1</a:t>
              </a:r>
            </a:p>
          </p:txBody>
        </p:sp>
        <p:sp>
          <p:nvSpPr>
            <p:cNvPr id="5137" name="TextBox 24"/>
            <p:cNvSpPr txBox="1">
              <a:spLocks noChangeArrowheads="1"/>
            </p:cNvSpPr>
            <p:nvPr/>
          </p:nvSpPr>
          <p:spPr bwMode="auto">
            <a:xfrm>
              <a:off x="7086600" y="4572000"/>
              <a:ext cx="228600" cy="319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0</a:t>
              </a:r>
            </a:p>
          </p:txBody>
        </p:sp>
        <p:sp>
          <p:nvSpPr>
            <p:cNvPr id="5138" name="TextBox 27"/>
            <p:cNvSpPr txBox="1">
              <a:spLocks noChangeArrowheads="1"/>
            </p:cNvSpPr>
            <p:nvPr/>
          </p:nvSpPr>
          <p:spPr bwMode="auto">
            <a:xfrm>
              <a:off x="4724400" y="6096000"/>
              <a:ext cx="228600" cy="319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0</a:t>
              </a:r>
            </a:p>
          </p:txBody>
        </p:sp>
        <p:sp>
          <p:nvSpPr>
            <p:cNvPr id="5139" name="TextBox 28"/>
            <p:cNvSpPr txBox="1">
              <a:spLocks noChangeArrowheads="1"/>
            </p:cNvSpPr>
            <p:nvPr/>
          </p:nvSpPr>
          <p:spPr bwMode="auto">
            <a:xfrm>
              <a:off x="5791199" y="4724400"/>
              <a:ext cx="228600" cy="319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0</a:t>
              </a:r>
            </a:p>
          </p:txBody>
        </p:sp>
        <p:sp>
          <p:nvSpPr>
            <p:cNvPr id="20" name="Arc 19"/>
            <p:cNvSpPr/>
            <p:nvPr/>
          </p:nvSpPr>
          <p:spPr>
            <a:xfrm>
              <a:off x="4952498" y="4909481"/>
              <a:ext cx="1067753" cy="652461"/>
            </a:xfrm>
            <a:prstGeom prst="arc">
              <a:avLst>
                <a:gd name="adj1" fmla="val 10855616"/>
                <a:gd name="adj2" fmla="val 0"/>
              </a:avLst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  <p:sp>
          <p:nvSpPr>
            <p:cNvPr id="21" name="Arc 20"/>
            <p:cNvSpPr/>
            <p:nvPr/>
          </p:nvSpPr>
          <p:spPr>
            <a:xfrm>
              <a:off x="4724586" y="4495800"/>
              <a:ext cx="2591329" cy="1447884"/>
            </a:xfrm>
            <a:prstGeom prst="arc">
              <a:avLst>
                <a:gd name="adj1" fmla="val 10677123"/>
                <a:gd name="adj2" fmla="val 0"/>
              </a:avLst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6324653" y="5485898"/>
              <a:ext cx="68529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7543827" y="5485898"/>
              <a:ext cx="68529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Arc 23"/>
            <p:cNvSpPr/>
            <p:nvPr/>
          </p:nvSpPr>
          <p:spPr>
            <a:xfrm rot="14988361">
              <a:off x="4669524" y="5813313"/>
              <a:ext cx="381743" cy="380894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  <p:sp>
          <p:nvSpPr>
            <p:cNvPr id="25" name="Arc 24"/>
            <p:cNvSpPr/>
            <p:nvPr/>
          </p:nvSpPr>
          <p:spPr>
            <a:xfrm rot="14988361">
              <a:off x="8283337" y="5769207"/>
              <a:ext cx="381742" cy="380894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4267200" y="5485898"/>
              <a:ext cx="304404" cy="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685800" y="1524000"/>
            <a:ext cx="7931150" cy="12001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ea typeface="ＭＳ Ｐゴシック" pitchFamily="34" charset="-128"/>
              </a:rPr>
              <a:t>Lemma:  The language recognized by a DFA is the set of</a:t>
            </a:r>
          </a:p>
          <a:p>
            <a:pPr>
              <a:defRPr/>
            </a:pPr>
            <a:r>
              <a:rPr lang="en-US" sz="2400" dirty="0">
                <a:ea typeface="ＭＳ Ｐゴシック" pitchFamily="34" charset="-128"/>
              </a:rPr>
              <a:t>strings x that label some path from its start state to one</a:t>
            </a:r>
          </a:p>
          <a:p>
            <a:pPr>
              <a:defRPr/>
            </a:pPr>
            <a:r>
              <a:rPr lang="en-US" sz="2400" dirty="0">
                <a:ea typeface="ＭＳ Ｐゴシック" pitchFamily="34" charset="-128"/>
              </a:rPr>
              <a:t>of its final states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647699" y="3581400"/>
            <a:ext cx="8001000" cy="1295400"/>
          </a:xfrm>
          <a:prstGeom prst="rect">
            <a:avLst/>
          </a:prstGeom>
          <a:solidFill>
            <a:srgbClr val="C6D9F1">
              <a:alpha val="85098"/>
            </a:srgbClr>
          </a:solidFill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Nondeterministic Finite Automaton (NFA)</a:t>
            </a:r>
            <a:endParaRPr 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sz="2800" dirty="0" smtClean="0"/>
              <a:t>Graph with start state, final states, edges labeled by symbols (like DFA) but</a:t>
            </a:r>
          </a:p>
          <a:p>
            <a:pPr lvl="1"/>
            <a:r>
              <a:rPr lang="en-US" sz="2400" dirty="0" smtClean="0"/>
              <a:t>Not required to have exactly 1 edge out of each state labeled by each symbol  - can have 0 or &gt;1</a:t>
            </a:r>
          </a:p>
          <a:p>
            <a:pPr lvl="1"/>
            <a:r>
              <a:rPr lang="en-US" sz="2400" dirty="0" smtClean="0"/>
              <a:t>Also can have edges labeled by empty string </a:t>
            </a:r>
            <a:r>
              <a:rPr lang="en-US" sz="2400" b="1" dirty="0" smtClean="0">
                <a:sym typeface="Symbol" pitchFamily="18" charset="2"/>
              </a:rPr>
              <a:t></a:t>
            </a:r>
          </a:p>
          <a:p>
            <a:r>
              <a:rPr lang="en-US" sz="2800" b="1" dirty="0" smtClean="0"/>
              <a:t>Definition: </a:t>
            </a:r>
            <a:r>
              <a:rPr lang="en-US" sz="2800" dirty="0" smtClean="0"/>
              <a:t>The language recognized by an NFA is the set of strings  x that label some path from its start state to one of its final states</a:t>
            </a:r>
          </a:p>
          <a:p>
            <a:endParaRPr lang="en-US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F065CA-ADFA-4DA8-AFEA-80C06C7229B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6151" name="Group 26"/>
          <p:cNvGrpSpPr>
            <a:grpSpLocks/>
          </p:cNvGrpSpPr>
          <p:nvPr/>
        </p:nvGrpSpPr>
        <p:grpSpPr bwMode="auto">
          <a:xfrm>
            <a:off x="2362200" y="5029200"/>
            <a:ext cx="4572000" cy="1344613"/>
            <a:chOff x="2362200" y="5059196"/>
            <a:chExt cx="4572000" cy="1344581"/>
          </a:xfrm>
        </p:grpSpPr>
        <p:sp>
          <p:nvSpPr>
            <p:cNvPr id="8" name="Oval 7"/>
            <p:cNvSpPr/>
            <p:nvPr/>
          </p:nvSpPr>
          <p:spPr>
            <a:xfrm>
              <a:off x="2671763" y="5138569"/>
              <a:ext cx="542925" cy="5572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s</a:t>
              </a:r>
              <a:r>
                <a:rPr lang="en-US" sz="1600" b="1" baseline="-25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5151438" y="5138569"/>
              <a:ext cx="542925" cy="5572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s</a:t>
              </a:r>
              <a:r>
                <a:rPr lang="en-US" sz="1600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6391275" y="5138569"/>
              <a:ext cx="542925" cy="557200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s</a:t>
              </a:r>
              <a:r>
                <a:rPr lang="en-US" b="1" baseline="-25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3911600" y="5138569"/>
              <a:ext cx="542925" cy="5572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s</a:t>
              </a:r>
              <a:r>
                <a:rPr lang="en-US" sz="1600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156" name="TextBox 14"/>
            <p:cNvSpPr txBox="1">
              <a:spLocks noChangeArrowheads="1"/>
            </p:cNvSpPr>
            <p:nvPr/>
          </p:nvSpPr>
          <p:spPr bwMode="auto">
            <a:xfrm>
              <a:off x="5694336" y="5059196"/>
              <a:ext cx="232475" cy="333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1</a:t>
              </a:r>
            </a:p>
          </p:txBody>
        </p:sp>
        <p:sp>
          <p:nvSpPr>
            <p:cNvPr id="6157" name="TextBox 15"/>
            <p:cNvSpPr txBox="1">
              <a:spLocks noChangeArrowheads="1"/>
            </p:cNvSpPr>
            <p:nvPr/>
          </p:nvSpPr>
          <p:spPr bwMode="auto">
            <a:xfrm>
              <a:off x="4531962" y="5059196"/>
              <a:ext cx="232475" cy="333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1</a:t>
              </a:r>
            </a:p>
          </p:txBody>
        </p:sp>
        <p:cxnSp>
          <p:nvCxnSpPr>
            <p:cNvPr id="14" name="Straight Arrow Connector 13"/>
            <p:cNvCxnSpPr>
              <a:stCxn id="8" idx="6"/>
              <a:endCxn id="11" idx="2"/>
            </p:cNvCxnSpPr>
            <p:nvPr/>
          </p:nvCxnSpPr>
          <p:spPr>
            <a:xfrm>
              <a:off x="3214688" y="5416375"/>
              <a:ext cx="69691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59" name="TextBox 18"/>
            <p:cNvSpPr txBox="1">
              <a:spLocks noChangeArrowheads="1"/>
            </p:cNvSpPr>
            <p:nvPr/>
          </p:nvSpPr>
          <p:spPr bwMode="auto">
            <a:xfrm>
              <a:off x="3214607" y="5059196"/>
              <a:ext cx="232475" cy="333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1</a:t>
              </a:r>
            </a:p>
          </p:txBody>
        </p:sp>
        <p:sp>
          <p:nvSpPr>
            <p:cNvPr id="6160" name="TextBox 23"/>
            <p:cNvSpPr txBox="1">
              <a:spLocks noChangeArrowheads="1"/>
            </p:cNvSpPr>
            <p:nvPr/>
          </p:nvSpPr>
          <p:spPr bwMode="auto">
            <a:xfrm>
              <a:off x="6391759" y="6013590"/>
              <a:ext cx="542441" cy="333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0,1</a:t>
              </a:r>
            </a:p>
          </p:txBody>
        </p:sp>
        <p:sp>
          <p:nvSpPr>
            <p:cNvPr id="6161" name="TextBox 27"/>
            <p:cNvSpPr txBox="1">
              <a:spLocks noChangeArrowheads="1"/>
            </p:cNvSpPr>
            <p:nvPr/>
          </p:nvSpPr>
          <p:spPr bwMode="auto">
            <a:xfrm>
              <a:off x="2819400" y="6096000"/>
              <a:ext cx="457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0,1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4454525" y="5376688"/>
              <a:ext cx="69691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5694363" y="5376688"/>
              <a:ext cx="69691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Arc 23"/>
            <p:cNvSpPr/>
            <p:nvPr/>
          </p:nvSpPr>
          <p:spPr>
            <a:xfrm rot="14988361">
              <a:off x="2766224" y="5723545"/>
              <a:ext cx="398453" cy="387350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  <p:sp>
          <p:nvSpPr>
            <p:cNvPr id="25" name="Arc 24"/>
            <p:cNvSpPr/>
            <p:nvPr/>
          </p:nvSpPr>
          <p:spPr>
            <a:xfrm rot="14988361">
              <a:off x="6441286" y="5677509"/>
              <a:ext cx="398454" cy="387350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2362200" y="5376688"/>
              <a:ext cx="309563" cy="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Three ways of thinking about NFAs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Outside observer:  Is there a path labeled by x from the start state to some final state?  </a:t>
            </a:r>
          </a:p>
          <a:p>
            <a:pPr lvl="3"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Perfect guesser: The NFA has input x and whenever there is a choice of what to do it </a:t>
            </a:r>
            <a:r>
              <a:rPr lang="en-US" smtClean="0"/>
              <a:t>magically guesses </a:t>
            </a:r>
            <a:r>
              <a:rPr lang="en-US" dirty="0" smtClean="0"/>
              <a:t>a good one (if one exists)</a:t>
            </a:r>
          </a:p>
          <a:p>
            <a:pPr lvl="3"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Parallel exploration:  The NFA computation runs all possible computations on x step-by-step at the same time in parallel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8E0B1-0EA8-4E9E-BF10-5BAD933A92F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Design an NFA with 4 states to recognize the set of binary strings whose 3</a:t>
            </a:r>
            <a:r>
              <a:rPr lang="en-US" sz="3600" baseline="30000" dirty="0" smtClean="0"/>
              <a:t>rd</a:t>
            </a:r>
            <a:r>
              <a:rPr lang="en-US" sz="3600" dirty="0" smtClean="0"/>
              <a:t> from last character is a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7FBAA-9388-4064-B062-05877BBFD9A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3600" dirty="0" smtClean="0"/>
              <a:t>Design an NFA to recognize the set of binary strings that contain 111 or have an even # of 1’s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7FBAA-9388-4064-B062-05877BBFD9A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78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676400"/>
            <a:ext cx="8001000" cy="1600200"/>
          </a:xfrm>
          <a:prstGeom prst="rect">
            <a:avLst/>
          </a:prstGeom>
          <a:solidFill>
            <a:srgbClr val="C6D9F1">
              <a:alpha val="85098"/>
            </a:srgbClr>
          </a:solidFill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b="1" dirty="0" smtClean="0"/>
              <a:t>Theorem:</a:t>
            </a:r>
            <a:r>
              <a:rPr lang="en-US" dirty="0" smtClean="0"/>
              <a:t>   For any set of strings (language) A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 </a:t>
            </a:r>
            <a:r>
              <a:rPr lang="en-US" dirty="0" smtClean="0"/>
              <a:t>described by a regular expression, there is an NFA that recognizes A.  </a:t>
            </a:r>
          </a:p>
          <a:p>
            <a:pPr lvl="1"/>
            <a:endParaRPr lang="en-US" dirty="0" smtClean="0"/>
          </a:p>
          <a:p>
            <a:pPr marL="0" indent="0">
              <a:buFont typeface="Arial" charset="0"/>
              <a:buNone/>
            </a:pPr>
            <a:r>
              <a:rPr lang="en-US" dirty="0" smtClean="0"/>
              <a:t>Proof idea:   Structural induction based on the recursive definition of regular expressions...</a:t>
            </a:r>
          </a:p>
          <a:p>
            <a:pPr lvl="1"/>
            <a:endParaRPr lang="en-US" dirty="0" smtClean="0"/>
          </a:p>
          <a:p>
            <a:pPr marL="0" indent="0">
              <a:buFont typeface="Arial" charset="0"/>
              <a:buNone/>
            </a:pPr>
            <a:r>
              <a:rPr lang="en-US" sz="2400" dirty="0" smtClean="0"/>
              <a:t>Note: One can also find a regular expression to describe the language recognized by any NFA but we won’t prove that fact</a:t>
            </a:r>
          </a:p>
        </p:txBody>
      </p:sp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NFAs and Regular Expressions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FA15F2-F92A-45F2-95F3-CA4DB57273E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28575">
          <a:headEnd type="none" w="med" len="med"/>
          <a:tailEnd type="arrow" w="med" len="med"/>
        </a:ln>
      </a:spPr>
      <a:bodyPr anchor="ctr"/>
      <a:lstStyle>
        <a:defPPr algn="ctr">
          <a:defRPr sz="2400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arrow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1179</Words>
  <Application>Microsoft Office PowerPoint</Application>
  <PresentationFormat>On-screen Show (4:3)</PresentationFormat>
  <Paragraphs>448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MS PGothic</vt:lpstr>
      <vt:lpstr>Calibri</vt:lpstr>
      <vt:lpstr>Cambria Math</vt:lpstr>
      <vt:lpstr>Times New Roman</vt:lpstr>
      <vt:lpstr>Symbol</vt:lpstr>
      <vt:lpstr>Office Theme</vt:lpstr>
      <vt:lpstr>CSE 311  Foundations of Computing I</vt:lpstr>
      <vt:lpstr>Announcements</vt:lpstr>
      <vt:lpstr>Last lecture highlights</vt:lpstr>
      <vt:lpstr>Last lecture highlights</vt:lpstr>
      <vt:lpstr>Nondeterministic Finite Automaton (NFA)</vt:lpstr>
      <vt:lpstr>Three ways of thinking about NFAs</vt:lpstr>
      <vt:lpstr>Design an NFA with 4 states to recognize the set of binary strings whose 3rd from last character is a 1</vt:lpstr>
      <vt:lpstr>Design an NFA to recognize the set of binary strings that contain 111 or have an even # of 1’s</vt:lpstr>
      <vt:lpstr>NFAs and Regular Expressions</vt:lpstr>
      <vt:lpstr>Regular expressions over </vt:lpstr>
      <vt:lpstr>Basis </vt:lpstr>
      <vt:lpstr>Basis </vt:lpstr>
      <vt:lpstr>Inductive Hypothesis</vt:lpstr>
      <vt:lpstr>Inductive Step</vt:lpstr>
      <vt:lpstr>Inductive Step</vt:lpstr>
      <vt:lpstr>Inductive Step</vt:lpstr>
      <vt:lpstr>Inductive Step</vt:lpstr>
      <vt:lpstr>Inductive Step</vt:lpstr>
      <vt:lpstr>Inductive Step</vt:lpstr>
      <vt:lpstr>Build a NFA for (01 1)*0</vt:lpstr>
      <vt:lpstr>Solution</vt:lpstr>
      <vt:lpstr>NFAs and DFAs</vt:lpstr>
      <vt:lpstr>Conversion of NFAs to a DFAs</vt:lpstr>
      <vt:lpstr>Conversion of NFAs to a DFAs</vt:lpstr>
      <vt:lpstr>Conversion of NFAs to a DFAs</vt:lpstr>
      <vt:lpstr>Conversion of NFAs to a DFAs</vt:lpstr>
      <vt:lpstr>Example: NFA to DFA</vt:lpstr>
      <vt:lpstr>Example: NFA to DFA</vt:lpstr>
      <vt:lpstr>Example: NFA to DFA</vt:lpstr>
      <vt:lpstr>Example: NFA to DFA</vt:lpstr>
      <vt:lpstr>Example: NFA to DFA</vt:lpstr>
      <vt:lpstr>Example: NFA to DFA</vt:lpstr>
      <vt:lpstr>Example: NFA to DFA</vt:lpstr>
      <vt:lpstr>Example: NFA to DFA</vt:lpstr>
      <vt:lpstr>Exponential blow-up in simulating nondeterminism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CSE370: Introduction to Digital Design</dc:title>
  <dc:creator/>
  <cp:lastModifiedBy/>
  <cp:revision>5</cp:revision>
  <cp:lastPrinted>1901-01-01T07:00:00Z</cp:lastPrinted>
  <dcterms:created xsi:type="dcterms:W3CDTF">2010-01-04T17:42:51Z</dcterms:created>
  <dcterms:modified xsi:type="dcterms:W3CDTF">2013-05-24T01:48:46Z</dcterms:modified>
</cp:coreProperties>
</file>