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embedTrueTypeFonts="1" saveSubsetFonts="1" autoCompressPictures="0">
  <p:sldMasterIdLst>
    <p:sldMasterId id="2147483706" r:id="rId1"/>
  </p:sldMasterIdLst>
  <p:notesMasterIdLst>
    <p:notesMasterId r:id="rId25"/>
  </p:notesMasterIdLst>
  <p:handoutMasterIdLst>
    <p:handoutMasterId r:id="rId26"/>
  </p:handoutMasterIdLst>
  <p:sldIdLst>
    <p:sldId id="413" r:id="rId2"/>
    <p:sldId id="415" r:id="rId3"/>
    <p:sldId id="447" r:id="rId4"/>
    <p:sldId id="473" r:id="rId5"/>
    <p:sldId id="479" r:id="rId6"/>
    <p:sldId id="455" r:id="rId7"/>
    <p:sldId id="456" r:id="rId8"/>
    <p:sldId id="457" r:id="rId9"/>
    <p:sldId id="458" r:id="rId10"/>
    <p:sldId id="469" r:id="rId11"/>
    <p:sldId id="470" r:id="rId12"/>
    <p:sldId id="459" r:id="rId13"/>
    <p:sldId id="461" r:id="rId14"/>
    <p:sldId id="462" r:id="rId15"/>
    <p:sldId id="463" r:id="rId16"/>
    <p:sldId id="464" r:id="rId17"/>
    <p:sldId id="465" r:id="rId18"/>
    <p:sldId id="466" r:id="rId19"/>
    <p:sldId id="467" r:id="rId20"/>
    <p:sldId id="468" r:id="rId21"/>
    <p:sldId id="476" r:id="rId22"/>
    <p:sldId id="477" r:id="rId23"/>
    <p:sldId id="478" r:id="rId24"/>
  </p:sldIdLst>
  <p:sldSz cx="9144000" cy="6858000" type="screen4x3"/>
  <p:notesSz cx="7315200" cy="9601200"/>
  <p:embeddedFontLst>
    <p:embeddedFont>
      <p:font typeface="MS PGothic" pitchFamily="34" charset="-128"/>
      <p:regular r:id="rId27"/>
    </p:embeddedFont>
    <p:embeddedFont>
      <p:font typeface="Calibri" pitchFamily="34" charset="0"/>
      <p:regular r:id="rId28"/>
      <p:bold r:id="rId29"/>
      <p:italic r:id="rId30"/>
      <p:boldItalic r:id="rId31"/>
    </p:embeddedFont>
    <p:embeddedFont>
      <p:font typeface="Tahoma" pitchFamily="34" charset="0"/>
      <p:regular r:id="rId32"/>
      <p:bold r:id="rId33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99"/>
    <a:srgbClr val="FFFF00"/>
    <a:srgbClr val="FFFF99"/>
    <a:srgbClr val="0000FF"/>
    <a:srgbClr val="CC99FF"/>
    <a:srgbClr val="00CCFF"/>
    <a:srgbClr val="9999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129" autoAdjust="0"/>
    <p:restoredTop sz="95272" autoAdjust="0"/>
  </p:normalViewPr>
  <p:slideViewPr>
    <p:cSldViewPr>
      <p:cViewPr varScale="1">
        <p:scale>
          <a:sx n="127" d="100"/>
          <a:sy n="127" d="100"/>
        </p:scale>
        <p:origin x="-3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6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94267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080" tIns="47199" rIns="96080" bIns="471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24579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35075" y="727075"/>
            <a:ext cx="4845050" cy="3633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0126460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ＭＳ Ｐゴシック" pitchFamily="-111" charset="-128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E026D-B98A-4ECF-A0C1-8E4FCB6D8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10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89306-DE8F-4A68-A8F6-DAF9EAB48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13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993DA-030A-4068-9E6B-CCBE2C0B4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61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A625D-0FC3-4A1D-9804-E6C4F467C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580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18EE4-8FB2-4A25-8DEA-B98FA7D4D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04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E8889-6362-4919-9946-0FC8DFB41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3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52E68-4324-4343-B514-056141980A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06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BD6B4-8035-4FBE-9EF2-F68EE255B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326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4BC70-4102-43D0-95D5-5C736E770F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03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04391-268E-4502-96DE-86F06E124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57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49517-E285-4446-AB8B-F2303AECAF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5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77C3E163-11BB-490C-9075-FDFE2B926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Lecture 22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Finite State Machines: Output and Minimization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Spring 2013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1D732-B0FC-4F71-88D9-01F44A9729AD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 Minimization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Many different FSMs (DFAs) for the same problem</a:t>
            </a:r>
          </a:p>
          <a:p>
            <a:r>
              <a:rPr lang="en-US" smtClean="0"/>
              <a:t>Take a given FSM and try to reduce its state set by combining states</a:t>
            </a:r>
          </a:p>
          <a:p>
            <a:pPr lvl="1"/>
            <a:r>
              <a:rPr lang="en-US" smtClean="0"/>
              <a:t>Algorithm will always produce the unique minimal equivalent machine (up to renaming of states) but we won’t prove this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EF4C1A-948B-4BF9-B50E-CEC9F873286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 minimization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290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Put states into groups based on their outputs (or whether they are final states or not)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Repeat the following until no change happens</a:t>
            </a:r>
          </a:p>
          <a:p>
            <a:pPr marL="971550" lvl="1" indent="-514350">
              <a:buFont typeface="+mj-lt"/>
              <a:buAutoNum type="alphaLcPeriod"/>
              <a:defRPr/>
            </a:pPr>
            <a:r>
              <a:rPr lang="en-US" dirty="0" smtClean="0"/>
              <a:t>If there is a symbol </a:t>
            </a:r>
            <a:r>
              <a:rPr lang="en-US" b="1" i="1" dirty="0" smtClean="0"/>
              <a:t>s</a:t>
            </a:r>
            <a:r>
              <a:rPr lang="en-US" dirty="0" smtClean="0"/>
              <a:t> so that not all states in a group G agree on which group </a:t>
            </a:r>
            <a:r>
              <a:rPr lang="en-US" b="1" i="1" dirty="0" smtClean="0"/>
              <a:t>s</a:t>
            </a:r>
            <a:r>
              <a:rPr lang="en-US" dirty="0" smtClean="0"/>
              <a:t> leads to, split G into smaller groups based on which group the states go to on</a:t>
            </a:r>
            <a:r>
              <a:rPr lang="en-US" b="1" dirty="0" smtClean="0"/>
              <a:t> </a:t>
            </a:r>
            <a:r>
              <a:rPr lang="en-US" b="1" i="1" dirty="0" smtClean="0"/>
              <a:t>s</a:t>
            </a:r>
          </a:p>
          <a:p>
            <a:pPr marL="914400" lvl="1" indent="-514350">
              <a:buFont typeface="+mj-lt"/>
              <a:buAutoNum type="alphaLcPeriod"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073D5B-5800-4BED-8957-9532B269D68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76600" y="4648200"/>
            <a:ext cx="381000" cy="381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76600" y="5181600"/>
            <a:ext cx="381000" cy="381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76600" y="6248400"/>
            <a:ext cx="381000" cy="381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76600" y="5715000"/>
            <a:ext cx="381000" cy="381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895600" y="4343400"/>
            <a:ext cx="1066800" cy="2514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00600" y="4419600"/>
            <a:ext cx="381000" cy="381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800600" y="4953000"/>
            <a:ext cx="381000" cy="381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800600" y="5791200"/>
            <a:ext cx="381000" cy="381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800600" y="6324600"/>
            <a:ext cx="381000" cy="381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419600" y="4343400"/>
            <a:ext cx="10668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19600" y="5715000"/>
            <a:ext cx="10668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82" name="TextBox 17"/>
          <p:cNvSpPr txBox="1">
            <a:spLocks noChangeArrowheads="1"/>
          </p:cNvSpPr>
          <p:nvPr/>
        </p:nvSpPr>
        <p:spPr bwMode="auto">
          <a:xfrm>
            <a:off x="2895600" y="5410200"/>
            <a:ext cx="449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G</a:t>
            </a:r>
            <a:r>
              <a:rPr lang="en-US" baseline="-25000"/>
              <a:t>1</a:t>
            </a:r>
          </a:p>
        </p:txBody>
      </p:sp>
      <p:sp>
        <p:nvSpPr>
          <p:cNvPr id="11283" name="TextBox 18"/>
          <p:cNvSpPr txBox="1">
            <a:spLocks noChangeArrowheads="1"/>
          </p:cNvSpPr>
          <p:nvPr/>
        </p:nvSpPr>
        <p:spPr bwMode="auto">
          <a:xfrm>
            <a:off x="5113338" y="4724400"/>
            <a:ext cx="4492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G</a:t>
            </a:r>
            <a:r>
              <a:rPr lang="en-US" baseline="-25000"/>
              <a:t>2</a:t>
            </a:r>
          </a:p>
        </p:txBody>
      </p:sp>
      <p:sp>
        <p:nvSpPr>
          <p:cNvPr id="11284" name="TextBox 19"/>
          <p:cNvSpPr txBox="1">
            <a:spLocks noChangeArrowheads="1"/>
          </p:cNvSpPr>
          <p:nvPr/>
        </p:nvSpPr>
        <p:spPr bwMode="auto">
          <a:xfrm>
            <a:off x="5029200" y="6019800"/>
            <a:ext cx="449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G</a:t>
            </a:r>
            <a:r>
              <a:rPr lang="en-US" baseline="-25000"/>
              <a:t>3</a:t>
            </a:r>
          </a:p>
        </p:txBody>
      </p:sp>
      <p:cxnSp>
        <p:nvCxnSpPr>
          <p:cNvPr id="22" name="Straight Arrow Connector 21"/>
          <p:cNvCxnSpPr>
            <a:stCxn id="7" idx="6"/>
            <a:endCxn id="12" idx="2"/>
          </p:cNvCxnSpPr>
          <p:nvPr/>
        </p:nvCxnSpPr>
        <p:spPr>
          <a:xfrm flipV="1">
            <a:off x="3657600" y="4610100"/>
            <a:ext cx="114300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6"/>
            <a:endCxn id="13" idx="2"/>
          </p:cNvCxnSpPr>
          <p:nvPr/>
        </p:nvCxnSpPr>
        <p:spPr>
          <a:xfrm flipV="1">
            <a:off x="3657600" y="5143500"/>
            <a:ext cx="114300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0" idx="6"/>
            <a:endCxn id="14" idx="2"/>
          </p:cNvCxnSpPr>
          <p:nvPr/>
        </p:nvCxnSpPr>
        <p:spPr>
          <a:xfrm>
            <a:off x="3657600" y="5905500"/>
            <a:ext cx="1143000" cy="76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6"/>
            <a:endCxn id="15" idx="2"/>
          </p:cNvCxnSpPr>
          <p:nvPr/>
        </p:nvCxnSpPr>
        <p:spPr>
          <a:xfrm>
            <a:off x="3657600" y="6438900"/>
            <a:ext cx="1143000" cy="76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 Minimization Example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9E09C-3DFB-4DE5-87D0-9CC78765354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2294" name="Rectangle 1026"/>
          <p:cNvSpPr>
            <a:spLocks noChangeArrowheads="1"/>
          </p:cNvSpPr>
          <p:nvPr/>
        </p:nvSpPr>
        <p:spPr bwMode="auto">
          <a:xfrm>
            <a:off x="5105400" y="3200400"/>
            <a:ext cx="29813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1775"/>
              </a:lnSpc>
            </a:pPr>
            <a:r>
              <a:rPr lang="en-US"/>
              <a:t>state </a:t>
            </a:r>
            <a:br>
              <a:rPr lang="en-US"/>
            </a:br>
            <a:r>
              <a:rPr lang="en-US"/>
              <a:t>transition table</a:t>
            </a:r>
          </a:p>
        </p:txBody>
      </p:sp>
      <p:grpSp>
        <p:nvGrpSpPr>
          <p:cNvPr id="12295" name="Group 1027"/>
          <p:cNvGrpSpPr>
            <a:grpSpLocks/>
          </p:cNvGrpSpPr>
          <p:nvPr/>
        </p:nvGrpSpPr>
        <p:grpSpPr bwMode="auto">
          <a:xfrm>
            <a:off x="4800600" y="1219200"/>
            <a:ext cx="4235450" cy="2081213"/>
            <a:chOff x="2856" y="2024"/>
            <a:chExt cx="2705" cy="1328"/>
          </a:xfrm>
        </p:grpSpPr>
        <p:sp>
          <p:nvSpPr>
            <p:cNvPr id="12352" name="Rectangle 1028"/>
            <p:cNvSpPr>
              <a:spLocks noChangeArrowheads="1"/>
            </p:cNvSpPr>
            <p:nvPr/>
          </p:nvSpPr>
          <p:spPr bwMode="auto">
            <a:xfrm>
              <a:off x="2905" y="2024"/>
              <a:ext cx="2656" cy="1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1127125" algn="l"/>
                  <a:tab pos="1577975" algn="l"/>
                  <a:tab pos="2028825" algn="l"/>
                  <a:tab pos="2479675" algn="l"/>
                  <a:tab pos="3155950" algn="l"/>
                </a:tabLst>
              </a:pPr>
              <a:r>
                <a:rPr lang="en-US"/>
                <a:t>present	        next state        output</a:t>
              </a:r>
              <a:br>
                <a:rPr lang="en-US"/>
              </a:br>
              <a:r>
                <a:rPr lang="en-US"/>
                <a:t>  state	0	1	2	3	</a:t>
              </a:r>
              <a:br>
                <a:rPr lang="en-US"/>
              </a:br>
              <a:r>
                <a:rPr lang="en-US"/>
                <a:t>    S0	S0	S1	S2	S3	1</a:t>
              </a:r>
              <a:br>
                <a:rPr lang="en-US"/>
              </a:br>
              <a:r>
                <a:rPr lang="en-US"/>
                <a:t>    S1	S0	S3	S1	S5	0</a:t>
              </a:r>
              <a:br>
                <a:rPr lang="en-US"/>
              </a:br>
              <a:r>
                <a:rPr lang="en-US"/>
                <a:t>    S2	S1	S3	S2	S4	1</a:t>
              </a:r>
              <a:br>
                <a:rPr lang="en-US"/>
              </a:br>
              <a:r>
                <a:rPr lang="en-US"/>
                <a:t>    S3	S1	S0	S4	S5	0</a:t>
              </a:r>
              <a:br>
                <a:rPr lang="en-US"/>
              </a:br>
              <a:r>
                <a:rPr lang="en-US"/>
                <a:t>    S4	S0	S1	S2	S5	1</a:t>
              </a:r>
              <a:br>
                <a:rPr lang="en-US"/>
              </a:br>
              <a:r>
                <a:rPr lang="en-US"/>
                <a:t>    S5	S1	S4	S0	S5	0</a:t>
              </a:r>
            </a:p>
          </p:txBody>
        </p:sp>
        <p:sp>
          <p:nvSpPr>
            <p:cNvPr id="12353" name="Line 1029"/>
            <p:cNvSpPr>
              <a:spLocks noChangeShapeType="1"/>
            </p:cNvSpPr>
            <p:nvPr/>
          </p:nvSpPr>
          <p:spPr bwMode="auto">
            <a:xfrm>
              <a:off x="2856" y="2319"/>
              <a:ext cx="235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4" name="Line 1030"/>
            <p:cNvSpPr>
              <a:spLocks noChangeShapeType="1"/>
            </p:cNvSpPr>
            <p:nvPr/>
          </p:nvSpPr>
          <p:spPr bwMode="auto">
            <a:xfrm>
              <a:off x="4704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5" name="Line 1031"/>
            <p:cNvSpPr>
              <a:spLocks noChangeShapeType="1"/>
            </p:cNvSpPr>
            <p:nvPr/>
          </p:nvSpPr>
          <p:spPr bwMode="auto">
            <a:xfrm>
              <a:off x="3576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296" name="Group 1035"/>
          <p:cNvGrpSpPr>
            <a:grpSpLocks/>
          </p:cNvGrpSpPr>
          <p:nvPr/>
        </p:nvGrpSpPr>
        <p:grpSpPr bwMode="auto">
          <a:xfrm>
            <a:off x="1200150" y="1752600"/>
            <a:ext cx="2901950" cy="3987800"/>
            <a:chOff x="407" y="1528"/>
            <a:chExt cx="1379" cy="1951"/>
          </a:xfrm>
        </p:grpSpPr>
        <p:sp>
          <p:nvSpPr>
            <p:cNvPr id="12298" name="Rectangle 1036"/>
            <p:cNvSpPr>
              <a:spLocks noChangeArrowheads="1"/>
            </p:cNvSpPr>
            <p:nvPr/>
          </p:nvSpPr>
          <p:spPr bwMode="auto">
            <a:xfrm>
              <a:off x="619" y="196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2299" name="Rectangle 1037"/>
            <p:cNvSpPr>
              <a:spLocks noChangeArrowheads="1"/>
            </p:cNvSpPr>
            <p:nvPr/>
          </p:nvSpPr>
          <p:spPr bwMode="auto">
            <a:xfrm>
              <a:off x="957" y="1832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2300" name="Rectangle 1038"/>
            <p:cNvSpPr>
              <a:spLocks noChangeArrowheads="1"/>
            </p:cNvSpPr>
            <p:nvPr/>
          </p:nvSpPr>
          <p:spPr bwMode="auto">
            <a:xfrm>
              <a:off x="910" y="206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2301" name="Rectangle 1039"/>
            <p:cNvSpPr>
              <a:spLocks noChangeArrowheads="1"/>
            </p:cNvSpPr>
            <p:nvPr/>
          </p:nvSpPr>
          <p:spPr bwMode="auto">
            <a:xfrm>
              <a:off x="830" y="152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2302" name="Rectangle 1040"/>
            <p:cNvSpPr>
              <a:spLocks noChangeArrowheads="1"/>
            </p:cNvSpPr>
            <p:nvPr/>
          </p:nvSpPr>
          <p:spPr bwMode="auto">
            <a:xfrm>
              <a:off x="810" y="226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2303" name="Rectangle 1041"/>
            <p:cNvSpPr>
              <a:spLocks noChangeArrowheads="1"/>
            </p:cNvSpPr>
            <p:nvPr/>
          </p:nvSpPr>
          <p:spPr bwMode="auto">
            <a:xfrm>
              <a:off x="911" y="250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2304" name="Rectangle 1042"/>
            <p:cNvSpPr>
              <a:spLocks noChangeArrowheads="1"/>
            </p:cNvSpPr>
            <p:nvPr/>
          </p:nvSpPr>
          <p:spPr bwMode="auto">
            <a:xfrm>
              <a:off x="798" y="269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2305" name="Rectangle 1043"/>
            <p:cNvSpPr>
              <a:spLocks noChangeArrowheads="1"/>
            </p:cNvSpPr>
            <p:nvPr/>
          </p:nvSpPr>
          <p:spPr bwMode="auto">
            <a:xfrm>
              <a:off x="467" y="2663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2306" name="Rectangle 1044"/>
            <p:cNvSpPr>
              <a:spLocks noChangeArrowheads="1"/>
            </p:cNvSpPr>
            <p:nvPr/>
          </p:nvSpPr>
          <p:spPr bwMode="auto">
            <a:xfrm>
              <a:off x="581" y="2940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2307" name="Rectangle 1045"/>
            <p:cNvSpPr>
              <a:spLocks noChangeArrowheads="1"/>
            </p:cNvSpPr>
            <p:nvPr/>
          </p:nvSpPr>
          <p:spPr bwMode="auto">
            <a:xfrm>
              <a:off x="978" y="277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2308" name="Rectangle 1046"/>
            <p:cNvSpPr>
              <a:spLocks noChangeArrowheads="1"/>
            </p:cNvSpPr>
            <p:nvPr/>
          </p:nvSpPr>
          <p:spPr bwMode="auto">
            <a:xfrm flipH="1">
              <a:off x="1000" y="3070"/>
              <a:ext cx="29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2309" name="Rectangle 1047"/>
            <p:cNvSpPr>
              <a:spLocks noChangeArrowheads="1"/>
            </p:cNvSpPr>
            <p:nvPr/>
          </p:nvSpPr>
          <p:spPr bwMode="auto">
            <a:xfrm>
              <a:off x="407" y="3143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2310" name="Rectangle 1048"/>
            <p:cNvSpPr>
              <a:spLocks noChangeArrowheads="1"/>
            </p:cNvSpPr>
            <p:nvPr/>
          </p:nvSpPr>
          <p:spPr bwMode="auto">
            <a:xfrm flipH="1">
              <a:off x="1635" y="1529"/>
              <a:ext cx="29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2311" name="Rectangle 1049"/>
            <p:cNvSpPr>
              <a:spLocks noChangeArrowheads="1"/>
            </p:cNvSpPr>
            <p:nvPr/>
          </p:nvSpPr>
          <p:spPr bwMode="auto">
            <a:xfrm>
              <a:off x="1213" y="1655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2312" name="Rectangle 1050"/>
            <p:cNvSpPr>
              <a:spLocks noChangeArrowheads="1"/>
            </p:cNvSpPr>
            <p:nvPr/>
          </p:nvSpPr>
          <p:spPr bwMode="auto">
            <a:xfrm>
              <a:off x="1647" y="1975"/>
              <a:ext cx="25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2313" name="Rectangle 1051"/>
            <p:cNvSpPr>
              <a:spLocks noChangeArrowheads="1"/>
            </p:cNvSpPr>
            <p:nvPr/>
          </p:nvSpPr>
          <p:spPr bwMode="auto">
            <a:xfrm>
              <a:off x="1415" y="2119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2314" name="Rectangle 1052"/>
            <p:cNvSpPr>
              <a:spLocks noChangeArrowheads="1"/>
            </p:cNvSpPr>
            <p:nvPr/>
          </p:nvSpPr>
          <p:spPr bwMode="auto">
            <a:xfrm>
              <a:off x="1510" y="268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2315" name="Rectangle 1053"/>
            <p:cNvSpPr>
              <a:spLocks noChangeArrowheads="1"/>
            </p:cNvSpPr>
            <p:nvPr/>
          </p:nvSpPr>
          <p:spPr bwMode="auto">
            <a:xfrm>
              <a:off x="1219" y="2627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2316" name="Rectangle 1054"/>
            <p:cNvSpPr>
              <a:spLocks noChangeArrowheads="1"/>
            </p:cNvSpPr>
            <p:nvPr/>
          </p:nvSpPr>
          <p:spPr bwMode="auto">
            <a:xfrm>
              <a:off x="1325" y="2210"/>
              <a:ext cx="33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2317" name="Rectangle 1055"/>
            <p:cNvSpPr>
              <a:spLocks noChangeArrowheads="1"/>
            </p:cNvSpPr>
            <p:nvPr/>
          </p:nvSpPr>
          <p:spPr bwMode="auto">
            <a:xfrm>
              <a:off x="1211" y="2912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2318" name="Rectangle 1056"/>
            <p:cNvSpPr>
              <a:spLocks noChangeArrowheads="1"/>
            </p:cNvSpPr>
            <p:nvPr/>
          </p:nvSpPr>
          <p:spPr bwMode="auto">
            <a:xfrm>
              <a:off x="1605" y="339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2319" name="Rectangle 1057"/>
            <p:cNvSpPr>
              <a:spLocks noChangeArrowheads="1"/>
            </p:cNvSpPr>
            <p:nvPr/>
          </p:nvSpPr>
          <p:spPr bwMode="auto">
            <a:xfrm>
              <a:off x="1223" y="3277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2320" name="Rectangle 1058"/>
            <p:cNvSpPr>
              <a:spLocks noChangeArrowheads="1"/>
            </p:cNvSpPr>
            <p:nvPr/>
          </p:nvSpPr>
          <p:spPr bwMode="auto">
            <a:xfrm>
              <a:off x="1739" y="312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2321" name="Oval 1059"/>
            <p:cNvSpPr>
              <a:spLocks noChangeArrowheads="1"/>
            </p:cNvSpPr>
            <p:nvPr/>
          </p:nvSpPr>
          <p:spPr bwMode="auto">
            <a:xfrm>
              <a:off x="588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S0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2322" name="Oval 1060"/>
            <p:cNvSpPr>
              <a:spLocks noChangeArrowheads="1"/>
            </p:cNvSpPr>
            <p:nvPr/>
          </p:nvSpPr>
          <p:spPr bwMode="auto">
            <a:xfrm>
              <a:off x="588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S2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2323" name="Oval 1061"/>
            <p:cNvSpPr>
              <a:spLocks noChangeArrowheads="1"/>
            </p:cNvSpPr>
            <p:nvPr/>
          </p:nvSpPr>
          <p:spPr bwMode="auto">
            <a:xfrm>
              <a:off x="588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S4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2324" name="Oval 1062"/>
            <p:cNvSpPr>
              <a:spLocks noChangeArrowheads="1"/>
            </p:cNvSpPr>
            <p:nvPr/>
          </p:nvSpPr>
          <p:spPr bwMode="auto">
            <a:xfrm>
              <a:off x="1356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S1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2325" name="Oval 1063"/>
            <p:cNvSpPr>
              <a:spLocks noChangeArrowheads="1"/>
            </p:cNvSpPr>
            <p:nvPr/>
          </p:nvSpPr>
          <p:spPr bwMode="auto">
            <a:xfrm>
              <a:off x="1356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S3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2326" name="Oval 1064"/>
            <p:cNvSpPr>
              <a:spLocks noChangeArrowheads="1"/>
            </p:cNvSpPr>
            <p:nvPr/>
          </p:nvSpPr>
          <p:spPr bwMode="auto">
            <a:xfrm>
              <a:off x="1356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S5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2327" name="Line 1065"/>
            <p:cNvSpPr>
              <a:spLocks noChangeShapeType="1"/>
            </p:cNvSpPr>
            <p:nvPr/>
          </p:nvSpPr>
          <p:spPr bwMode="auto">
            <a:xfrm>
              <a:off x="150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8" name="Line 1066"/>
            <p:cNvSpPr>
              <a:spLocks noChangeShapeType="1"/>
            </p:cNvSpPr>
            <p:nvPr/>
          </p:nvSpPr>
          <p:spPr bwMode="auto">
            <a:xfrm>
              <a:off x="78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9" name="Line 1067"/>
            <p:cNvSpPr>
              <a:spLocks noChangeShapeType="1"/>
            </p:cNvSpPr>
            <p:nvPr/>
          </p:nvSpPr>
          <p:spPr bwMode="auto">
            <a:xfrm flipV="1">
              <a:off x="684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0" name="Line 1068"/>
            <p:cNvSpPr>
              <a:spLocks noChangeShapeType="1"/>
            </p:cNvSpPr>
            <p:nvPr/>
          </p:nvSpPr>
          <p:spPr bwMode="auto">
            <a:xfrm>
              <a:off x="876" y="318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1" name="Line 1069"/>
            <p:cNvSpPr>
              <a:spLocks noChangeShapeType="1"/>
            </p:cNvSpPr>
            <p:nvPr/>
          </p:nvSpPr>
          <p:spPr bwMode="auto">
            <a:xfrm flipH="1">
              <a:off x="876" y="328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2" name="Line 1070"/>
            <p:cNvSpPr>
              <a:spLocks noChangeShapeType="1"/>
            </p:cNvSpPr>
            <p:nvPr/>
          </p:nvSpPr>
          <p:spPr bwMode="auto">
            <a:xfrm flipV="1">
              <a:off x="1486" y="1933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3" name="Line 1071"/>
            <p:cNvSpPr>
              <a:spLocks noChangeShapeType="1"/>
            </p:cNvSpPr>
            <p:nvPr/>
          </p:nvSpPr>
          <p:spPr bwMode="auto">
            <a:xfrm>
              <a:off x="1548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4" name="Line 1072"/>
            <p:cNvSpPr>
              <a:spLocks noChangeShapeType="1"/>
            </p:cNvSpPr>
            <p:nvPr/>
          </p:nvSpPr>
          <p:spPr bwMode="auto">
            <a:xfrm>
              <a:off x="876" y="2514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5" name="Line 1073"/>
            <p:cNvSpPr>
              <a:spLocks noChangeShapeType="1"/>
            </p:cNvSpPr>
            <p:nvPr/>
          </p:nvSpPr>
          <p:spPr bwMode="auto">
            <a:xfrm flipV="1">
              <a:off x="828" y="189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6" name="Line 1074"/>
            <p:cNvSpPr>
              <a:spLocks noChangeShapeType="1"/>
            </p:cNvSpPr>
            <p:nvPr/>
          </p:nvSpPr>
          <p:spPr bwMode="auto">
            <a:xfrm flipH="1">
              <a:off x="828" y="261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7" name="Line 1075"/>
            <p:cNvSpPr>
              <a:spLocks noChangeShapeType="1"/>
            </p:cNvSpPr>
            <p:nvPr/>
          </p:nvSpPr>
          <p:spPr bwMode="auto">
            <a:xfrm flipV="1">
              <a:off x="798" y="1920"/>
              <a:ext cx="630" cy="1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8" name="Line 1076"/>
            <p:cNvSpPr>
              <a:spLocks noChangeShapeType="1"/>
            </p:cNvSpPr>
            <p:nvPr/>
          </p:nvSpPr>
          <p:spPr bwMode="auto">
            <a:xfrm>
              <a:off x="876" y="184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9" name="Line 1077"/>
            <p:cNvSpPr>
              <a:spLocks noChangeShapeType="1"/>
            </p:cNvSpPr>
            <p:nvPr/>
          </p:nvSpPr>
          <p:spPr bwMode="auto">
            <a:xfrm flipH="1">
              <a:off x="876" y="174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0" name="Line 1078"/>
            <p:cNvSpPr>
              <a:spLocks noChangeShapeType="1"/>
            </p:cNvSpPr>
            <p:nvPr/>
          </p:nvSpPr>
          <p:spPr bwMode="auto">
            <a:xfrm>
              <a:off x="732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1" name="Line 1079"/>
            <p:cNvSpPr>
              <a:spLocks noChangeShapeType="1"/>
            </p:cNvSpPr>
            <p:nvPr/>
          </p:nvSpPr>
          <p:spPr bwMode="auto">
            <a:xfrm flipH="1" flipV="1">
              <a:off x="768" y="1938"/>
              <a:ext cx="636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2" name="Line 1080"/>
            <p:cNvSpPr>
              <a:spLocks noChangeShapeType="1"/>
            </p:cNvSpPr>
            <p:nvPr/>
          </p:nvSpPr>
          <p:spPr bwMode="auto">
            <a:xfrm>
              <a:off x="798" y="1914"/>
              <a:ext cx="570" cy="5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3" name="Line 1081"/>
            <p:cNvSpPr>
              <a:spLocks noChangeShapeType="1"/>
            </p:cNvSpPr>
            <p:nvPr/>
          </p:nvSpPr>
          <p:spPr bwMode="auto">
            <a:xfrm flipH="1" flipV="1">
              <a:off x="846" y="1878"/>
              <a:ext cx="558" cy="5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344" name="AutoShape 1082"/>
            <p:cNvCxnSpPr>
              <a:cxnSpLocks noChangeShapeType="1"/>
              <a:stCxn id="12326" idx="5"/>
              <a:endCxn id="12326" idx="3"/>
            </p:cNvCxnSpPr>
            <p:nvPr/>
          </p:nvCxnSpPr>
          <p:spPr bwMode="auto">
            <a:xfrm rot="5400000">
              <a:off x="1499" y="3235"/>
              <a:ext cx="1" cy="204"/>
            </a:xfrm>
            <a:prstGeom prst="curvedConnector3">
              <a:avLst>
                <a:gd name="adj1" fmla="val 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45" name="AutoShape 1083"/>
            <p:cNvCxnSpPr>
              <a:cxnSpLocks noChangeShapeType="1"/>
              <a:stCxn id="12324" idx="7"/>
              <a:endCxn id="12324" idx="1"/>
            </p:cNvCxnSpPr>
            <p:nvPr/>
          </p:nvCxnSpPr>
          <p:spPr bwMode="auto">
            <a:xfrm rot="-5400000" flipH="1" flipV="1">
              <a:off x="1499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46" name="AutoShape 1084"/>
            <p:cNvCxnSpPr>
              <a:cxnSpLocks noChangeShapeType="1"/>
              <a:stCxn id="12321" idx="7"/>
              <a:endCxn id="12321" idx="1"/>
            </p:cNvCxnSpPr>
            <p:nvPr/>
          </p:nvCxnSpPr>
          <p:spPr bwMode="auto">
            <a:xfrm rot="-5400000" flipH="1" flipV="1">
              <a:off x="731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47" name="AutoShape 1085"/>
            <p:cNvCxnSpPr>
              <a:cxnSpLocks noChangeShapeType="1"/>
              <a:stCxn id="12323" idx="2"/>
              <a:endCxn id="12321" idx="2"/>
            </p:cNvCxnSpPr>
            <p:nvPr/>
          </p:nvCxnSpPr>
          <p:spPr bwMode="auto">
            <a:xfrm rot="10800000" flipH="1">
              <a:off x="588" y="1794"/>
              <a:ext cx="1" cy="1440"/>
            </a:xfrm>
            <a:prstGeom prst="curvedConnector3">
              <a:avLst>
                <a:gd name="adj1" fmla="val -234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48" name="AutoShape 1086"/>
            <p:cNvCxnSpPr>
              <a:cxnSpLocks noChangeShapeType="1"/>
              <a:stCxn id="12322" idx="3"/>
              <a:endCxn id="12322" idx="1"/>
            </p:cNvCxnSpPr>
            <p:nvPr/>
          </p:nvCxnSpPr>
          <p:spPr bwMode="auto">
            <a:xfrm rot="5400000" flipH="1" flipV="1">
              <a:off x="529" y="2513"/>
              <a:ext cx="204" cy="1"/>
            </a:xfrm>
            <a:prstGeom prst="curvedConnector5">
              <a:avLst>
                <a:gd name="adj1" fmla="val -29412"/>
                <a:gd name="adj2" fmla="val -15600005"/>
                <a:gd name="adj3" fmla="val 12303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49" name="AutoShape 1087"/>
            <p:cNvCxnSpPr>
              <a:cxnSpLocks noChangeShapeType="1"/>
              <a:stCxn id="12324" idx="6"/>
              <a:endCxn id="12326" idx="6"/>
            </p:cNvCxnSpPr>
            <p:nvPr/>
          </p:nvCxnSpPr>
          <p:spPr bwMode="auto">
            <a:xfrm>
              <a:off x="1644" y="1794"/>
              <a:ext cx="1" cy="1440"/>
            </a:xfrm>
            <a:prstGeom prst="curvedConnector3">
              <a:avLst>
                <a:gd name="adj1" fmla="val 120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50" name="AutoShape 1088"/>
            <p:cNvCxnSpPr>
              <a:cxnSpLocks noChangeShapeType="1"/>
              <a:stCxn id="12326" idx="6"/>
              <a:endCxn id="12324" idx="6"/>
            </p:cNvCxnSpPr>
            <p:nvPr/>
          </p:nvCxnSpPr>
          <p:spPr bwMode="auto">
            <a:xfrm flipV="1">
              <a:off x="1644" y="1794"/>
              <a:ext cx="1" cy="1440"/>
            </a:xfrm>
            <a:prstGeom prst="curvedConnector3">
              <a:avLst>
                <a:gd name="adj1" fmla="val 245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51" name="Rectangle 1089"/>
            <p:cNvSpPr>
              <a:spLocks noChangeArrowheads="1"/>
            </p:cNvSpPr>
            <p:nvPr/>
          </p:nvSpPr>
          <p:spPr bwMode="auto">
            <a:xfrm>
              <a:off x="1559" y="212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</p:grpSp>
      <p:sp>
        <p:nvSpPr>
          <p:cNvPr id="12297" name="TextBox 78"/>
          <p:cNvSpPr txBox="1">
            <a:spLocks noChangeArrowheads="1"/>
          </p:cNvSpPr>
          <p:nvPr/>
        </p:nvSpPr>
        <p:spPr bwMode="auto">
          <a:xfrm>
            <a:off x="4572000" y="3886200"/>
            <a:ext cx="42370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Put states into groups based on their</a:t>
            </a:r>
          </a:p>
          <a:p>
            <a:pPr eaLnBrk="1" hangingPunct="1"/>
            <a:r>
              <a:rPr lang="en-US"/>
              <a:t>outputs (or whether they are final states</a:t>
            </a:r>
          </a:p>
          <a:p>
            <a:pPr eaLnBrk="1" hangingPunct="1"/>
            <a:r>
              <a:rPr lang="en-US"/>
              <a:t>or not)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Oval 68"/>
          <p:cNvSpPr/>
          <p:nvPr/>
        </p:nvSpPr>
        <p:spPr>
          <a:xfrm>
            <a:off x="2819400" y="1371600"/>
            <a:ext cx="1752600" cy="4495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914400" y="1447800"/>
            <a:ext cx="1752600" cy="4495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1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 Minimization Example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2D8B57-B170-4464-A488-98315AFF121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3320" name="Rectangle 1026"/>
          <p:cNvSpPr>
            <a:spLocks noChangeArrowheads="1"/>
          </p:cNvSpPr>
          <p:nvPr/>
        </p:nvSpPr>
        <p:spPr bwMode="auto">
          <a:xfrm>
            <a:off x="5105400" y="3200400"/>
            <a:ext cx="29813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1775"/>
              </a:lnSpc>
            </a:pPr>
            <a:r>
              <a:rPr lang="en-US"/>
              <a:t>state </a:t>
            </a:r>
            <a:br>
              <a:rPr lang="en-US"/>
            </a:br>
            <a:r>
              <a:rPr lang="en-US"/>
              <a:t>transition table</a:t>
            </a:r>
          </a:p>
        </p:txBody>
      </p:sp>
      <p:grpSp>
        <p:nvGrpSpPr>
          <p:cNvPr id="13321" name="Group 1027"/>
          <p:cNvGrpSpPr>
            <a:grpSpLocks/>
          </p:cNvGrpSpPr>
          <p:nvPr/>
        </p:nvGrpSpPr>
        <p:grpSpPr bwMode="auto">
          <a:xfrm>
            <a:off x="4800600" y="1219200"/>
            <a:ext cx="4235450" cy="2081213"/>
            <a:chOff x="2856" y="2024"/>
            <a:chExt cx="2705" cy="1328"/>
          </a:xfrm>
        </p:grpSpPr>
        <p:sp>
          <p:nvSpPr>
            <p:cNvPr id="13378" name="Rectangle 1028"/>
            <p:cNvSpPr>
              <a:spLocks noChangeArrowheads="1"/>
            </p:cNvSpPr>
            <p:nvPr/>
          </p:nvSpPr>
          <p:spPr bwMode="auto">
            <a:xfrm>
              <a:off x="2905" y="2024"/>
              <a:ext cx="2656" cy="1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1127125" algn="l"/>
                  <a:tab pos="1577975" algn="l"/>
                  <a:tab pos="2028825" algn="l"/>
                  <a:tab pos="2479675" algn="l"/>
                  <a:tab pos="3155950" algn="l"/>
                </a:tabLst>
              </a:pPr>
              <a:r>
                <a:rPr lang="en-US"/>
                <a:t>present	        next state        output</a:t>
              </a:r>
              <a:br>
                <a:rPr lang="en-US"/>
              </a:br>
              <a:r>
                <a:rPr lang="en-US"/>
                <a:t>  state	0	1	2	3	</a:t>
              </a:r>
              <a:br>
                <a:rPr lang="en-US"/>
              </a:br>
              <a:r>
                <a:rPr lang="en-US"/>
                <a:t>    S0	S0	S1	S2	S3	1</a:t>
              </a:r>
              <a:br>
                <a:rPr lang="en-US"/>
              </a:br>
              <a:r>
                <a:rPr lang="en-US"/>
                <a:t>    S1	S0	S3	S1	S5	0</a:t>
              </a:r>
              <a:br>
                <a:rPr lang="en-US"/>
              </a:br>
              <a:r>
                <a:rPr lang="en-US"/>
                <a:t>    S2	S1	S3	S2	S4	1</a:t>
              </a:r>
              <a:br>
                <a:rPr lang="en-US"/>
              </a:br>
              <a:r>
                <a:rPr lang="en-US"/>
                <a:t>    S3	S1	S0	S4	S5	0</a:t>
              </a:r>
              <a:br>
                <a:rPr lang="en-US"/>
              </a:br>
              <a:r>
                <a:rPr lang="en-US"/>
                <a:t>    S4	S0	S1	S2	S5	1</a:t>
              </a:r>
              <a:br>
                <a:rPr lang="en-US"/>
              </a:br>
              <a:r>
                <a:rPr lang="en-US"/>
                <a:t>    S5	S1	S4	S0	S5	0</a:t>
              </a:r>
            </a:p>
          </p:txBody>
        </p:sp>
        <p:sp>
          <p:nvSpPr>
            <p:cNvPr id="13379" name="Line 1029"/>
            <p:cNvSpPr>
              <a:spLocks noChangeShapeType="1"/>
            </p:cNvSpPr>
            <p:nvPr/>
          </p:nvSpPr>
          <p:spPr bwMode="auto">
            <a:xfrm>
              <a:off x="2856" y="2319"/>
              <a:ext cx="235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0" name="Line 1030"/>
            <p:cNvSpPr>
              <a:spLocks noChangeShapeType="1"/>
            </p:cNvSpPr>
            <p:nvPr/>
          </p:nvSpPr>
          <p:spPr bwMode="auto">
            <a:xfrm>
              <a:off x="4704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1" name="Line 1031"/>
            <p:cNvSpPr>
              <a:spLocks noChangeShapeType="1"/>
            </p:cNvSpPr>
            <p:nvPr/>
          </p:nvSpPr>
          <p:spPr bwMode="auto">
            <a:xfrm>
              <a:off x="3576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322" name="Group 1035"/>
          <p:cNvGrpSpPr>
            <a:grpSpLocks/>
          </p:cNvGrpSpPr>
          <p:nvPr/>
        </p:nvGrpSpPr>
        <p:grpSpPr bwMode="auto">
          <a:xfrm>
            <a:off x="1200150" y="1752600"/>
            <a:ext cx="2901950" cy="3987800"/>
            <a:chOff x="407" y="1528"/>
            <a:chExt cx="1379" cy="1951"/>
          </a:xfrm>
        </p:grpSpPr>
        <p:sp>
          <p:nvSpPr>
            <p:cNvPr id="13324" name="Rectangle 1036"/>
            <p:cNvSpPr>
              <a:spLocks noChangeArrowheads="1"/>
            </p:cNvSpPr>
            <p:nvPr/>
          </p:nvSpPr>
          <p:spPr bwMode="auto">
            <a:xfrm>
              <a:off x="619" y="196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3325" name="Rectangle 1037"/>
            <p:cNvSpPr>
              <a:spLocks noChangeArrowheads="1"/>
            </p:cNvSpPr>
            <p:nvPr/>
          </p:nvSpPr>
          <p:spPr bwMode="auto">
            <a:xfrm>
              <a:off x="957" y="1832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3326" name="Rectangle 1038"/>
            <p:cNvSpPr>
              <a:spLocks noChangeArrowheads="1"/>
            </p:cNvSpPr>
            <p:nvPr/>
          </p:nvSpPr>
          <p:spPr bwMode="auto">
            <a:xfrm>
              <a:off x="910" y="206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3327" name="Rectangle 1039"/>
            <p:cNvSpPr>
              <a:spLocks noChangeArrowheads="1"/>
            </p:cNvSpPr>
            <p:nvPr/>
          </p:nvSpPr>
          <p:spPr bwMode="auto">
            <a:xfrm>
              <a:off x="830" y="152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3328" name="Rectangle 1040"/>
            <p:cNvSpPr>
              <a:spLocks noChangeArrowheads="1"/>
            </p:cNvSpPr>
            <p:nvPr/>
          </p:nvSpPr>
          <p:spPr bwMode="auto">
            <a:xfrm>
              <a:off x="810" y="226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3329" name="Rectangle 1041"/>
            <p:cNvSpPr>
              <a:spLocks noChangeArrowheads="1"/>
            </p:cNvSpPr>
            <p:nvPr/>
          </p:nvSpPr>
          <p:spPr bwMode="auto">
            <a:xfrm>
              <a:off x="911" y="250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3330" name="Rectangle 1042"/>
            <p:cNvSpPr>
              <a:spLocks noChangeArrowheads="1"/>
            </p:cNvSpPr>
            <p:nvPr/>
          </p:nvSpPr>
          <p:spPr bwMode="auto">
            <a:xfrm>
              <a:off x="798" y="269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3331" name="Rectangle 1043"/>
            <p:cNvSpPr>
              <a:spLocks noChangeArrowheads="1"/>
            </p:cNvSpPr>
            <p:nvPr/>
          </p:nvSpPr>
          <p:spPr bwMode="auto">
            <a:xfrm>
              <a:off x="467" y="2663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3332" name="Rectangle 1044"/>
            <p:cNvSpPr>
              <a:spLocks noChangeArrowheads="1"/>
            </p:cNvSpPr>
            <p:nvPr/>
          </p:nvSpPr>
          <p:spPr bwMode="auto">
            <a:xfrm>
              <a:off x="581" y="2940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3333" name="Rectangle 1045"/>
            <p:cNvSpPr>
              <a:spLocks noChangeArrowheads="1"/>
            </p:cNvSpPr>
            <p:nvPr/>
          </p:nvSpPr>
          <p:spPr bwMode="auto">
            <a:xfrm>
              <a:off x="978" y="277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3334" name="Rectangle 1046"/>
            <p:cNvSpPr>
              <a:spLocks noChangeArrowheads="1"/>
            </p:cNvSpPr>
            <p:nvPr/>
          </p:nvSpPr>
          <p:spPr bwMode="auto">
            <a:xfrm flipH="1">
              <a:off x="1000" y="3070"/>
              <a:ext cx="29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3335" name="Rectangle 1047"/>
            <p:cNvSpPr>
              <a:spLocks noChangeArrowheads="1"/>
            </p:cNvSpPr>
            <p:nvPr/>
          </p:nvSpPr>
          <p:spPr bwMode="auto">
            <a:xfrm>
              <a:off x="407" y="3143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3336" name="Rectangle 1048"/>
            <p:cNvSpPr>
              <a:spLocks noChangeArrowheads="1"/>
            </p:cNvSpPr>
            <p:nvPr/>
          </p:nvSpPr>
          <p:spPr bwMode="auto">
            <a:xfrm flipH="1">
              <a:off x="1635" y="1529"/>
              <a:ext cx="29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3337" name="Rectangle 1049"/>
            <p:cNvSpPr>
              <a:spLocks noChangeArrowheads="1"/>
            </p:cNvSpPr>
            <p:nvPr/>
          </p:nvSpPr>
          <p:spPr bwMode="auto">
            <a:xfrm>
              <a:off x="1213" y="1655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3338" name="Rectangle 1050"/>
            <p:cNvSpPr>
              <a:spLocks noChangeArrowheads="1"/>
            </p:cNvSpPr>
            <p:nvPr/>
          </p:nvSpPr>
          <p:spPr bwMode="auto">
            <a:xfrm>
              <a:off x="1647" y="1975"/>
              <a:ext cx="25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3339" name="Rectangle 1051"/>
            <p:cNvSpPr>
              <a:spLocks noChangeArrowheads="1"/>
            </p:cNvSpPr>
            <p:nvPr/>
          </p:nvSpPr>
          <p:spPr bwMode="auto">
            <a:xfrm>
              <a:off x="1415" y="2119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3340" name="Rectangle 1052"/>
            <p:cNvSpPr>
              <a:spLocks noChangeArrowheads="1"/>
            </p:cNvSpPr>
            <p:nvPr/>
          </p:nvSpPr>
          <p:spPr bwMode="auto">
            <a:xfrm>
              <a:off x="1510" y="268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3341" name="Rectangle 1053"/>
            <p:cNvSpPr>
              <a:spLocks noChangeArrowheads="1"/>
            </p:cNvSpPr>
            <p:nvPr/>
          </p:nvSpPr>
          <p:spPr bwMode="auto">
            <a:xfrm>
              <a:off x="1219" y="2627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3342" name="Rectangle 1054"/>
            <p:cNvSpPr>
              <a:spLocks noChangeArrowheads="1"/>
            </p:cNvSpPr>
            <p:nvPr/>
          </p:nvSpPr>
          <p:spPr bwMode="auto">
            <a:xfrm>
              <a:off x="1325" y="2210"/>
              <a:ext cx="33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3343" name="Rectangle 1055"/>
            <p:cNvSpPr>
              <a:spLocks noChangeArrowheads="1"/>
            </p:cNvSpPr>
            <p:nvPr/>
          </p:nvSpPr>
          <p:spPr bwMode="auto">
            <a:xfrm>
              <a:off x="1211" y="2912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3344" name="Rectangle 1056"/>
            <p:cNvSpPr>
              <a:spLocks noChangeArrowheads="1"/>
            </p:cNvSpPr>
            <p:nvPr/>
          </p:nvSpPr>
          <p:spPr bwMode="auto">
            <a:xfrm>
              <a:off x="1605" y="339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3345" name="Rectangle 1057"/>
            <p:cNvSpPr>
              <a:spLocks noChangeArrowheads="1"/>
            </p:cNvSpPr>
            <p:nvPr/>
          </p:nvSpPr>
          <p:spPr bwMode="auto">
            <a:xfrm>
              <a:off x="1223" y="3277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3346" name="Rectangle 1058"/>
            <p:cNvSpPr>
              <a:spLocks noChangeArrowheads="1"/>
            </p:cNvSpPr>
            <p:nvPr/>
          </p:nvSpPr>
          <p:spPr bwMode="auto">
            <a:xfrm>
              <a:off x="1739" y="312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3347" name="Oval 1059"/>
            <p:cNvSpPr>
              <a:spLocks noChangeArrowheads="1"/>
            </p:cNvSpPr>
            <p:nvPr/>
          </p:nvSpPr>
          <p:spPr bwMode="auto">
            <a:xfrm>
              <a:off x="588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S0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3348" name="Oval 1060"/>
            <p:cNvSpPr>
              <a:spLocks noChangeArrowheads="1"/>
            </p:cNvSpPr>
            <p:nvPr/>
          </p:nvSpPr>
          <p:spPr bwMode="auto">
            <a:xfrm>
              <a:off x="588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S2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3349" name="Oval 1061"/>
            <p:cNvSpPr>
              <a:spLocks noChangeArrowheads="1"/>
            </p:cNvSpPr>
            <p:nvPr/>
          </p:nvSpPr>
          <p:spPr bwMode="auto">
            <a:xfrm>
              <a:off x="588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S4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3350" name="Oval 1062"/>
            <p:cNvSpPr>
              <a:spLocks noChangeArrowheads="1"/>
            </p:cNvSpPr>
            <p:nvPr/>
          </p:nvSpPr>
          <p:spPr bwMode="auto">
            <a:xfrm>
              <a:off x="1356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S1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3351" name="Oval 1063"/>
            <p:cNvSpPr>
              <a:spLocks noChangeArrowheads="1"/>
            </p:cNvSpPr>
            <p:nvPr/>
          </p:nvSpPr>
          <p:spPr bwMode="auto">
            <a:xfrm>
              <a:off x="1356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S3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3352" name="Oval 1064"/>
            <p:cNvSpPr>
              <a:spLocks noChangeArrowheads="1"/>
            </p:cNvSpPr>
            <p:nvPr/>
          </p:nvSpPr>
          <p:spPr bwMode="auto">
            <a:xfrm>
              <a:off x="1356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S5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3353" name="Line 1065"/>
            <p:cNvSpPr>
              <a:spLocks noChangeShapeType="1"/>
            </p:cNvSpPr>
            <p:nvPr/>
          </p:nvSpPr>
          <p:spPr bwMode="auto">
            <a:xfrm>
              <a:off x="150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4" name="Line 1066"/>
            <p:cNvSpPr>
              <a:spLocks noChangeShapeType="1"/>
            </p:cNvSpPr>
            <p:nvPr/>
          </p:nvSpPr>
          <p:spPr bwMode="auto">
            <a:xfrm>
              <a:off x="78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5" name="Line 1067"/>
            <p:cNvSpPr>
              <a:spLocks noChangeShapeType="1"/>
            </p:cNvSpPr>
            <p:nvPr/>
          </p:nvSpPr>
          <p:spPr bwMode="auto">
            <a:xfrm flipV="1">
              <a:off x="684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6" name="Line 1068"/>
            <p:cNvSpPr>
              <a:spLocks noChangeShapeType="1"/>
            </p:cNvSpPr>
            <p:nvPr/>
          </p:nvSpPr>
          <p:spPr bwMode="auto">
            <a:xfrm>
              <a:off x="876" y="318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7" name="Line 1069"/>
            <p:cNvSpPr>
              <a:spLocks noChangeShapeType="1"/>
            </p:cNvSpPr>
            <p:nvPr/>
          </p:nvSpPr>
          <p:spPr bwMode="auto">
            <a:xfrm flipH="1">
              <a:off x="876" y="328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8" name="Line 1070"/>
            <p:cNvSpPr>
              <a:spLocks noChangeShapeType="1"/>
            </p:cNvSpPr>
            <p:nvPr/>
          </p:nvSpPr>
          <p:spPr bwMode="auto">
            <a:xfrm flipV="1">
              <a:off x="1486" y="1933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9" name="Line 1071"/>
            <p:cNvSpPr>
              <a:spLocks noChangeShapeType="1"/>
            </p:cNvSpPr>
            <p:nvPr/>
          </p:nvSpPr>
          <p:spPr bwMode="auto">
            <a:xfrm>
              <a:off x="1548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0" name="Line 1072"/>
            <p:cNvSpPr>
              <a:spLocks noChangeShapeType="1"/>
            </p:cNvSpPr>
            <p:nvPr/>
          </p:nvSpPr>
          <p:spPr bwMode="auto">
            <a:xfrm>
              <a:off x="876" y="2514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1" name="Line 1073"/>
            <p:cNvSpPr>
              <a:spLocks noChangeShapeType="1"/>
            </p:cNvSpPr>
            <p:nvPr/>
          </p:nvSpPr>
          <p:spPr bwMode="auto">
            <a:xfrm flipV="1">
              <a:off x="828" y="189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2" name="Line 1074"/>
            <p:cNvSpPr>
              <a:spLocks noChangeShapeType="1"/>
            </p:cNvSpPr>
            <p:nvPr/>
          </p:nvSpPr>
          <p:spPr bwMode="auto">
            <a:xfrm flipH="1">
              <a:off x="828" y="261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3" name="Line 1075"/>
            <p:cNvSpPr>
              <a:spLocks noChangeShapeType="1"/>
            </p:cNvSpPr>
            <p:nvPr/>
          </p:nvSpPr>
          <p:spPr bwMode="auto">
            <a:xfrm flipV="1">
              <a:off x="798" y="1920"/>
              <a:ext cx="630" cy="1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4" name="Line 1076"/>
            <p:cNvSpPr>
              <a:spLocks noChangeShapeType="1"/>
            </p:cNvSpPr>
            <p:nvPr/>
          </p:nvSpPr>
          <p:spPr bwMode="auto">
            <a:xfrm>
              <a:off x="876" y="184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5" name="Line 1077"/>
            <p:cNvSpPr>
              <a:spLocks noChangeShapeType="1"/>
            </p:cNvSpPr>
            <p:nvPr/>
          </p:nvSpPr>
          <p:spPr bwMode="auto">
            <a:xfrm flipH="1">
              <a:off x="876" y="174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6" name="Line 1078"/>
            <p:cNvSpPr>
              <a:spLocks noChangeShapeType="1"/>
            </p:cNvSpPr>
            <p:nvPr/>
          </p:nvSpPr>
          <p:spPr bwMode="auto">
            <a:xfrm>
              <a:off x="732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7" name="Line 1079"/>
            <p:cNvSpPr>
              <a:spLocks noChangeShapeType="1"/>
            </p:cNvSpPr>
            <p:nvPr/>
          </p:nvSpPr>
          <p:spPr bwMode="auto">
            <a:xfrm flipH="1" flipV="1">
              <a:off x="768" y="1938"/>
              <a:ext cx="636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8" name="Line 1080"/>
            <p:cNvSpPr>
              <a:spLocks noChangeShapeType="1"/>
            </p:cNvSpPr>
            <p:nvPr/>
          </p:nvSpPr>
          <p:spPr bwMode="auto">
            <a:xfrm>
              <a:off x="798" y="1914"/>
              <a:ext cx="570" cy="5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9" name="Line 1081"/>
            <p:cNvSpPr>
              <a:spLocks noChangeShapeType="1"/>
            </p:cNvSpPr>
            <p:nvPr/>
          </p:nvSpPr>
          <p:spPr bwMode="auto">
            <a:xfrm flipH="1" flipV="1">
              <a:off x="846" y="1878"/>
              <a:ext cx="558" cy="5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3370" name="AutoShape 1082"/>
            <p:cNvCxnSpPr>
              <a:cxnSpLocks noChangeShapeType="1"/>
              <a:stCxn id="13352" idx="5"/>
              <a:endCxn id="13352" idx="3"/>
            </p:cNvCxnSpPr>
            <p:nvPr/>
          </p:nvCxnSpPr>
          <p:spPr bwMode="auto">
            <a:xfrm rot="5400000">
              <a:off x="1499" y="3235"/>
              <a:ext cx="1" cy="204"/>
            </a:xfrm>
            <a:prstGeom prst="curvedConnector3">
              <a:avLst>
                <a:gd name="adj1" fmla="val 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71" name="AutoShape 1083"/>
            <p:cNvCxnSpPr>
              <a:cxnSpLocks noChangeShapeType="1"/>
              <a:stCxn id="13350" idx="7"/>
              <a:endCxn id="13350" idx="1"/>
            </p:cNvCxnSpPr>
            <p:nvPr/>
          </p:nvCxnSpPr>
          <p:spPr bwMode="auto">
            <a:xfrm rot="-5400000" flipH="1" flipV="1">
              <a:off x="1499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72" name="AutoShape 1084"/>
            <p:cNvCxnSpPr>
              <a:cxnSpLocks noChangeShapeType="1"/>
              <a:stCxn id="13347" idx="7"/>
              <a:endCxn id="13347" idx="1"/>
            </p:cNvCxnSpPr>
            <p:nvPr/>
          </p:nvCxnSpPr>
          <p:spPr bwMode="auto">
            <a:xfrm rot="-5400000" flipH="1" flipV="1">
              <a:off x="731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73" name="AutoShape 1085"/>
            <p:cNvCxnSpPr>
              <a:cxnSpLocks noChangeShapeType="1"/>
              <a:stCxn id="13349" idx="2"/>
              <a:endCxn id="13347" idx="2"/>
            </p:cNvCxnSpPr>
            <p:nvPr/>
          </p:nvCxnSpPr>
          <p:spPr bwMode="auto">
            <a:xfrm rot="10800000" flipH="1">
              <a:off x="588" y="1794"/>
              <a:ext cx="1" cy="1440"/>
            </a:xfrm>
            <a:prstGeom prst="curvedConnector3">
              <a:avLst>
                <a:gd name="adj1" fmla="val -234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74" name="AutoShape 1086"/>
            <p:cNvCxnSpPr>
              <a:cxnSpLocks noChangeShapeType="1"/>
              <a:stCxn id="13348" idx="3"/>
              <a:endCxn id="13348" idx="1"/>
            </p:cNvCxnSpPr>
            <p:nvPr/>
          </p:nvCxnSpPr>
          <p:spPr bwMode="auto">
            <a:xfrm rot="5400000" flipH="1" flipV="1">
              <a:off x="529" y="2513"/>
              <a:ext cx="204" cy="1"/>
            </a:xfrm>
            <a:prstGeom prst="curvedConnector5">
              <a:avLst>
                <a:gd name="adj1" fmla="val -29412"/>
                <a:gd name="adj2" fmla="val -15600005"/>
                <a:gd name="adj3" fmla="val 12303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75" name="AutoShape 1087"/>
            <p:cNvCxnSpPr>
              <a:cxnSpLocks noChangeShapeType="1"/>
              <a:stCxn id="13350" idx="6"/>
              <a:endCxn id="13352" idx="6"/>
            </p:cNvCxnSpPr>
            <p:nvPr/>
          </p:nvCxnSpPr>
          <p:spPr bwMode="auto">
            <a:xfrm>
              <a:off x="1644" y="1794"/>
              <a:ext cx="1" cy="1440"/>
            </a:xfrm>
            <a:prstGeom prst="curvedConnector3">
              <a:avLst>
                <a:gd name="adj1" fmla="val 120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76" name="AutoShape 1088"/>
            <p:cNvCxnSpPr>
              <a:cxnSpLocks noChangeShapeType="1"/>
              <a:stCxn id="13352" idx="6"/>
              <a:endCxn id="13350" idx="6"/>
            </p:cNvCxnSpPr>
            <p:nvPr/>
          </p:nvCxnSpPr>
          <p:spPr bwMode="auto">
            <a:xfrm flipV="1">
              <a:off x="1644" y="1794"/>
              <a:ext cx="1" cy="1440"/>
            </a:xfrm>
            <a:prstGeom prst="curvedConnector3">
              <a:avLst>
                <a:gd name="adj1" fmla="val 245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77" name="Rectangle 1089"/>
            <p:cNvSpPr>
              <a:spLocks noChangeArrowheads="1"/>
            </p:cNvSpPr>
            <p:nvPr/>
          </p:nvSpPr>
          <p:spPr bwMode="auto">
            <a:xfrm>
              <a:off x="1559" y="212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</p:grpSp>
      <p:sp>
        <p:nvSpPr>
          <p:cNvPr id="13323" name="TextBox 78"/>
          <p:cNvSpPr txBox="1">
            <a:spLocks noChangeArrowheads="1"/>
          </p:cNvSpPr>
          <p:nvPr/>
        </p:nvSpPr>
        <p:spPr bwMode="auto">
          <a:xfrm>
            <a:off x="4572000" y="3886200"/>
            <a:ext cx="43132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Put states into groups based on their</a:t>
            </a:r>
          </a:p>
          <a:p>
            <a:pPr eaLnBrk="1" hangingPunct="1"/>
            <a:r>
              <a:rPr lang="en-US"/>
              <a:t>outputs (or whether they are final states</a:t>
            </a:r>
          </a:p>
          <a:p>
            <a:pPr eaLnBrk="1" hangingPunct="1"/>
            <a:r>
              <a:rPr lang="en-US"/>
              <a:t>or not)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Oval 68"/>
          <p:cNvSpPr/>
          <p:nvPr/>
        </p:nvSpPr>
        <p:spPr>
          <a:xfrm>
            <a:off x="2819400" y="1371600"/>
            <a:ext cx="1752600" cy="4495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914400" y="1447800"/>
            <a:ext cx="1752600" cy="4495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 Minimization Example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D80FA-0B88-4306-9391-A6AFE87D72F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4344" name="Rectangle 1026"/>
          <p:cNvSpPr>
            <a:spLocks noChangeArrowheads="1"/>
          </p:cNvSpPr>
          <p:nvPr/>
        </p:nvSpPr>
        <p:spPr bwMode="auto">
          <a:xfrm>
            <a:off x="5105400" y="3200400"/>
            <a:ext cx="29813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1775"/>
              </a:lnSpc>
            </a:pPr>
            <a:r>
              <a:rPr lang="en-US"/>
              <a:t>state </a:t>
            </a:r>
            <a:br>
              <a:rPr lang="en-US"/>
            </a:br>
            <a:r>
              <a:rPr lang="en-US"/>
              <a:t>transition table</a:t>
            </a:r>
          </a:p>
        </p:txBody>
      </p:sp>
      <p:grpSp>
        <p:nvGrpSpPr>
          <p:cNvPr id="14345" name="Group 1027"/>
          <p:cNvGrpSpPr>
            <a:grpSpLocks/>
          </p:cNvGrpSpPr>
          <p:nvPr/>
        </p:nvGrpSpPr>
        <p:grpSpPr bwMode="auto">
          <a:xfrm>
            <a:off x="4800600" y="1219200"/>
            <a:ext cx="4235450" cy="2081213"/>
            <a:chOff x="2856" y="2024"/>
            <a:chExt cx="2705" cy="1328"/>
          </a:xfrm>
        </p:grpSpPr>
        <p:sp>
          <p:nvSpPr>
            <p:cNvPr id="14403" name="Rectangle 1028"/>
            <p:cNvSpPr>
              <a:spLocks noChangeArrowheads="1"/>
            </p:cNvSpPr>
            <p:nvPr/>
          </p:nvSpPr>
          <p:spPr bwMode="auto">
            <a:xfrm>
              <a:off x="2905" y="2024"/>
              <a:ext cx="2656" cy="1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1127125" algn="l"/>
                  <a:tab pos="1577975" algn="l"/>
                  <a:tab pos="2028825" algn="l"/>
                  <a:tab pos="2479675" algn="l"/>
                  <a:tab pos="3155950" algn="l"/>
                </a:tabLst>
              </a:pPr>
              <a:r>
                <a:rPr lang="en-US"/>
                <a:t>present	        next state        output</a:t>
              </a:r>
              <a:br>
                <a:rPr lang="en-US"/>
              </a:br>
              <a:r>
                <a:rPr lang="en-US"/>
                <a:t>  state	0	1	2	3	</a:t>
              </a:r>
              <a:br>
                <a:rPr lang="en-US"/>
              </a:br>
              <a:r>
                <a:rPr lang="en-US"/>
                <a:t>    S0	S0	S1	S2	S3	1</a:t>
              </a:r>
              <a:br>
                <a:rPr lang="en-US"/>
              </a:br>
              <a:r>
                <a:rPr lang="en-US"/>
                <a:t>    S1	S0	S3	S1	S5	0</a:t>
              </a:r>
              <a:br>
                <a:rPr lang="en-US"/>
              </a:br>
              <a:r>
                <a:rPr lang="en-US"/>
                <a:t>    S2	S1	S3	S2	S4	1</a:t>
              </a:r>
              <a:br>
                <a:rPr lang="en-US"/>
              </a:br>
              <a:r>
                <a:rPr lang="en-US"/>
                <a:t>    S3	S1	S0	S4	S5	0</a:t>
              </a:r>
              <a:br>
                <a:rPr lang="en-US"/>
              </a:br>
              <a:r>
                <a:rPr lang="en-US"/>
                <a:t>    S4	S0	S1	S2	S5	1</a:t>
              </a:r>
              <a:br>
                <a:rPr lang="en-US"/>
              </a:br>
              <a:r>
                <a:rPr lang="en-US"/>
                <a:t>    S5	S1	S4	S0	S5	0</a:t>
              </a:r>
            </a:p>
          </p:txBody>
        </p:sp>
        <p:sp>
          <p:nvSpPr>
            <p:cNvPr id="14404" name="Line 1029"/>
            <p:cNvSpPr>
              <a:spLocks noChangeShapeType="1"/>
            </p:cNvSpPr>
            <p:nvPr/>
          </p:nvSpPr>
          <p:spPr bwMode="auto">
            <a:xfrm>
              <a:off x="2856" y="2319"/>
              <a:ext cx="235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5" name="Line 1030"/>
            <p:cNvSpPr>
              <a:spLocks noChangeShapeType="1"/>
            </p:cNvSpPr>
            <p:nvPr/>
          </p:nvSpPr>
          <p:spPr bwMode="auto">
            <a:xfrm>
              <a:off x="4704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6" name="Line 1031"/>
            <p:cNvSpPr>
              <a:spLocks noChangeShapeType="1"/>
            </p:cNvSpPr>
            <p:nvPr/>
          </p:nvSpPr>
          <p:spPr bwMode="auto">
            <a:xfrm>
              <a:off x="3576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6" name="Group 1035"/>
          <p:cNvGrpSpPr>
            <a:grpSpLocks/>
          </p:cNvGrpSpPr>
          <p:nvPr/>
        </p:nvGrpSpPr>
        <p:grpSpPr bwMode="auto">
          <a:xfrm>
            <a:off x="1200150" y="1752600"/>
            <a:ext cx="2901950" cy="3987800"/>
            <a:chOff x="407" y="1528"/>
            <a:chExt cx="1379" cy="1951"/>
          </a:xfrm>
        </p:grpSpPr>
        <p:sp>
          <p:nvSpPr>
            <p:cNvPr id="14349" name="Rectangle 1036"/>
            <p:cNvSpPr>
              <a:spLocks noChangeArrowheads="1"/>
            </p:cNvSpPr>
            <p:nvPr/>
          </p:nvSpPr>
          <p:spPr bwMode="auto">
            <a:xfrm>
              <a:off x="619" y="196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4350" name="Rectangle 1037"/>
            <p:cNvSpPr>
              <a:spLocks noChangeArrowheads="1"/>
            </p:cNvSpPr>
            <p:nvPr/>
          </p:nvSpPr>
          <p:spPr bwMode="auto">
            <a:xfrm>
              <a:off x="957" y="1832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4351" name="Rectangle 1038"/>
            <p:cNvSpPr>
              <a:spLocks noChangeArrowheads="1"/>
            </p:cNvSpPr>
            <p:nvPr/>
          </p:nvSpPr>
          <p:spPr bwMode="auto">
            <a:xfrm>
              <a:off x="910" y="206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4352" name="Rectangle 1039"/>
            <p:cNvSpPr>
              <a:spLocks noChangeArrowheads="1"/>
            </p:cNvSpPr>
            <p:nvPr/>
          </p:nvSpPr>
          <p:spPr bwMode="auto">
            <a:xfrm>
              <a:off x="830" y="152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4353" name="Rectangle 1040"/>
            <p:cNvSpPr>
              <a:spLocks noChangeArrowheads="1"/>
            </p:cNvSpPr>
            <p:nvPr/>
          </p:nvSpPr>
          <p:spPr bwMode="auto">
            <a:xfrm>
              <a:off x="810" y="226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4354" name="Rectangle 1041"/>
            <p:cNvSpPr>
              <a:spLocks noChangeArrowheads="1"/>
            </p:cNvSpPr>
            <p:nvPr/>
          </p:nvSpPr>
          <p:spPr bwMode="auto">
            <a:xfrm>
              <a:off x="911" y="250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4355" name="Rectangle 1042"/>
            <p:cNvSpPr>
              <a:spLocks noChangeArrowheads="1"/>
            </p:cNvSpPr>
            <p:nvPr/>
          </p:nvSpPr>
          <p:spPr bwMode="auto">
            <a:xfrm>
              <a:off x="798" y="269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4356" name="Rectangle 1043"/>
            <p:cNvSpPr>
              <a:spLocks noChangeArrowheads="1"/>
            </p:cNvSpPr>
            <p:nvPr/>
          </p:nvSpPr>
          <p:spPr bwMode="auto">
            <a:xfrm>
              <a:off x="467" y="2663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4357" name="Rectangle 1044"/>
            <p:cNvSpPr>
              <a:spLocks noChangeArrowheads="1"/>
            </p:cNvSpPr>
            <p:nvPr/>
          </p:nvSpPr>
          <p:spPr bwMode="auto">
            <a:xfrm>
              <a:off x="581" y="2940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4358" name="Rectangle 1045"/>
            <p:cNvSpPr>
              <a:spLocks noChangeArrowheads="1"/>
            </p:cNvSpPr>
            <p:nvPr/>
          </p:nvSpPr>
          <p:spPr bwMode="auto">
            <a:xfrm>
              <a:off x="978" y="277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4359" name="Rectangle 1046"/>
            <p:cNvSpPr>
              <a:spLocks noChangeArrowheads="1"/>
            </p:cNvSpPr>
            <p:nvPr/>
          </p:nvSpPr>
          <p:spPr bwMode="auto">
            <a:xfrm flipH="1">
              <a:off x="1000" y="3070"/>
              <a:ext cx="29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4360" name="Rectangle 1047"/>
            <p:cNvSpPr>
              <a:spLocks noChangeArrowheads="1"/>
            </p:cNvSpPr>
            <p:nvPr/>
          </p:nvSpPr>
          <p:spPr bwMode="auto">
            <a:xfrm>
              <a:off x="407" y="3143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4361" name="Rectangle 1048"/>
            <p:cNvSpPr>
              <a:spLocks noChangeArrowheads="1"/>
            </p:cNvSpPr>
            <p:nvPr/>
          </p:nvSpPr>
          <p:spPr bwMode="auto">
            <a:xfrm flipH="1">
              <a:off x="1635" y="1529"/>
              <a:ext cx="29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4362" name="Rectangle 1049"/>
            <p:cNvSpPr>
              <a:spLocks noChangeArrowheads="1"/>
            </p:cNvSpPr>
            <p:nvPr/>
          </p:nvSpPr>
          <p:spPr bwMode="auto">
            <a:xfrm>
              <a:off x="1213" y="1655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4363" name="Rectangle 1050"/>
            <p:cNvSpPr>
              <a:spLocks noChangeArrowheads="1"/>
            </p:cNvSpPr>
            <p:nvPr/>
          </p:nvSpPr>
          <p:spPr bwMode="auto">
            <a:xfrm>
              <a:off x="1647" y="1975"/>
              <a:ext cx="25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4364" name="Rectangle 1051"/>
            <p:cNvSpPr>
              <a:spLocks noChangeArrowheads="1"/>
            </p:cNvSpPr>
            <p:nvPr/>
          </p:nvSpPr>
          <p:spPr bwMode="auto">
            <a:xfrm>
              <a:off x="1415" y="2119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4365" name="Rectangle 1052"/>
            <p:cNvSpPr>
              <a:spLocks noChangeArrowheads="1"/>
            </p:cNvSpPr>
            <p:nvPr/>
          </p:nvSpPr>
          <p:spPr bwMode="auto">
            <a:xfrm>
              <a:off x="1510" y="268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4366" name="Rectangle 1053"/>
            <p:cNvSpPr>
              <a:spLocks noChangeArrowheads="1"/>
            </p:cNvSpPr>
            <p:nvPr/>
          </p:nvSpPr>
          <p:spPr bwMode="auto">
            <a:xfrm>
              <a:off x="1219" y="2627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4367" name="Rectangle 1054"/>
            <p:cNvSpPr>
              <a:spLocks noChangeArrowheads="1"/>
            </p:cNvSpPr>
            <p:nvPr/>
          </p:nvSpPr>
          <p:spPr bwMode="auto">
            <a:xfrm>
              <a:off x="1325" y="2210"/>
              <a:ext cx="33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4368" name="Rectangle 1055"/>
            <p:cNvSpPr>
              <a:spLocks noChangeArrowheads="1"/>
            </p:cNvSpPr>
            <p:nvPr/>
          </p:nvSpPr>
          <p:spPr bwMode="auto">
            <a:xfrm>
              <a:off x="1211" y="2912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4369" name="Rectangle 1056"/>
            <p:cNvSpPr>
              <a:spLocks noChangeArrowheads="1"/>
            </p:cNvSpPr>
            <p:nvPr/>
          </p:nvSpPr>
          <p:spPr bwMode="auto">
            <a:xfrm>
              <a:off x="1605" y="339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4370" name="Rectangle 1057"/>
            <p:cNvSpPr>
              <a:spLocks noChangeArrowheads="1"/>
            </p:cNvSpPr>
            <p:nvPr/>
          </p:nvSpPr>
          <p:spPr bwMode="auto">
            <a:xfrm>
              <a:off x="1223" y="3277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4371" name="Rectangle 1058"/>
            <p:cNvSpPr>
              <a:spLocks noChangeArrowheads="1"/>
            </p:cNvSpPr>
            <p:nvPr/>
          </p:nvSpPr>
          <p:spPr bwMode="auto">
            <a:xfrm>
              <a:off x="1739" y="312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4372" name="Oval 1059"/>
            <p:cNvSpPr>
              <a:spLocks noChangeArrowheads="1"/>
            </p:cNvSpPr>
            <p:nvPr/>
          </p:nvSpPr>
          <p:spPr bwMode="auto">
            <a:xfrm>
              <a:off x="588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S0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4373" name="Oval 1060"/>
            <p:cNvSpPr>
              <a:spLocks noChangeArrowheads="1"/>
            </p:cNvSpPr>
            <p:nvPr/>
          </p:nvSpPr>
          <p:spPr bwMode="auto">
            <a:xfrm>
              <a:off x="588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S2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4374" name="Oval 1061"/>
            <p:cNvSpPr>
              <a:spLocks noChangeArrowheads="1"/>
            </p:cNvSpPr>
            <p:nvPr/>
          </p:nvSpPr>
          <p:spPr bwMode="auto">
            <a:xfrm>
              <a:off x="588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S4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4375" name="Oval 1062"/>
            <p:cNvSpPr>
              <a:spLocks noChangeArrowheads="1"/>
            </p:cNvSpPr>
            <p:nvPr/>
          </p:nvSpPr>
          <p:spPr bwMode="auto">
            <a:xfrm>
              <a:off x="1356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S1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4376" name="Oval 1063"/>
            <p:cNvSpPr>
              <a:spLocks noChangeArrowheads="1"/>
            </p:cNvSpPr>
            <p:nvPr/>
          </p:nvSpPr>
          <p:spPr bwMode="auto">
            <a:xfrm>
              <a:off x="1356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S3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4377" name="Oval 1064"/>
            <p:cNvSpPr>
              <a:spLocks noChangeArrowheads="1"/>
            </p:cNvSpPr>
            <p:nvPr/>
          </p:nvSpPr>
          <p:spPr bwMode="auto">
            <a:xfrm>
              <a:off x="1356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S5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4378" name="Line 1065"/>
            <p:cNvSpPr>
              <a:spLocks noChangeShapeType="1"/>
            </p:cNvSpPr>
            <p:nvPr/>
          </p:nvSpPr>
          <p:spPr bwMode="auto">
            <a:xfrm>
              <a:off x="150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9" name="Line 1066"/>
            <p:cNvSpPr>
              <a:spLocks noChangeShapeType="1"/>
            </p:cNvSpPr>
            <p:nvPr/>
          </p:nvSpPr>
          <p:spPr bwMode="auto">
            <a:xfrm>
              <a:off x="78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0" name="Line 1067"/>
            <p:cNvSpPr>
              <a:spLocks noChangeShapeType="1"/>
            </p:cNvSpPr>
            <p:nvPr/>
          </p:nvSpPr>
          <p:spPr bwMode="auto">
            <a:xfrm flipV="1">
              <a:off x="684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1" name="Line 1068"/>
            <p:cNvSpPr>
              <a:spLocks noChangeShapeType="1"/>
            </p:cNvSpPr>
            <p:nvPr/>
          </p:nvSpPr>
          <p:spPr bwMode="auto">
            <a:xfrm>
              <a:off x="876" y="318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2" name="Line 1069"/>
            <p:cNvSpPr>
              <a:spLocks noChangeShapeType="1"/>
            </p:cNvSpPr>
            <p:nvPr/>
          </p:nvSpPr>
          <p:spPr bwMode="auto">
            <a:xfrm flipH="1">
              <a:off x="876" y="328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3" name="Line 1070"/>
            <p:cNvSpPr>
              <a:spLocks noChangeShapeType="1"/>
            </p:cNvSpPr>
            <p:nvPr/>
          </p:nvSpPr>
          <p:spPr bwMode="auto">
            <a:xfrm flipV="1">
              <a:off x="1486" y="1933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4" name="Line 1071"/>
            <p:cNvSpPr>
              <a:spLocks noChangeShapeType="1"/>
            </p:cNvSpPr>
            <p:nvPr/>
          </p:nvSpPr>
          <p:spPr bwMode="auto">
            <a:xfrm>
              <a:off x="1548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5" name="Line 1072"/>
            <p:cNvSpPr>
              <a:spLocks noChangeShapeType="1"/>
            </p:cNvSpPr>
            <p:nvPr/>
          </p:nvSpPr>
          <p:spPr bwMode="auto">
            <a:xfrm>
              <a:off x="876" y="2514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6" name="Line 1073"/>
            <p:cNvSpPr>
              <a:spLocks noChangeShapeType="1"/>
            </p:cNvSpPr>
            <p:nvPr/>
          </p:nvSpPr>
          <p:spPr bwMode="auto">
            <a:xfrm flipV="1">
              <a:off x="828" y="189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7" name="Line 1074"/>
            <p:cNvSpPr>
              <a:spLocks noChangeShapeType="1"/>
            </p:cNvSpPr>
            <p:nvPr/>
          </p:nvSpPr>
          <p:spPr bwMode="auto">
            <a:xfrm flipH="1">
              <a:off x="828" y="261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8" name="Line 1075"/>
            <p:cNvSpPr>
              <a:spLocks noChangeShapeType="1"/>
            </p:cNvSpPr>
            <p:nvPr/>
          </p:nvSpPr>
          <p:spPr bwMode="auto">
            <a:xfrm flipV="1">
              <a:off x="798" y="1920"/>
              <a:ext cx="630" cy="1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9" name="Line 1076"/>
            <p:cNvSpPr>
              <a:spLocks noChangeShapeType="1"/>
            </p:cNvSpPr>
            <p:nvPr/>
          </p:nvSpPr>
          <p:spPr bwMode="auto">
            <a:xfrm>
              <a:off x="876" y="184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0" name="Line 1077"/>
            <p:cNvSpPr>
              <a:spLocks noChangeShapeType="1"/>
            </p:cNvSpPr>
            <p:nvPr/>
          </p:nvSpPr>
          <p:spPr bwMode="auto">
            <a:xfrm flipH="1">
              <a:off x="876" y="174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1" name="Line 1078"/>
            <p:cNvSpPr>
              <a:spLocks noChangeShapeType="1"/>
            </p:cNvSpPr>
            <p:nvPr/>
          </p:nvSpPr>
          <p:spPr bwMode="auto">
            <a:xfrm>
              <a:off x="732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2" name="Line 1079"/>
            <p:cNvSpPr>
              <a:spLocks noChangeShapeType="1"/>
            </p:cNvSpPr>
            <p:nvPr/>
          </p:nvSpPr>
          <p:spPr bwMode="auto">
            <a:xfrm flipH="1" flipV="1">
              <a:off x="768" y="1938"/>
              <a:ext cx="636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3" name="Line 1080"/>
            <p:cNvSpPr>
              <a:spLocks noChangeShapeType="1"/>
            </p:cNvSpPr>
            <p:nvPr/>
          </p:nvSpPr>
          <p:spPr bwMode="auto">
            <a:xfrm>
              <a:off x="798" y="1914"/>
              <a:ext cx="570" cy="5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4" name="Line 1081"/>
            <p:cNvSpPr>
              <a:spLocks noChangeShapeType="1"/>
            </p:cNvSpPr>
            <p:nvPr/>
          </p:nvSpPr>
          <p:spPr bwMode="auto">
            <a:xfrm flipH="1" flipV="1">
              <a:off x="846" y="1878"/>
              <a:ext cx="558" cy="5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395" name="AutoShape 1082"/>
            <p:cNvCxnSpPr>
              <a:cxnSpLocks noChangeShapeType="1"/>
              <a:stCxn id="14377" idx="5"/>
              <a:endCxn id="14377" idx="3"/>
            </p:cNvCxnSpPr>
            <p:nvPr/>
          </p:nvCxnSpPr>
          <p:spPr bwMode="auto">
            <a:xfrm rot="5400000">
              <a:off x="1499" y="3235"/>
              <a:ext cx="1" cy="204"/>
            </a:xfrm>
            <a:prstGeom prst="curvedConnector3">
              <a:avLst>
                <a:gd name="adj1" fmla="val 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96" name="AutoShape 1083"/>
            <p:cNvCxnSpPr>
              <a:cxnSpLocks noChangeShapeType="1"/>
              <a:stCxn id="14375" idx="7"/>
              <a:endCxn id="14375" idx="1"/>
            </p:cNvCxnSpPr>
            <p:nvPr/>
          </p:nvCxnSpPr>
          <p:spPr bwMode="auto">
            <a:xfrm rot="-5400000" flipH="1" flipV="1">
              <a:off x="1499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97" name="AutoShape 1084"/>
            <p:cNvCxnSpPr>
              <a:cxnSpLocks noChangeShapeType="1"/>
              <a:stCxn id="14372" idx="7"/>
              <a:endCxn id="14372" idx="1"/>
            </p:cNvCxnSpPr>
            <p:nvPr/>
          </p:nvCxnSpPr>
          <p:spPr bwMode="auto">
            <a:xfrm rot="-5400000" flipH="1" flipV="1">
              <a:off x="731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98" name="AutoShape 1085"/>
            <p:cNvCxnSpPr>
              <a:cxnSpLocks noChangeShapeType="1"/>
              <a:stCxn id="14374" idx="2"/>
              <a:endCxn id="14372" idx="2"/>
            </p:cNvCxnSpPr>
            <p:nvPr/>
          </p:nvCxnSpPr>
          <p:spPr bwMode="auto">
            <a:xfrm rot="10800000" flipH="1">
              <a:off x="588" y="1794"/>
              <a:ext cx="1" cy="1440"/>
            </a:xfrm>
            <a:prstGeom prst="curvedConnector3">
              <a:avLst>
                <a:gd name="adj1" fmla="val -234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99" name="AutoShape 1086"/>
            <p:cNvCxnSpPr>
              <a:cxnSpLocks noChangeShapeType="1"/>
              <a:stCxn id="14373" idx="3"/>
              <a:endCxn id="14373" idx="1"/>
            </p:cNvCxnSpPr>
            <p:nvPr/>
          </p:nvCxnSpPr>
          <p:spPr bwMode="auto">
            <a:xfrm rot="5400000" flipH="1" flipV="1">
              <a:off x="529" y="2513"/>
              <a:ext cx="204" cy="1"/>
            </a:xfrm>
            <a:prstGeom prst="curvedConnector5">
              <a:avLst>
                <a:gd name="adj1" fmla="val -29412"/>
                <a:gd name="adj2" fmla="val -15600005"/>
                <a:gd name="adj3" fmla="val 12303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400" name="AutoShape 1087"/>
            <p:cNvCxnSpPr>
              <a:cxnSpLocks noChangeShapeType="1"/>
              <a:stCxn id="14375" idx="6"/>
              <a:endCxn id="14377" idx="6"/>
            </p:cNvCxnSpPr>
            <p:nvPr/>
          </p:nvCxnSpPr>
          <p:spPr bwMode="auto">
            <a:xfrm>
              <a:off x="1644" y="1794"/>
              <a:ext cx="1" cy="1440"/>
            </a:xfrm>
            <a:prstGeom prst="curvedConnector3">
              <a:avLst>
                <a:gd name="adj1" fmla="val 120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401" name="AutoShape 1088"/>
            <p:cNvCxnSpPr>
              <a:cxnSpLocks noChangeShapeType="1"/>
              <a:stCxn id="14377" idx="6"/>
              <a:endCxn id="14375" idx="6"/>
            </p:cNvCxnSpPr>
            <p:nvPr/>
          </p:nvCxnSpPr>
          <p:spPr bwMode="auto">
            <a:xfrm flipV="1">
              <a:off x="1644" y="1794"/>
              <a:ext cx="1" cy="1440"/>
            </a:xfrm>
            <a:prstGeom prst="curvedConnector3">
              <a:avLst>
                <a:gd name="adj1" fmla="val 245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02" name="Rectangle 1089"/>
            <p:cNvSpPr>
              <a:spLocks noChangeArrowheads="1"/>
            </p:cNvSpPr>
            <p:nvPr/>
          </p:nvSpPr>
          <p:spPr bwMode="auto">
            <a:xfrm>
              <a:off x="1559" y="212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</p:grpSp>
      <p:sp>
        <p:nvSpPr>
          <p:cNvPr id="14347" name="TextBox 78"/>
          <p:cNvSpPr txBox="1">
            <a:spLocks noChangeArrowheads="1"/>
          </p:cNvSpPr>
          <p:nvPr/>
        </p:nvSpPr>
        <p:spPr bwMode="auto">
          <a:xfrm>
            <a:off x="4572000" y="3886200"/>
            <a:ext cx="43132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Put states into groups based on their</a:t>
            </a:r>
          </a:p>
          <a:p>
            <a:pPr eaLnBrk="1" hangingPunct="1"/>
            <a:r>
              <a:rPr lang="en-US"/>
              <a:t>outputs (or whether they are final states</a:t>
            </a:r>
          </a:p>
          <a:p>
            <a:pPr eaLnBrk="1" hangingPunct="1"/>
            <a:r>
              <a:rPr lang="en-US"/>
              <a:t>or not)</a:t>
            </a:r>
          </a:p>
        </p:txBody>
      </p:sp>
      <p:sp>
        <p:nvSpPr>
          <p:cNvPr id="14348" name="TextBox 66"/>
          <p:cNvSpPr txBox="1">
            <a:spLocks noChangeArrowheads="1"/>
          </p:cNvSpPr>
          <p:nvPr/>
        </p:nvSpPr>
        <p:spPr bwMode="auto">
          <a:xfrm>
            <a:off x="3973513" y="5029200"/>
            <a:ext cx="5146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lvl="1" eaLnBrk="1" hangingPunct="1"/>
            <a:r>
              <a:rPr lang="en-US"/>
              <a:t>If there is a symbol </a:t>
            </a:r>
            <a:r>
              <a:rPr lang="en-US" b="1" i="1"/>
              <a:t>s</a:t>
            </a:r>
            <a:r>
              <a:rPr lang="en-US"/>
              <a:t> so that not all states in</a:t>
            </a:r>
          </a:p>
          <a:p>
            <a:pPr lvl="1" eaLnBrk="1" hangingPunct="1"/>
            <a:r>
              <a:rPr lang="en-US"/>
              <a:t>a group G agree on which group </a:t>
            </a:r>
            <a:r>
              <a:rPr lang="en-US" b="1" i="1"/>
              <a:t>s</a:t>
            </a:r>
            <a:r>
              <a:rPr lang="en-US"/>
              <a:t> leads to, </a:t>
            </a:r>
          </a:p>
          <a:p>
            <a:pPr lvl="1" eaLnBrk="1" hangingPunct="1"/>
            <a:r>
              <a:rPr lang="en-US"/>
              <a:t>split G based on which group the states go </a:t>
            </a:r>
          </a:p>
          <a:p>
            <a:pPr lvl="1" eaLnBrk="1" hangingPunct="1"/>
            <a:r>
              <a:rPr lang="en-US"/>
              <a:t>to on</a:t>
            </a:r>
            <a:r>
              <a:rPr lang="en-US" b="1"/>
              <a:t> </a:t>
            </a:r>
            <a:r>
              <a:rPr lang="en-US" b="1" i="1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Oval 68"/>
          <p:cNvSpPr/>
          <p:nvPr/>
        </p:nvSpPr>
        <p:spPr>
          <a:xfrm>
            <a:off x="2819400" y="1371600"/>
            <a:ext cx="1752600" cy="4495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914400" y="1447800"/>
            <a:ext cx="1752600" cy="4495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6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 Minimization Example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C783D-70FA-4F11-86BD-BC1A58ABE84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5368" name="Rectangle 1026"/>
          <p:cNvSpPr>
            <a:spLocks noChangeArrowheads="1"/>
          </p:cNvSpPr>
          <p:nvPr/>
        </p:nvSpPr>
        <p:spPr bwMode="auto">
          <a:xfrm>
            <a:off x="5105400" y="3200400"/>
            <a:ext cx="29813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1775"/>
              </a:lnSpc>
            </a:pPr>
            <a:r>
              <a:rPr lang="en-US"/>
              <a:t>state </a:t>
            </a:r>
            <a:br>
              <a:rPr lang="en-US"/>
            </a:br>
            <a:r>
              <a:rPr lang="en-US"/>
              <a:t>transition table</a:t>
            </a:r>
          </a:p>
        </p:txBody>
      </p:sp>
      <p:grpSp>
        <p:nvGrpSpPr>
          <p:cNvPr id="15369" name="Group 1027"/>
          <p:cNvGrpSpPr>
            <a:grpSpLocks/>
          </p:cNvGrpSpPr>
          <p:nvPr/>
        </p:nvGrpSpPr>
        <p:grpSpPr bwMode="auto">
          <a:xfrm>
            <a:off x="4800600" y="1219200"/>
            <a:ext cx="4235450" cy="2081213"/>
            <a:chOff x="2856" y="2024"/>
            <a:chExt cx="2705" cy="1328"/>
          </a:xfrm>
        </p:grpSpPr>
        <p:sp>
          <p:nvSpPr>
            <p:cNvPr id="15427" name="Rectangle 1028"/>
            <p:cNvSpPr>
              <a:spLocks noChangeArrowheads="1"/>
            </p:cNvSpPr>
            <p:nvPr/>
          </p:nvSpPr>
          <p:spPr bwMode="auto">
            <a:xfrm>
              <a:off x="2905" y="2024"/>
              <a:ext cx="2656" cy="1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1127125" algn="l"/>
                  <a:tab pos="1577975" algn="l"/>
                  <a:tab pos="2028825" algn="l"/>
                  <a:tab pos="2479675" algn="l"/>
                  <a:tab pos="3155950" algn="l"/>
                </a:tabLst>
              </a:pPr>
              <a:r>
                <a:rPr lang="en-US"/>
                <a:t>present	        next state        output</a:t>
              </a:r>
              <a:br>
                <a:rPr lang="en-US"/>
              </a:br>
              <a:r>
                <a:rPr lang="en-US"/>
                <a:t>  state	0	1	2	3	</a:t>
              </a:r>
              <a:br>
                <a:rPr lang="en-US"/>
              </a:br>
              <a:r>
                <a:rPr lang="en-US"/>
                <a:t>    S0	S0	S1	S2	S3	1</a:t>
              </a:r>
              <a:br>
                <a:rPr lang="en-US"/>
              </a:br>
              <a:r>
                <a:rPr lang="en-US"/>
                <a:t>    S1	S0	S3	S1	S5	0</a:t>
              </a:r>
              <a:br>
                <a:rPr lang="en-US"/>
              </a:br>
              <a:r>
                <a:rPr lang="en-US"/>
                <a:t>    S2	S1	S3	S2	S4	1</a:t>
              </a:r>
              <a:br>
                <a:rPr lang="en-US"/>
              </a:br>
              <a:r>
                <a:rPr lang="en-US"/>
                <a:t>    S3	S1	S0	S4	S5	0</a:t>
              </a:r>
              <a:br>
                <a:rPr lang="en-US"/>
              </a:br>
              <a:r>
                <a:rPr lang="en-US"/>
                <a:t>    S4	S0	S1	S2	S5	1</a:t>
              </a:r>
              <a:br>
                <a:rPr lang="en-US"/>
              </a:br>
              <a:r>
                <a:rPr lang="en-US"/>
                <a:t>    S5	S1	S4	S0	S5	0</a:t>
              </a:r>
            </a:p>
          </p:txBody>
        </p:sp>
        <p:sp>
          <p:nvSpPr>
            <p:cNvPr id="15428" name="Line 1029"/>
            <p:cNvSpPr>
              <a:spLocks noChangeShapeType="1"/>
            </p:cNvSpPr>
            <p:nvPr/>
          </p:nvSpPr>
          <p:spPr bwMode="auto">
            <a:xfrm>
              <a:off x="2856" y="2319"/>
              <a:ext cx="235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9" name="Line 1030"/>
            <p:cNvSpPr>
              <a:spLocks noChangeShapeType="1"/>
            </p:cNvSpPr>
            <p:nvPr/>
          </p:nvSpPr>
          <p:spPr bwMode="auto">
            <a:xfrm>
              <a:off x="4704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0" name="Line 1031"/>
            <p:cNvSpPr>
              <a:spLocks noChangeShapeType="1"/>
            </p:cNvSpPr>
            <p:nvPr/>
          </p:nvSpPr>
          <p:spPr bwMode="auto">
            <a:xfrm>
              <a:off x="3576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70" name="Group 1035"/>
          <p:cNvGrpSpPr>
            <a:grpSpLocks/>
          </p:cNvGrpSpPr>
          <p:nvPr/>
        </p:nvGrpSpPr>
        <p:grpSpPr bwMode="auto">
          <a:xfrm>
            <a:off x="1200150" y="1752600"/>
            <a:ext cx="2901950" cy="3987800"/>
            <a:chOff x="407" y="1528"/>
            <a:chExt cx="1379" cy="1951"/>
          </a:xfrm>
        </p:grpSpPr>
        <p:sp>
          <p:nvSpPr>
            <p:cNvPr id="15373" name="Rectangle 1036"/>
            <p:cNvSpPr>
              <a:spLocks noChangeArrowheads="1"/>
            </p:cNvSpPr>
            <p:nvPr/>
          </p:nvSpPr>
          <p:spPr bwMode="auto">
            <a:xfrm>
              <a:off x="619" y="196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5374" name="Rectangle 1037"/>
            <p:cNvSpPr>
              <a:spLocks noChangeArrowheads="1"/>
            </p:cNvSpPr>
            <p:nvPr/>
          </p:nvSpPr>
          <p:spPr bwMode="auto">
            <a:xfrm>
              <a:off x="957" y="1832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5375" name="Rectangle 1038"/>
            <p:cNvSpPr>
              <a:spLocks noChangeArrowheads="1"/>
            </p:cNvSpPr>
            <p:nvPr/>
          </p:nvSpPr>
          <p:spPr bwMode="auto">
            <a:xfrm>
              <a:off x="910" y="206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5376" name="Rectangle 1039"/>
            <p:cNvSpPr>
              <a:spLocks noChangeArrowheads="1"/>
            </p:cNvSpPr>
            <p:nvPr/>
          </p:nvSpPr>
          <p:spPr bwMode="auto">
            <a:xfrm>
              <a:off x="830" y="152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5377" name="Rectangle 1040"/>
            <p:cNvSpPr>
              <a:spLocks noChangeArrowheads="1"/>
            </p:cNvSpPr>
            <p:nvPr/>
          </p:nvSpPr>
          <p:spPr bwMode="auto">
            <a:xfrm>
              <a:off x="810" y="226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5378" name="Rectangle 1041"/>
            <p:cNvSpPr>
              <a:spLocks noChangeArrowheads="1"/>
            </p:cNvSpPr>
            <p:nvPr/>
          </p:nvSpPr>
          <p:spPr bwMode="auto">
            <a:xfrm>
              <a:off x="911" y="250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5379" name="Rectangle 1042"/>
            <p:cNvSpPr>
              <a:spLocks noChangeArrowheads="1"/>
            </p:cNvSpPr>
            <p:nvPr/>
          </p:nvSpPr>
          <p:spPr bwMode="auto">
            <a:xfrm>
              <a:off x="798" y="269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5380" name="Rectangle 1043"/>
            <p:cNvSpPr>
              <a:spLocks noChangeArrowheads="1"/>
            </p:cNvSpPr>
            <p:nvPr/>
          </p:nvSpPr>
          <p:spPr bwMode="auto">
            <a:xfrm>
              <a:off x="467" y="2663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5381" name="Rectangle 1044"/>
            <p:cNvSpPr>
              <a:spLocks noChangeArrowheads="1"/>
            </p:cNvSpPr>
            <p:nvPr/>
          </p:nvSpPr>
          <p:spPr bwMode="auto">
            <a:xfrm>
              <a:off x="581" y="2940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5382" name="Rectangle 1045"/>
            <p:cNvSpPr>
              <a:spLocks noChangeArrowheads="1"/>
            </p:cNvSpPr>
            <p:nvPr/>
          </p:nvSpPr>
          <p:spPr bwMode="auto">
            <a:xfrm>
              <a:off x="978" y="277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5383" name="Rectangle 1046"/>
            <p:cNvSpPr>
              <a:spLocks noChangeArrowheads="1"/>
            </p:cNvSpPr>
            <p:nvPr/>
          </p:nvSpPr>
          <p:spPr bwMode="auto">
            <a:xfrm flipH="1">
              <a:off x="1000" y="3070"/>
              <a:ext cx="29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5384" name="Rectangle 1047"/>
            <p:cNvSpPr>
              <a:spLocks noChangeArrowheads="1"/>
            </p:cNvSpPr>
            <p:nvPr/>
          </p:nvSpPr>
          <p:spPr bwMode="auto">
            <a:xfrm>
              <a:off x="407" y="3143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5385" name="Rectangle 1048"/>
            <p:cNvSpPr>
              <a:spLocks noChangeArrowheads="1"/>
            </p:cNvSpPr>
            <p:nvPr/>
          </p:nvSpPr>
          <p:spPr bwMode="auto">
            <a:xfrm flipH="1">
              <a:off x="1635" y="1529"/>
              <a:ext cx="29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5386" name="Rectangle 1049"/>
            <p:cNvSpPr>
              <a:spLocks noChangeArrowheads="1"/>
            </p:cNvSpPr>
            <p:nvPr/>
          </p:nvSpPr>
          <p:spPr bwMode="auto">
            <a:xfrm>
              <a:off x="1213" y="1655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5387" name="Rectangle 1050"/>
            <p:cNvSpPr>
              <a:spLocks noChangeArrowheads="1"/>
            </p:cNvSpPr>
            <p:nvPr/>
          </p:nvSpPr>
          <p:spPr bwMode="auto">
            <a:xfrm>
              <a:off x="1647" y="1975"/>
              <a:ext cx="25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5388" name="Rectangle 1051"/>
            <p:cNvSpPr>
              <a:spLocks noChangeArrowheads="1"/>
            </p:cNvSpPr>
            <p:nvPr/>
          </p:nvSpPr>
          <p:spPr bwMode="auto">
            <a:xfrm>
              <a:off x="1415" y="2119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5389" name="Rectangle 1052"/>
            <p:cNvSpPr>
              <a:spLocks noChangeArrowheads="1"/>
            </p:cNvSpPr>
            <p:nvPr/>
          </p:nvSpPr>
          <p:spPr bwMode="auto">
            <a:xfrm>
              <a:off x="1510" y="268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5390" name="Rectangle 1053"/>
            <p:cNvSpPr>
              <a:spLocks noChangeArrowheads="1"/>
            </p:cNvSpPr>
            <p:nvPr/>
          </p:nvSpPr>
          <p:spPr bwMode="auto">
            <a:xfrm>
              <a:off x="1219" y="2627"/>
              <a:ext cx="61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5391" name="Rectangle 1054"/>
            <p:cNvSpPr>
              <a:spLocks noChangeArrowheads="1"/>
            </p:cNvSpPr>
            <p:nvPr/>
          </p:nvSpPr>
          <p:spPr bwMode="auto">
            <a:xfrm>
              <a:off x="1325" y="2210"/>
              <a:ext cx="33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5392" name="Rectangle 1055"/>
            <p:cNvSpPr>
              <a:spLocks noChangeArrowheads="1"/>
            </p:cNvSpPr>
            <p:nvPr/>
          </p:nvSpPr>
          <p:spPr bwMode="auto">
            <a:xfrm>
              <a:off x="1211" y="2912"/>
              <a:ext cx="61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5393" name="Rectangle 1056"/>
            <p:cNvSpPr>
              <a:spLocks noChangeArrowheads="1"/>
            </p:cNvSpPr>
            <p:nvPr/>
          </p:nvSpPr>
          <p:spPr bwMode="auto">
            <a:xfrm>
              <a:off x="1605" y="339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5394" name="Rectangle 1057"/>
            <p:cNvSpPr>
              <a:spLocks noChangeArrowheads="1"/>
            </p:cNvSpPr>
            <p:nvPr/>
          </p:nvSpPr>
          <p:spPr bwMode="auto">
            <a:xfrm>
              <a:off x="1223" y="3277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5395" name="Rectangle 1058"/>
            <p:cNvSpPr>
              <a:spLocks noChangeArrowheads="1"/>
            </p:cNvSpPr>
            <p:nvPr/>
          </p:nvSpPr>
          <p:spPr bwMode="auto">
            <a:xfrm>
              <a:off x="1739" y="312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5396" name="Oval 1059"/>
            <p:cNvSpPr>
              <a:spLocks noChangeArrowheads="1"/>
            </p:cNvSpPr>
            <p:nvPr/>
          </p:nvSpPr>
          <p:spPr bwMode="auto">
            <a:xfrm>
              <a:off x="588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S0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5397" name="Oval 1060"/>
            <p:cNvSpPr>
              <a:spLocks noChangeArrowheads="1"/>
            </p:cNvSpPr>
            <p:nvPr/>
          </p:nvSpPr>
          <p:spPr bwMode="auto">
            <a:xfrm>
              <a:off x="588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S2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5398" name="Oval 1061"/>
            <p:cNvSpPr>
              <a:spLocks noChangeArrowheads="1"/>
            </p:cNvSpPr>
            <p:nvPr/>
          </p:nvSpPr>
          <p:spPr bwMode="auto">
            <a:xfrm>
              <a:off x="588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S4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5399" name="Oval 1062"/>
            <p:cNvSpPr>
              <a:spLocks noChangeArrowheads="1"/>
            </p:cNvSpPr>
            <p:nvPr/>
          </p:nvSpPr>
          <p:spPr bwMode="auto">
            <a:xfrm>
              <a:off x="1356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S1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5400" name="Oval 1063"/>
            <p:cNvSpPr>
              <a:spLocks noChangeArrowheads="1"/>
            </p:cNvSpPr>
            <p:nvPr/>
          </p:nvSpPr>
          <p:spPr bwMode="auto">
            <a:xfrm>
              <a:off x="1356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S3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5401" name="Oval 1064"/>
            <p:cNvSpPr>
              <a:spLocks noChangeArrowheads="1"/>
            </p:cNvSpPr>
            <p:nvPr/>
          </p:nvSpPr>
          <p:spPr bwMode="auto">
            <a:xfrm>
              <a:off x="1356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S5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5402" name="Line 1065"/>
            <p:cNvSpPr>
              <a:spLocks noChangeShapeType="1"/>
            </p:cNvSpPr>
            <p:nvPr/>
          </p:nvSpPr>
          <p:spPr bwMode="auto">
            <a:xfrm>
              <a:off x="150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3" name="Line 1066"/>
            <p:cNvSpPr>
              <a:spLocks noChangeShapeType="1"/>
            </p:cNvSpPr>
            <p:nvPr/>
          </p:nvSpPr>
          <p:spPr bwMode="auto">
            <a:xfrm>
              <a:off x="78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4" name="Line 1067"/>
            <p:cNvSpPr>
              <a:spLocks noChangeShapeType="1"/>
            </p:cNvSpPr>
            <p:nvPr/>
          </p:nvSpPr>
          <p:spPr bwMode="auto">
            <a:xfrm flipV="1">
              <a:off x="684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5" name="Line 1068"/>
            <p:cNvSpPr>
              <a:spLocks noChangeShapeType="1"/>
            </p:cNvSpPr>
            <p:nvPr/>
          </p:nvSpPr>
          <p:spPr bwMode="auto">
            <a:xfrm>
              <a:off x="876" y="318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6" name="Line 1069"/>
            <p:cNvSpPr>
              <a:spLocks noChangeShapeType="1"/>
            </p:cNvSpPr>
            <p:nvPr/>
          </p:nvSpPr>
          <p:spPr bwMode="auto">
            <a:xfrm flipH="1">
              <a:off x="876" y="328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7" name="Line 1070"/>
            <p:cNvSpPr>
              <a:spLocks noChangeShapeType="1"/>
            </p:cNvSpPr>
            <p:nvPr/>
          </p:nvSpPr>
          <p:spPr bwMode="auto">
            <a:xfrm flipV="1">
              <a:off x="1486" y="1933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8" name="Line 1071"/>
            <p:cNvSpPr>
              <a:spLocks noChangeShapeType="1"/>
            </p:cNvSpPr>
            <p:nvPr/>
          </p:nvSpPr>
          <p:spPr bwMode="auto">
            <a:xfrm>
              <a:off x="1548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9" name="Line 1072"/>
            <p:cNvSpPr>
              <a:spLocks noChangeShapeType="1"/>
            </p:cNvSpPr>
            <p:nvPr/>
          </p:nvSpPr>
          <p:spPr bwMode="auto">
            <a:xfrm>
              <a:off x="876" y="2514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0" name="Line 1073"/>
            <p:cNvSpPr>
              <a:spLocks noChangeShapeType="1"/>
            </p:cNvSpPr>
            <p:nvPr/>
          </p:nvSpPr>
          <p:spPr bwMode="auto">
            <a:xfrm flipV="1">
              <a:off x="828" y="189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1" name="Line 1074"/>
            <p:cNvSpPr>
              <a:spLocks noChangeShapeType="1"/>
            </p:cNvSpPr>
            <p:nvPr/>
          </p:nvSpPr>
          <p:spPr bwMode="auto">
            <a:xfrm flipH="1">
              <a:off x="828" y="2610"/>
              <a:ext cx="576" cy="52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2" name="Line 1075"/>
            <p:cNvSpPr>
              <a:spLocks noChangeShapeType="1"/>
            </p:cNvSpPr>
            <p:nvPr/>
          </p:nvSpPr>
          <p:spPr bwMode="auto">
            <a:xfrm flipV="1">
              <a:off x="798" y="1920"/>
              <a:ext cx="630" cy="1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3" name="Line 1076"/>
            <p:cNvSpPr>
              <a:spLocks noChangeShapeType="1"/>
            </p:cNvSpPr>
            <p:nvPr/>
          </p:nvSpPr>
          <p:spPr bwMode="auto">
            <a:xfrm>
              <a:off x="876" y="184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4" name="Line 1077"/>
            <p:cNvSpPr>
              <a:spLocks noChangeShapeType="1"/>
            </p:cNvSpPr>
            <p:nvPr/>
          </p:nvSpPr>
          <p:spPr bwMode="auto">
            <a:xfrm flipH="1">
              <a:off x="876" y="174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5" name="Line 1078"/>
            <p:cNvSpPr>
              <a:spLocks noChangeShapeType="1"/>
            </p:cNvSpPr>
            <p:nvPr/>
          </p:nvSpPr>
          <p:spPr bwMode="auto">
            <a:xfrm>
              <a:off x="732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6" name="Line 1079"/>
            <p:cNvSpPr>
              <a:spLocks noChangeShapeType="1"/>
            </p:cNvSpPr>
            <p:nvPr/>
          </p:nvSpPr>
          <p:spPr bwMode="auto">
            <a:xfrm flipH="1" flipV="1">
              <a:off x="768" y="1938"/>
              <a:ext cx="636" cy="12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7" name="Line 1080"/>
            <p:cNvSpPr>
              <a:spLocks noChangeShapeType="1"/>
            </p:cNvSpPr>
            <p:nvPr/>
          </p:nvSpPr>
          <p:spPr bwMode="auto">
            <a:xfrm>
              <a:off x="798" y="1914"/>
              <a:ext cx="570" cy="5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8" name="Line 1081"/>
            <p:cNvSpPr>
              <a:spLocks noChangeShapeType="1"/>
            </p:cNvSpPr>
            <p:nvPr/>
          </p:nvSpPr>
          <p:spPr bwMode="auto">
            <a:xfrm flipH="1" flipV="1">
              <a:off x="846" y="1878"/>
              <a:ext cx="558" cy="5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5419" name="AutoShape 1082"/>
            <p:cNvCxnSpPr>
              <a:cxnSpLocks noChangeShapeType="1"/>
              <a:stCxn id="15401" idx="5"/>
              <a:endCxn id="15401" idx="3"/>
            </p:cNvCxnSpPr>
            <p:nvPr/>
          </p:nvCxnSpPr>
          <p:spPr bwMode="auto">
            <a:xfrm rot="5400000">
              <a:off x="1499" y="3235"/>
              <a:ext cx="1" cy="204"/>
            </a:xfrm>
            <a:prstGeom prst="curvedConnector3">
              <a:avLst>
                <a:gd name="adj1" fmla="val 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20" name="AutoShape 1083"/>
            <p:cNvCxnSpPr>
              <a:cxnSpLocks noChangeShapeType="1"/>
              <a:stCxn id="15399" idx="7"/>
              <a:endCxn id="15399" idx="1"/>
            </p:cNvCxnSpPr>
            <p:nvPr/>
          </p:nvCxnSpPr>
          <p:spPr bwMode="auto">
            <a:xfrm rot="-5400000" flipH="1" flipV="1">
              <a:off x="1499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21" name="AutoShape 1084"/>
            <p:cNvCxnSpPr>
              <a:cxnSpLocks noChangeShapeType="1"/>
              <a:stCxn id="15396" idx="7"/>
              <a:endCxn id="15396" idx="1"/>
            </p:cNvCxnSpPr>
            <p:nvPr/>
          </p:nvCxnSpPr>
          <p:spPr bwMode="auto">
            <a:xfrm rot="-5400000" flipH="1" flipV="1">
              <a:off x="731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22" name="AutoShape 1085"/>
            <p:cNvCxnSpPr>
              <a:cxnSpLocks noChangeShapeType="1"/>
              <a:stCxn id="15398" idx="2"/>
              <a:endCxn id="15396" idx="2"/>
            </p:cNvCxnSpPr>
            <p:nvPr/>
          </p:nvCxnSpPr>
          <p:spPr bwMode="auto">
            <a:xfrm rot="10800000" flipH="1">
              <a:off x="588" y="1794"/>
              <a:ext cx="1" cy="1440"/>
            </a:xfrm>
            <a:prstGeom prst="curvedConnector3">
              <a:avLst>
                <a:gd name="adj1" fmla="val -234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23" name="AutoShape 1086"/>
            <p:cNvCxnSpPr>
              <a:cxnSpLocks noChangeShapeType="1"/>
              <a:stCxn id="15397" idx="3"/>
              <a:endCxn id="15397" idx="1"/>
            </p:cNvCxnSpPr>
            <p:nvPr/>
          </p:nvCxnSpPr>
          <p:spPr bwMode="auto">
            <a:xfrm rot="5400000" flipH="1" flipV="1">
              <a:off x="529" y="2513"/>
              <a:ext cx="204" cy="1"/>
            </a:xfrm>
            <a:prstGeom prst="curvedConnector5">
              <a:avLst>
                <a:gd name="adj1" fmla="val -29412"/>
                <a:gd name="adj2" fmla="val -15600005"/>
                <a:gd name="adj3" fmla="val 12303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24" name="AutoShape 1087"/>
            <p:cNvCxnSpPr>
              <a:cxnSpLocks noChangeShapeType="1"/>
              <a:stCxn id="15399" idx="6"/>
              <a:endCxn id="15401" idx="6"/>
            </p:cNvCxnSpPr>
            <p:nvPr/>
          </p:nvCxnSpPr>
          <p:spPr bwMode="auto">
            <a:xfrm>
              <a:off x="1644" y="1794"/>
              <a:ext cx="1" cy="1440"/>
            </a:xfrm>
            <a:prstGeom prst="curvedConnector3">
              <a:avLst>
                <a:gd name="adj1" fmla="val 120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25" name="AutoShape 1088"/>
            <p:cNvCxnSpPr>
              <a:cxnSpLocks noChangeShapeType="1"/>
              <a:stCxn id="15401" idx="6"/>
              <a:endCxn id="15399" idx="6"/>
            </p:cNvCxnSpPr>
            <p:nvPr/>
          </p:nvCxnSpPr>
          <p:spPr bwMode="auto">
            <a:xfrm flipV="1">
              <a:off x="1644" y="1794"/>
              <a:ext cx="1" cy="1440"/>
            </a:xfrm>
            <a:prstGeom prst="curvedConnector3">
              <a:avLst>
                <a:gd name="adj1" fmla="val 245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426" name="Rectangle 1089"/>
            <p:cNvSpPr>
              <a:spLocks noChangeArrowheads="1"/>
            </p:cNvSpPr>
            <p:nvPr/>
          </p:nvSpPr>
          <p:spPr bwMode="auto">
            <a:xfrm>
              <a:off x="1559" y="212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</p:grpSp>
      <p:sp>
        <p:nvSpPr>
          <p:cNvPr id="15371" name="TextBox 78"/>
          <p:cNvSpPr txBox="1">
            <a:spLocks noChangeArrowheads="1"/>
          </p:cNvSpPr>
          <p:nvPr/>
        </p:nvSpPr>
        <p:spPr bwMode="auto">
          <a:xfrm>
            <a:off x="4572000" y="3886200"/>
            <a:ext cx="43132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Put states into groups based on their</a:t>
            </a:r>
          </a:p>
          <a:p>
            <a:pPr eaLnBrk="1" hangingPunct="1"/>
            <a:r>
              <a:rPr lang="en-US"/>
              <a:t>outputs (or whether they are final states</a:t>
            </a:r>
          </a:p>
          <a:p>
            <a:pPr eaLnBrk="1" hangingPunct="1"/>
            <a:r>
              <a:rPr lang="en-US"/>
              <a:t>or not)</a:t>
            </a:r>
          </a:p>
        </p:txBody>
      </p:sp>
      <p:sp>
        <p:nvSpPr>
          <p:cNvPr id="15372" name="TextBox 70"/>
          <p:cNvSpPr txBox="1">
            <a:spLocks noChangeArrowheads="1"/>
          </p:cNvSpPr>
          <p:nvPr/>
        </p:nvSpPr>
        <p:spPr bwMode="auto">
          <a:xfrm>
            <a:off x="3973513" y="5029200"/>
            <a:ext cx="5146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lvl="1" eaLnBrk="1" hangingPunct="1"/>
            <a:r>
              <a:rPr lang="en-US"/>
              <a:t>If there is a symbol </a:t>
            </a:r>
            <a:r>
              <a:rPr lang="en-US" b="1" i="1"/>
              <a:t>s</a:t>
            </a:r>
            <a:r>
              <a:rPr lang="en-US"/>
              <a:t> so that not all states in</a:t>
            </a:r>
          </a:p>
          <a:p>
            <a:pPr lvl="1" eaLnBrk="1" hangingPunct="1"/>
            <a:r>
              <a:rPr lang="en-US"/>
              <a:t>a group G agree on which group </a:t>
            </a:r>
            <a:r>
              <a:rPr lang="en-US" b="1" i="1"/>
              <a:t>s</a:t>
            </a:r>
            <a:r>
              <a:rPr lang="en-US"/>
              <a:t> leads to, </a:t>
            </a:r>
          </a:p>
          <a:p>
            <a:pPr lvl="1" eaLnBrk="1" hangingPunct="1"/>
            <a:r>
              <a:rPr lang="en-US"/>
              <a:t>split G based on which group the states go </a:t>
            </a:r>
          </a:p>
          <a:p>
            <a:pPr lvl="1" eaLnBrk="1" hangingPunct="1"/>
            <a:r>
              <a:rPr lang="en-US"/>
              <a:t>to on</a:t>
            </a:r>
            <a:r>
              <a:rPr lang="en-US" b="1"/>
              <a:t> </a:t>
            </a:r>
            <a:r>
              <a:rPr lang="en-US" b="1" i="1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Oval 69"/>
          <p:cNvSpPr/>
          <p:nvPr/>
        </p:nvSpPr>
        <p:spPr>
          <a:xfrm>
            <a:off x="2971800" y="1600200"/>
            <a:ext cx="1143000" cy="1143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743200" y="3200400"/>
            <a:ext cx="1752600" cy="2667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914400" y="1447800"/>
            <a:ext cx="1752600" cy="4495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3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 Minimization Example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66CD-5FBF-4066-A371-8E9EC513691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6393" name="Rectangle 1026"/>
          <p:cNvSpPr>
            <a:spLocks noChangeArrowheads="1"/>
          </p:cNvSpPr>
          <p:nvPr/>
        </p:nvSpPr>
        <p:spPr bwMode="auto">
          <a:xfrm>
            <a:off x="5105400" y="3200400"/>
            <a:ext cx="29813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1775"/>
              </a:lnSpc>
            </a:pPr>
            <a:r>
              <a:rPr lang="en-US"/>
              <a:t>state </a:t>
            </a:r>
            <a:br>
              <a:rPr lang="en-US"/>
            </a:br>
            <a:r>
              <a:rPr lang="en-US"/>
              <a:t>transition table</a:t>
            </a:r>
          </a:p>
        </p:txBody>
      </p:sp>
      <p:grpSp>
        <p:nvGrpSpPr>
          <p:cNvPr id="16394" name="Group 1027"/>
          <p:cNvGrpSpPr>
            <a:grpSpLocks/>
          </p:cNvGrpSpPr>
          <p:nvPr/>
        </p:nvGrpSpPr>
        <p:grpSpPr bwMode="auto">
          <a:xfrm>
            <a:off x="4800600" y="1219200"/>
            <a:ext cx="4235450" cy="2081213"/>
            <a:chOff x="2856" y="2024"/>
            <a:chExt cx="2705" cy="1328"/>
          </a:xfrm>
        </p:grpSpPr>
        <p:sp>
          <p:nvSpPr>
            <p:cNvPr id="16452" name="Rectangle 1028"/>
            <p:cNvSpPr>
              <a:spLocks noChangeArrowheads="1"/>
            </p:cNvSpPr>
            <p:nvPr/>
          </p:nvSpPr>
          <p:spPr bwMode="auto">
            <a:xfrm>
              <a:off x="2905" y="2024"/>
              <a:ext cx="2656" cy="1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1127125" algn="l"/>
                  <a:tab pos="1577975" algn="l"/>
                  <a:tab pos="2028825" algn="l"/>
                  <a:tab pos="2479675" algn="l"/>
                  <a:tab pos="3155950" algn="l"/>
                </a:tabLst>
              </a:pPr>
              <a:r>
                <a:rPr lang="en-US"/>
                <a:t>present	        next state        output</a:t>
              </a:r>
              <a:br>
                <a:rPr lang="en-US"/>
              </a:br>
              <a:r>
                <a:rPr lang="en-US"/>
                <a:t>  state	0	1	2	3	</a:t>
              </a:r>
              <a:br>
                <a:rPr lang="en-US"/>
              </a:br>
              <a:r>
                <a:rPr lang="en-US"/>
                <a:t>    S0	S0	S1	S2	S3	1</a:t>
              </a:r>
              <a:br>
                <a:rPr lang="en-US"/>
              </a:br>
              <a:r>
                <a:rPr lang="en-US"/>
                <a:t>    S1	S0	S3	S1	S5	0</a:t>
              </a:r>
              <a:br>
                <a:rPr lang="en-US"/>
              </a:br>
              <a:r>
                <a:rPr lang="en-US"/>
                <a:t>    S2	S1	S3	S2	S4	1</a:t>
              </a:r>
              <a:br>
                <a:rPr lang="en-US"/>
              </a:br>
              <a:r>
                <a:rPr lang="en-US"/>
                <a:t>    S3	S1	S0	S4	S5	0</a:t>
              </a:r>
              <a:br>
                <a:rPr lang="en-US"/>
              </a:br>
              <a:r>
                <a:rPr lang="en-US"/>
                <a:t>    S4	S0	S1	S2	S5	1</a:t>
              </a:r>
              <a:br>
                <a:rPr lang="en-US"/>
              </a:br>
              <a:r>
                <a:rPr lang="en-US"/>
                <a:t>    S5	S1	S4	S0	S5	0</a:t>
              </a:r>
            </a:p>
          </p:txBody>
        </p:sp>
        <p:sp>
          <p:nvSpPr>
            <p:cNvPr id="16453" name="Line 1029"/>
            <p:cNvSpPr>
              <a:spLocks noChangeShapeType="1"/>
            </p:cNvSpPr>
            <p:nvPr/>
          </p:nvSpPr>
          <p:spPr bwMode="auto">
            <a:xfrm>
              <a:off x="2856" y="2319"/>
              <a:ext cx="235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4" name="Line 1030"/>
            <p:cNvSpPr>
              <a:spLocks noChangeShapeType="1"/>
            </p:cNvSpPr>
            <p:nvPr/>
          </p:nvSpPr>
          <p:spPr bwMode="auto">
            <a:xfrm>
              <a:off x="4704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5" name="Line 1031"/>
            <p:cNvSpPr>
              <a:spLocks noChangeShapeType="1"/>
            </p:cNvSpPr>
            <p:nvPr/>
          </p:nvSpPr>
          <p:spPr bwMode="auto">
            <a:xfrm>
              <a:off x="3576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395" name="Group 1035"/>
          <p:cNvGrpSpPr>
            <a:grpSpLocks/>
          </p:cNvGrpSpPr>
          <p:nvPr/>
        </p:nvGrpSpPr>
        <p:grpSpPr bwMode="auto">
          <a:xfrm>
            <a:off x="1200150" y="1752600"/>
            <a:ext cx="2901950" cy="3987800"/>
            <a:chOff x="407" y="1528"/>
            <a:chExt cx="1379" cy="1951"/>
          </a:xfrm>
        </p:grpSpPr>
        <p:sp>
          <p:nvSpPr>
            <p:cNvPr id="16398" name="Rectangle 1036"/>
            <p:cNvSpPr>
              <a:spLocks noChangeArrowheads="1"/>
            </p:cNvSpPr>
            <p:nvPr/>
          </p:nvSpPr>
          <p:spPr bwMode="auto">
            <a:xfrm>
              <a:off x="619" y="196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6399" name="Rectangle 1037"/>
            <p:cNvSpPr>
              <a:spLocks noChangeArrowheads="1"/>
            </p:cNvSpPr>
            <p:nvPr/>
          </p:nvSpPr>
          <p:spPr bwMode="auto">
            <a:xfrm>
              <a:off x="957" y="1832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6400" name="Rectangle 1038"/>
            <p:cNvSpPr>
              <a:spLocks noChangeArrowheads="1"/>
            </p:cNvSpPr>
            <p:nvPr/>
          </p:nvSpPr>
          <p:spPr bwMode="auto">
            <a:xfrm>
              <a:off x="910" y="206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6401" name="Rectangle 1039"/>
            <p:cNvSpPr>
              <a:spLocks noChangeArrowheads="1"/>
            </p:cNvSpPr>
            <p:nvPr/>
          </p:nvSpPr>
          <p:spPr bwMode="auto">
            <a:xfrm>
              <a:off x="830" y="152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6402" name="Rectangle 1040"/>
            <p:cNvSpPr>
              <a:spLocks noChangeArrowheads="1"/>
            </p:cNvSpPr>
            <p:nvPr/>
          </p:nvSpPr>
          <p:spPr bwMode="auto">
            <a:xfrm>
              <a:off x="810" y="226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6403" name="Rectangle 1041"/>
            <p:cNvSpPr>
              <a:spLocks noChangeArrowheads="1"/>
            </p:cNvSpPr>
            <p:nvPr/>
          </p:nvSpPr>
          <p:spPr bwMode="auto">
            <a:xfrm>
              <a:off x="911" y="250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6404" name="Rectangle 1042"/>
            <p:cNvSpPr>
              <a:spLocks noChangeArrowheads="1"/>
            </p:cNvSpPr>
            <p:nvPr/>
          </p:nvSpPr>
          <p:spPr bwMode="auto">
            <a:xfrm>
              <a:off x="798" y="269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6405" name="Rectangle 1043"/>
            <p:cNvSpPr>
              <a:spLocks noChangeArrowheads="1"/>
            </p:cNvSpPr>
            <p:nvPr/>
          </p:nvSpPr>
          <p:spPr bwMode="auto">
            <a:xfrm>
              <a:off x="467" y="2663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6406" name="Rectangle 1044"/>
            <p:cNvSpPr>
              <a:spLocks noChangeArrowheads="1"/>
            </p:cNvSpPr>
            <p:nvPr/>
          </p:nvSpPr>
          <p:spPr bwMode="auto">
            <a:xfrm>
              <a:off x="581" y="2940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6407" name="Rectangle 1045"/>
            <p:cNvSpPr>
              <a:spLocks noChangeArrowheads="1"/>
            </p:cNvSpPr>
            <p:nvPr/>
          </p:nvSpPr>
          <p:spPr bwMode="auto">
            <a:xfrm>
              <a:off x="978" y="277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6408" name="Rectangle 1046"/>
            <p:cNvSpPr>
              <a:spLocks noChangeArrowheads="1"/>
            </p:cNvSpPr>
            <p:nvPr/>
          </p:nvSpPr>
          <p:spPr bwMode="auto">
            <a:xfrm flipH="1">
              <a:off x="1000" y="3070"/>
              <a:ext cx="29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6409" name="Rectangle 1047"/>
            <p:cNvSpPr>
              <a:spLocks noChangeArrowheads="1"/>
            </p:cNvSpPr>
            <p:nvPr/>
          </p:nvSpPr>
          <p:spPr bwMode="auto">
            <a:xfrm>
              <a:off x="407" y="3143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6410" name="Rectangle 1048"/>
            <p:cNvSpPr>
              <a:spLocks noChangeArrowheads="1"/>
            </p:cNvSpPr>
            <p:nvPr/>
          </p:nvSpPr>
          <p:spPr bwMode="auto">
            <a:xfrm flipH="1">
              <a:off x="1635" y="1529"/>
              <a:ext cx="29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b="1"/>
                <a:t>2</a:t>
              </a:r>
            </a:p>
          </p:txBody>
        </p:sp>
        <p:sp>
          <p:nvSpPr>
            <p:cNvPr id="16411" name="Rectangle 1049"/>
            <p:cNvSpPr>
              <a:spLocks noChangeArrowheads="1"/>
            </p:cNvSpPr>
            <p:nvPr/>
          </p:nvSpPr>
          <p:spPr bwMode="auto">
            <a:xfrm>
              <a:off x="1213" y="1655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6412" name="Rectangle 1050"/>
            <p:cNvSpPr>
              <a:spLocks noChangeArrowheads="1"/>
            </p:cNvSpPr>
            <p:nvPr/>
          </p:nvSpPr>
          <p:spPr bwMode="auto">
            <a:xfrm>
              <a:off x="1647" y="1975"/>
              <a:ext cx="25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6413" name="Rectangle 1051"/>
            <p:cNvSpPr>
              <a:spLocks noChangeArrowheads="1"/>
            </p:cNvSpPr>
            <p:nvPr/>
          </p:nvSpPr>
          <p:spPr bwMode="auto">
            <a:xfrm>
              <a:off x="1415" y="2119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6414" name="Rectangle 1052"/>
            <p:cNvSpPr>
              <a:spLocks noChangeArrowheads="1"/>
            </p:cNvSpPr>
            <p:nvPr/>
          </p:nvSpPr>
          <p:spPr bwMode="auto">
            <a:xfrm>
              <a:off x="1510" y="268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6415" name="Rectangle 1053"/>
            <p:cNvSpPr>
              <a:spLocks noChangeArrowheads="1"/>
            </p:cNvSpPr>
            <p:nvPr/>
          </p:nvSpPr>
          <p:spPr bwMode="auto">
            <a:xfrm>
              <a:off x="1219" y="2627"/>
              <a:ext cx="61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b="1"/>
                <a:t>2</a:t>
              </a:r>
            </a:p>
          </p:txBody>
        </p:sp>
        <p:sp>
          <p:nvSpPr>
            <p:cNvPr id="16416" name="Rectangle 1054"/>
            <p:cNvSpPr>
              <a:spLocks noChangeArrowheads="1"/>
            </p:cNvSpPr>
            <p:nvPr/>
          </p:nvSpPr>
          <p:spPr bwMode="auto">
            <a:xfrm>
              <a:off x="1325" y="2210"/>
              <a:ext cx="33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6417" name="Rectangle 1055"/>
            <p:cNvSpPr>
              <a:spLocks noChangeArrowheads="1"/>
            </p:cNvSpPr>
            <p:nvPr/>
          </p:nvSpPr>
          <p:spPr bwMode="auto">
            <a:xfrm>
              <a:off x="1211" y="2945"/>
              <a:ext cx="74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b="1"/>
                <a:t>2</a:t>
              </a:r>
            </a:p>
          </p:txBody>
        </p:sp>
        <p:sp>
          <p:nvSpPr>
            <p:cNvPr id="16418" name="Rectangle 1056"/>
            <p:cNvSpPr>
              <a:spLocks noChangeArrowheads="1"/>
            </p:cNvSpPr>
            <p:nvPr/>
          </p:nvSpPr>
          <p:spPr bwMode="auto">
            <a:xfrm>
              <a:off x="1605" y="339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6419" name="Rectangle 1057"/>
            <p:cNvSpPr>
              <a:spLocks noChangeArrowheads="1"/>
            </p:cNvSpPr>
            <p:nvPr/>
          </p:nvSpPr>
          <p:spPr bwMode="auto">
            <a:xfrm>
              <a:off x="1223" y="3277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6420" name="Rectangle 1058"/>
            <p:cNvSpPr>
              <a:spLocks noChangeArrowheads="1"/>
            </p:cNvSpPr>
            <p:nvPr/>
          </p:nvSpPr>
          <p:spPr bwMode="auto">
            <a:xfrm>
              <a:off x="1739" y="312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6421" name="Oval 1059"/>
            <p:cNvSpPr>
              <a:spLocks noChangeArrowheads="1"/>
            </p:cNvSpPr>
            <p:nvPr/>
          </p:nvSpPr>
          <p:spPr bwMode="auto">
            <a:xfrm>
              <a:off x="588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S0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6422" name="Oval 1060"/>
            <p:cNvSpPr>
              <a:spLocks noChangeArrowheads="1"/>
            </p:cNvSpPr>
            <p:nvPr/>
          </p:nvSpPr>
          <p:spPr bwMode="auto">
            <a:xfrm>
              <a:off x="588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S2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6423" name="Oval 1061"/>
            <p:cNvSpPr>
              <a:spLocks noChangeArrowheads="1"/>
            </p:cNvSpPr>
            <p:nvPr/>
          </p:nvSpPr>
          <p:spPr bwMode="auto">
            <a:xfrm>
              <a:off x="588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S4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6424" name="Oval 1062"/>
            <p:cNvSpPr>
              <a:spLocks noChangeArrowheads="1"/>
            </p:cNvSpPr>
            <p:nvPr/>
          </p:nvSpPr>
          <p:spPr bwMode="auto">
            <a:xfrm>
              <a:off x="1356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S1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6425" name="Oval 1063"/>
            <p:cNvSpPr>
              <a:spLocks noChangeArrowheads="1"/>
            </p:cNvSpPr>
            <p:nvPr/>
          </p:nvSpPr>
          <p:spPr bwMode="auto">
            <a:xfrm>
              <a:off x="1356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S3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6426" name="Oval 1064"/>
            <p:cNvSpPr>
              <a:spLocks noChangeArrowheads="1"/>
            </p:cNvSpPr>
            <p:nvPr/>
          </p:nvSpPr>
          <p:spPr bwMode="auto">
            <a:xfrm>
              <a:off x="1356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S5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6427" name="Line 1065"/>
            <p:cNvSpPr>
              <a:spLocks noChangeShapeType="1"/>
            </p:cNvSpPr>
            <p:nvPr/>
          </p:nvSpPr>
          <p:spPr bwMode="auto">
            <a:xfrm>
              <a:off x="150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8" name="Line 1066"/>
            <p:cNvSpPr>
              <a:spLocks noChangeShapeType="1"/>
            </p:cNvSpPr>
            <p:nvPr/>
          </p:nvSpPr>
          <p:spPr bwMode="auto">
            <a:xfrm>
              <a:off x="78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9" name="Line 1067"/>
            <p:cNvSpPr>
              <a:spLocks noChangeShapeType="1"/>
            </p:cNvSpPr>
            <p:nvPr/>
          </p:nvSpPr>
          <p:spPr bwMode="auto">
            <a:xfrm flipV="1">
              <a:off x="684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0" name="Line 1068"/>
            <p:cNvSpPr>
              <a:spLocks noChangeShapeType="1"/>
            </p:cNvSpPr>
            <p:nvPr/>
          </p:nvSpPr>
          <p:spPr bwMode="auto">
            <a:xfrm>
              <a:off x="876" y="318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1" name="Line 1069"/>
            <p:cNvSpPr>
              <a:spLocks noChangeShapeType="1"/>
            </p:cNvSpPr>
            <p:nvPr/>
          </p:nvSpPr>
          <p:spPr bwMode="auto">
            <a:xfrm flipH="1">
              <a:off x="876" y="328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2" name="Line 1070"/>
            <p:cNvSpPr>
              <a:spLocks noChangeShapeType="1"/>
            </p:cNvSpPr>
            <p:nvPr/>
          </p:nvSpPr>
          <p:spPr bwMode="auto">
            <a:xfrm flipV="1">
              <a:off x="1486" y="1933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3" name="Line 1071"/>
            <p:cNvSpPr>
              <a:spLocks noChangeShapeType="1"/>
            </p:cNvSpPr>
            <p:nvPr/>
          </p:nvSpPr>
          <p:spPr bwMode="auto">
            <a:xfrm>
              <a:off x="1548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4" name="Line 1072"/>
            <p:cNvSpPr>
              <a:spLocks noChangeShapeType="1"/>
            </p:cNvSpPr>
            <p:nvPr/>
          </p:nvSpPr>
          <p:spPr bwMode="auto">
            <a:xfrm>
              <a:off x="876" y="2514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5" name="Line 1073"/>
            <p:cNvSpPr>
              <a:spLocks noChangeShapeType="1"/>
            </p:cNvSpPr>
            <p:nvPr/>
          </p:nvSpPr>
          <p:spPr bwMode="auto">
            <a:xfrm flipV="1">
              <a:off x="828" y="189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6" name="Line 1074"/>
            <p:cNvSpPr>
              <a:spLocks noChangeShapeType="1"/>
            </p:cNvSpPr>
            <p:nvPr/>
          </p:nvSpPr>
          <p:spPr bwMode="auto">
            <a:xfrm flipH="1">
              <a:off x="828" y="2610"/>
              <a:ext cx="576" cy="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7" name="Line 1075"/>
            <p:cNvSpPr>
              <a:spLocks noChangeShapeType="1"/>
            </p:cNvSpPr>
            <p:nvPr/>
          </p:nvSpPr>
          <p:spPr bwMode="auto">
            <a:xfrm flipV="1">
              <a:off x="798" y="1920"/>
              <a:ext cx="630" cy="1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8" name="Line 1076"/>
            <p:cNvSpPr>
              <a:spLocks noChangeShapeType="1"/>
            </p:cNvSpPr>
            <p:nvPr/>
          </p:nvSpPr>
          <p:spPr bwMode="auto">
            <a:xfrm>
              <a:off x="876" y="184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9" name="Line 1077"/>
            <p:cNvSpPr>
              <a:spLocks noChangeShapeType="1"/>
            </p:cNvSpPr>
            <p:nvPr/>
          </p:nvSpPr>
          <p:spPr bwMode="auto">
            <a:xfrm flipH="1">
              <a:off x="876" y="174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0" name="Line 1078"/>
            <p:cNvSpPr>
              <a:spLocks noChangeShapeType="1"/>
            </p:cNvSpPr>
            <p:nvPr/>
          </p:nvSpPr>
          <p:spPr bwMode="auto">
            <a:xfrm>
              <a:off x="732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1" name="Line 1079"/>
            <p:cNvSpPr>
              <a:spLocks noChangeShapeType="1"/>
            </p:cNvSpPr>
            <p:nvPr/>
          </p:nvSpPr>
          <p:spPr bwMode="auto">
            <a:xfrm flipH="1" flipV="1">
              <a:off x="768" y="1938"/>
              <a:ext cx="636" cy="12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2" name="Line 1080"/>
            <p:cNvSpPr>
              <a:spLocks noChangeShapeType="1"/>
            </p:cNvSpPr>
            <p:nvPr/>
          </p:nvSpPr>
          <p:spPr bwMode="auto">
            <a:xfrm>
              <a:off x="798" y="1914"/>
              <a:ext cx="570" cy="5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3" name="Line 1081"/>
            <p:cNvSpPr>
              <a:spLocks noChangeShapeType="1"/>
            </p:cNvSpPr>
            <p:nvPr/>
          </p:nvSpPr>
          <p:spPr bwMode="auto">
            <a:xfrm flipH="1" flipV="1">
              <a:off x="846" y="1878"/>
              <a:ext cx="558" cy="5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444" name="AutoShape 1082"/>
            <p:cNvCxnSpPr>
              <a:cxnSpLocks noChangeShapeType="1"/>
              <a:stCxn id="16426" idx="5"/>
              <a:endCxn id="16426" idx="3"/>
            </p:cNvCxnSpPr>
            <p:nvPr/>
          </p:nvCxnSpPr>
          <p:spPr bwMode="auto">
            <a:xfrm rot="5400000">
              <a:off x="1499" y="3235"/>
              <a:ext cx="1" cy="204"/>
            </a:xfrm>
            <a:prstGeom prst="curvedConnector3">
              <a:avLst>
                <a:gd name="adj1" fmla="val 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45" name="AutoShape 1083"/>
            <p:cNvCxnSpPr>
              <a:cxnSpLocks noChangeShapeType="1"/>
              <a:stCxn id="16424" idx="7"/>
              <a:endCxn id="16424" idx="1"/>
            </p:cNvCxnSpPr>
            <p:nvPr/>
          </p:nvCxnSpPr>
          <p:spPr bwMode="auto">
            <a:xfrm rot="-5400000" flipH="1" flipV="1">
              <a:off x="1499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46" name="AutoShape 1084"/>
            <p:cNvCxnSpPr>
              <a:cxnSpLocks noChangeShapeType="1"/>
              <a:stCxn id="16421" idx="7"/>
              <a:endCxn id="16421" idx="1"/>
            </p:cNvCxnSpPr>
            <p:nvPr/>
          </p:nvCxnSpPr>
          <p:spPr bwMode="auto">
            <a:xfrm rot="-5400000" flipH="1" flipV="1">
              <a:off x="731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47" name="AutoShape 1085"/>
            <p:cNvCxnSpPr>
              <a:cxnSpLocks noChangeShapeType="1"/>
              <a:stCxn id="16423" idx="2"/>
              <a:endCxn id="16421" idx="2"/>
            </p:cNvCxnSpPr>
            <p:nvPr/>
          </p:nvCxnSpPr>
          <p:spPr bwMode="auto">
            <a:xfrm rot="10800000" flipH="1">
              <a:off x="588" y="1794"/>
              <a:ext cx="1" cy="1440"/>
            </a:xfrm>
            <a:prstGeom prst="curvedConnector3">
              <a:avLst>
                <a:gd name="adj1" fmla="val -234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48" name="AutoShape 1086"/>
            <p:cNvCxnSpPr>
              <a:cxnSpLocks noChangeShapeType="1"/>
              <a:stCxn id="16422" idx="3"/>
              <a:endCxn id="16422" idx="1"/>
            </p:cNvCxnSpPr>
            <p:nvPr/>
          </p:nvCxnSpPr>
          <p:spPr bwMode="auto">
            <a:xfrm rot="5400000" flipH="1" flipV="1">
              <a:off x="529" y="2513"/>
              <a:ext cx="204" cy="1"/>
            </a:xfrm>
            <a:prstGeom prst="curvedConnector5">
              <a:avLst>
                <a:gd name="adj1" fmla="val -29412"/>
                <a:gd name="adj2" fmla="val -15600005"/>
                <a:gd name="adj3" fmla="val 12303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49" name="AutoShape 1087"/>
            <p:cNvCxnSpPr>
              <a:cxnSpLocks noChangeShapeType="1"/>
              <a:stCxn id="16424" idx="6"/>
              <a:endCxn id="16426" idx="6"/>
            </p:cNvCxnSpPr>
            <p:nvPr/>
          </p:nvCxnSpPr>
          <p:spPr bwMode="auto">
            <a:xfrm>
              <a:off x="1644" y="1794"/>
              <a:ext cx="1" cy="1440"/>
            </a:xfrm>
            <a:prstGeom prst="curvedConnector3">
              <a:avLst>
                <a:gd name="adj1" fmla="val 120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50" name="AutoShape 1088"/>
            <p:cNvCxnSpPr>
              <a:cxnSpLocks noChangeShapeType="1"/>
              <a:stCxn id="16426" idx="6"/>
              <a:endCxn id="16424" idx="6"/>
            </p:cNvCxnSpPr>
            <p:nvPr/>
          </p:nvCxnSpPr>
          <p:spPr bwMode="auto">
            <a:xfrm flipV="1">
              <a:off x="1644" y="1794"/>
              <a:ext cx="1" cy="1440"/>
            </a:xfrm>
            <a:prstGeom prst="curvedConnector3">
              <a:avLst>
                <a:gd name="adj1" fmla="val 245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451" name="Rectangle 1089"/>
            <p:cNvSpPr>
              <a:spLocks noChangeArrowheads="1"/>
            </p:cNvSpPr>
            <p:nvPr/>
          </p:nvSpPr>
          <p:spPr bwMode="auto">
            <a:xfrm>
              <a:off x="1559" y="212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</p:grpSp>
      <p:sp>
        <p:nvSpPr>
          <p:cNvPr id="16396" name="TextBox 78"/>
          <p:cNvSpPr txBox="1">
            <a:spLocks noChangeArrowheads="1"/>
          </p:cNvSpPr>
          <p:nvPr/>
        </p:nvSpPr>
        <p:spPr bwMode="auto">
          <a:xfrm>
            <a:off x="4572000" y="3886200"/>
            <a:ext cx="43132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Put states into groups based on their</a:t>
            </a:r>
          </a:p>
          <a:p>
            <a:pPr eaLnBrk="1" hangingPunct="1"/>
            <a:r>
              <a:rPr lang="en-US"/>
              <a:t>outputs (or whether they are final states</a:t>
            </a:r>
          </a:p>
          <a:p>
            <a:pPr eaLnBrk="1" hangingPunct="1"/>
            <a:r>
              <a:rPr lang="en-US"/>
              <a:t>or not)</a:t>
            </a:r>
          </a:p>
        </p:txBody>
      </p:sp>
      <p:sp>
        <p:nvSpPr>
          <p:cNvPr id="16397" name="TextBox 72"/>
          <p:cNvSpPr txBox="1">
            <a:spLocks noChangeArrowheads="1"/>
          </p:cNvSpPr>
          <p:nvPr/>
        </p:nvSpPr>
        <p:spPr bwMode="auto">
          <a:xfrm>
            <a:off x="3973513" y="5029200"/>
            <a:ext cx="5146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lvl="1" eaLnBrk="1" hangingPunct="1"/>
            <a:r>
              <a:rPr lang="en-US"/>
              <a:t>If there is a symbol </a:t>
            </a:r>
            <a:r>
              <a:rPr lang="en-US" b="1" i="1"/>
              <a:t>s</a:t>
            </a:r>
            <a:r>
              <a:rPr lang="en-US"/>
              <a:t> so that not all states in</a:t>
            </a:r>
          </a:p>
          <a:p>
            <a:pPr lvl="1" eaLnBrk="1" hangingPunct="1"/>
            <a:r>
              <a:rPr lang="en-US"/>
              <a:t>a group G agree on which group </a:t>
            </a:r>
            <a:r>
              <a:rPr lang="en-US" b="1" i="1"/>
              <a:t>s</a:t>
            </a:r>
            <a:r>
              <a:rPr lang="en-US"/>
              <a:t> leads to, </a:t>
            </a:r>
          </a:p>
          <a:p>
            <a:pPr lvl="1" eaLnBrk="1" hangingPunct="1"/>
            <a:r>
              <a:rPr lang="en-US"/>
              <a:t>split G based on which group the states go </a:t>
            </a:r>
          </a:p>
          <a:p>
            <a:pPr lvl="1" eaLnBrk="1" hangingPunct="1"/>
            <a:r>
              <a:rPr lang="en-US"/>
              <a:t>to on</a:t>
            </a:r>
            <a:r>
              <a:rPr lang="en-US" b="1"/>
              <a:t> </a:t>
            </a:r>
            <a:r>
              <a:rPr lang="en-US" b="1" i="1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Oval 69"/>
          <p:cNvSpPr/>
          <p:nvPr/>
        </p:nvSpPr>
        <p:spPr>
          <a:xfrm>
            <a:off x="2971800" y="1600200"/>
            <a:ext cx="1143000" cy="1143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743200" y="3200400"/>
            <a:ext cx="1752600" cy="2667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914400" y="1447800"/>
            <a:ext cx="1752600" cy="4495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 Minimization Example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3A82A-7D81-412E-A960-1D8DB2BD273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7417" name="Rectangle 1026"/>
          <p:cNvSpPr>
            <a:spLocks noChangeArrowheads="1"/>
          </p:cNvSpPr>
          <p:nvPr/>
        </p:nvSpPr>
        <p:spPr bwMode="auto">
          <a:xfrm>
            <a:off x="5105400" y="3200400"/>
            <a:ext cx="29813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1775"/>
              </a:lnSpc>
            </a:pPr>
            <a:r>
              <a:rPr lang="en-US"/>
              <a:t>state </a:t>
            </a:r>
            <a:br>
              <a:rPr lang="en-US"/>
            </a:br>
            <a:r>
              <a:rPr lang="en-US"/>
              <a:t>transition table</a:t>
            </a:r>
          </a:p>
        </p:txBody>
      </p:sp>
      <p:grpSp>
        <p:nvGrpSpPr>
          <p:cNvPr id="17418" name="Group 1027"/>
          <p:cNvGrpSpPr>
            <a:grpSpLocks/>
          </p:cNvGrpSpPr>
          <p:nvPr/>
        </p:nvGrpSpPr>
        <p:grpSpPr bwMode="auto">
          <a:xfrm>
            <a:off x="4800600" y="1219200"/>
            <a:ext cx="4235450" cy="2081213"/>
            <a:chOff x="2856" y="2024"/>
            <a:chExt cx="2705" cy="1328"/>
          </a:xfrm>
        </p:grpSpPr>
        <p:sp>
          <p:nvSpPr>
            <p:cNvPr id="17476" name="Rectangle 1028"/>
            <p:cNvSpPr>
              <a:spLocks noChangeArrowheads="1"/>
            </p:cNvSpPr>
            <p:nvPr/>
          </p:nvSpPr>
          <p:spPr bwMode="auto">
            <a:xfrm>
              <a:off x="2905" y="2024"/>
              <a:ext cx="2656" cy="1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1127125" algn="l"/>
                  <a:tab pos="1577975" algn="l"/>
                  <a:tab pos="2028825" algn="l"/>
                  <a:tab pos="2479675" algn="l"/>
                  <a:tab pos="3155950" algn="l"/>
                </a:tabLst>
              </a:pPr>
              <a:r>
                <a:rPr lang="en-US"/>
                <a:t>present	        next state        output</a:t>
              </a:r>
              <a:br>
                <a:rPr lang="en-US"/>
              </a:br>
              <a:r>
                <a:rPr lang="en-US"/>
                <a:t>  state	0	1	2	3	</a:t>
              </a:r>
              <a:br>
                <a:rPr lang="en-US"/>
              </a:br>
              <a:r>
                <a:rPr lang="en-US"/>
                <a:t>    S0	S0	S1	S2	S3	1</a:t>
              </a:r>
              <a:br>
                <a:rPr lang="en-US"/>
              </a:br>
              <a:r>
                <a:rPr lang="en-US"/>
                <a:t>    S1	S0	S3	S1	S5	0</a:t>
              </a:r>
              <a:br>
                <a:rPr lang="en-US"/>
              </a:br>
              <a:r>
                <a:rPr lang="en-US"/>
                <a:t>    S2	S1	S3	S2	S4	1</a:t>
              </a:r>
              <a:br>
                <a:rPr lang="en-US"/>
              </a:br>
              <a:r>
                <a:rPr lang="en-US"/>
                <a:t>    S3	S1	S0	S4	S5	0</a:t>
              </a:r>
              <a:br>
                <a:rPr lang="en-US"/>
              </a:br>
              <a:r>
                <a:rPr lang="en-US"/>
                <a:t>    S4	S0	S1	S2	S5	1</a:t>
              </a:r>
              <a:br>
                <a:rPr lang="en-US"/>
              </a:br>
              <a:r>
                <a:rPr lang="en-US"/>
                <a:t>    S5	S1	S4	S0	S5	0</a:t>
              </a:r>
            </a:p>
          </p:txBody>
        </p:sp>
        <p:sp>
          <p:nvSpPr>
            <p:cNvPr id="17477" name="Line 1029"/>
            <p:cNvSpPr>
              <a:spLocks noChangeShapeType="1"/>
            </p:cNvSpPr>
            <p:nvPr/>
          </p:nvSpPr>
          <p:spPr bwMode="auto">
            <a:xfrm>
              <a:off x="2856" y="2319"/>
              <a:ext cx="235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8" name="Line 1030"/>
            <p:cNvSpPr>
              <a:spLocks noChangeShapeType="1"/>
            </p:cNvSpPr>
            <p:nvPr/>
          </p:nvSpPr>
          <p:spPr bwMode="auto">
            <a:xfrm>
              <a:off x="4704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9" name="Line 1031"/>
            <p:cNvSpPr>
              <a:spLocks noChangeShapeType="1"/>
            </p:cNvSpPr>
            <p:nvPr/>
          </p:nvSpPr>
          <p:spPr bwMode="auto">
            <a:xfrm>
              <a:off x="3576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19" name="Group 1035"/>
          <p:cNvGrpSpPr>
            <a:grpSpLocks/>
          </p:cNvGrpSpPr>
          <p:nvPr/>
        </p:nvGrpSpPr>
        <p:grpSpPr bwMode="auto">
          <a:xfrm>
            <a:off x="1200150" y="1752600"/>
            <a:ext cx="2901950" cy="3987800"/>
            <a:chOff x="407" y="1528"/>
            <a:chExt cx="1379" cy="1951"/>
          </a:xfrm>
        </p:grpSpPr>
        <p:sp>
          <p:nvSpPr>
            <p:cNvPr id="17422" name="Rectangle 1036"/>
            <p:cNvSpPr>
              <a:spLocks noChangeArrowheads="1"/>
            </p:cNvSpPr>
            <p:nvPr/>
          </p:nvSpPr>
          <p:spPr bwMode="auto">
            <a:xfrm>
              <a:off x="619" y="196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7423" name="Rectangle 1037"/>
            <p:cNvSpPr>
              <a:spLocks noChangeArrowheads="1"/>
            </p:cNvSpPr>
            <p:nvPr/>
          </p:nvSpPr>
          <p:spPr bwMode="auto">
            <a:xfrm>
              <a:off x="957" y="1832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7424" name="Rectangle 1038"/>
            <p:cNvSpPr>
              <a:spLocks noChangeArrowheads="1"/>
            </p:cNvSpPr>
            <p:nvPr/>
          </p:nvSpPr>
          <p:spPr bwMode="auto">
            <a:xfrm>
              <a:off x="910" y="206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7425" name="Rectangle 1039"/>
            <p:cNvSpPr>
              <a:spLocks noChangeArrowheads="1"/>
            </p:cNvSpPr>
            <p:nvPr/>
          </p:nvSpPr>
          <p:spPr bwMode="auto">
            <a:xfrm>
              <a:off x="830" y="1528"/>
              <a:ext cx="61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b="1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7426" name="Rectangle 1040"/>
            <p:cNvSpPr>
              <a:spLocks noChangeArrowheads="1"/>
            </p:cNvSpPr>
            <p:nvPr/>
          </p:nvSpPr>
          <p:spPr bwMode="auto">
            <a:xfrm>
              <a:off x="810" y="2268"/>
              <a:ext cx="61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b="1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7427" name="Rectangle 1041"/>
            <p:cNvSpPr>
              <a:spLocks noChangeArrowheads="1"/>
            </p:cNvSpPr>
            <p:nvPr/>
          </p:nvSpPr>
          <p:spPr bwMode="auto">
            <a:xfrm>
              <a:off x="911" y="250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7428" name="Rectangle 1042"/>
            <p:cNvSpPr>
              <a:spLocks noChangeArrowheads="1"/>
            </p:cNvSpPr>
            <p:nvPr/>
          </p:nvSpPr>
          <p:spPr bwMode="auto">
            <a:xfrm>
              <a:off x="798" y="269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7429" name="Rectangle 1043"/>
            <p:cNvSpPr>
              <a:spLocks noChangeArrowheads="1"/>
            </p:cNvSpPr>
            <p:nvPr/>
          </p:nvSpPr>
          <p:spPr bwMode="auto">
            <a:xfrm>
              <a:off x="467" y="2663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7430" name="Rectangle 1044"/>
            <p:cNvSpPr>
              <a:spLocks noChangeArrowheads="1"/>
            </p:cNvSpPr>
            <p:nvPr/>
          </p:nvSpPr>
          <p:spPr bwMode="auto">
            <a:xfrm>
              <a:off x="581" y="2940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7431" name="Rectangle 1045"/>
            <p:cNvSpPr>
              <a:spLocks noChangeArrowheads="1"/>
            </p:cNvSpPr>
            <p:nvPr/>
          </p:nvSpPr>
          <p:spPr bwMode="auto">
            <a:xfrm>
              <a:off x="978" y="277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7432" name="Rectangle 1046"/>
            <p:cNvSpPr>
              <a:spLocks noChangeArrowheads="1"/>
            </p:cNvSpPr>
            <p:nvPr/>
          </p:nvSpPr>
          <p:spPr bwMode="auto">
            <a:xfrm flipH="1">
              <a:off x="1000" y="3070"/>
              <a:ext cx="29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7433" name="Rectangle 1047"/>
            <p:cNvSpPr>
              <a:spLocks noChangeArrowheads="1"/>
            </p:cNvSpPr>
            <p:nvPr/>
          </p:nvSpPr>
          <p:spPr bwMode="auto">
            <a:xfrm>
              <a:off x="407" y="3143"/>
              <a:ext cx="61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b="1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7434" name="Rectangle 1048"/>
            <p:cNvSpPr>
              <a:spLocks noChangeArrowheads="1"/>
            </p:cNvSpPr>
            <p:nvPr/>
          </p:nvSpPr>
          <p:spPr bwMode="auto">
            <a:xfrm flipH="1">
              <a:off x="1635" y="1529"/>
              <a:ext cx="29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b="1"/>
                <a:t>2</a:t>
              </a:r>
            </a:p>
          </p:txBody>
        </p:sp>
        <p:sp>
          <p:nvSpPr>
            <p:cNvPr id="17435" name="Rectangle 1049"/>
            <p:cNvSpPr>
              <a:spLocks noChangeArrowheads="1"/>
            </p:cNvSpPr>
            <p:nvPr/>
          </p:nvSpPr>
          <p:spPr bwMode="auto">
            <a:xfrm>
              <a:off x="1213" y="1655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7436" name="Rectangle 1050"/>
            <p:cNvSpPr>
              <a:spLocks noChangeArrowheads="1"/>
            </p:cNvSpPr>
            <p:nvPr/>
          </p:nvSpPr>
          <p:spPr bwMode="auto">
            <a:xfrm>
              <a:off x="1647" y="1975"/>
              <a:ext cx="25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7437" name="Rectangle 1051"/>
            <p:cNvSpPr>
              <a:spLocks noChangeArrowheads="1"/>
            </p:cNvSpPr>
            <p:nvPr/>
          </p:nvSpPr>
          <p:spPr bwMode="auto">
            <a:xfrm>
              <a:off x="1415" y="2119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7438" name="Rectangle 1052"/>
            <p:cNvSpPr>
              <a:spLocks noChangeArrowheads="1"/>
            </p:cNvSpPr>
            <p:nvPr/>
          </p:nvSpPr>
          <p:spPr bwMode="auto">
            <a:xfrm>
              <a:off x="1510" y="268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7439" name="Rectangle 1053"/>
            <p:cNvSpPr>
              <a:spLocks noChangeArrowheads="1"/>
            </p:cNvSpPr>
            <p:nvPr/>
          </p:nvSpPr>
          <p:spPr bwMode="auto">
            <a:xfrm>
              <a:off x="1219" y="2627"/>
              <a:ext cx="61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b="1"/>
                <a:t>2</a:t>
              </a:r>
            </a:p>
          </p:txBody>
        </p:sp>
        <p:sp>
          <p:nvSpPr>
            <p:cNvPr id="17440" name="Rectangle 1054"/>
            <p:cNvSpPr>
              <a:spLocks noChangeArrowheads="1"/>
            </p:cNvSpPr>
            <p:nvPr/>
          </p:nvSpPr>
          <p:spPr bwMode="auto">
            <a:xfrm>
              <a:off x="1325" y="2210"/>
              <a:ext cx="33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7441" name="Rectangle 1055"/>
            <p:cNvSpPr>
              <a:spLocks noChangeArrowheads="1"/>
            </p:cNvSpPr>
            <p:nvPr/>
          </p:nvSpPr>
          <p:spPr bwMode="auto">
            <a:xfrm>
              <a:off x="1211" y="2945"/>
              <a:ext cx="74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b="1"/>
                <a:t>2</a:t>
              </a:r>
            </a:p>
          </p:txBody>
        </p:sp>
        <p:sp>
          <p:nvSpPr>
            <p:cNvPr id="17442" name="Rectangle 1056"/>
            <p:cNvSpPr>
              <a:spLocks noChangeArrowheads="1"/>
            </p:cNvSpPr>
            <p:nvPr/>
          </p:nvSpPr>
          <p:spPr bwMode="auto">
            <a:xfrm>
              <a:off x="1605" y="339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7443" name="Rectangle 1057"/>
            <p:cNvSpPr>
              <a:spLocks noChangeArrowheads="1"/>
            </p:cNvSpPr>
            <p:nvPr/>
          </p:nvSpPr>
          <p:spPr bwMode="auto">
            <a:xfrm>
              <a:off x="1223" y="3277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7444" name="Rectangle 1058"/>
            <p:cNvSpPr>
              <a:spLocks noChangeArrowheads="1"/>
            </p:cNvSpPr>
            <p:nvPr/>
          </p:nvSpPr>
          <p:spPr bwMode="auto">
            <a:xfrm>
              <a:off x="1739" y="312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7445" name="Oval 1059"/>
            <p:cNvSpPr>
              <a:spLocks noChangeArrowheads="1"/>
            </p:cNvSpPr>
            <p:nvPr/>
          </p:nvSpPr>
          <p:spPr bwMode="auto">
            <a:xfrm>
              <a:off x="588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S0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7446" name="Oval 1060"/>
            <p:cNvSpPr>
              <a:spLocks noChangeArrowheads="1"/>
            </p:cNvSpPr>
            <p:nvPr/>
          </p:nvSpPr>
          <p:spPr bwMode="auto">
            <a:xfrm>
              <a:off x="588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S2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7447" name="Oval 1061"/>
            <p:cNvSpPr>
              <a:spLocks noChangeArrowheads="1"/>
            </p:cNvSpPr>
            <p:nvPr/>
          </p:nvSpPr>
          <p:spPr bwMode="auto">
            <a:xfrm>
              <a:off x="588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S4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7448" name="Oval 1062"/>
            <p:cNvSpPr>
              <a:spLocks noChangeArrowheads="1"/>
            </p:cNvSpPr>
            <p:nvPr/>
          </p:nvSpPr>
          <p:spPr bwMode="auto">
            <a:xfrm>
              <a:off x="1356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S1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7449" name="Oval 1063"/>
            <p:cNvSpPr>
              <a:spLocks noChangeArrowheads="1"/>
            </p:cNvSpPr>
            <p:nvPr/>
          </p:nvSpPr>
          <p:spPr bwMode="auto">
            <a:xfrm>
              <a:off x="1356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S3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7450" name="Oval 1064"/>
            <p:cNvSpPr>
              <a:spLocks noChangeArrowheads="1"/>
            </p:cNvSpPr>
            <p:nvPr/>
          </p:nvSpPr>
          <p:spPr bwMode="auto">
            <a:xfrm>
              <a:off x="1356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S5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7451" name="Line 1065"/>
            <p:cNvSpPr>
              <a:spLocks noChangeShapeType="1"/>
            </p:cNvSpPr>
            <p:nvPr/>
          </p:nvSpPr>
          <p:spPr bwMode="auto">
            <a:xfrm>
              <a:off x="150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2" name="Line 1066"/>
            <p:cNvSpPr>
              <a:spLocks noChangeShapeType="1"/>
            </p:cNvSpPr>
            <p:nvPr/>
          </p:nvSpPr>
          <p:spPr bwMode="auto">
            <a:xfrm>
              <a:off x="78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3" name="Line 1067"/>
            <p:cNvSpPr>
              <a:spLocks noChangeShapeType="1"/>
            </p:cNvSpPr>
            <p:nvPr/>
          </p:nvSpPr>
          <p:spPr bwMode="auto">
            <a:xfrm flipV="1">
              <a:off x="684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4" name="Line 1068"/>
            <p:cNvSpPr>
              <a:spLocks noChangeShapeType="1"/>
            </p:cNvSpPr>
            <p:nvPr/>
          </p:nvSpPr>
          <p:spPr bwMode="auto">
            <a:xfrm>
              <a:off x="876" y="318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5" name="Line 1069"/>
            <p:cNvSpPr>
              <a:spLocks noChangeShapeType="1"/>
            </p:cNvSpPr>
            <p:nvPr/>
          </p:nvSpPr>
          <p:spPr bwMode="auto">
            <a:xfrm flipH="1">
              <a:off x="876" y="328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6" name="Line 1070"/>
            <p:cNvSpPr>
              <a:spLocks noChangeShapeType="1"/>
            </p:cNvSpPr>
            <p:nvPr/>
          </p:nvSpPr>
          <p:spPr bwMode="auto">
            <a:xfrm flipV="1">
              <a:off x="1486" y="1933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7" name="Line 1071"/>
            <p:cNvSpPr>
              <a:spLocks noChangeShapeType="1"/>
            </p:cNvSpPr>
            <p:nvPr/>
          </p:nvSpPr>
          <p:spPr bwMode="auto">
            <a:xfrm>
              <a:off x="1548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8" name="Line 1072"/>
            <p:cNvSpPr>
              <a:spLocks noChangeShapeType="1"/>
            </p:cNvSpPr>
            <p:nvPr/>
          </p:nvSpPr>
          <p:spPr bwMode="auto">
            <a:xfrm>
              <a:off x="876" y="2514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9" name="Line 1073"/>
            <p:cNvSpPr>
              <a:spLocks noChangeShapeType="1"/>
            </p:cNvSpPr>
            <p:nvPr/>
          </p:nvSpPr>
          <p:spPr bwMode="auto">
            <a:xfrm flipV="1">
              <a:off x="828" y="1890"/>
              <a:ext cx="576" cy="52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0" name="Line 1074"/>
            <p:cNvSpPr>
              <a:spLocks noChangeShapeType="1"/>
            </p:cNvSpPr>
            <p:nvPr/>
          </p:nvSpPr>
          <p:spPr bwMode="auto">
            <a:xfrm flipH="1">
              <a:off x="828" y="261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1" name="Line 1075"/>
            <p:cNvSpPr>
              <a:spLocks noChangeShapeType="1"/>
            </p:cNvSpPr>
            <p:nvPr/>
          </p:nvSpPr>
          <p:spPr bwMode="auto">
            <a:xfrm flipV="1">
              <a:off x="798" y="1920"/>
              <a:ext cx="630" cy="1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2" name="Line 1076"/>
            <p:cNvSpPr>
              <a:spLocks noChangeShapeType="1"/>
            </p:cNvSpPr>
            <p:nvPr/>
          </p:nvSpPr>
          <p:spPr bwMode="auto">
            <a:xfrm>
              <a:off x="876" y="184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3" name="Line 1077"/>
            <p:cNvSpPr>
              <a:spLocks noChangeShapeType="1"/>
            </p:cNvSpPr>
            <p:nvPr/>
          </p:nvSpPr>
          <p:spPr bwMode="auto">
            <a:xfrm flipH="1">
              <a:off x="876" y="174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4" name="Line 1078"/>
            <p:cNvSpPr>
              <a:spLocks noChangeShapeType="1"/>
            </p:cNvSpPr>
            <p:nvPr/>
          </p:nvSpPr>
          <p:spPr bwMode="auto">
            <a:xfrm>
              <a:off x="732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5" name="Line 1079"/>
            <p:cNvSpPr>
              <a:spLocks noChangeShapeType="1"/>
            </p:cNvSpPr>
            <p:nvPr/>
          </p:nvSpPr>
          <p:spPr bwMode="auto">
            <a:xfrm flipH="1" flipV="1">
              <a:off x="768" y="1938"/>
              <a:ext cx="636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6" name="Line 1080"/>
            <p:cNvSpPr>
              <a:spLocks noChangeShapeType="1"/>
            </p:cNvSpPr>
            <p:nvPr/>
          </p:nvSpPr>
          <p:spPr bwMode="auto">
            <a:xfrm>
              <a:off x="798" y="1914"/>
              <a:ext cx="570" cy="5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7" name="Line 1081"/>
            <p:cNvSpPr>
              <a:spLocks noChangeShapeType="1"/>
            </p:cNvSpPr>
            <p:nvPr/>
          </p:nvSpPr>
          <p:spPr bwMode="auto">
            <a:xfrm flipH="1" flipV="1">
              <a:off x="846" y="1878"/>
              <a:ext cx="558" cy="5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468" name="AutoShape 1082"/>
            <p:cNvCxnSpPr>
              <a:cxnSpLocks noChangeShapeType="1"/>
              <a:stCxn id="17450" idx="5"/>
              <a:endCxn id="17450" idx="3"/>
            </p:cNvCxnSpPr>
            <p:nvPr/>
          </p:nvCxnSpPr>
          <p:spPr bwMode="auto">
            <a:xfrm rot="5400000">
              <a:off x="1499" y="3235"/>
              <a:ext cx="1" cy="204"/>
            </a:xfrm>
            <a:prstGeom prst="curvedConnector3">
              <a:avLst>
                <a:gd name="adj1" fmla="val 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69" name="AutoShape 1083"/>
            <p:cNvCxnSpPr>
              <a:cxnSpLocks noChangeShapeType="1"/>
              <a:stCxn id="17448" idx="7"/>
              <a:endCxn id="17448" idx="1"/>
            </p:cNvCxnSpPr>
            <p:nvPr/>
          </p:nvCxnSpPr>
          <p:spPr bwMode="auto">
            <a:xfrm rot="-5400000" flipH="1" flipV="1">
              <a:off x="1499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70" name="AutoShape 1084"/>
            <p:cNvCxnSpPr>
              <a:cxnSpLocks noChangeShapeType="1"/>
              <a:stCxn id="17445" idx="7"/>
              <a:endCxn id="17445" idx="1"/>
            </p:cNvCxnSpPr>
            <p:nvPr/>
          </p:nvCxnSpPr>
          <p:spPr bwMode="auto">
            <a:xfrm rot="-5400000" flipH="1" flipV="1">
              <a:off x="731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71" name="AutoShape 1085"/>
            <p:cNvCxnSpPr>
              <a:cxnSpLocks noChangeShapeType="1"/>
              <a:stCxn id="17447" idx="2"/>
              <a:endCxn id="17445" idx="2"/>
            </p:cNvCxnSpPr>
            <p:nvPr/>
          </p:nvCxnSpPr>
          <p:spPr bwMode="auto">
            <a:xfrm rot="10800000" flipH="1">
              <a:off x="588" y="1794"/>
              <a:ext cx="1" cy="1440"/>
            </a:xfrm>
            <a:prstGeom prst="curvedConnector3">
              <a:avLst>
                <a:gd name="adj1" fmla="val -23400009"/>
              </a:avLst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72" name="AutoShape 1086"/>
            <p:cNvCxnSpPr>
              <a:cxnSpLocks noChangeShapeType="1"/>
              <a:stCxn id="17446" idx="3"/>
              <a:endCxn id="17446" idx="1"/>
            </p:cNvCxnSpPr>
            <p:nvPr/>
          </p:nvCxnSpPr>
          <p:spPr bwMode="auto">
            <a:xfrm rot="5400000" flipH="1" flipV="1">
              <a:off x="529" y="2513"/>
              <a:ext cx="204" cy="1"/>
            </a:xfrm>
            <a:prstGeom prst="curvedConnector5">
              <a:avLst>
                <a:gd name="adj1" fmla="val -29412"/>
                <a:gd name="adj2" fmla="val -15600005"/>
                <a:gd name="adj3" fmla="val 12303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73" name="AutoShape 1087"/>
            <p:cNvCxnSpPr>
              <a:cxnSpLocks noChangeShapeType="1"/>
              <a:stCxn id="17448" idx="6"/>
              <a:endCxn id="17450" idx="6"/>
            </p:cNvCxnSpPr>
            <p:nvPr/>
          </p:nvCxnSpPr>
          <p:spPr bwMode="auto">
            <a:xfrm>
              <a:off x="1644" y="1794"/>
              <a:ext cx="1" cy="1440"/>
            </a:xfrm>
            <a:prstGeom prst="curvedConnector3">
              <a:avLst>
                <a:gd name="adj1" fmla="val 120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74" name="AutoShape 1088"/>
            <p:cNvCxnSpPr>
              <a:cxnSpLocks noChangeShapeType="1"/>
              <a:stCxn id="17450" idx="6"/>
              <a:endCxn id="17448" idx="6"/>
            </p:cNvCxnSpPr>
            <p:nvPr/>
          </p:nvCxnSpPr>
          <p:spPr bwMode="auto">
            <a:xfrm flipV="1">
              <a:off x="1644" y="1794"/>
              <a:ext cx="1" cy="1440"/>
            </a:xfrm>
            <a:prstGeom prst="curvedConnector3">
              <a:avLst>
                <a:gd name="adj1" fmla="val 245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75" name="Rectangle 1089"/>
            <p:cNvSpPr>
              <a:spLocks noChangeArrowheads="1"/>
            </p:cNvSpPr>
            <p:nvPr/>
          </p:nvSpPr>
          <p:spPr bwMode="auto">
            <a:xfrm>
              <a:off x="1559" y="212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</p:grpSp>
      <p:sp>
        <p:nvSpPr>
          <p:cNvPr id="17420" name="TextBox 78"/>
          <p:cNvSpPr txBox="1">
            <a:spLocks noChangeArrowheads="1"/>
          </p:cNvSpPr>
          <p:nvPr/>
        </p:nvSpPr>
        <p:spPr bwMode="auto">
          <a:xfrm>
            <a:off x="4572000" y="3886200"/>
            <a:ext cx="43132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Put states into groups based on their</a:t>
            </a:r>
          </a:p>
          <a:p>
            <a:pPr eaLnBrk="1" hangingPunct="1"/>
            <a:r>
              <a:rPr lang="en-US"/>
              <a:t>outputs (or whether they are final states</a:t>
            </a:r>
          </a:p>
          <a:p>
            <a:pPr eaLnBrk="1" hangingPunct="1"/>
            <a:r>
              <a:rPr lang="en-US"/>
              <a:t>or not)</a:t>
            </a:r>
          </a:p>
        </p:txBody>
      </p:sp>
      <p:sp>
        <p:nvSpPr>
          <p:cNvPr id="17421" name="TextBox 71"/>
          <p:cNvSpPr txBox="1">
            <a:spLocks noChangeArrowheads="1"/>
          </p:cNvSpPr>
          <p:nvPr/>
        </p:nvSpPr>
        <p:spPr bwMode="auto">
          <a:xfrm>
            <a:off x="3973513" y="5029200"/>
            <a:ext cx="5146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lvl="1" eaLnBrk="1" hangingPunct="1"/>
            <a:r>
              <a:rPr lang="en-US"/>
              <a:t>If there is a symbol </a:t>
            </a:r>
            <a:r>
              <a:rPr lang="en-US" b="1" i="1"/>
              <a:t>s</a:t>
            </a:r>
            <a:r>
              <a:rPr lang="en-US"/>
              <a:t> so that not all states in</a:t>
            </a:r>
          </a:p>
          <a:p>
            <a:pPr lvl="1" eaLnBrk="1" hangingPunct="1"/>
            <a:r>
              <a:rPr lang="en-US"/>
              <a:t>a group G agree on which group </a:t>
            </a:r>
            <a:r>
              <a:rPr lang="en-US" b="1" i="1"/>
              <a:t>s</a:t>
            </a:r>
            <a:r>
              <a:rPr lang="en-US"/>
              <a:t> leads to, </a:t>
            </a:r>
          </a:p>
          <a:p>
            <a:pPr lvl="1" eaLnBrk="1" hangingPunct="1"/>
            <a:r>
              <a:rPr lang="en-US"/>
              <a:t>split G based on which group the states go </a:t>
            </a:r>
          </a:p>
          <a:p>
            <a:pPr lvl="1" eaLnBrk="1" hangingPunct="1"/>
            <a:r>
              <a:rPr lang="en-US"/>
              <a:t>to on</a:t>
            </a:r>
            <a:r>
              <a:rPr lang="en-US" b="1"/>
              <a:t> </a:t>
            </a:r>
            <a:r>
              <a:rPr lang="en-US" b="1" i="1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Oval 67"/>
          <p:cNvSpPr/>
          <p:nvPr/>
        </p:nvSpPr>
        <p:spPr>
          <a:xfrm>
            <a:off x="914400" y="1447800"/>
            <a:ext cx="1752600" cy="4495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1295400" y="2667000"/>
            <a:ext cx="2133600" cy="228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1371600" y="3048000"/>
            <a:ext cx="990600" cy="14478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2971800" y="1600200"/>
            <a:ext cx="1143000" cy="1143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743200" y="3200400"/>
            <a:ext cx="1752600" cy="2667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 Minimization Example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F69889-626F-4F96-8238-8FA2CA22B94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8443" name="Rectangle 1026"/>
          <p:cNvSpPr>
            <a:spLocks noChangeArrowheads="1"/>
          </p:cNvSpPr>
          <p:nvPr/>
        </p:nvSpPr>
        <p:spPr bwMode="auto">
          <a:xfrm>
            <a:off x="5105400" y="3200400"/>
            <a:ext cx="29813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1775"/>
              </a:lnSpc>
            </a:pPr>
            <a:r>
              <a:rPr lang="en-US"/>
              <a:t>state </a:t>
            </a:r>
            <a:br>
              <a:rPr lang="en-US"/>
            </a:br>
            <a:r>
              <a:rPr lang="en-US"/>
              <a:t>transition table</a:t>
            </a:r>
          </a:p>
        </p:txBody>
      </p:sp>
      <p:grpSp>
        <p:nvGrpSpPr>
          <p:cNvPr id="18444" name="Group 1027"/>
          <p:cNvGrpSpPr>
            <a:grpSpLocks/>
          </p:cNvGrpSpPr>
          <p:nvPr/>
        </p:nvGrpSpPr>
        <p:grpSpPr bwMode="auto">
          <a:xfrm>
            <a:off x="4800600" y="1219200"/>
            <a:ext cx="4235450" cy="2081213"/>
            <a:chOff x="2856" y="2024"/>
            <a:chExt cx="2705" cy="1328"/>
          </a:xfrm>
        </p:grpSpPr>
        <p:sp>
          <p:nvSpPr>
            <p:cNvPr id="18502" name="Rectangle 1028"/>
            <p:cNvSpPr>
              <a:spLocks noChangeArrowheads="1"/>
            </p:cNvSpPr>
            <p:nvPr/>
          </p:nvSpPr>
          <p:spPr bwMode="auto">
            <a:xfrm>
              <a:off x="2905" y="2024"/>
              <a:ext cx="2656" cy="1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1127125" algn="l"/>
                  <a:tab pos="1577975" algn="l"/>
                  <a:tab pos="2028825" algn="l"/>
                  <a:tab pos="2479675" algn="l"/>
                  <a:tab pos="3155950" algn="l"/>
                </a:tabLst>
              </a:pPr>
              <a:r>
                <a:rPr lang="en-US"/>
                <a:t>present	        next state        output</a:t>
              </a:r>
              <a:br>
                <a:rPr lang="en-US"/>
              </a:br>
              <a:r>
                <a:rPr lang="en-US"/>
                <a:t>  state	0	1	2	3	</a:t>
              </a:r>
              <a:br>
                <a:rPr lang="en-US"/>
              </a:br>
              <a:r>
                <a:rPr lang="en-US"/>
                <a:t>    S0	S0	S1	S2	S3	1</a:t>
              </a:r>
              <a:br>
                <a:rPr lang="en-US"/>
              </a:br>
              <a:r>
                <a:rPr lang="en-US"/>
                <a:t>    S1	S0	S3	S1	S5	0</a:t>
              </a:r>
              <a:br>
                <a:rPr lang="en-US"/>
              </a:br>
              <a:r>
                <a:rPr lang="en-US"/>
                <a:t>    S2	S1	S3	S2	S4	1</a:t>
              </a:r>
              <a:br>
                <a:rPr lang="en-US"/>
              </a:br>
              <a:r>
                <a:rPr lang="en-US"/>
                <a:t>    S3	S1	S0	S4	S5	0</a:t>
              </a:r>
              <a:br>
                <a:rPr lang="en-US"/>
              </a:br>
              <a:r>
                <a:rPr lang="en-US"/>
                <a:t>    S4	S0	S1	S2	S5	1</a:t>
              </a:r>
              <a:br>
                <a:rPr lang="en-US"/>
              </a:br>
              <a:r>
                <a:rPr lang="en-US"/>
                <a:t>    S5	S1	S4	S0	S5	0</a:t>
              </a:r>
            </a:p>
          </p:txBody>
        </p:sp>
        <p:sp>
          <p:nvSpPr>
            <p:cNvPr id="18503" name="Line 1029"/>
            <p:cNvSpPr>
              <a:spLocks noChangeShapeType="1"/>
            </p:cNvSpPr>
            <p:nvPr/>
          </p:nvSpPr>
          <p:spPr bwMode="auto">
            <a:xfrm>
              <a:off x="2856" y="2319"/>
              <a:ext cx="235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4" name="Line 1030"/>
            <p:cNvSpPr>
              <a:spLocks noChangeShapeType="1"/>
            </p:cNvSpPr>
            <p:nvPr/>
          </p:nvSpPr>
          <p:spPr bwMode="auto">
            <a:xfrm>
              <a:off x="4704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5" name="Line 1031"/>
            <p:cNvSpPr>
              <a:spLocks noChangeShapeType="1"/>
            </p:cNvSpPr>
            <p:nvPr/>
          </p:nvSpPr>
          <p:spPr bwMode="auto">
            <a:xfrm>
              <a:off x="3576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445" name="Group 1035"/>
          <p:cNvGrpSpPr>
            <a:grpSpLocks/>
          </p:cNvGrpSpPr>
          <p:nvPr/>
        </p:nvGrpSpPr>
        <p:grpSpPr bwMode="auto">
          <a:xfrm>
            <a:off x="1200150" y="1752600"/>
            <a:ext cx="2901950" cy="3987800"/>
            <a:chOff x="407" y="1528"/>
            <a:chExt cx="1379" cy="1951"/>
          </a:xfrm>
        </p:grpSpPr>
        <p:sp>
          <p:nvSpPr>
            <p:cNvPr id="18448" name="Rectangle 1036"/>
            <p:cNvSpPr>
              <a:spLocks noChangeArrowheads="1"/>
            </p:cNvSpPr>
            <p:nvPr/>
          </p:nvSpPr>
          <p:spPr bwMode="auto">
            <a:xfrm>
              <a:off x="619" y="196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8449" name="Rectangle 1037"/>
            <p:cNvSpPr>
              <a:spLocks noChangeArrowheads="1"/>
            </p:cNvSpPr>
            <p:nvPr/>
          </p:nvSpPr>
          <p:spPr bwMode="auto">
            <a:xfrm>
              <a:off x="957" y="1832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8450" name="Rectangle 1038"/>
            <p:cNvSpPr>
              <a:spLocks noChangeArrowheads="1"/>
            </p:cNvSpPr>
            <p:nvPr/>
          </p:nvSpPr>
          <p:spPr bwMode="auto">
            <a:xfrm>
              <a:off x="910" y="206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8451" name="Rectangle 1039"/>
            <p:cNvSpPr>
              <a:spLocks noChangeArrowheads="1"/>
            </p:cNvSpPr>
            <p:nvPr/>
          </p:nvSpPr>
          <p:spPr bwMode="auto">
            <a:xfrm>
              <a:off x="830" y="1528"/>
              <a:ext cx="61" cy="9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b="1"/>
                <a:t>0</a:t>
              </a:r>
            </a:p>
          </p:txBody>
        </p:sp>
        <p:sp>
          <p:nvSpPr>
            <p:cNvPr id="18452" name="Rectangle 1040"/>
            <p:cNvSpPr>
              <a:spLocks noChangeArrowheads="1"/>
            </p:cNvSpPr>
            <p:nvPr/>
          </p:nvSpPr>
          <p:spPr bwMode="auto">
            <a:xfrm>
              <a:off x="810" y="2268"/>
              <a:ext cx="61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b="1"/>
                <a:t>0</a:t>
              </a:r>
            </a:p>
          </p:txBody>
        </p:sp>
        <p:sp>
          <p:nvSpPr>
            <p:cNvPr id="18453" name="Rectangle 1041"/>
            <p:cNvSpPr>
              <a:spLocks noChangeArrowheads="1"/>
            </p:cNvSpPr>
            <p:nvPr/>
          </p:nvSpPr>
          <p:spPr bwMode="auto">
            <a:xfrm>
              <a:off x="911" y="250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8454" name="Rectangle 1042"/>
            <p:cNvSpPr>
              <a:spLocks noChangeArrowheads="1"/>
            </p:cNvSpPr>
            <p:nvPr/>
          </p:nvSpPr>
          <p:spPr bwMode="auto">
            <a:xfrm>
              <a:off x="798" y="269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8455" name="Rectangle 1043"/>
            <p:cNvSpPr>
              <a:spLocks noChangeArrowheads="1"/>
            </p:cNvSpPr>
            <p:nvPr/>
          </p:nvSpPr>
          <p:spPr bwMode="auto">
            <a:xfrm>
              <a:off x="467" y="2663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8456" name="Rectangle 1044"/>
            <p:cNvSpPr>
              <a:spLocks noChangeArrowheads="1"/>
            </p:cNvSpPr>
            <p:nvPr/>
          </p:nvSpPr>
          <p:spPr bwMode="auto">
            <a:xfrm>
              <a:off x="581" y="2940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8457" name="Rectangle 1045"/>
            <p:cNvSpPr>
              <a:spLocks noChangeArrowheads="1"/>
            </p:cNvSpPr>
            <p:nvPr/>
          </p:nvSpPr>
          <p:spPr bwMode="auto">
            <a:xfrm>
              <a:off x="978" y="277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8458" name="Rectangle 1046"/>
            <p:cNvSpPr>
              <a:spLocks noChangeArrowheads="1"/>
            </p:cNvSpPr>
            <p:nvPr/>
          </p:nvSpPr>
          <p:spPr bwMode="auto">
            <a:xfrm flipH="1">
              <a:off x="1000" y="3070"/>
              <a:ext cx="29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8459" name="Rectangle 1047"/>
            <p:cNvSpPr>
              <a:spLocks noChangeArrowheads="1"/>
            </p:cNvSpPr>
            <p:nvPr/>
          </p:nvSpPr>
          <p:spPr bwMode="auto">
            <a:xfrm>
              <a:off x="407" y="3143"/>
              <a:ext cx="61" cy="9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b="1"/>
                <a:t>0</a:t>
              </a:r>
            </a:p>
          </p:txBody>
        </p:sp>
        <p:sp>
          <p:nvSpPr>
            <p:cNvPr id="18460" name="Rectangle 1048"/>
            <p:cNvSpPr>
              <a:spLocks noChangeArrowheads="1"/>
            </p:cNvSpPr>
            <p:nvPr/>
          </p:nvSpPr>
          <p:spPr bwMode="auto">
            <a:xfrm flipH="1">
              <a:off x="1635" y="1529"/>
              <a:ext cx="29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600" b="1"/>
                <a:t>2</a:t>
              </a:r>
            </a:p>
          </p:txBody>
        </p:sp>
        <p:sp>
          <p:nvSpPr>
            <p:cNvPr id="18461" name="Rectangle 1049"/>
            <p:cNvSpPr>
              <a:spLocks noChangeArrowheads="1"/>
            </p:cNvSpPr>
            <p:nvPr/>
          </p:nvSpPr>
          <p:spPr bwMode="auto">
            <a:xfrm>
              <a:off x="1213" y="1655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8462" name="Rectangle 1050"/>
            <p:cNvSpPr>
              <a:spLocks noChangeArrowheads="1"/>
            </p:cNvSpPr>
            <p:nvPr/>
          </p:nvSpPr>
          <p:spPr bwMode="auto">
            <a:xfrm>
              <a:off x="1647" y="1975"/>
              <a:ext cx="25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8463" name="Rectangle 1051"/>
            <p:cNvSpPr>
              <a:spLocks noChangeArrowheads="1"/>
            </p:cNvSpPr>
            <p:nvPr/>
          </p:nvSpPr>
          <p:spPr bwMode="auto">
            <a:xfrm>
              <a:off x="1415" y="2119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8464" name="Rectangle 1052"/>
            <p:cNvSpPr>
              <a:spLocks noChangeArrowheads="1"/>
            </p:cNvSpPr>
            <p:nvPr/>
          </p:nvSpPr>
          <p:spPr bwMode="auto">
            <a:xfrm>
              <a:off x="1510" y="268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8465" name="Rectangle 1053"/>
            <p:cNvSpPr>
              <a:spLocks noChangeArrowheads="1"/>
            </p:cNvSpPr>
            <p:nvPr/>
          </p:nvSpPr>
          <p:spPr bwMode="auto">
            <a:xfrm>
              <a:off x="1219" y="2627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8466" name="Rectangle 1054"/>
            <p:cNvSpPr>
              <a:spLocks noChangeArrowheads="1"/>
            </p:cNvSpPr>
            <p:nvPr/>
          </p:nvSpPr>
          <p:spPr bwMode="auto">
            <a:xfrm>
              <a:off x="1325" y="2210"/>
              <a:ext cx="33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8467" name="Rectangle 1055"/>
            <p:cNvSpPr>
              <a:spLocks noChangeArrowheads="1"/>
            </p:cNvSpPr>
            <p:nvPr/>
          </p:nvSpPr>
          <p:spPr bwMode="auto">
            <a:xfrm>
              <a:off x="1211" y="2945"/>
              <a:ext cx="74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8468" name="Rectangle 1056"/>
            <p:cNvSpPr>
              <a:spLocks noChangeArrowheads="1"/>
            </p:cNvSpPr>
            <p:nvPr/>
          </p:nvSpPr>
          <p:spPr bwMode="auto">
            <a:xfrm>
              <a:off x="1605" y="339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8469" name="Rectangle 1057"/>
            <p:cNvSpPr>
              <a:spLocks noChangeArrowheads="1"/>
            </p:cNvSpPr>
            <p:nvPr/>
          </p:nvSpPr>
          <p:spPr bwMode="auto">
            <a:xfrm>
              <a:off x="1223" y="3277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8470" name="Rectangle 1058"/>
            <p:cNvSpPr>
              <a:spLocks noChangeArrowheads="1"/>
            </p:cNvSpPr>
            <p:nvPr/>
          </p:nvSpPr>
          <p:spPr bwMode="auto">
            <a:xfrm>
              <a:off x="1739" y="312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8471" name="Oval 1059"/>
            <p:cNvSpPr>
              <a:spLocks noChangeArrowheads="1"/>
            </p:cNvSpPr>
            <p:nvPr/>
          </p:nvSpPr>
          <p:spPr bwMode="auto">
            <a:xfrm>
              <a:off x="588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S0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8472" name="Oval 1060"/>
            <p:cNvSpPr>
              <a:spLocks noChangeArrowheads="1"/>
            </p:cNvSpPr>
            <p:nvPr/>
          </p:nvSpPr>
          <p:spPr bwMode="auto">
            <a:xfrm>
              <a:off x="588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S2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8473" name="Oval 1061"/>
            <p:cNvSpPr>
              <a:spLocks noChangeArrowheads="1"/>
            </p:cNvSpPr>
            <p:nvPr/>
          </p:nvSpPr>
          <p:spPr bwMode="auto">
            <a:xfrm>
              <a:off x="588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S4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8474" name="Oval 1062"/>
            <p:cNvSpPr>
              <a:spLocks noChangeArrowheads="1"/>
            </p:cNvSpPr>
            <p:nvPr/>
          </p:nvSpPr>
          <p:spPr bwMode="auto">
            <a:xfrm>
              <a:off x="1356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S1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8475" name="Oval 1063"/>
            <p:cNvSpPr>
              <a:spLocks noChangeArrowheads="1"/>
            </p:cNvSpPr>
            <p:nvPr/>
          </p:nvSpPr>
          <p:spPr bwMode="auto">
            <a:xfrm>
              <a:off x="1356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S3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8476" name="Oval 1064"/>
            <p:cNvSpPr>
              <a:spLocks noChangeArrowheads="1"/>
            </p:cNvSpPr>
            <p:nvPr/>
          </p:nvSpPr>
          <p:spPr bwMode="auto">
            <a:xfrm>
              <a:off x="1356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S5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8477" name="Line 1065"/>
            <p:cNvSpPr>
              <a:spLocks noChangeShapeType="1"/>
            </p:cNvSpPr>
            <p:nvPr/>
          </p:nvSpPr>
          <p:spPr bwMode="auto">
            <a:xfrm>
              <a:off x="150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8" name="Line 1066"/>
            <p:cNvSpPr>
              <a:spLocks noChangeShapeType="1"/>
            </p:cNvSpPr>
            <p:nvPr/>
          </p:nvSpPr>
          <p:spPr bwMode="auto">
            <a:xfrm>
              <a:off x="78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9" name="Line 1067"/>
            <p:cNvSpPr>
              <a:spLocks noChangeShapeType="1"/>
            </p:cNvSpPr>
            <p:nvPr/>
          </p:nvSpPr>
          <p:spPr bwMode="auto">
            <a:xfrm flipV="1">
              <a:off x="684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0" name="Line 1068"/>
            <p:cNvSpPr>
              <a:spLocks noChangeShapeType="1"/>
            </p:cNvSpPr>
            <p:nvPr/>
          </p:nvSpPr>
          <p:spPr bwMode="auto">
            <a:xfrm>
              <a:off x="876" y="318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1" name="Line 1069"/>
            <p:cNvSpPr>
              <a:spLocks noChangeShapeType="1"/>
            </p:cNvSpPr>
            <p:nvPr/>
          </p:nvSpPr>
          <p:spPr bwMode="auto">
            <a:xfrm flipH="1">
              <a:off x="876" y="328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2" name="Line 1070"/>
            <p:cNvSpPr>
              <a:spLocks noChangeShapeType="1"/>
            </p:cNvSpPr>
            <p:nvPr/>
          </p:nvSpPr>
          <p:spPr bwMode="auto">
            <a:xfrm flipV="1">
              <a:off x="1486" y="1933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3" name="Line 1071"/>
            <p:cNvSpPr>
              <a:spLocks noChangeShapeType="1"/>
            </p:cNvSpPr>
            <p:nvPr/>
          </p:nvSpPr>
          <p:spPr bwMode="auto">
            <a:xfrm>
              <a:off x="1548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4" name="Line 1072"/>
            <p:cNvSpPr>
              <a:spLocks noChangeShapeType="1"/>
            </p:cNvSpPr>
            <p:nvPr/>
          </p:nvSpPr>
          <p:spPr bwMode="auto">
            <a:xfrm>
              <a:off x="876" y="2514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5" name="Line 1073"/>
            <p:cNvSpPr>
              <a:spLocks noChangeShapeType="1"/>
            </p:cNvSpPr>
            <p:nvPr/>
          </p:nvSpPr>
          <p:spPr bwMode="auto">
            <a:xfrm flipV="1">
              <a:off x="828" y="1890"/>
              <a:ext cx="576" cy="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6" name="Line 1074"/>
            <p:cNvSpPr>
              <a:spLocks noChangeShapeType="1"/>
            </p:cNvSpPr>
            <p:nvPr/>
          </p:nvSpPr>
          <p:spPr bwMode="auto">
            <a:xfrm flipH="1">
              <a:off x="828" y="261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7" name="Line 1075"/>
            <p:cNvSpPr>
              <a:spLocks noChangeShapeType="1"/>
            </p:cNvSpPr>
            <p:nvPr/>
          </p:nvSpPr>
          <p:spPr bwMode="auto">
            <a:xfrm flipV="1">
              <a:off x="798" y="1920"/>
              <a:ext cx="630" cy="1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8" name="Line 1076"/>
            <p:cNvSpPr>
              <a:spLocks noChangeShapeType="1"/>
            </p:cNvSpPr>
            <p:nvPr/>
          </p:nvSpPr>
          <p:spPr bwMode="auto">
            <a:xfrm>
              <a:off x="876" y="184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9" name="Line 1077"/>
            <p:cNvSpPr>
              <a:spLocks noChangeShapeType="1"/>
            </p:cNvSpPr>
            <p:nvPr/>
          </p:nvSpPr>
          <p:spPr bwMode="auto">
            <a:xfrm flipH="1">
              <a:off x="876" y="174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0" name="Line 1078"/>
            <p:cNvSpPr>
              <a:spLocks noChangeShapeType="1"/>
            </p:cNvSpPr>
            <p:nvPr/>
          </p:nvSpPr>
          <p:spPr bwMode="auto">
            <a:xfrm>
              <a:off x="732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1" name="Line 1079"/>
            <p:cNvSpPr>
              <a:spLocks noChangeShapeType="1"/>
            </p:cNvSpPr>
            <p:nvPr/>
          </p:nvSpPr>
          <p:spPr bwMode="auto">
            <a:xfrm flipH="1" flipV="1">
              <a:off x="768" y="1938"/>
              <a:ext cx="636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2" name="Line 1080"/>
            <p:cNvSpPr>
              <a:spLocks noChangeShapeType="1"/>
            </p:cNvSpPr>
            <p:nvPr/>
          </p:nvSpPr>
          <p:spPr bwMode="auto">
            <a:xfrm>
              <a:off x="798" y="1914"/>
              <a:ext cx="570" cy="5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3" name="Line 1081"/>
            <p:cNvSpPr>
              <a:spLocks noChangeShapeType="1"/>
            </p:cNvSpPr>
            <p:nvPr/>
          </p:nvSpPr>
          <p:spPr bwMode="auto">
            <a:xfrm flipH="1" flipV="1">
              <a:off x="846" y="1878"/>
              <a:ext cx="558" cy="5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494" name="AutoShape 1082"/>
            <p:cNvCxnSpPr>
              <a:cxnSpLocks noChangeShapeType="1"/>
              <a:stCxn id="18476" idx="5"/>
              <a:endCxn id="18476" idx="3"/>
            </p:cNvCxnSpPr>
            <p:nvPr/>
          </p:nvCxnSpPr>
          <p:spPr bwMode="auto">
            <a:xfrm rot="5400000">
              <a:off x="1499" y="3235"/>
              <a:ext cx="1" cy="204"/>
            </a:xfrm>
            <a:prstGeom prst="curvedConnector3">
              <a:avLst>
                <a:gd name="adj1" fmla="val 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95" name="AutoShape 1083"/>
            <p:cNvCxnSpPr>
              <a:cxnSpLocks noChangeShapeType="1"/>
              <a:stCxn id="18474" idx="7"/>
              <a:endCxn id="18474" idx="1"/>
            </p:cNvCxnSpPr>
            <p:nvPr/>
          </p:nvCxnSpPr>
          <p:spPr bwMode="auto">
            <a:xfrm rot="-5400000" flipH="1" flipV="1">
              <a:off x="1499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96" name="AutoShape 1084"/>
            <p:cNvCxnSpPr>
              <a:cxnSpLocks noChangeShapeType="1"/>
              <a:stCxn id="18471" idx="7"/>
              <a:endCxn id="18471" idx="1"/>
            </p:cNvCxnSpPr>
            <p:nvPr/>
          </p:nvCxnSpPr>
          <p:spPr bwMode="auto">
            <a:xfrm rot="-5400000" flipH="1" flipV="1">
              <a:off x="731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97" name="AutoShape 1085"/>
            <p:cNvCxnSpPr>
              <a:cxnSpLocks noChangeShapeType="1"/>
              <a:stCxn id="18473" idx="2"/>
              <a:endCxn id="18471" idx="2"/>
            </p:cNvCxnSpPr>
            <p:nvPr/>
          </p:nvCxnSpPr>
          <p:spPr bwMode="auto">
            <a:xfrm rot="10800000" flipH="1">
              <a:off x="588" y="1794"/>
              <a:ext cx="1" cy="1440"/>
            </a:xfrm>
            <a:prstGeom prst="curvedConnector3">
              <a:avLst>
                <a:gd name="adj1" fmla="val -23400009"/>
              </a:avLst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98" name="AutoShape 1086"/>
            <p:cNvCxnSpPr>
              <a:cxnSpLocks noChangeShapeType="1"/>
              <a:stCxn id="18472" idx="3"/>
              <a:endCxn id="18472" idx="1"/>
            </p:cNvCxnSpPr>
            <p:nvPr/>
          </p:nvCxnSpPr>
          <p:spPr bwMode="auto">
            <a:xfrm rot="5400000" flipH="1" flipV="1">
              <a:off x="529" y="2513"/>
              <a:ext cx="204" cy="1"/>
            </a:xfrm>
            <a:prstGeom prst="curvedConnector5">
              <a:avLst>
                <a:gd name="adj1" fmla="val -29412"/>
                <a:gd name="adj2" fmla="val -15600005"/>
                <a:gd name="adj3" fmla="val 12303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99" name="AutoShape 1087"/>
            <p:cNvCxnSpPr>
              <a:cxnSpLocks noChangeShapeType="1"/>
              <a:stCxn id="18474" idx="6"/>
              <a:endCxn id="18476" idx="6"/>
            </p:cNvCxnSpPr>
            <p:nvPr/>
          </p:nvCxnSpPr>
          <p:spPr bwMode="auto">
            <a:xfrm>
              <a:off x="1644" y="1794"/>
              <a:ext cx="1" cy="1440"/>
            </a:xfrm>
            <a:prstGeom prst="curvedConnector3">
              <a:avLst>
                <a:gd name="adj1" fmla="val 120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500" name="AutoShape 1088"/>
            <p:cNvCxnSpPr>
              <a:cxnSpLocks noChangeShapeType="1"/>
              <a:stCxn id="18476" idx="6"/>
              <a:endCxn id="18474" idx="6"/>
            </p:cNvCxnSpPr>
            <p:nvPr/>
          </p:nvCxnSpPr>
          <p:spPr bwMode="auto">
            <a:xfrm flipV="1">
              <a:off x="1644" y="1794"/>
              <a:ext cx="1" cy="1440"/>
            </a:xfrm>
            <a:prstGeom prst="curvedConnector3">
              <a:avLst>
                <a:gd name="adj1" fmla="val 245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501" name="Rectangle 1089"/>
            <p:cNvSpPr>
              <a:spLocks noChangeArrowheads="1"/>
            </p:cNvSpPr>
            <p:nvPr/>
          </p:nvSpPr>
          <p:spPr bwMode="auto">
            <a:xfrm>
              <a:off x="1559" y="212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</p:grpSp>
      <p:sp>
        <p:nvSpPr>
          <p:cNvPr id="18446" name="TextBox 78"/>
          <p:cNvSpPr txBox="1">
            <a:spLocks noChangeArrowheads="1"/>
          </p:cNvSpPr>
          <p:nvPr/>
        </p:nvSpPr>
        <p:spPr bwMode="auto">
          <a:xfrm>
            <a:off x="4572000" y="3886200"/>
            <a:ext cx="43132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Put states into groups based on their</a:t>
            </a:r>
          </a:p>
          <a:p>
            <a:pPr eaLnBrk="1" hangingPunct="1"/>
            <a:r>
              <a:rPr lang="en-US"/>
              <a:t>outputs (or whether they are final states</a:t>
            </a:r>
          </a:p>
          <a:p>
            <a:pPr eaLnBrk="1" hangingPunct="1"/>
            <a:r>
              <a:rPr lang="en-US"/>
              <a:t>or not)</a:t>
            </a:r>
          </a:p>
        </p:txBody>
      </p:sp>
      <p:sp>
        <p:nvSpPr>
          <p:cNvPr id="18447" name="TextBox 73"/>
          <p:cNvSpPr txBox="1">
            <a:spLocks noChangeArrowheads="1"/>
          </p:cNvSpPr>
          <p:nvPr/>
        </p:nvSpPr>
        <p:spPr bwMode="auto">
          <a:xfrm>
            <a:off x="3973513" y="5029200"/>
            <a:ext cx="5146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lvl="1" eaLnBrk="1" hangingPunct="1"/>
            <a:r>
              <a:rPr lang="en-US"/>
              <a:t>If there is a symbol </a:t>
            </a:r>
            <a:r>
              <a:rPr lang="en-US" b="1" i="1"/>
              <a:t>s</a:t>
            </a:r>
            <a:r>
              <a:rPr lang="en-US"/>
              <a:t> so that not all states in</a:t>
            </a:r>
          </a:p>
          <a:p>
            <a:pPr lvl="1" eaLnBrk="1" hangingPunct="1"/>
            <a:r>
              <a:rPr lang="en-US"/>
              <a:t>a group G agree on which group </a:t>
            </a:r>
            <a:r>
              <a:rPr lang="en-US" b="1" i="1"/>
              <a:t>s</a:t>
            </a:r>
            <a:r>
              <a:rPr lang="en-US"/>
              <a:t> leads to, </a:t>
            </a:r>
          </a:p>
          <a:p>
            <a:pPr lvl="1" eaLnBrk="1" hangingPunct="1"/>
            <a:r>
              <a:rPr lang="en-US"/>
              <a:t>split G based on which group the states go </a:t>
            </a:r>
          </a:p>
          <a:p>
            <a:pPr lvl="1" eaLnBrk="1" hangingPunct="1"/>
            <a:r>
              <a:rPr lang="en-US"/>
              <a:t>to on</a:t>
            </a:r>
            <a:r>
              <a:rPr lang="en-US" b="1"/>
              <a:t> </a:t>
            </a:r>
            <a:r>
              <a:rPr lang="en-US" b="1" i="1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Oval 67"/>
          <p:cNvSpPr/>
          <p:nvPr/>
        </p:nvSpPr>
        <p:spPr>
          <a:xfrm>
            <a:off x="914400" y="1447800"/>
            <a:ext cx="1752600" cy="4495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1295400" y="2667000"/>
            <a:ext cx="2133600" cy="228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1371600" y="3048000"/>
            <a:ext cx="990600" cy="14478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2971800" y="1600200"/>
            <a:ext cx="1143000" cy="1143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743200" y="3200400"/>
            <a:ext cx="1752600" cy="2667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4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 Minimization Example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236BE0-75F9-44F7-B9A4-715148403A9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9467" name="Rectangle 1026"/>
          <p:cNvSpPr>
            <a:spLocks noChangeArrowheads="1"/>
          </p:cNvSpPr>
          <p:nvPr/>
        </p:nvSpPr>
        <p:spPr bwMode="auto">
          <a:xfrm>
            <a:off x="5105400" y="3200400"/>
            <a:ext cx="29813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1775"/>
              </a:lnSpc>
            </a:pPr>
            <a:r>
              <a:rPr lang="en-US"/>
              <a:t>state </a:t>
            </a:r>
            <a:br>
              <a:rPr lang="en-US"/>
            </a:br>
            <a:r>
              <a:rPr lang="en-US"/>
              <a:t>transition table</a:t>
            </a:r>
          </a:p>
        </p:txBody>
      </p:sp>
      <p:grpSp>
        <p:nvGrpSpPr>
          <p:cNvPr id="19468" name="Group 1027"/>
          <p:cNvGrpSpPr>
            <a:grpSpLocks/>
          </p:cNvGrpSpPr>
          <p:nvPr/>
        </p:nvGrpSpPr>
        <p:grpSpPr bwMode="auto">
          <a:xfrm>
            <a:off x="4800600" y="1219200"/>
            <a:ext cx="4235450" cy="2081213"/>
            <a:chOff x="2856" y="2024"/>
            <a:chExt cx="2705" cy="1328"/>
          </a:xfrm>
        </p:grpSpPr>
        <p:sp>
          <p:nvSpPr>
            <p:cNvPr id="8" name="Rectangle 1028"/>
            <p:cNvSpPr>
              <a:spLocks noChangeArrowheads="1"/>
            </p:cNvSpPr>
            <p:nvPr/>
          </p:nvSpPr>
          <p:spPr bwMode="auto">
            <a:xfrm>
              <a:off x="2905" y="2024"/>
              <a:ext cx="2656" cy="132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1127125" algn="l"/>
                  <a:tab pos="1577975" algn="l"/>
                  <a:tab pos="2028825" algn="l"/>
                  <a:tab pos="2479675" algn="l"/>
                  <a:tab pos="3155950" algn="l"/>
                </a:tabLst>
                <a:defRPr/>
              </a:pPr>
              <a:r>
                <a:rPr lang="en-US" dirty="0">
                  <a:ea typeface="ＭＳ Ｐゴシック" pitchFamily="34" charset="-128"/>
                </a:rPr>
                <a:t>present	        next state        output</a:t>
              </a:r>
              <a:br>
                <a:rPr lang="en-US" dirty="0">
                  <a:ea typeface="ＭＳ Ｐゴシック" pitchFamily="34" charset="-128"/>
                </a:rPr>
              </a:br>
              <a:r>
                <a:rPr lang="en-US" dirty="0">
                  <a:ea typeface="ＭＳ Ｐゴシック" pitchFamily="34" charset="-128"/>
                </a:rPr>
                <a:t>  state	0	1	2	3	</a:t>
              </a:r>
              <a:br>
                <a:rPr lang="en-US" dirty="0">
                  <a:ea typeface="ＭＳ Ｐゴシック" pitchFamily="34" charset="-128"/>
                </a:rPr>
              </a:br>
              <a:r>
                <a:rPr lang="en-US" dirty="0">
                  <a:ea typeface="ＭＳ Ｐゴシック" pitchFamily="34" charset="-128"/>
                </a:rPr>
                <a:t>    </a:t>
              </a:r>
              <a:r>
                <a:rPr lang="en-US" b="1" dirty="0">
                  <a:solidFill>
                    <a:srgbClr val="FF0000"/>
                  </a:solidFill>
                  <a:ea typeface="ＭＳ Ｐゴシック" pitchFamily="34" charset="-128"/>
                </a:rPr>
                <a:t>S0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0000"/>
                  </a:solidFill>
                  <a:ea typeface="ＭＳ Ｐゴシック" pitchFamily="34" charset="-128"/>
                </a:rPr>
                <a:t>S0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chemeClr val="accent3">
                      <a:lumMod val="75000"/>
                    </a:schemeClr>
                  </a:solidFill>
                  <a:ea typeface="ＭＳ Ｐゴシック" pitchFamily="34" charset="-128"/>
                </a:rPr>
                <a:t>S1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C000"/>
                  </a:solidFill>
                  <a:ea typeface="ＭＳ Ｐゴシック" pitchFamily="34" charset="-128"/>
                </a:rPr>
                <a:t>S2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70C0"/>
                  </a:solidFill>
                  <a:ea typeface="ＭＳ Ｐゴシック" pitchFamily="34" charset="-128"/>
                </a:rPr>
                <a:t>S3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dirty="0">
                  <a:ea typeface="ＭＳ Ｐゴシック" pitchFamily="34" charset="-128"/>
                </a:rPr>
                <a:t>1</a:t>
              </a:r>
              <a:r>
                <a:rPr lang="en-US" b="1" dirty="0">
                  <a:ea typeface="ＭＳ Ｐゴシック" pitchFamily="34" charset="-128"/>
                </a:rPr>
                <a:t/>
              </a:r>
              <a:br>
                <a:rPr lang="en-US" b="1" dirty="0">
                  <a:ea typeface="ＭＳ Ｐゴシック" pitchFamily="34" charset="-128"/>
                </a:rPr>
              </a:br>
              <a:r>
                <a:rPr lang="en-US" b="1" dirty="0">
                  <a:ea typeface="ＭＳ Ｐゴシック" pitchFamily="34" charset="-128"/>
                </a:rPr>
                <a:t>   </a:t>
              </a:r>
              <a:r>
                <a:rPr lang="en-US" b="1" dirty="0">
                  <a:solidFill>
                    <a:schemeClr val="accent3">
                      <a:lumMod val="75000"/>
                    </a:schemeClr>
                  </a:solidFill>
                  <a:ea typeface="ＭＳ Ｐゴシック" pitchFamily="34" charset="-128"/>
                </a:rPr>
                <a:t> S1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0000"/>
                  </a:solidFill>
                  <a:ea typeface="ＭＳ Ｐゴシック" pitchFamily="34" charset="-128"/>
                </a:rPr>
                <a:t>S0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70C0"/>
                  </a:solidFill>
                  <a:ea typeface="ＭＳ Ｐゴシック" pitchFamily="34" charset="-128"/>
                </a:rPr>
                <a:t>S3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chemeClr val="accent3">
                      <a:lumMod val="75000"/>
                    </a:schemeClr>
                  </a:solidFill>
                  <a:ea typeface="ＭＳ Ｐゴシック" pitchFamily="34" charset="-128"/>
                </a:rPr>
                <a:t>S1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70C0"/>
                  </a:solidFill>
                  <a:ea typeface="ＭＳ Ｐゴシック" pitchFamily="34" charset="-128"/>
                </a:rPr>
                <a:t>S5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dirty="0">
                  <a:ea typeface="ＭＳ Ｐゴシック" pitchFamily="34" charset="-128"/>
                </a:rPr>
                <a:t>0</a:t>
              </a:r>
              <a:br>
                <a:rPr lang="en-US" dirty="0">
                  <a:ea typeface="ＭＳ Ｐゴシック" pitchFamily="34" charset="-128"/>
                </a:rPr>
              </a:br>
              <a:r>
                <a:rPr lang="en-US" b="1" dirty="0">
                  <a:ea typeface="ＭＳ Ｐゴシック" pitchFamily="34" charset="-128"/>
                </a:rPr>
                <a:t>   </a:t>
              </a:r>
              <a:r>
                <a:rPr lang="en-US" b="1" dirty="0">
                  <a:solidFill>
                    <a:srgbClr val="FFC000"/>
                  </a:solidFill>
                  <a:ea typeface="ＭＳ Ｐゴシック" pitchFamily="34" charset="-128"/>
                </a:rPr>
                <a:t> S2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chemeClr val="accent3">
                      <a:lumMod val="75000"/>
                    </a:schemeClr>
                  </a:solidFill>
                  <a:ea typeface="ＭＳ Ｐゴシック" pitchFamily="34" charset="-128"/>
                </a:rPr>
                <a:t>S1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70C0"/>
                  </a:solidFill>
                  <a:ea typeface="ＭＳ Ｐゴシック" pitchFamily="34" charset="-128"/>
                </a:rPr>
                <a:t>S3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C000"/>
                  </a:solidFill>
                  <a:ea typeface="ＭＳ Ｐゴシック" pitchFamily="34" charset="-128"/>
                </a:rPr>
                <a:t>S2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0000"/>
                  </a:solidFill>
                  <a:ea typeface="ＭＳ Ｐゴシック" pitchFamily="34" charset="-128"/>
                </a:rPr>
                <a:t>S4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dirty="0">
                  <a:ea typeface="ＭＳ Ｐゴシック" pitchFamily="34" charset="-128"/>
                </a:rPr>
                <a:t>1</a:t>
              </a:r>
              <a:r>
                <a:rPr lang="en-US" b="1" dirty="0">
                  <a:ea typeface="ＭＳ Ｐゴシック" pitchFamily="34" charset="-128"/>
                </a:rPr>
                <a:t/>
              </a:r>
              <a:br>
                <a:rPr lang="en-US" b="1" dirty="0">
                  <a:ea typeface="ＭＳ Ｐゴシック" pitchFamily="34" charset="-128"/>
                </a:rPr>
              </a:br>
              <a:r>
                <a:rPr lang="en-US" b="1" dirty="0">
                  <a:ea typeface="ＭＳ Ｐゴシック" pitchFamily="34" charset="-128"/>
                </a:rPr>
                <a:t>   </a:t>
              </a:r>
              <a:r>
                <a:rPr lang="en-US" b="1" dirty="0">
                  <a:solidFill>
                    <a:srgbClr val="0070C0"/>
                  </a:solidFill>
                  <a:ea typeface="ＭＳ Ｐゴシック" pitchFamily="34" charset="-128"/>
                </a:rPr>
                <a:t> S3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chemeClr val="accent3">
                      <a:lumMod val="75000"/>
                    </a:schemeClr>
                  </a:solidFill>
                  <a:ea typeface="ＭＳ Ｐゴシック" pitchFamily="34" charset="-128"/>
                </a:rPr>
                <a:t>S1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0000"/>
                  </a:solidFill>
                  <a:ea typeface="ＭＳ Ｐゴシック" pitchFamily="34" charset="-128"/>
                </a:rPr>
                <a:t>S0	S4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70C0"/>
                  </a:solidFill>
                  <a:ea typeface="ＭＳ Ｐゴシック" pitchFamily="34" charset="-128"/>
                </a:rPr>
                <a:t>S5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dirty="0">
                  <a:ea typeface="ＭＳ Ｐゴシック" pitchFamily="34" charset="-128"/>
                </a:rPr>
                <a:t>0</a:t>
              </a:r>
              <a:r>
                <a:rPr lang="en-US" b="1" dirty="0">
                  <a:ea typeface="ＭＳ Ｐゴシック" pitchFamily="34" charset="-128"/>
                </a:rPr>
                <a:t/>
              </a:r>
              <a:br>
                <a:rPr lang="en-US" b="1" dirty="0">
                  <a:ea typeface="ＭＳ Ｐゴシック" pitchFamily="34" charset="-128"/>
                </a:rPr>
              </a:br>
              <a:r>
                <a:rPr lang="en-US" b="1" dirty="0">
                  <a:ea typeface="ＭＳ Ｐゴシック" pitchFamily="34" charset="-128"/>
                </a:rPr>
                <a:t>    </a:t>
              </a:r>
              <a:r>
                <a:rPr lang="en-US" b="1" dirty="0">
                  <a:solidFill>
                    <a:srgbClr val="FF0000"/>
                  </a:solidFill>
                  <a:ea typeface="ＭＳ Ｐゴシック" pitchFamily="34" charset="-128"/>
                </a:rPr>
                <a:t>S4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0000"/>
                  </a:solidFill>
                  <a:ea typeface="ＭＳ Ｐゴシック" pitchFamily="34" charset="-128"/>
                </a:rPr>
                <a:t>S0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chemeClr val="accent3">
                      <a:lumMod val="75000"/>
                    </a:schemeClr>
                  </a:solidFill>
                  <a:ea typeface="ＭＳ Ｐゴシック" pitchFamily="34" charset="-128"/>
                </a:rPr>
                <a:t>S1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C000"/>
                  </a:solidFill>
                  <a:ea typeface="ＭＳ Ｐゴシック" pitchFamily="34" charset="-128"/>
                </a:rPr>
                <a:t>S2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70C0"/>
                  </a:solidFill>
                  <a:ea typeface="ＭＳ Ｐゴシック" pitchFamily="34" charset="-128"/>
                </a:rPr>
                <a:t>S5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dirty="0">
                  <a:ea typeface="ＭＳ Ｐゴシック" pitchFamily="34" charset="-128"/>
                </a:rPr>
                <a:t>1</a:t>
              </a:r>
              <a:r>
                <a:rPr lang="en-US" b="1" dirty="0">
                  <a:ea typeface="ＭＳ Ｐゴシック" pitchFamily="34" charset="-128"/>
                </a:rPr>
                <a:t/>
              </a:r>
              <a:br>
                <a:rPr lang="en-US" b="1" dirty="0">
                  <a:ea typeface="ＭＳ Ｐゴシック" pitchFamily="34" charset="-128"/>
                </a:rPr>
              </a:br>
              <a:r>
                <a:rPr lang="en-US" b="1" dirty="0">
                  <a:ea typeface="ＭＳ Ｐゴシック" pitchFamily="34" charset="-128"/>
                </a:rPr>
                <a:t>    </a:t>
              </a:r>
              <a:r>
                <a:rPr lang="en-US" b="1" dirty="0">
                  <a:solidFill>
                    <a:srgbClr val="0070C0"/>
                  </a:solidFill>
                  <a:ea typeface="ＭＳ Ｐゴシック" pitchFamily="34" charset="-128"/>
                </a:rPr>
                <a:t>S5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chemeClr val="accent3">
                      <a:lumMod val="75000"/>
                    </a:schemeClr>
                  </a:solidFill>
                  <a:ea typeface="ＭＳ Ｐゴシック" pitchFamily="34" charset="-128"/>
                </a:rPr>
                <a:t>S1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0000"/>
                  </a:solidFill>
                  <a:ea typeface="ＭＳ Ｐゴシック" pitchFamily="34" charset="-128"/>
                </a:rPr>
                <a:t>S4	S0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70C0"/>
                  </a:solidFill>
                  <a:ea typeface="ＭＳ Ｐゴシック" pitchFamily="34" charset="-128"/>
                </a:rPr>
                <a:t>S5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dirty="0">
                  <a:ea typeface="ＭＳ Ｐゴシック" pitchFamily="34" charset="-128"/>
                </a:rPr>
                <a:t>0</a:t>
              </a:r>
            </a:p>
          </p:txBody>
        </p:sp>
        <p:sp>
          <p:nvSpPr>
            <p:cNvPr id="19526" name="Line 1029"/>
            <p:cNvSpPr>
              <a:spLocks noChangeShapeType="1"/>
            </p:cNvSpPr>
            <p:nvPr/>
          </p:nvSpPr>
          <p:spPr bwMode="auto">
            <a:xfrm>
              <a:off x="2856" y="2319"/>
              <a:ext cx="235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7" name="Line 1030"/>
            <p:cNvSpPr>
              <a:spLocks noChangeShapeType="1"/>
            </p:cNvSpPr>
            <p:nvPr/>
          </p:nvSpPr>
          <p:spPr bwMode="auto">
            <a:xfrm>
              <a:off x="4704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8" name="Line 1031"/>
            <p:cNvSpPr>
              <a:spLocks noChangeShapeType="1"/>
            </p:cNvSpPr>
            <p:nvPr/>
          </p:nvSpPr>
          <p:spPr bwMode="auto">
            <a:xfrm>
              <a:off x="3576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469" name="Group 1035"/>
          <p:cNvGrpSpPr>
            <a:grpSpLocks/>
          </p:cNvGrpSpPr>
          <p:nvPr/>
        </p:nvGrpSpPr>
        <p:grpSpPr bwMode="auto">
          <a:xfrm>
            <a:off x="1200150" y="1752600"/>
            <a:ext cx="2901950" cy="3987800"/>
            <a:chOff x="407" y="1528"/>
            <a:chExt cx="1379" cy="1951"/>
          </a:xfrm>
        </p:grpSpPr>
        <p:sp>
          <p:nvSpPr>
            <p:cNvPr id="19471" name="Rectangle 1036"/>
            <p:cNvSpPr>
              <a:spLocks noChangeArrowheads="1"/>
            </p:cNvSpPr>
            <p:nvPr/>
          </p:nvSpPr>
          <p:spPr bwMode="auto">
            <a:xfrm>
              <a:off x="619" y="196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9472" name="Rectangle 1037"/>
            <p:cNvSpPr>
              <a:spLocks noChangeArrowheads="1"/>
            </p:cNvSpPr>
            <p:nvPr/>
          </p:nvSpPr>
          <p:spPr bwMode="auto">
            <a:xfrm>
              <a:off x="957" y="1832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9473" name="Rectangle 1038"/>
            <p:cNvSpPr>
              <a:spLocks noChangeArrowheads="1"/>
            </p:cNvSpPr>
            <p:nvPr/>
          </p:nvSpPr>
          <p:spPr bwMode="auto">
            <a:xfrm>
              <a:off x="910" y="206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9474" name="Rectangle 1039"/>
            <p:cNvSpPr>
              <a:spLocks noChangeArrowheads="1"/>
            </p:cNvSpPr>
            <p:nvPr/>
          </p:nvSpPr>
          <p:spPr bwMode="auto">
            <a:xfrm>
              <a:off x="830" y="152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9475" name="Rectangle 1040"/>
            <p:cNvSpPr>
              <a:spLocks noChangeArrowheads="1"/>
            </p:cNvSpPr>
            <p:nvPr/>
          </p:nvSpPr>
          <p:spPr bwMode="auto">
            <a:xfrm>
              <a:off x="810" y="226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9476" name="Rectangle 1041"/>
            <p:cNvSpPr>
              <a:spLocks noChangeArrowheads="1"/>
            </p:cNvSpPr>
            <p:nvPr/>
          </p:nvSpPr>
          <p:spPr bwMode="auto">
            <a:xfrm>
              <a:off x="911" y="250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9477" name="Rectangle 1042"/>
            <p:cNvSpPr>
              <a:spLocks noChangeArrowheads="1"/>
            </p:cNvSpPr>
            <p:nvPr/>
          </p:nvSpPr>
          <p:spPr bwMode="auto">
            <a:xfrm>
              <a:off x="798" y="269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9478" name="Rectangle 1043"/>
            <p:cNvSpPr>
              <a:spLocks noChangeArrowheads="1"/>
            </p:cNvSpPr>
            <p:nvPr/>
          </p:nvSpPr>
          <p:spPr bwMode="auto">
            <a:xfrm>
              <a:off x="467" y="2663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9479" name="Rectangle 1044"/>
            <p:cNvSpPr>
              <a:spLocks noChangeArrowheads="1"/>
            </p:cNvSpPr>
            <p:nvPr/>
          </p:nvSpPr>
          <p:spPr bwMode="auto">
            <a:xfrm>
              <a:off x="581" y="2940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9480" name="Rectangle 1045"/>
            <p:cNvSpPr>
              <a:spLocks noChangeArrowheads="1"/>
            </p:cNvSpPr>
            <p:nvPr/>
          </p:nvSpPr>
          <p:spPr bwMode="auto">
            <a:xfrm>
              <a:off x="978" y="277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9481" name="Rectangle 1046"/>
            <p:cNvSpPr>
              <a:spLocks noChangeArrowheads="1"/>
            </p:cNvSpPr>
            <p:nvPr/>
          </p:nvSpPr>
          <p:spPr bwMode="auto">
            <a:xfrm flipH="1">
              <a:off x="1000" y="3070"/>
              <a:ext cx="29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9482" name="Rectangle 1047"/>
            <p:cNvSpPr>
              <a:spLocks noChangeArrowheads="1"/>
            </p:cNvSpPr>
            <p:nvPr/>
          </p:nvSpPr>
          <p:spPr bwMode="auto">
            <a:xfrm>
              <a:off x="407" y="3143"/>
              <a:ext cx="54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600" b="1"/>
                <a:t>0</a:t>
              </a:r>
            </a:p>
          </p:txBody>
        </p:sp>
        <p:sp>
          <p:nvSpPr>
            <p:cNvPr id="19483" name="Rectangle 1048"/>
            <p:cNvSpPr>
              <a:spLocks noChangeArrowheads="1"/>
            </p:cNvSpPr>
            <p:nvPr/>
          </p:nvSpPr>
          <p:spPr bwMode="auto">
            <a:xfrm flipH="1">
              <a:off x="1635" y="1529"/>
              <a:ext cx="29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600" b="1"/>
                <a:t>2</a:t>
              </a:r>
            </a:p>
          </p:txBody>
        </p:sp>
        <p:sp>
          <p:nvSpPr>
            <p:cNvPr id="19484" name="Rectangle 1049"/>
            <p:cNvSpPr>
              <a:spLocks noChangeArrowheads="1"/>
            </p:cNvSpPr>
            <p:nvPr/>
          </p:nvSpPr>
          <p:spPr bwMode="auto">
            <a:xfrm>
              <a:off x="1213" y="1655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9485" name="Rectangle 1050"/>
            <p:cNvSpPr>
              <a:spLocks noChangeArrowheads="1"/>
            </p:cNvSpPr>
            <p:nvPr/>
          </p:nvSpPr>
          <p:spPr bwMode="auto">
            <a:xfrm>
              <a:off x="1647" y="1975"/>
              <a:ext cx="25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9486" name="Rectangle 1051"/>
            <p:cNvSpPr>
              <a:spLocks noChangeArrowheads="1"/>
            </p:cNvSpPr>
            <p:nvPr/>
          </p:nvSpPr>
          <p:spPr bwMode="auto">
            <a:xfrm>
              <a:off x="1415" y="2119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9487" name="Rectangle 1052"/>
            <p:cNvSpPr>
              <a:spLocks noChangeArrowheads="1"/>
            </p:cNvSpPr>
            <p:nvPr/>
          </p:nvSpPr>
          <p:spPr bwMode="auto">
            <a:xfrm>
              <a:off x="1510" y="268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9488" name="Rectangle 1053"/>
            <p:cNvSpPr>
              <a:spLocks noChangeArrowheads="1"/>
            </p:cNvSpPr>
            <p:nvPr/>
          </p:nvSpPr>
          <p:spPr bwMode="auto">
            <a:xfrm>
              <a:off x="1219" y="2627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9489" name="Rectangle 1054"/>
            <p:cNvSpPr>
              <a:spLocks noChangeArrowheads="1"/>
            </p:cNvSpPr>
            <p:nvPr/>
          </p:nvSpPr>
          <p:spPr bwMode="auto">
            <a:xfrm>
              <a:off x="1325" y="2210"/>
              <a:ext cx="33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9490" name="Rectangle 1055"/>
            <p:cNvSpPr>
              <a:spLocks noChangeArrowheads="1"/>
            </p:cNvSpPr>
            <p:nvPr/>
          </p:nvSpPr>
          <p:spPr bwMode="auto">
            <a:xfrm>
              <a:off x="1211" y="2945"/>
              <a:ext cx="74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19491" name="Rectangle 1056"/>
            <p:cNvSpPr>
              <a:spLocks noChangeArrowheads="1"/>
            </p:cNvSpPr>
            <p:nvPr/>
          </p:nvSpPr>
          <p:spPr bwMode="auto">
            <a:xfrm>
              <a:off x="1605" y="3391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3</a:t>
              </a:r>
            </a:p>
          </p:txBody>
        </p:sp>
        <p:sp>
          <p:nvSpPr>
            <p:cNvPr id="19492" name="Rectangle 1057"/>
            <p:cNvSpPr>
              <a:spLocks noChangeArrowheads="1"/>
            </p:cNvSpPr>
            <p:nvPr/>
          </p:nvSpPr>
          <p:spPr bwMode="auto">
            <a:xfrm>
              <a:off x="1223" y="3277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  <p:sp>
          <p:nvSpPr>
            <p:cNvPr id="19493" name="Rectangle 1058"/>
            <p:cNvSpPr>
              <a:spLocks noChangeArrowheads="1"/>
            </p:cNvSpPr>
            <p:nvPr/>
          </p:nvSpPr>
          <p:spPr bwMode="auto">
            <a:xfrm>
              <a:off x="1739" y="3124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0</a:t>
              </a:r>
            </a:p>
          </p:txBody>
        </p:sp>
        <p:sp>
          <p:nvSpPr>
            <p:cNvPr id="19494" name="Oval 1059"/>
            <p:cNvSpPr>
              <a:spLocks noChangeArrowheads="1"/>
            </p:cNvSpPr>
            <p:nvPr/>
          </p:nvSpPr>
          <p:spPr bwMode="auto">
            <a:xfrm>
              <a:off x="588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S0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9495" name="Oval 1060"/>
            <p:cNvSpPr>
              <a:spLocks noChangeArrowheads="1"/>
            </p:cNvSpPr>
            <p:nvPr/>
          </p:nvSpPr>
          <p:spPr bwMode="auto">
            <a:xfrm>
              <a:off x="588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S2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9496" name="Oval 1061"/>
            <p:cNvSpPr>
              <a:spLocks noChangeArrowheads="1"/>
            </p:cNvSpPr>
            <p:nvPr/>
          </p:nvSpPr>
          <p:spPr bwMode="auto">
            <a:xfrm>
              <a:off x="588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S4</a:t>
              </a:r>
              <a:br>
                <a:rPr lang="en-US" sz="1400" b="1"/>
              </a:br>
              <a:r>
                <a:rPr lang="en-US" sz="1400" b="1"/>
                <a:t>[1]</a:t>
              </a:r>
            </a:p>
          </p:txBody>
        </p:sp>
        <p:sp>
          <p:nvSpPr>
            <p:cNvPr id="19497" name="Oval 1062"/>
            <p:cNvSpPr>
              <a:spLocks noChangeArrowheads="1"/>
            </p:cNvSpPr>
            <p:nvPr/>
          </p:nvSpPr>
          <p:spPr bwMode="auto">
            <a:xfrm>
              <a:off x="1356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S1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9498" name="Oval 1063"/>
            <p:cNvSpPr>
              <a:spLocks noChangeArrowheads="1"/>
            </p:cNvSpPr>
            <p:nvPr/>
          </p:nvSpPr>
          <p:spPr bwMode="auto">
            <a:xfrm>
              <a:off x="1356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S3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9499" name="Oval 1064"/>
            <p:cNvSpPr>
              <a:spLocks noChangeArrowheads="1"/>
            </p:cNvSpPr>
            <p:nvPr/>
          </p:nvSpPr>
          <p:spPr bwMode="auto">
            <a:xfrm>
              <a:off x="1356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S5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400" b="1"/>
                <a:t>[0]</a:t>
              </a:r>
            </a:p>
          </p:txBody>
        </p:sp>
        <p:sp>
          <p:nvSpPr>
            <p:cNvPr id="19500" name="Line 1065"/>
            <p:cNvSpPr>
              <a:spLocks noChangeShapeType="1"/>
            </p:cNvSpPr>
            <p:nvPr/>
          </p:nvSpPr>
          <p:spPr bwMode="auto">
            <a:xfrm>
              <a:off x="150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1" name="Line 1066"/>
            <p:cNvSpPr>
              <a:spLocks noChangeShapeType="1"/>
            </p:cNvSpPr>
            <p:nvPr/>
          </p:nvSpPr>
          <p:spPr bwMode="auto">
            <a:xfrm>
              <a:off x="78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2" name="Line 1067"/>
            <p:cNvSpPr>
              <a:spLocks noChangeShapeType="1"/>
            </p:cNvSpPr>
            <p:nvPr/>
          </p:nvSpPr>
          <p:spPr bwMode="auto">
            <a:xfrm flipV="1">
              <a:off x="684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3" name="Line 1068"/>
            <p:cNvSpPr>
              <a:spLocks noChangeShapeType="1"/>
            </p:cNvSpPr>
            <p:nvPr/>
          </p:nvSpPr>
          <p:spPr bwMode="auto">
            <a:xfrm>
              <a:off x="876" y="318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4" name="Line 1069"/>
            <p:cNvSpPr>
              <a:spLocks noChangeShapeType="1"/>
            </p:cNvSpPr>
            <p:nvPr/>
          </p:nvSpPr>
          <p:spPr bwMode="auto">
            <a:xfrm flipH="1">
              <a:off x="876" y="328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5" name="Line 1070"/>
            <p:cNvSpPr>
              <a:spLocks noChangeShapeType="1"/>
            </p:cNvSpPr>
            <p:nvPr/>
          </p:nvSpPr>
          <p:spPr bwMode="auto">
            <a:xfrm flipV="1">
              <a:off x="1486" y="1933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6" name="Line 1071"/>
            <p:cNvSpPr>
              <a:spLocks noChangeShapeType="1"/>
            </p:cNvSpPr>
            <p:nvPr/>
          </p:nvSpPr>
          <p:spPr bwMode="auto">
            <a:xfrm>
              <a:off x="1548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7" name="Line 1072"/>
            <p:cNvSpPr>
              <a:spLocks noChangeShapeType="1"/>
            </p:cNvSpPr>
            <p:nvPr/>
          </p:nvSpPr>
          <p:spPr bwMode="auto">
            <a:xfrm>
              <a:off x="876" y="2514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8" name="Line 1073"/>
            <p:cNvSpPr>
              <a:spLocks noChangeShapeType="1"/>
            </p:cNvSpPr>
            <p:nvPr/>
          </p:nvSpPr>
          <p:spPr bwMode="auto">
            <a:xfrm flipV="1">
              <a:off x="828" y="189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9" name="Line 1074"/>
            <p:cNvSpPr>
              <a:spLocks noChangeShapeType="1"/>
            </p:cNvSpPr>
            <p:nvPr/>
          </p:nvSpPr>
          <p:spPr bwMode="auto">
            <a:xfrm flipH="1">
              <a:off x="828" y="261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0" name="Line 1075"/>
            <p:cNvSpPr>
              <a:spLocks noChangeShapeType="1"/>
            </p:cNvSpPr>
            <p:nvPr/>
          </p:nvSpPr>
          <p:spPr bwMode="auto">
            <a:xfrm flipV="1">
              <a:off x="798" y="1920"/>
              <a:ext cx="630" cy="1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1" name="Line 1076"/>
            <p:cNvSpPr>
              <a:spLocks noChangeShapeType="1"/>
            </p:cNvSpPr>
            <p:nvPr/>
          </p:nvSpPr>
          <p:spPr bwMode="auto">
            <a:xfrm>
              <a:off x="876" y="184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2" name="Line 1077"/>
            <p:cNvSpPr>
              <a:spLocks noChangeShapeType="1"/>
            </p:cNvSpPr>
            <p:nvPr/>
          </p:nvSpPr>
          <p:spPr bwMode="auto">
            <a:xfrm flipH="1">
              <a:off x="876" y="174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3" name="Line 1078"/>
            <p:cNvSpPr>
              <a:spLocks noChangeShapeType="1"/>
            </p:cNvSpPr>
            <p:nvPr/>
          </p:nvSpPr>
          <p:spPr bwMode="auto">
            <a:xfrm>
              <a:off x="732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4" name="Line 1079"/>
            <p:cNvSpPr>
              <a:spLocks noChangeShapeType="1"/>
            </p:cNvSpPr>
            <p:nvPr/>
          </p:nvSpPr>
          <p:spPr bwMode="auto">
            <a:xfrm flipH="1" flipV="1">
              <a:off x="768" y="1938"/>
              <a:ext cx="636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5" name="Line 1080"/>
            <p:cNvSpPr>
              <a:spLocks noChangeShapeType="1"/>
            </p:cNvSpPr>
            <p:nvPr/>
          </p:nvSpPr>
          <p:spPr bwMode="auto">
            <a:xfrm>
              <a:off x="798" y="1914"/>
              <a:ext cx="570" cy="5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6" name="Line 1081"/>
            <p:cNvSpPr>
              <a:spLocks noChangeShapeType="1"/>
            </p:cNvSpPr>
            <p:nvPr/>
          </p:nvSpPr>
          <p:spPr bwMode="auto">
            <a:xfrm flipH="1" flipV="1">
              <a:off x="846" y="1878"/>
              <a:ext cx="558" cy="5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517" name="AutoShape 1082"/>
            <p:cNvCxnSpPr>
              <a:cxnSpLocks noChangeShapeType="1"/>
              <a:stCxn id="19499" idx="5"/>
              <a:endCxn id="19499" idx="3"/>
            </p:cNvCxnSpPr>
            <p:nvPr/>
          </p:nvCxnSpPr>
          <p:spPr bwMode="auto">
            <a:xfrm rot="5400000">
              <a:off x="1499" y="3235"/>
              <a:ext cx="1" cy="204"/>
            </a:xfrm>
            <a:prstGeom prst="curvedConnector3">
              <a:avLst>
                <a:gd name="adj1" fmla="val 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18" name="AutoShape 1083"/>
            <p:cNvCxnSpPr>
              <a:cxnSpLocks noChangeShapeType="1"/>
              <a:stCxn id="19497" idx="7"/>
              <a:endCxn id="19497" idx="1"/>
            </p:cNvCxnSpPr>
            <p:nvPr/>
          </p:nvCxnSpPr>
          <p:spPr bwMode="auto">
            <a:xfrm rot="-5400000" flipH="1" flipV="1">
              <a:off x="1499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19" name="AutoShape 1084"/>
            <p:cNvCxnSpPr>
              <a:cxnSpLocks noChangeShapeType="1"/>
              <a:stCxn id="19494" idx="7"/>
              <a:endCxn id="19494" idx="1"/>
            </p:cNvCxnSpPr>
            <p:nvPr/>
          </p:nvCxnSpPr>
          <p:spPr bwMode="auto">
            <a:xfrm rot="-5400000" flipH="1" flipV="1">
              <a:off x="731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20" name="AutoShape 1085"/>
            <p:cNvCxnSpPr>
              <a:cxnSpLocks noChangeShapeType="1"/>
              <a:stCxn id="19496" idx="2"/>
              <a:endCxn id="19494" idx="2"/>
            </p:cNvCxnSpPr>
            <p:nvPr/>
          </p:nvCxnSpPr>
          <p:spPr bwMode="auto">
            <a:xfrm rot="10800000" flipH="1">
              <a:off x="588" y="1794"/>
              <a:ext cx="1" cy="1440"/>
            </a:xfrm>
            <a:prstGeom prst="curvedConnector3">
              <a:avLst>
                <a:gd name="adj1" fmla="val -234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21" name="AutoShape 1086"/>
            <p:cNvCxnSpPr>
              <a:cxnSpLocks noChangeShapeType="1"/>
              <a:stCxn id="19495" idx="3"/>
              <a:endCxn id="19495" idx="1"/>
            </p:cNvCxnSpPr>
            <p:nvPr/>
          </p:nvCxnSpPr>
          <p:spPr bwMode="auto">
            <a:xfrm rot="5400000" flipH="1" flipV="1">
              <a:off x="529" y="2513"/>
              <a:ext cx="204" cy="1"/>
            </a:xfrm>
            <a:prstGeom prst="curvedConnector5">
              <a:avLst>
                <a:gd name="adj1" fmla="val -29412"/>
                <a:gd name="adj2" fmla="val -15600005"/>
                <a:gd name="adj3" fmla="val 12303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22" name="AutoShape 1087"/>
            <p:cNvCxnSpPr>
              <a:cxnSpLocks noChangeShapeType="1"/>
              <a:stCxn id="19497" idx="6"/>
              <a:endCxn id="19499" idx="6"/>
            </p:cNvCxnSpPr>
            <p:nvPr/>
          </p:nvCxnSpPr>
          <p:spPr bwMode="auto">
            <a:xfrm>
              <a:off x="1644" y="1794"/>
              <a:ext cx="1" cy="1440"/>
            </a:xfrm>
            <a:prstGeom prst="curvedConnector3">
              <a:avLst>
                <a:gd name="adj1" fmla="val 120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23" name="AutoShape 1088"/>
            <p:cNvCxnSpPr>
              <a:cxnSpLocks noChangeShapeType="1"/>
              <a:stCxn id="19499" idx="6"/>
              <a:endCxn id="19497" idx="6"/>
            </p:cNvCxnSpPr>
            <p:nvPr/>
          </p:nvCxnSpPr>
          <p:spPr bwMode="auto">
            <a:xfrm flipV="1">
              <a:off x="1644" y="1794"/>
              <a:ext cx="1" cy="1440"/>
            </a:xfrm>
            <a:prstGeom prst="curvedConnector3">
              <a:avLst>
                <a:gd name="adj1" fmla="val 245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524" name="Rectangle 1089"/>
            <p:cNvSpPr>
              <a:spLocks noChangeArrowheads="1"/>
            </p:cNvSpPr>
            <p:nvPr/>
          </p:nvSpPr>
          <p:spPr bwMode="auto">
            <a:xfrm>
              <a:off x="1559" y="2128"/>
              <a:ext cx="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1</a:t>
              </a:r>
            </a:p>
          </p:txBody>
        </p:sp>
      </p:grpSp>
      <p:sp>
        <p:nvSpPr>
          <p:cNvPr id="19470" name="TextBox 72"/>
          <p:cNvSpPr txBox="1">
            <a:spLocks noChangeArrowheads="1"/>
          </p:cNvSpPr>
          <p:nvPr/>
        </p:nvSpPr>
        <p:spPr bwMode="auto">
          <a:xfrm>
            <a:off x="5105400" y="4191000"/>
            <a:ext cx="33782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Can combine states S0-S4 and</a:t>
            </a:r>
          </a:p>
          <a:p>
            <a:pPr eaLnBrk="1" hangingPunct="1"/>
            <a:r>
              <a:rPr lang="en-US"/>
              <a:t>S3-S5.  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In table replace all S4 with S0 </a:t>
            </a:r>
          </a:p>
          <a:p>
            <a:pPr eaLnBrk="1" hangingPunct="1"/>
            <a:r>
              <a:rPr lang="en-US"/>
              <a:t>and all S5 with S3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Reading assignments</a:t>
            </a:r>
          </a:p>
          <a:p>
            <a:pPr lvl="1" eaLnBrk="1" hangingPunct="1">
              <a:defRPr/>
            </a:pPr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Edition,  </a:t>
            </a:r>
            <a:r>
              <a:rPr lang="en-US" dirty="0" smtClean="0"/>
              <a:t>Sections 13.3 and 13.4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Edition,  </a:t>
            </a:r>
            <a:r>
              <a:rPr lang="en-US" dirty="0" smtClean="0"/>
              <a:t>Section 12.3 and </a:t>
            </a:r>
            <a:r>
              <a:rPr lang="en-US" dirty="0" smtClean="0"/>
              <a:t>12.4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smtClean="0"/>
              <a:t>Homework 6 due today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smtClean="0"/>
              <a:t>Homework 7 out</a:t>
            </a:r>
            <a:endParaRPr lang="en-US" dirty="0"/>
          </a:p>
          <a:p>
            <a:pPr eaLnBrk="1" hangingPunct="1">
              <a:buFont typeface="Arial" charset="0"/>
              <a:buNone/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61ED9-33E0-4D95-A9DF-4F72344F333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Oval 67"/>
          <p:cNvSpPr/>
          <p:nvPr/>
        </p:nvSpPr>
        <p:spPr>
          <a:xfrm>
            <a:off x="1371600" y="1447800"/>
            <a:ext cx="1066800" cy="1447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1371600" y="3048000"/>
            <a:ext cx="990600" cy="14478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2971800" y="1600200"/>
            <a:ext cx="1143000" cy="1143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971800" y="3276600"/>
            <a:ext cx="1066800" cy="1219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Minimized Machine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D7F6A-3337-4B73-83A5-79C5E13C224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20490" name="Rectangle 1026"/>
          <p:cNvSpPr>
            <a:spLocks noChangeArrowheads="1"/>
          </p:cNvSpPr>
          <p:nvPr/>
        </p:nvSpPr>
        <p:spPr bwMode="auto">
          <a:xfrm>
            <a:off x="5105400" y="3200400"/>
            <a:ext cx="29813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1775"/>
              </a:lnSpc>
            </a:pPr>
            <a:r>
              <a:rPr lang="en-US"/>
              <a:t>state </a:t>
            </a:r>
            <a:br>
              <a:rPr lang="en-US"/>
            </a:br>
            <a:r>
              <a:rPr lang="en-US"/>
              <a:t>transition table</a:t>
            </a:r>
          </a:p>
        </p:txBody>
      </p:sp>
      <p:grpSp>
        <p:nvGrpSpPr>
          <p:cNvPr id="20491" name="Group 1027"/>
          <p:cNvGrpSpPr>
            <a:grpSpLocks/>
          </p:cNvGrpSpPr>
          <p:nvPr/>
        </p:nvGrpSpPr>
        <p:grpSpPr bwMode="auto">
          <a:xfrm>
            <a:off x="4800600" y="1219200"/>
            <a:ext cx="4235450" cy="2081213"/>
            <a:chOff x="2856" y="2024"/>
            <a:chExt cx="2705" cy="1328"/>
          </a:xfrm>
        </p:grpSpPr>
        <p:sp>
          <p:nvSpPr>
            <p:cNvPr id="8" name="Rectangle 1028"/>
            <p:cNvSpPr>
              <a:spLocks noChangeArrowheads="1"/>
            </p:cNvSpPr>
            <p:nvPr/>
          </p:nvSpPr>
          <p:spPr bwMode="auto">
            <a:xfrm>
              <a:off x="2905" y="2024"/>
              <a:ext cx="2656" cy="132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1127125" algn="l"/>
                  <a:tab pos="1577975" algn="l"/>
                  <a:tab pos="2028825" algn="l"/>
                  <a:tab pos="2479675" algn="l"/>
                  <a:tab pos="3155950" algn="l"/>
                </a:tabLst>
                <a:defRPr/>
              </a:pPr>
              <a:r>
                <a:rPr lang="en-US" dirty="0">
                  <a:ea typeface="ＭＳ Ｐゴシック" pitchFamily="34" charset="-128"/>
                </a:rPr>
                <a:t>present	        next state        output</a:t>
              </a:r>
              <a:br>
                <a:rPr lang="en-US" dirty="0">
                  <a:ea typeface="ＭＳ Ｐゴシック" pitchFamily="34" charset="-128"/>
                </a:rPr>
              </a:br>
              <a:r>
                <a:rPr lang="en-US" dirty="0">
                  <a:ea typeface="ＭＳ Ｐゴシック" pitchFamily="34" charset="-128"/>
                </a:rPr>
                <a:t>  state	0	1	2	3	</a:t>
              </a:r>
              <a:br>
                <a:rPr lang="en-US" dirty="0">
                  <a:ea typeface="ＭＳ Ｐゴシック" pitchFamily="34" charset="-128"/>
                </a:rPr>
              </a:br>
              <a:r>
                <a:rPr lang="en-US" dirty="0">
                  <a:ea typeface="ＭＳ Ｐゴシック" pitchFamily="34" charset="-128"/>
                </a:rPr>
                <a:t>    </a:t>
              </a:r>
              <a:r>
                <a:rPr lang="en-US" b="1" dirty="0">
                  <a:solidFill>
                    <a:srgbClr val="FF0000"/>
                  </a:solidFill>
                  <a:ea typeface="ＭＳ Ｐゴシック" pitchFamily="34" charset="-128"/>
                </a:rPr>
                <a:t>S0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0000"/>
                  </a:solidFill>
                  <a:ea typeface="ＭＳ Ｐゴシック" pitchFamily="34" charset="-128"/>
                </a:rPr>
                <a:t>S0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chemeClr val="accent3">
                      <a:lumMod val="75000"/>
                    </a:schemeClr>
                  </a:solidFill>
                  <a:ea typeface="ＭＳ Ｐゴシック" pitchFamily="34" charset="-128"/>
                </a:rPr>
                <a:t>S1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C000"/>
                  </a:solidFill>
                  <a:ea typeface="ＭＳ Ｐゴシック" pitchFamily="34" charset="-128"/>
                </a:rPr>
                <a:t>S2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70C0"/>
                  </a:solidFill>
                  <a:ea typeface="ＭＳ Ｐゴシック" pitchFamily="34" charset="-128"/>
                </a:rPr>
                <a:t>S3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dirty="0">
                  <a:ea typeface="ＭＳ Ｐゴシック" pitchFamily="34" charset="-128"/>
                </a:rPr>
                <a:t>1</a:t>
              </a:r>
              <a:r>
                <a:rPr lang="en-US" b="1" dirty="0">
                  <a:ea typeface="ＭＳ Ｐゴシック" pitchFamily="34" charset="-128"/>
                </a:rPr>
                <a:t/>
              </a:r>
              <a:br>
                <a:rPr lang="en-US" b="1" dirty="0">
                  <a:ea typeface="ＭＳ Ｐゴシック" pitchFamily="34" charset="-128"/>
                </a:rPr>
              </a:br>
              <a:r>
                <a:rPr lang="en-US" b="1" dirty="0">
                  <a:ea typeface="ＭＳ Ｐゴシック" pitchFamily="34" charset="-128"/>
                </a:rPr>
                <a:t>   </a:t>
              </a:r>
              <a:r>
                <a:rPr lang="en-US" b="1" dirty="0">
                  <a:solidFill>
                    <a:schemeClr val="accent3">
                      <a:lumMod val="75000"/>
                    </a:schemeClr>
                  </a:solidFill>
                  <a:ea typeface="ＭＳ Ｐゴシック" pitchFamily="34" charset="-128"/>
                </a:rPr>
                <a:t> S1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0000"/>
                  </a:solidFill>
                  <a:ea typeface="ＭＳ Ｐゴシック" pitchFamily="34" charset="-128"/>
                </a:rPr>
                <a:t>S0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70C0"/>
                  </a:solidFill>
                  <a:ea typeface="ＭＳ Ｐゴシック" pitchFamily="34" charset="-128"/>
                </a:rPr>
                <a:t>S3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chemeClr val="accent3">
                      <a:lumMod val="75000"/>
                    </a:schemeClr>
                  </a:solidFill>
                  <a:ea typeface="ＭＳ Ｐゴシック" pitchFamily="34" charset="-128"/>
                </a:rPr>
                <a:t>S1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70C0"/>
                  </a:solidFill>
                  <a:ea typeface="ＭＳ Ｐゴシック" pitchFamily="34" charset="-128"/>
                </a:rPr>
                <a:t>S3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dirty="0">
                  <a:ea typeface="ＭＳ Ｐゴシック" pitchFamily="34" charset="-128"/>
                </a:rPr>
                <a:t>0</a:t>
              </a:r>
              <a:r>
                <a:rPr lang="en-US" b="1" dirty="0">
                  <a:ea typeface="ＭＳ Ｐゴシック" pitchFamily="34" charset="-128"/>
                </a:rPr>
                <a:t/>
              </a:r>
              <a:br>
                <a:rPr lang="en-US" b="1" dirty="0">
                  <a:ea typeface="ＭＳ Ｐゴシック" pitchFamily="34" charset="-128"/>
                </a:rPr>
              </a:br>
              <a:r>
                <a:rPr lang="en-US" b="1" dirty="0">
                  <a:ea typeface="ＭＳ Ｐゴシック" pitchFamily="34" charset="-128"/>
                </a:rPr>
                <a:t>   </a:t>
              </a:r>
              <a:r>
                <a:rPr lang="en-US" b="1" dirty="0">
                  <a:solidFill>
                    <a:srgbClr val="FFC000"/>
                  </a:solidFill>
                  <a:ea typeface="ＭＳ Ｐゴシック" pitchFamily="34" charset="-128"/>
                </a:rPr>
                <a:t> S2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chemeClr val="accent3">
                      <a:lumMod val="75000"/>
                    </a:schemeClr>
                  </a:solidFill>
                  <a:ea typeface="ＭＳ Ｐゴシック" pitchFamily="34" charset="-128"/>
                </a:rPr>
                <a:t>S1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70C0"/>
                  </a:solidFill>
                  <a:ea typeface="ＭＳ Ｐゴシック" pitchFamily="34" charset="-128"/>
                </a:rPr>
                <a:t>S3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C000"/>
                  </a:solidFill>
                  <a:ea typeface="ＭＳ Ｐゴシック" pitchFamily="34" charset="-128"/>
                </a:rPr>
                <a:t>S2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0000"/>
                  </a:solidFill>
                  <a:ea typeface="ＭＳ Ｐゴシック" pitchFamily="34" charset="-128"/>
                </a:rPr>
                <a:t>S0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dirty="0">
                  <a:ea typeface="ＭＳ Ｐゴシック" pitchFamily="34" charset="-128"/>
                </a:rPr>
                <a:t>1</a:t>
              </a:r>
              <a:r>
                <a:rPr lang="en-US" b="1" dirty="0">
                  <a:ea typeface="ＭＳ Ｐゴシック" pitchFamily="34" charset="-128"/>
                </a:rPr>
                <a:t/>
              </a:r>
              <a:br>
                <a:rPr lang="en-US" b="1" dirty="0">
                  <a:ea typeface="ＭＳ Ｐゴシック" pitchFamily="34" charset="-128"/>
                </a:rPr>
              </a:br>
              <a:r>
                <a:rPr lang="en-US" b="1" dirty="0">
                  <a:ea typeface="ＭＳ Ｐゴシック" pitchFamily="34" charset="-128"/>
                </a:rPr>
                <a:t>   </a:t>
              </a:r>
              <a:r>
                <a:rPr lang="en-US" b="1" dirty="0">
                  <a:solidFill>
                    <a:srgbClr val="0070C0"/>
                  </a:solidFill>
                  <a:ea typeface="ＭＳ Ｐゴシック" pitchFamily="34" charset="-128"/>
                </a:rPr>
                <a:t> S3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chemeClr val="accent3">
                      <a:lumMod val="75000"/>
                    </a:schemeClr>
                  </a:solidFill>
                  <a:ea typeface="ＭＳ Ｐゴシック" pitchFamily="34" charset="-128"/>
                </a:rPr>
                <a:t>S1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FF0000"/>
                  </a:solidFill>
                  <a:ea typeface="ＭＳ Ｐゴシック" pitchFamily="34" charset="-128"/>
                </a:rPr>
                <a:t>S0	S0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b="1" dirty="0">
                  <a:solidFill>
                    <a:srgbClr val="0070C0"/>
                  </a:solidFill>
                  <a:ea typeface="ＭＳ Ｐゴシック" pitchFamily="34" charset="-128"/>
                </a:rPr>
                <a:t>S3</a:t>
              </a:r>
              <a:r>
                <a:rPr lang="en-US" b="1" dirty="0">
                  <a:ea typeface="ＭＳ Ｐゴシック" pitchFamily="34" charset="-128"/>
                </a:rPr>
                <a:t>	</a:t>
              </a:r>
              <a:r>
                <a:rPr lang="en-US" dirty="0">
                  <a:ea typeface="ＭＳ Ｐゴシック" pitchFamily="34" charset="-128"/>
                </a:rPr>
                <a:t>0</a:t>
              </a:r>
              <a:r>
                <a:rPr lang="en-US" b="1" dirty="0">
                  <a:ea typeface="ＭＳ Ｐゴシック" pitchFamily="34" charset="-128"/>
                </a:rPr>
                <a:t/>
              </a:r>
              <a:br>
                <a:rPr lang="en-US" b="1" dirty="0">
                  <a:ea typeface="ＭＳ Ｐゴシック" pitchFamily="34" charset="-128"/>
                </a:rPr>
              </a:br>
              <a:r>
                <a:rPr lang="en-US" dirty="0">
                  <a:ea typeface="ＭＳ Ｐゴシック" pitchFamily="34" charset="-128"/>
                </a:rPr>
                <a:t>   </a:t>
              </a:r>
            </a:p>
          </p:txBody>
        </p:sp>
        <p:sp>
          <p:nvSpPr>
            <p:cNvPr id="20526" name="Line 1029"/>
            <p:cNvSpPr>
              <a:spLocks noChangeShapeType="1"/>
            </p:cNvSpPr>
            <p:nvPr/>
          </p:nvSpPr>
          <p:spPr bwMode="auto">
            <a:xfrm>
              <a:off x="2856" y="2319"/>
              <a:ext cx="235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7" name="Line 1030"/>
            <p:cNvSpPr>
              <a:spLocks noChangeShapeType="1"/>
            </p:cNvSpPr>
            <p:nvPr/>
          </p:nvSpPr>
          <p:spPr bwMode="auto">
            <a:xfrm>
              <a:off x="4704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8" name="Line 1031"/>
            <p:cNvSpPr>
              <a:spLocks noChangeShapeType="1"/>
            </p:cNvSpPr>
            <p:nvPr/>
          </p:nvSpPr>
          <p:spPr bwMode="auto">
            <a:xfrm>
              <a:off x="3576" y="2064"/>
              <a:ext cx="0" cy="10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92" name="Rectangle 1036"/>
          <p:cNvSpPr>
            <a:spLocks noChangeArrowheads="1"/>
          </p:cNvSpPr>
          <p:nvPr/>
        </p:nvSpPr>
        <p:spPr bwMode="auto">
          <a:xfrm>
            <a:off x="1646238" y="2643188"/>
            <a:ext cx="984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r>
              <a:rPr lang="en-US" sz="1400" b="1"/>
              <a:t>2</a:t>
            </a:r>
          </a:p>
        </p:txBody>
      </p:sp>
      <p:sp>
        <p:nvSpPr>
          <p:cNvPr id="20493" name="Rectangle 1037"/>
          <p:cNvSpPr>
            <a:spLocks noChangeArrowheads="1"/>
          </p:cNvSpPr>
          <p:nvPr/>
        </p:nvSpPr>
        <p:spPr bwMode="auto">
          <a:xfrm>
            <a:off x="2357438" y="2373313"/>
            <a:ext cx="984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r>
              <a:rPr lang="en-US" sz="1400" b="1"/>
              <a:t>1</a:t>
            </a:r>
          </a:p>
        </p:txBody>
      </p:sp>
      <p:sp>
        <p:nvSpPr>
          <p:cNvPr id="20494" name="Rectangle 1038"/>
          <p:cNvSpPr>
            <a:spLocks noChangeArrowheads="1"/>
          </p:cNvSpPr>
          <p:nvPr/>
        </p:nvSpPr>
        <p:spPr bwMode="auto">
          <a:xfrm>
            <a:off x="2259013" y="2847975"/>
            <a:ext cx="984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r>
              <a:rPr lang="en-US" sz="1400" b="1"/>
              <a:t>3</a:t>
            </a:r>
          </a:p>
        </p:txBody>
      </p:sp>
      <p:sp>
        <p:nvSpPr>
          <p:cNvPr id="20495" name="Rectangle 1039"/>
          <p:cNvSpPr>
            <a:spLocks noChangeArrowheads="1"/>
          </p:cNvSpPr>
          <p:nvPr/>
        </p:nvSpPr>
        <p:spPr bwMode="auto">
          <a:xfrm>
            <a:off x="2090738" y="1752600"/>
            <a:ext cx="98425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r>
              <a:rPr lang="en-US" sz="1400" b="1"/>
              <a:t>0</a:t>
            </a:r>
          </a:p>
        </p:txBody>
      </p:sp>
      <p:sp>
        <p:nvSpPr>
          <p:cNvPr id="20496" name="Rectangle 1040"/>
          <p:cNvSpPr>
            <a:spLocks noChangeArrowheads="1"/>
          </p:cNvSpPr>
          <p:nvPr/>
        </p:nvSpPr>
        <p:spPr bwMode="auto">
          <a:xfrm>
            <a:off x="2438400" y="3276600"/>
            <a:ext cx="98425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r>
              <a:rPr lang="en-US" sz="1400" b="1"/>
              <a:t>0</a:t>
            </a:r>
          </a:p>
        </p:txBody>
      </p:sp>
      <p:sp>
        <p:nvSpPr>
          <p:cNvPr id="20497" name="Rectangle 1041"/>
          <p:cNvSpPr>
            <a:spLocks noChangeArrowheads="1"/>
          </p:cNvSpPr>
          <p:nvPr/>
        </p:nvSpPr>
        <p:spPr bwMode="auto">
          <a:xfrm>
            <a:off x="2260600" y="3748088"/>
            <a:ext cx="98425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r>
              <a:rPr lang="en-US" sz="1400" b="1"/>
              <a:t>1</a:t>
            </a:r>
          </a:p>
        </p:txBody>
      </p:sp>
      <p:sp>
        <p:nvSpPr>
          <p:cNvPr id="20498" name="Rectangle 1042"/>
          <p:cNvSpPr>
            <a:spLocks noChangeArrowheads="1"/>
          </p:cNvSpPr>
          <p:nvPr/>
        </p:nvSpPr>
        <p:spPr bwMode="auto">
          <a:xfrm flipH="1">
            <a:off x="2122488" y="3124200"/>
            <a:ext cx="44450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r>
              <a:rPr lang="en-US" sz="1400" b="1"/>
              <a:t>3</a:t>
            </a:r>
          </a:p>
        </p:txBody>
      </p:sp>
      <p:sp>
        <p:nvSpPr>
          <p:cNvPr id="20499" name="Rectangle 1043"/>
          <p:cNvSpPr>
            <a:spLocks noChangeArrowheads="1"/>
          </p:cNvSpPr>
          <p:nvPr/>
        </p:nvSpPr>
        <p:spPr bwMode="auto">
          <a:xfrm>
            <a:off x="1327150" y="4071938"/>
            <a:ext cx="984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r>
              <a:rPr lang="en-US" sz="1400" b="1"/>
              <a:t>2</a:t>
            </a:r>
          </a:p>
        </p:txBody>
      </p:sp>
      <p:sp>
        <p:nvSpPr>
          <p:cNvPr id="20500" name="Rectangle 1048"/>
          <p:cNvSpPr>
            <a:spLocks noChangeArrowheads="1"/>
          </p:cNvSpPr>
          <p:nvPr/>
        </p:nvSpPr>
        <p:spPr bwMode="auto">
          <a:xfrm flipH="1">
            <a:off x="3784600" y="1754188"/>
            <a:ext cx="6032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r>
              <a:rPr lang="en-US" sz="1600" b="1"/>
              <a:t>2</a:t>
            </a:r>
          </a:p>
        </p:txBody>
      </p:sp>
      <p:sp>
        <p:nvSpPr>
          <p:cNvPr id="20501" name="Rectangle 1049"/>
          <p:cNvSpPr>
            <a:spLocks noChangeArrowheads="1"/>
          </p:cNvSpPr>
          <p:nvPr/>
        </p:nvSpPr>
        <p:spPr bwMode="auto">
          <a:xfrm>
            <a:off x="2895600" y="2012950"/>
            <a:ext cx="100013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r>
              <a:rPr lang="en-US" sz="1400" b="1"/>
              <a:t>0</a:t>
            </a:r>
          </a:p>
        </p:txBody>
      </p:sp>
      <p:sp>
        <p:nvSpPr>
          <p:cNvPr id="20502" name="Rectangle 1050"/>
          <p:cNvSpPr>
            <a:spLocks noChangeArrowheads="1"/>
          </p:cNvSpPr>
          <p:nvPr/>
        </p:nvSpPr>
        <p:spPr bwMode="auto">
          <a:xfrm flipH="1">
            <a:off x="3862388" y="2667000"/>
            <a:ext cx="46037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endParaRPr lang="en-US" sz="1400" b="1"/>
          </a:p>
        </p:txBody>
      </p:sp>
      <p:sp>
        <p:nvSpPr>
          <p:cNvPr id="20503" name="Rectangle 1051"/>
          <p:cNvSpPr>
            <a:spLocks noChangeArrowheads="1"/>
          </p:cNvSpPr>
          <p:nvPr/>
        </p:nvSpPr>
        <p:spPr bwMode="auto">
          <a:xfrm>
            <a:off x="3321050" y="2895600"/>
            <a:ext cx="107950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r>
              <a:rPr lang="en-US" sz="1400" b="1"/>
              <a:t>0</a:t>
            </a:r>
          </a:p>
        </p:txBody>
      </p:sp>
      <p:sp>
        <p:nvSpPr>
          <p:cNvPr id="20504" name="Rectangle 1052"/>
          <p:cNvSpPr>
            <a:spLocks noChangeArrowheads="1"/>
          </p:cNvSpPr>
          <p:nvPr/>
        </p:nvSpPr>
        <p:spPr bwMode="auto">
          <a:xfrm>
            <a:off x="3521075" y="4110038"/>
            <a:ext cx="98425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r>
              <a:rPr lang="en-US" sz="1400" b="1"/>
              <a:t>3</a:t>
            </a:r>
          </a:p>
        </p:txBody>
      </p:sp>
      <p:sp>
        <p:nvSpPr>
          <p:cNvPr id="20505" name="Rectangle 1054"/>
          <p:cNvSpPr>
            <a:spLocks noChangeArrowheads="1"/>
          </p:cNvSpPr>
          <p:nvPr/>
        </p:nvSpPr>
        <p:spPr bwMode="auto">
          <a:xfrm>
            <a:off x="3132138" y="3146425"/>
            <a:ext cx="296862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r>
              <a:rPr lang="en-US" sz="1400" b="1"/>
              <a:t>1,2</a:t>
            </a:r>
          </a:p>
        </p:txBody>
      </p:sp>
      <p:sp>
        <p:nvSpPr>
          <p:cNvPr id="20506" name="Oval 1059"/>
          <p:cNvSpPr>
            <a:spLocks noChangeArrowheads="1"/>
          </p:cNvSpPr>
          <p:nvPr/>
        </p:nvSpPr>
        <p:spPr bwMode="auto">
          <a:xfrm>
            <a:off x="1581150" y="2001838"/>
            <a:ext cx="606425" cy="5889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lnSpc>
                <a:spcPts val="1375"/>
              </a:lnSpc>
            </a:pPr>
            <a:r>
              <a:rPr lang="en-US" sz="1400" b="1"/>
              <a:t>S0</a:t>
            </a:r>
            <a:br>
              <a:rPr lang="en-US" sz="1400" b="1"/>
            </a:br>
            <a:r>
              <a:rPr lang="en-US" sz="1400" b="1"/>
              <a:t>[1]</a:t>
            </a:r>
          </a:p>
        </p:txBody>
      </p:sp>
      <p:sp>
        <p:nvSpPr>
          <p:cNvPr id="20507" name="Oval 1060"/>
          <p:cNvSpPr>
            <a:spLocks noChangeArrowheads="1"/>
          </p:cNvSpPr>
          <p:nvPr/>
        </p:nvSpPr>
        <p:spPr bwMode="auto">
          <a:xfrm>
            <a:off x="1581150" y="3473450"/>
            <a:ext cx="606425" cy="5889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lnSpc>
                <a:spcPts val="1375"/>
              </a:lnSpc>
            </a:pPr>
            <a:r>
              <a:rPr lang="en-US" sz="1400" b="1"/>
              <a:t>S2</a:t>
            </a:r>
            <a:br>
              <a:rPr lang="en-US" sz="1400" b="1"/>
            </a:br>
            <a:r>
              <a:rPr lang="en-US" sz="1400" b="1"/>
              <a:t>[1]</a:t>
            </a:r>
          </a:p>
        </p:txBody>
      </p:sp>
      <p:sp>
        <p:nvSpPr>
          <p:cNvPr id="20508" name="Oval 1062"/>
          <p:cNvSpPr>
            <a:spLocks noChangeArrowheads="1"/>
          </p:cNvSpPr>
          <p:nvPr/>
        </p:nvSpPr>
        <p:spPr bwMode="auto">
          <a:xfrm>
            <a:off x="3197225" y="2001838"/>
            <a:ext cx="606425" cy="5889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lnSpc>
                <a:spcPts val="1375"/>
              </a:lnSpc>
            </a:pPr>
            <a:r>
              <a:rPr lang="en-US" sz="1400" b="1"/>
              <a:t>S1</a:t>
            </a:r>
          </a:p>
          <a:p>
            <a:pPr algn="ctr" eaLnBrk="0" hangingPunct="0">
              <a:lnSpc>
                <a:spcPts val="1375"/>
              </a:lnSpc>
            </a:pPr>
            <a:r>
              <a:rPr lang="en-US" sz="1400" b="1"/>
              <a:t>[0]</a:t>
            </a:r>
          </a:p>
        </p:txBody>
      </p:sp>
      <p:sp>
        <p:nvSpPr>
          <p:cNvPr id="20509" name="Oval 1063"/>
          <p:cNvSpPr>
            <a:spLocks noChangeArrowheads="1"/>
          </p:cNvSpPr>
          <p:nvPr/>
        </p:nvSpPr>
        <p:spPr bwMode="auto">
          <a:xfrm>
            <a:off x="3197225" y="3473450"/>
            <a:ext cx="606425" cy="5889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lnSpc>
                <a:spcPts val="1375"/>
              </a:lnSpc>
            </a:pPr>
            <a:r>
              <a:rPr lang="en-US" sz="1400" b="1"/>
              <a:t>S3</a:t>
            </a:r>
          </a:p>
          <a:p>
            <a:pPr algn="ctr" eaLnBrk="0" hangingPunct="0">
              <a:lnSpc>
                <a:spcPts val="1375"/>
              </a:lnSpc>
            </a:pPr>
            <a:r>
              <a:rPr lang="en-US" sz="1400" b="1"/>
              <a:t>[0]</a:t>
            </a:r>
          </a:p>
        </p:txBody>
      </p:sp>
      <p:sp>
        <p:nvSpPr>
          <p:cNvPr id="20510" name="Line 1066"/>
          <p:cNvSpPr>
            <a:spLocks noChangeShapeType="1"/>
          </p:cNvSpPr>
          <p:nvPr/>
        </p:nvSpPr>
        <p:spPr bwMode="auto">
          <a:xfrm flipV="1">
            <a:off x="2057400" y="25908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1" name="Line 1070"/>
          <p:cNvSpPr>
            <a:spLocks noChangeShapeType="1"/>
          </p:cNvSpPr>
          <p:nvPr/>
        </p:nvSpPr>
        <p:spPr bwMode="auto">
          <a:xfrm flipV="1">
            <a:off x="3470275" y="2581275"/>
            <a:ext cx="0" cy="882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2" name="Line 1071"/>
          <p:cNvSpPr>
            <a:spLocks noChangeShapeType="1"/>
          </p:cNvSpPr>
          <p:nvPr/>
        </p:nvSpPr>
        <p:spPr bwMode="auto">
          <a:xfrm>
            <a:off x="3602038" y="2590800"/>
            <a:ext cx="0" cy="882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3" name="Line 1072"/>
          <p:cNvSpPr>
            <a:spLocks noChangeShapeType="1"/>
          </p:cNvSpPr>
          <p:nvPr/>
        </p:nvSpPr>
        <p:spPr bwMode="auto">
          <a:xfrm>
            <a:off x="2187575" y="3768725"/>
            <a:ext cx="1009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4" name="Line 1073"/>
          <p:cNvSpPr>
            <a:spLocks noChangeShapeType="1"/>
          </p:cNvSpPr>
          <p:nvPr/>
        </p:nvSpPr>
        <p:spPr bwMode="auto">
          <a:xfrm flipV="1">
            <a:off x="2085975" y="2492375"/>
            <a:ext cx="1212850" cy="1079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5" name="Line 1076"/>
          <p:cNvSpPr>
            <a:spLocks noChangeShapeType="1"/>
          </p:cNvSpPr>
          <p:nvPr/>
        </p:nvSpPr>
        <p:spPr bwMode="auto">
          <a:xfrm>
            <a:off x="2187575" y="2393950"/>
            <a:ext cx="1009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6" name="Line 1077"/>
          <p:cNvSpPr>
            <a:spLocks noChangeShapeType="1"/>
          </p:cNvSpPr>
          <p:nvPr/>
        </p:nvSpPr>
        <p:spPr bwMode="auto">
          <a:xfrm flipH="1">
            <a:off x="2187575" y="2198688"/>
            <a:ext cx="1009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7" name="Line 1078"/>
          <p:cNvSpPr>
            <a:spLocks noChangeShapeType="1"/>
          </p:cNvSpPr>
          <p:nvPr/>
        </p:nvSpPr>
        <p:spPr bwMode="auto">
          <a:xfrm>
            <a:off x="1884363" y="2590800"/>
            <a:ext cx="0" cy="882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8" name="Line 1080"/>
          <p:cNvSpPr>
            <a:spLocks noChangeShapeType="1"/>
          </p:cNvSpPr>
          <p:nvPr/>
        </p:nvSpPr>
        <p:spPr bwMode="auto">
          <a:xfrm>
            <a:off x="2022475" y="2541588"/>
            <a:ext cx="1200150" cy="109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9" name="Line 1081"/>
          <p:cNvSpPr>
            <a:spLocks noChangeShapeType="1"/>
          </p:cNvSpPr>
          <p:nvPr/>
        </p:nvSpPr>
        <p:spPr bwMode="auto">
          <a:xfrm flipH="1" flipV="1">
            <a:off x="2124075" y="2468563"/>
            <a:ext cx="117475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520" name="AutoShape 1082"/>
          <p:cNvCxnSpPr>
            <a:cxnSpLocks noChangeShapeType="1"/>
          </p:cNvCxnSpPr>
          <p:nvPr/>
        </p:nvCxnSpPr>
        <p:spPr bwMode="auto">
          <a:xfrm rot="5400000">
            <a:off x="3490119" y="3750469"/>
            <a:ext cx="1587" cy="428625"/>
          </a:xfrm>
          <a:prstGeom prst="curvedConnector3">
            <a:avLst>
              <a:gd name="adj1" fmla="val 18600009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21" name="AutoShape 1083"/>
          <p:cNvCxnSpPr>
            <a:cxnSpLocks noChangeShapeType="1"/>
            <a:stCxn id="20508" idx="7"/>
            <a:endCxn id="20508" idx="1"/>
          </p:cNvCxnSpPr>
          <p:nvPr/>
        </p:nvCxnSpPr>
        <p:spPr bwMode="auto">
          <a:xfrm rot="-5400000" flipH="1" flipV="1">
            <a:off x="3498057" y="1875631"/>
            <a:ext cx="1588" cy="428625"/>
          </a:xfrm>
          <a:prstGeom prst="curvedConnector3">
            <a:avLst>
              <a:gd name="adj1" fmla="val -18600009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22" name="AutoShape 1084"/>
          <p:cNvCxnSpPr>
            <a:cxnSpLocks noChangeShapeType="1"/>
            <a:stCxn id="20506" idx="7"/>
            <a:endCxn id="20506" idx="1"/>
          </p:cNvCxnSpPr>
          <p:nvPr/>
        </p:nvCxnSpPr>
        <p:spPr bwMode="auto">
          <a:xfrm rot="-5400000" flipH="1" flipV="1">
            <a:off x="1881982" y="1875631"/>
            <a:ext cx="1588" cy="428625"/>
          </a:xfrm>
          <a:prstGeom prst="curvedConnector3">
            <a:avLst>
              <a:gd name="adj1" fmla="val -18600009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23" name="AutoShape 1086"/>
          <p:cNvCxnSpPr>
            <a:cxnSpLocks noChangeShapeType="1"/>
            <a:stCxn id="20507" idx="3"/>
            <a:endCxn id="20507" idx="1"/>
          </p:cNvCxnSpPr>
          <p:nvPr/>
        </p:nvCxnSpPr>
        <p:spPr bwMode="auto">
          <a:xfrm rot="5400000" flipH="1" flipV="1">
            <a:off x="1463675" y="3765550"/>
            <a:ext cx="415925" cy="3175"/>
          </a:xfrm>
          <a:prstGeom prst="curvedConnector5">
            <a:avLst>
              <a:gd name="adj1" fmla="val -29412"/>
              <a:gd name="adj2" fmla="val -15600005"/>
              <a:gd name="adj3" fmla="val 123037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24" name="Rectangle 1089"/>
          <p:cNvSpPr>
            <a:spLocks noChangeArrowheads="1"/>
          </p:cNvSpPr>
          <p:nvPr/>
        </p:nvSpPr>
        <p:spPr bwMode="auto">
          <a:xfrm>
            <a:off x="3624263" y="2979738"/>
            <a:ext cx="249237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1375"/>
              </a:lnSpc>
            </a:pPr>
            <a:r>
              <a:rPr lang="en-US" sz="1400" b="1"/>
              <a:t>1,3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Another way to look at DFAs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2FD126-ABF6-458C-BEDF-1FDF5847AAD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pSp>
        <p:nvGrpSpPr>
          <p:cNvPr id="21510" name="Group 6"/>
          <p:cNvGrpSpPr>
            <a:grpSpLocks/>
          </p:cNvGrpSpPr>
          <p:nvPr/>
        </p:nvGrpSpPr>
        <p:grpSpPr bwMode="auto">
          <a:xfrm>
            <a:off x="2286000" y="3886200"/>
            <a:ext cx="4572000" cy="2003425"/>
            <a:chOff x="4267200" y="4495800"/>
            <a:chExt cx="4495800" cy="1919359"/>
          </a:xfrm>
        </p:grpSpPr>
        <p:sp>
          <p:nvSpPr>
            <p:cNvPr id="8" name="Oval 7"/>
            <p:cNvSpPr/>
            <p:nvPr/>
          </p:nvSpPr>
          <p:spPr>
            <a:xfrm>
              <a:off x="4571604" y="5257765"/>
              <a:ext cx="533876" cy="533831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7009951" y="5257765"/>
              <a:ext cx="533876" cy="533831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8229124" y="5257765"/>
              <a:ext cx="533876" cy="533831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s</a:t>
              </a:r>
              <a:r>
                <a:rPr lang="en-US" b="1" baseline="-25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5790777" y="5257765"/>
              <a:ext cx="533876" cy="533831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1517" name="TextBox 14"/>
            <p:cNvSpPr txBox="1">
              <a:spLocks noChangeArrowheads="1"/>
            </p:cNvSpPr>
            <p:nvPr/>
          </p:nvSpPr>
          <p:spPr bwMode="auto">
            <a:xfrm>
              <a:off x="7543800" y="51816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sp>
          <p:nvSpPr>
            <p:cNvPr id="21518" name="TextBox 15"/>
            <p:cNvSpPr txBox="1">
              <a:spLocks noChangeArrowheads="1"/>
            </p:cNvSpPr>
            <p:nvPr/>
          </p:nvSpPr>
          <p:spPr bwMode="auto">
            <a:xfrm>
              <a:off x="6400799" y="51816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cxnSp>
          <p:nvCxnSpPr>
            <p:cNvPr id="14" name="Straight Arrow Connector 13"/>
            <p:cNvCxnSpPr>
              <a:stCxn id="8" idx="6"/>
              <a:endCxn id="11" idx="2"/>
            </p:cNvCxnSpPr>
            <p:nvPr/>
          </p:nvCxnSpPr>
          <p:spPr>
            <a:xfrm>
              <a:off x="5105480" y="5523919"/>
              <a:ext cx="68529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20" name="TextBox 18"/>
            <p:cNvSpPr txBox="1">
              <a:spLocks noChangeArrowheads="1"/>
            </p:cNvSpPr>
            <p:nvPr/>
          </p:nvSpPr>
          <p:spPr bwMode="auto">
            <a:xfrm>
              <a:off x="5105400" y="51816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sp>
          <p:nvSpPr>
            <p:cNvPr id="21521" name="TextBox 23"/>
            <p:cNvSpPr txBox="1">
              <a:spLocks noChangeArrowheads="1"/>
            </p:cNvSpPr>
            <p:nvPr/>
          </p:nvSpPr>
          <p:spPr bwMode="auto">
            <a:xfrm>
              <a:off x="8229600" y="6096000"/>
              <a:ext cx="5334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0,1</a:t>
              </a:r>
            </a:p>
          </p:txBody>
        </p:sp>
        <p:sp>
          <p:nvSpPr>
            <p:cNvPr id="21522" name="TextBox 24"/>
            <p:cNvSpPr txBox="1">
              <a:spLocks noChangeArrowheads="1"/>
            </p:cNvSpPr>
            <p:nvPr/>
          </p:nvSpPr>
          <p:spPr bwMode="auto">
            <a:xfrm>
              <a:off x="7086600" y="45720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</a:t>
              </a:r>
            </a:p>
          </p:txBody>
        </p:sp>
        <p:sp>
          <p:nvSpPr>
            <p:cNvPr id="21523" name="TextBox 27"/>
            <p:cNvSpPr txBox="1">
              <a:spLocks noChangeArrowheads="1"/>
            </p:cNvSpPr>
            <p:nvPr/>
          </p:nvSpPr>
          <p:spPr bwMode="auto">
            <a:xfrm>
              <a:off x="4724400" y="60960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</a:t>
              </a:r>
            </a:p>
          </p:txBody>
        </p:sp>
        <p:sp>
          <p:nvSpPr>
            <p:cNvPr id="21524" name="TextBox 28"/>
            <p:cNvSpPr txBox="1">
              <a:spLocks noChangeArrowheads="1"/>
            </p:cNvSpPr>
            <p:nvPr/>
          </p:nvSpPr>
          <p:spPr bwMode="auto">
            <a:xfrm>
              <a:off x="5791199" y="4724400"/>
              <a:ext cx="228600" cy="319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</a:t>
              </a:r>
            </a:p>
          </p:txBody>
        </p:sp>
        <p:sp>
          <p:nvSpPr>
            <p:cNvPr id="20" name="Arc 19"/>
            <p:cNvSpPr/>
            <p:nvPr/>
          </p:nvSpPr>
          <p:spPr>
            <a:xfrm>
              <a:off x="4952498" y="4909481"/>
              <a:ext cx="1067753" cy="652461"/>
            </a:xfrm>
            <a:prstGeom prst="arc">
              <a:avLst>
                <a:gd name="adj1" fmla="val 10855616"/>
                <a:gd name="adj2" fmla="val 0"/>
              </a:avLst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sp>
          <p:nvSpPr>
            <p:cNvPr id="21" name="Arc 20"/>
            <p:cNvSpPr/>
            <p:nvPr/>
          </p:nvSpPr>
          <p:spPr>
            <a:xfrm>
              <a:off x="4724586" y="4495800"/>
              <a:ext cx="2591329" cy="1447884"/>
            </a:xfrm>
            <a:prstGeom prst="arc">
              <a:avLst>
                <a:gd name="adj1" fmla="val 10677123"/>
                <a:gd name="adj2" fmla="val 0"/>
              </a:avLst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6324653" y="5485898"/>
              <a:ext cx="68529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7543827" y="5485898"/>
              <a:ext cx="68529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Arc 23"/>
            <p:cNvSpPr/>
            <p:nvPr/>
          </p:nvSpPr>
          <p:spPr>
            <a:xfrm rot="14988361">
              <a:off x="4669524" y="5813313"/>
              <a:ext cx="381743" cy="380894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sp>
          <p:nvSpPr>
            <p:cNvPr id="25" name="Arc 24"/>
            <p:cNvSpPr/>
            <p:nvPr/>
          </p:nvSpPr>
          <p:spPr>
            <a:xfrm rot="14988361">
              <a:off x="8283337" y="5769207"/>
              <a:ext cx="381742" cy="380894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4267200" y="5485898"/>
              <a:ext cx="304404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838200" y="2590800"/>
            <a:ext cx="7451725" cy="8302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ea typeface="ＭＳ Ｐゴシック" pitchFamily="34" charset="-128"/>
              </a:rPr>
              <a:t>Lemma:  x is in the language recognized by a DFA </a:t>
            </a:r>
            <a:r>
              <a:rPr lang="en-US" sz="2400" dirty="0" err="1">
                <a:ea typeface="ＭＳ Ｐゴシック" pitchFamily="34" charset="-128"/>
              </a:rPr>
              <a:t>iff</a:t>
            </a:r>
            <a:r>
              <a:rPr lang="en-US" sz="2400" dirty="0">
                <a:ea typeface="ＭＳ Ｐゴシック" pitchFamily="34" charset="-128"/>
              </a:rPr>
              <a:t> </a:t>
            </a:r>
          </a:p>
          <a:p>
            <a:pPr>
              <a:defRPr/>
            </a:pPr>
            <a:r>
              <a:rPr lang="en-US" sz="2400" dirty="0">
                <a:ea typeface="ＭＳ Ｐゴシック" pitchFamily="34" charset="-128"/>
              </a:rPr>
              <a:t>x labels a path from the start state to some final state</a:t>
            </a:r>
          </a:p>
        </p:txBody>
      </p:sp>
      <p:sp>
        <p:nvSpPr>
          <p:cNvPr id="21512" name="TextBox 28"/>
          <p:cNvSpPr txBox="1">
            <a:spLocks noChangeArrowheads="1"/>
          </p:cNvSpPr>
          <p:nvPr/>
        </p:nvSpPr>
        <p:spPr bwMode="auto">
          <a:xfrm>
            <a:off x="838200" y="1524000"/>
            <a:ext cx="7119938" cy="83026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/>
              <a:t>Definition: The label of a path in a DFA is the </a:t>
            </a:r>
          </a:p>
          <a:p>
            <a:pPr eaLnBrk="1" hangingPunct="1"/>
            <a:r>
              <a:rPr lang="en-US" sz="2400"/>
              <a:t>concatenation of all the labels on its edges in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Nondeterministic Finite Automaton (NFA)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sz="2800" smtClean="0"/>
              <a:t>Graph with start state, final states, edges labeled by symbols (like DFA) but</a:t>
            </a:r>
          </a:p>
          <a:p>
            <a:pPr lvl="1"/>
            <a:r>
              <a:rPr lang="en-US" sz="2400" smtClean="0"/>
              <a:t>Not required to have exactly 1 edge out of each state labeled by each symbol  - can have 0 or &gt;1</a:t>
            </a:r>
          </a:p>
          <a:p>
            <a:pPr lvl="1"/>
            <a:r>
              <a:rPr lang="en-US" sz="2400" smtClean="0"/>
              <a:t>Also can have edges labeled by empty string </a:t>
            </a:r>
            <a:r>
              <a:rPr lang="en-US" sz="2400" b="1" smtClean="0">
                <a:sym typeface="Symbol" pitchFamily="18" charset="2"/>
              </a:rPr>
              <a:t></a:t>
            </a:r>
          </a:p>
          <a:p>
            <a:r>
              <a:rPr lang="en-US" sz="2800" smtClean="0"/>
              <a:t>Definition: x is in the language recognized by an NFA iff x labels a path from the start state to some final state</a:t>
            </a:r>
          </a:p>
          <a:p>
            <a:endParaRPr lang="en-US" b="1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7614B2-CEDE-47C5-B70F-A48BEAEC445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pSp>
        <p:nvGrpSpPr>
          <p:cNvPr id="22535" name="Group 26"/>
          <p:cNvGrpSpPr>
            <a:grpSpLocks/>
          </p:cNvGrpSpPr>
          <p:nvPr/>
        </p:nvGrpSpPr>
        <p:grpSpPr bwMode="auto">
          <a:xfrm>
            <a:off x="2362200" y="4953000"/>
            <a:ext cx="4572000" cy="1344613"/>
            <a:chOff x="2362200" y="5059196"/>
            <a:chExt cx="4572000" cy="1344581"/>
          </a:xfrm>
        </p:grpSpPr>
        <p:sp>
          <p:nvSpPr>
            <p:cNvPr id="8" name="Oval 7"/>
            <p:cNvSpPr/>
            <p:nvPr/>
          </p:nvSpPr>
          <p:spPr>
            <a:xfrm>
              <a:off x="2671763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5151438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6391275" y="5138569"/>
              <a:ext cx="542925" cy="557200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s</a:t>
              </a:r>
              <a:r>
                <a:rPr lang="en-US" b="1" baseline="-25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3911600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2540" name="TextBox 14"/>
            <p:cNvSpPr txBox="1">
              <a:spLocks noChangeArrowheads="1"/>
            </p:cNvSpPr>
            <p:nvPr/>
          </p:nvSpPr>
          <p:spPr bwMode="auto">
            <a:xfrm>
              <a:off x="5694336" y="5059196"/>
              <a:ext cx="232475" cy="333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sp>
          <p:nvSpPr>
            <p:cNvPr id="22541" name="TextBox 15"/>
            <p:cNvSpPr txBox="1">
              <a:spLocks noChangeArrowheads="1"/>
            </p:cNvSpPr>
            <p:nvPr/>
          </p:nvSpPr>
          <p:spPr bwMode="auto">
            <a:xfrm>
              <a:off x="4531962" y="5059196"/>
              <a:ext cx="232475" cy="333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cxnSp>
          <p:nvCxnSpPr>
            <p:cNvPr id="14" name="Straight Arrow Connector 13"/>
            <p:cNvCxnSpPr>
              <a:stCxn id="8" idx="6"/>
              <a:endCxn id="11" idx="2"/>
            </p:cNvCxnSpPr>
            <p:nvPr/>
          </p:nvCxnSpPr>
          <p:spPr>
            <a:xfrm>
              <a:off x="3214688" y="5416375"/>
              <a:ext cx="6969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43" name="TextBox 18"/>
            <p:cNvSpPr txBox="1">
              <a:spLocks noChangeArrowheads="1"/>
            </p:cNvSpPr>
            <p:nvPr/>
          </p:nvSpPr>
          <p:spPr bwMode="auto">
            <a:xfrm>
              <a:off x="3214607" y="5059196"/>
              <a:ext cx="232475" cy="333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sp>
          <p:nvSpPr>
            <p:cNvPr id="22544" name="TextBox 23"/>
            <p:cNvSpPr txBox="1">
              <a:spLocks noChangeArrowheads="1"/>
            </p:cNvSpPr>
            <p:nvPr/>
          </p:nvSpPr>
          <p:spPr bwMode="auto">
            <a:xfrm>
              <a:off x="6391759" y="6013590"/>
              <a:ext cx="542441" cy="333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0,1</a:t>
              </a:r>
            </a:p>
          </p:txBody>
        </p:sp>
        <p:sp>
          <p:nvSpPr>
            <p:cNvPr id="22545" name="TextBox 27"/>
            <p:cNvSpPr txBox="1">
              <a:spLocks noChangeArrowheads="1"/>
            </p:cNvSpPr>
            <p:nvPr/>
          </p:nvSpPr>
          <p:spPr bwMode="auto">
            <a:xfrm>
              <a:off x="2819400" y="6096000"/>
              <a:ext cx="457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 b="1"/>
                <a:t>0,1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4454525" y="5376688"/>
              <a:ext cx="69691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694363" y="5376688"/>
              <a:ext cx="6969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Arc 23"/>
            <p:cNvSpPr/>
            <p:nvPr/>
          </p:nvSpPr>
          <p:spPr>
            <a:xfrm rot="14988361">
              <a:off x="2766224" y="5723545"/>
              <a:ext cx="398453" cy="38735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sp>
          <p:nvSpPr>
            <p:cNvPr id="25" name="Arc 24"/>
            <p:cNvSpPr/>
            <p:nvPr/>
          </p:nvSpPr>
          <p:spPr>
            <a:xfrm rot="14988361">
              <a:off x="6441286" y="5677509"/>
              <a:ext cx="398454" cy="38735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2362200" y="5376688"/>
              <a:ext cx="309563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3600" smtClean="0"/>
              <a:t>Design an NFA to recognize the set of binary strings that contain 111 or have an even # of 1’s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A2D40-9086-43A3-ABC3-CA03BC0F143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lecture highlights</a:t>
            </a:r>
          </a:p>
        </p:txBody>
      </p:sp>
      <p:sp>
        <p:nvSpPr>
          <p:cNvPr id="4099" name="Content Placeholder 5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29718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Finite state machines</a:t>
            </a:r>
          </a:p>
          <a:p>
            <a:pPr lvl="1">
              <a:defRPr/>
            </a:pPr>
            <a:r>
              <a:rPr lang="en-US" dirty="0" smtClean="0"/>
              <a:t>States, transitions, start state, final states</a:t>
            </a:r>
          </a:p>
          <a:p>
            <a:pPr lvl="1">
              <a:defRPr/>
            </a:pPr>
            <a:r>
              <a:rPr lang="en-US" dirty="0" smtClean="0"/>
              <a:t>Languages recognized by FSMs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marL="457200" lvl="1" indent="0">
              <a:buFont typeface="Arial" charset="0"/>
              <a:buNone/>
              <a:defRPr/>
            </a:pPr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72169A-B92A-4B13-8C5C-0EBDDEF2147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4103" name="Group 29"/>
          <p:cNvGrpSpPr>
            <a:grpSpLocks/>
          </p:cNvGrpSpPr>
          <p:nvPr/>
        </p:nvGrpSpPr>
        <p:grpSpPr bwMode="auto">
          <a:xfrm>
            <a:off x="1828800" y="4648200"/>
            <a:ext cx="4800600" cy="1570038"/>
            <a:chOff x="1277938" y="3703638"/>
            <a:chExt cx="6945313" cy="2438400"/>
          </a:xfrm>
        </p:grpSpPr>
        <p:grpSp>
          <p:nvGrpSpPr>
            <p:cNvPr id="4124" name="Group 4"/>
            <p:cNvGrpSpPr>
              <a:grpSpLocks/>
            </p:cNvGrpSpPr>
            <p:nvPr/>
          </p:nvGrpSpPr>
          <p:grpSpPr bwMode="auto">
            <a:xfrm>
              <a:off x="1824038" y="3703638"/>
              <a:ext cx="5824538" cy="2438400"/>
              <a:chOff x="1149" y="2333"/>
              <a:chExt cx="3669" cy="1536"/>
            </a:xfrm>
          </p:grpSpPr>
          <p:grpSp>
            <p:nvGrpSpPr>
              <p:cNvPr id="4175" name="Group 5"/>
              <p:cNvGrpSpPr>
                <a:grpSpLocks/>
              </p:cNvGrpSpPr>
              <p:nvPr/>
            </p:nvGrpSpPr>
            <p:grpSpPr bwMode="auto">
              <a:xfrm>
                <a:off x="1725" y="2333"/>
                <a:ext cx="405" cy="384"/>
                <a:chOff x="1725" y="2333"/>
                <a:chExt cx="405" cy="384"/>
              </a:xfrm>
            </p:grpSpPr>
            <p:sp>
              <p:nvSpPr>
                <p:cNvPr id="4197" name="Oval 6"/>
                <p:cNvSpPr>
                  <a:spLocks noChangeArrowheads="1"/>
                </p:cNvSpPr>
                <p:nvPr/>
              </p:nvSpPr>
              <p:spPr bwMode="auto">
                <a:xfrm>
                  <a:off x="1725" y="2333"/>
                  <a:ext cx="384" cy="3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98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763" y="2419"/>
                  <a:ext cx="367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001</a:t>
                  </a:r>
                </a:p>
              </p:txBody>
            </p:sp>
          </p:grpSp>
          <p:grpSp>
            <p:nvGrpSpPr>
              <p:cNvPr id="4176" name="Group 8"/>
              <p:cNvGrpSpPr>
                <a:grpSpLocks/>
              </p:cNvGrpSpPr>
              <p:nvPr/>
            </p:nvGrpSpPr>
            <p:grpSpPr bwMode="auto">
              <a:xfrm>
                <a:off x="3837" y="2333"/>
                <a:ext cx="397" cy="384"/>
                <a:chOff x="3837" y="2333"/>
                <a:chExt cx="397" cy="384"/>
              </a:xfrm>
            </p:grpSpPr>
            <p:sp>
              <p:nvSpPr>
                <p:cNvPr id="4195" name="Oval 9"/>
                <p:cNvSpPr>
                  <a:spLocks noChangeArrowheads="1"/>
                </p:cNvSpPr>
                <p:nvPr/>
              </p:nvSpPr>
              <p:spPr bwMode="auto">
                <a:xfrm>
                  <a:off x="3837" y="2333"/>
                  <a:ext cx="384" cy="3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9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867" y="2409"/>
                  <a:ext cx="367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011</a:t>
                  </a:r>
                </a:p>
              </p:txBody>
            </p:sp>
          </p:grpSp>
          <p:grpSp>
            <p:nvGrpSpPr>
              <p:cNvPr id="4177" name="Group 11"/>
              <p:cNvGrpSpPr>
                <a:grpSpLocks/>
              </p:cNvGrpSpPr>
              <p:nvPr/>
            </p:nvGrpSpPr>
            <p:grpSpPr bwMode="auto">
              <a:xfrm>
                <a:off x="4413" y="2909"/>
                <a:ext cx="405" cy="384"/>
                <a:chOff x="4413" y="2909"/>
                <a:chExt cx="405" cy="384"/>
              </a:xfrm>
            </p:grpSpPr>
            <p:sp>
              <p:nvSpPr>
                <p:cNvPr id="4193" name="Oval 12"/>
                <p:cNvSpPr>
                  <a:spLocks noChangeArrowheads="1"/>
                </p:cNvSpPr>
                <p:nvPr/>
              </p:nvSpPr>
              <p:spPr bwMode="auto">
                <a:xfrm>
                  <a:off x="4413" y="2909"/>
                  <a:ext cx="384" cy="384"/>
                </a:xfrm>
                <a:prstGeom prst="ellipse">
                  <a:avLst/>
                </a:prstGeom>
                <a:noFill/>
                <a:ln w="57150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9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4451" y="2987"/>
                  <a:ext cx="367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111</a:t>
                  </a:r>
                </a:p>
              </p:txBody>
            </p:sp>
          </p:grpSp>
          <p:grpSp>
            <p:nvGrpSpPr>
              <p:cNvPr id="4178" name="Group 14"/>
              <p:cNvGrpSpPr>
                <a:grpSpLocks/>
              </p:cNvGrpSpPr>
              <p:nvPr/>
            </p:nvGrpSpPr>
            <p:grpSpPr bwMode="auto">
              <a:xfrm>
                <a:off x="3837" y="3485"/>
                <a:ext cx="405" cy="384"/>
                <a:chOff x="3837" y="3485"/>
                <a:chExt cx="405" cy="384"/>
              </a:xfrm>
            </p:grpSpPr>
            <p:sp>
              <p:nvSpPr>
                <p:cNvPr id="4191" name="Oval 15"/>
                <p:cNvSpPr>
                  <a:spLocks noChangeArrowheads="1"/>
                </p:cNvSpPr>
                <p:nvPr/>
              </p:nvSpPr>
              <p:spPr bwMode="auto">
                <a:xfrm>
                  <a:off x="3837" y="3485"/>
                  <a:ext cx="384" cy="384"/>
                </a:xfrm>
                <a:prstGeom prst="ellipse">
                  <a:avLst/>
                </a:prstGeom>
                <a:noFill/>
                <a:ln w="57150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9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875" y="3563"/>
                  <a:ext cx="367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110</a:t>
                  </a:r>
                </a:p>
              </p:txBody>
            </p:sp>
          </p:grpSp>
          <p:grpSp>
            <p:nvGrpSpPr>
              <p:cNvPr id="4179" name="Group 17"/>
              <p:cNvGrpSpPr>
                <a:grpSpLocks/>
              </p:cNvGrpSpPr>
              <p:nvPr/>
            </p:nvGrpSpPr>
            <p:grpSpPr bwMode="auto">
              <a:xfrm>
                <a:off x="3261" y="2909"/>
                <a:ext cx="395" cy="384"/>
                <a:chOff x="3261" y="2909"/>
                <a:chExt cx="395" cy="384"/>
              </a:xfrm>
            </p:grpSpPr>
            <p:sp>
              <p:nvSpPr>
                <p:cNvPr id="4189" name="Oval 18"/>
                <p:cNvSpPr>
                  <a:spLocks noChangeArrowheads="1"/>
                </p:cNvSpPr>
                <p:nvPr/>
              </p:nvSpPr>
              <p:spPr bwMode="auto">
                <a:xfrm>
                  <a:off x="3261" y="2909"/>
                  <a:ext cx="384" cy="384"/>
                </a:xfrm>
                <a:prstGeom prst="ellipse">
                  <a:avLst/>
                </a:prstGeom>
                <a:noFill/>
                <a:ln w="57150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90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289" y="2985"/>
                  <a:ext cx="367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101</a:t>
                  </a:r>
                </a:p>
              </p:txBody>
            </p:sp>
          </p:grpSp>
          <p:grpSp>
            <p:nvGrpSpPr>
              <p:cNvPr id="4180" name="Group 20"/>
              <p:cNvGrpSpPr>
                <a:grpSpLocks/>
              </p:cNvGrpSpPr>
              <p:nvPr/>
            </p:nvGrpSpPr>
            <p:grpSpPr bwMode="auto">
              <a:xfrm>
                <a:off x="2301" y="2909"/>
                <a:ext cx="395" cy="384"/>
                <a:chOff x="2301" y="2909"/>
                <a:chExt cx="395" cy="384"/>
              </a:xfrm>
            </p:grpSpPr>
            <p:sp>
              <p:nvSpPr>
                <p:cNvPr id="4187" name="Oval 21"/>
                <p:cNvSpPr>
                  <a:spLocks noChangeArrowheads="1"/>
                </p:cNvSpPr>
                <p:nvPr/>
              </p:nvSpPr>
              <p:spPr bwMode="auto">
                <a:xfrm>
                  <a:off x="2301" y="2909"/>
                  <a:ext cx="384" cy="3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8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29" y="2985"/>
                  <a:ext cx="367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010</a:t>
                  </a:r>
                </a:p>
              </p:txBody>
            </p:sp>
          </p:grpSp>
          <p:grpSp>
            <p:nvGrpSpPr>
              <p:cNvPr id="4181" name="Group 23"/>
              <p:cNvGrpSpPr>
                <a:grpSpLocks/>
              </p:cNvGrpSpPr>
              <p:nvPr/>
            </p:nvGrpSpPr>
            <p:grpSpPr bwMode="auto">
              <a:xfrm>
                <a:off x="1149" y="2909"/>
                <a:ext cx="397" cy="384"/>
                <a:chOff x="1149" y="2909"/>
                <a:chExt cx="397" cy="384"/>
              </a:xfrm>
            </p:grpSpPr>
            <p:sp>
              <p:nvSpPr>
                <p:cNvPr id="4185" name="Oval 24"/>
                <p:cNvSpPr>
                  <a:spLocks noChangeArrowheads="1"/>
                </p:cNvSpPr>
                <p:nvPr/>
              </p:nvSpPr>
              <p:spPr bwMode="auto">
                <a:xfrm>
                  <a:off x="1149" y="2909"/>
                  <a:ext cx="384" cy="3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86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179" y="2997"/>
                  <a:ext cx="367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000</a:t>
                  </a:r>
                </a:p>
              </p:txBody>
            </p:sp>
          </p:grpSp>
          <p:grpSp>
            <p:nvGrpSpPr>
              <p:cNvPr id="4182" name="Group 26"/>
              <p:cNvGrpSpPr>
                <a:grpSpLocks/>
              </p:cNvGrpSpPr>
              <p:nvPr/>
            </p:nvGrpSpPr>
            <p:grpSpPr bwMode="auto">
              <a:xfrm>
                <a:off x="1725" y="3485"/>
                <a:ext cx="405" cy="384"/>
                <a:chOff x="1725" y="3485"/>
                <a:chExt cx="405" cy="384"/>
              </a:xfrm>
            </p:grpSpPr>
            <p:sp>
              <p:nvSpPr>
                <p:cNvPr id="4183" name="Oval 27"/>
                <p:cNvSpPr>
                  <a:spLocks noChangeArrowheads="1"/>
                </p:cNvSpPr>
                <p:nvPr/>
              </p:nvSpPr>
              <p:spPr bwMode="auto">
                <a:xfrm>
                  <a:off x="1725" y="3485"/>
                  <a:ext cx="384" cy="384"/>
                </a:xfrm>
                <a:prstGeom prst="ellipse">
                  <a:avLst/>
                </a:prstGeom>
                <a:noFill/>
                <a:ln w="57150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84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763" y="3561"/>
                  <a:ext cx="367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100</a:t>
                  </a:r>
                </a:p>
              </p:txBody>
            </p:sp>
          </p:grpSp>
        </p:grpSp>
        <p:grpSp>
          <p:nvGrpSpPr>
            <p:cNvPr id="4125" name="Group 29"/>
            <p:cNvGrpSpPr>
              <a:grpSpLocks/>
            </p:cNvGrpSpPr>
            <p:nvPr/>
          </p:nvGrpSpPr>
          <p:grpSpPr bwMode="auto">
            <a:xfrm>
              <a:off x="3348038" y="3721100"/>
              <a:ext cx="2743200" cy="288925"/>
              <a:chOff x="2016" y="2603"/>
              <a:chExt cx="1728" cy="182"/>
            </a:xfrm>
          </p:grpSpPr>
          <p:cxnSp>
            <p:nvCxnSpPr>
              <p:cNvPr id="4173" name="AutoShape 30"/>
              <p:cNvCxnSpPr>
                <a:cxnSpLocks noChangeShapeType="1"/>
                <a:stCxn id="4197" idx="6"/>
                <a:endCxn id="4195" idx="2"/>
              </p:cNvCxnSpPr>
              <p:nvPr/>
            </p:nvCxnSpPr>
            <p:spPr bwMode="auto">
              <a:xfrm>
                <a:off x="2016" y="2784"/>
                <a:ext cx="1728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74" name="Text Box 31"/>
              <p:cNvSpPr txBox="1">
                <a:spLocks noChangeArrowheads="1"/>
              </p:cNvSpPr>
              <p:nvPr/>
            </p:nvSpPr>
            <p:spPr bwMode="auto">
              <a:xfrm>
                <a:off x="2804" y="2603"/>
                <a:ext cx="234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4126" name="Group 32"/>
            <p:cNvGrpSpPr>
              <a:grpSpLocks/>
            </p:cNvGrpSpPr>
            <p:nvPr/>
          </p:nvGrpSpPr>
          <p:grpSpPr bwMode="auto">
            <a:xfrm>
              <a:off x="4173538" y="4349750"/>
              <a:ext cx="1092200" cy="358775"/>
              <a:chOff x="2536" y="2999"/>
              <a:chExt cx="688" cy="226"/>
            </a:xfrm>
          </p:grpSpPr>
          <p:cxnSp>
            <p:nvCxnSpPr>
              <p:cNvPr id="4171" name="AutoShape 33"/>
              <p:cNvCxnSpPr>
                <a:cxnSpLocks noChangeShapeType="1"/>
                <a:stCxn id="4187" idx="7"/>
                <a:endCxn id="4189" idx="1"/>
              </p:cNvCxnSpPr>
              <p:nvPr/>
            </p:nvCxnSpPr>
            <p:spPr bwMode="auto">
              <a:xfrm rot="5400000" flipV="1">
                <a:off x="2879" y="2881"/>
                <a:ext cx="1" cy="688"/>
              </a:xfrm>
              <a:prstGeom prst="curvedConnector3">
                <a:avLst>
                  <a:gd name="adj1" fmla="val -200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72" name="Text Box 34"/>
              <p:cNvSpPr txBox="1">
                <a:spLocks noChangeArrowheads="1"/>
              </p:cNvSpPr>
              <p:nvPr/>
            </p:nvSpPr>
            <p:spPr bwMode="auto">
              <a:xfrm>
                <a:off x="2810" y="2999"/>
                <a:ext cx="234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4127" name="Group 38"/>
            <p:cNvGrpSpPr>
              <a:grpSpLocks/>
            </p:cNvGrpSpPr>
            <p:nvPr/>
          </p:nvGrpSpPr>
          <p:grpSpPr bwMode="auto">
            <a:xfrm>
              <a:off x="2344738" y="4219575"/>
              <a:ext cx="482600" cy="487363"/>
              <a:chOff x="1384" y="2917"/>
              <a:chExt cx="304" cy="307"/>
            </a:xfrm>
          </p:grpSpPr>
          <p:cxnSp>
            <p:nvCxnSpPr>
              <p:cNvPr id="4169" name="AutoShape 39"/>
              <p:cNvCxnSpPr>
                <a:cxnSpLocks noChangeShapeType="1"/>
                <a:stCxn id="4185" idx="7"/>
                <a:endCxn id="4197" idx="3"/>
              </p:cNvCxnSpPr>
              <p:nvPr/>
            </p:nvCxnSpPr>
            <p:spPr bwMode="auto">
              <a:xfrm flipV="1">
                <a:off x="1384" y="2920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70" name="Text Box 40"/>
              <p:cNvSpPr txBox="1">
                <a:spLocks noChangeArrowheads="1"/>
              </p:cNvSpPr>
              <p:nvPr/>
            </p:nvSpPr>
            <p:spPr bwMode="auto">
              <a:xfrm>
                <a:off x="1392" y="2917"/>
                <a:ext cx="234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4128" name="Group 44"/>
            <p:cNvGrpSpPr>
              <a:grpSpLocks/>
            </p:cNvGrpSpPr>
            <p:nvPr/>
          </p:nvGrpSpPr>
          <p:grpSpPr bwMode="auto">
            <a:xfrm>
              <a:off x="3259141" y="4186238"/>
              <a:ext cx="534988" cy="520700"/>
              <a:chOff x="1960" y="2896"/>
              <a:chExt cx="337" cy="328"/>
            </a:xfrm>
          </p:grpSpPr>
          <p:cxnSp>
            <p:nvCxnSpPr>
              <p:cNvPr id="4167" name="AutoShape 45"/>
              <p:cNvCxnSpPr>
                <a:cxnSpLocks noChangeShapeType="1"/>
                <a:stCxn id="4197" idx="5"/>
                <a:endCxn id="4187" idx="1"/>
              </p:cNvCxnSpPr>
              <p:nvPr/>
            </p:nvCxnSpPr>
            <p:spPr bwMode="auto">
              <a:xfrm>
                <a:off x="1960" y="2920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68" name="Text Box 46"/>
              <p:cNvSpPr txBox="1">
                <a:spLocks noChangeArrowheads="1"/>
              </p:cNvSpPr>
              <p:nvPr/>
            </p:nvSpPr>
            <p:spPr bwMode="auto">
              <a:xfrm>
                <a:off x="2063" y="2896"/>
                <a:ext cx="234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4129" name="Group 54"/>
            <p:cNvGrpSpPr>
              <a:grpSpLocks/>
            </p:cNvGrpSpPr>
            <p:nvPr/>
          </p:nvGrpSpPr>
          <p:grpSpPr bwMode="auto">
            <a:xfrm>
              <a:off x="5695950" y="4224338"/>
              <a:ext cx="484188" cy="482600"/>
              <a:chOff x="3495" y="2920"/>
              <a:chExt cx="305" cy="304"/>
            </a:xfrm>
          </p:grpSpPr>
          <p:cxnSp>
            <p:nvCxnSpPr>
              <p:cNvPr id="4165" name="AutoShape 55"/>
              <p:cNvCxnSpPr>
                <a:cxnSpLocks noChangeShapeType="1"/>
                <a:stCxn id="4189" idx="7"/>
                <a:endCxn id="4195" idx="3"/>
              </p:cNvCxnSpPr>
              <p:nvPr/>
            </p:nvCxnSpPr>
            <p:spPr bwMode="auto">
              <a:xfrm flipV="1">
                <a:off x="3496" y="2920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66" name="Text Box 56"/>
              <p:cNvSpPr txBox="1">
                <a:spLocks noChangeArrowheads="1"/>
              </p:cNvSpPr>
              <p:nvPr/>
            </p:nvSpPr>
            <p:spPr bwMode="auto">
              <a:xfrm>
                <a:off x="3495" y="2950"/>
                <a:ext cx="234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4130" name="Group 57"/>
            <p:cNvGrpSpPr>
              <a:grpSpLocks/>
            </p:cNvGrpSpPr>
            <p:nvPr/>
          </p:nvGrpSpPr>
          <p:grpSpPr bwMode="auto">
            <a:xfrm>
              <a:off x="7526339" y="4706938"/>
              <a:ext cx="696912" cy="431800"/>
              <a:chOff x="4648" y="3224"/>
              <a:chExt cx="439" cy="272"/>
            </a:xfrm>
          </p:grpSpPr>
          <p:cxnSp>
            <p:nvCxnSpPr>
              <p:cNvPr id="4163" name="AutoShape 58"/>
              <p:cNvCxnSpPr>
                <a:cxnSpLocks noChangeShapeType="1"/>
                <a:stCxn id="4193" idx="5"/>
                <a:endCxn id="4193" idx="7"/>
              </p:cNvCxnSpPr>
              <p:nvPr/>
            </p:nvCxnSpPr>
            <p:spPr bwMode="auto">
              <a:xfrm rot="5400000" flipH="1" flipV="1">
                <a:off x="4513" y="3359"/>
                <a:ext cx="272" cy="1"/>
              </a:xfrm>
              <a:prstGeom prst="curvedConnector5">
                <a:avLst>
                  <a:gd name="adj1" fmla="val -73528"/>
                  <a:gd name="adj2" fmla="val 36399986"/>
                  <a:gd name="adj3" fmla="val 17352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64" name="Text Box 59"/>
              <p:cNvSpPr txBox="1">
                <a:spLocks noChangeArrowheads="1"/>
              </p:cNvSpPr>
              <p:nvPr/>
            </p:nvSpPr>
            <p:spPr bwMode="auto">
              <a:xfrm>
                <a:off x="4853" y="3232"/>
                <a:ext cx="234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4131" name="Group 69"/>
            <p:cNvGrpSpPr>
              <a:grpSpLocks/>
            </p:cNvGrpSpPr>
            <p:nvPr/>
          </p:nvGrpSpPr>
          <p:grpSpPr bwMode="auto">
            <a:xfrm>
              <a:off x="6611939" y="4186238"/>
              <a:ext cx="576262" cy="520700"/>
              <a:chOff x="4072" y="2896"/>
              <a:chExt cx="363" cy="328"/>
            </a:xfrm>
          </p:grpSpPr>
          <p:cxnSp>
            <p:nvCxnSpPr>
              <p:cNvPr id="4161" name="AutoShape 70"/>
              <p:cNvCxnSpPr>
                <a:cxnSpLocks noChangeShapeType="1"/>
                <a:stCxn id="4195" idx="5"/>
                <a:endCxn id="4193" idx="1"/>
              </p:cNvCxnSpPr>
              <p:nvPr/>
            </p:nvCxnSpPr>
            <p:spPr bwMode="auto">
              <a:xfrm>
                <a:off x="4072" y="2920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62" name="Text Box 71"/>
              <p:cNvSpPr txBox="1">
                <a:spLocks noChangeArrowheads="1"/>
              </p:cNvSpPr>
              <p:nvPr/>
            </p:nvSpPr>
            <p:spPr bwMode="auto">
              <a:xfrm>
                <a:off x="4201" y="2896"/>
                <a:ext cx="234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4132" name="Group 126"/>
            <p:cNvGrpSpPr>
              <a:grpSpLocks/>
            </p:cNvGrpSpPr>
            <p:nvPr/>
          </p:nvGrpSpPr>
          <p:grpSpPr bwMode="auto">
            <a:xfrm>
              <a:off x="2344738" y="4313238"/>
              <a:ext cx="4889501" cy="1763712"/>
              <a:chOff x="2344738" y="4313238"/>
              <a:chExt cx="4889501" cy="1763712"/>
            </a:xfrm>
          </p:grpSpPr>
          <p:grpSp>
            <p:nvGrpSpPr>
              <p:cNvPr id="4137" name="Group 35"/>
              <p:cNvGrpSpPr>
                <a:grpSpLocks/>
              </p:cNvGrpSpPr>
              <p:nvPr/>
            </p:nvGrpSpPr>
            <p:grpSpPr bwMode="auto">
              <a:xfrm>
                <a:off x="2797175" y="4313238"/>
                <a:ext cx="371475" cy="1219200"/>
                <a:chOff x="1669" y="2976"/>
                <a:chExt cx="234" cy="768"/>
              </a:xfrm>
            </p:grpSpPr>
            <p:cxnSp>
              <p:nvCxnSpPr>
                <p:cNvPr id="4159" name="AutoShape 36"/>
                <p:cNvCxnSpPr>
                  <a:cxnSpLocks noChangeShapeType="1"/>
                  <a:stCxn id="4183" idx="0"/>
                  <a:endCxn id="4197" idx="4"/>
                </p:cNvCxnSpPr>
                <p:nvPr/>
              </p:nvCxnSpPr>
              <p:spPr bwMode="auto">
                <a:xfrm flipV="1">
                  <a:off x="1824" y="2976"/>
                  <a:ext cx="0" cy="768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160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669" y="3255"/>
                  <a:ext cx="234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1</a:t>
                  </a:r>
                </a:p>
              </p:txBody>
            </p:sp>
          </p:grpSp>
          <p:grpSp>
            <p:nvGrpSpPr>
              <p:cNvPr id="4138" name="Group 41"/>
              <p:cNvGrpSpPr>
                <a:grpSpLocks/>
              </p:cNvGrpSpPr>
              <p:nvPr/>
            </p:nvGrpSpPr>
            <p:grpSpPr bwMode="auto">
              <a:xfrm>
                <a:off x="3259141" y="5138744"/>
                <a:ext cx="547688" cy="482600"/>
                <a:chOff x="1960" y="3496"/>
                <a:chExt cx="345" cy="304"/>
              </a:xfrm>
            </p:grpSpPr>
            <p:cxnSp>
              <p:nvCxnSpPr>
                <p:cNvPr id="4157" name="AutoShape 42"/>
                <p:cNvCxnSpPr>
                  <a:cxnSpLocks noChangeShapeType="1"/>
                  <a:stCxn id="4187" idx="3"/>
                  <a:endCxn id="4183" idx="7"/>
                </p:cNvCxnSpPr>
                <p:nvPr/>
              </p:nvCxnSpPr>
              <p:spPr bwMode="auto">
                <a:xfrm flipH="1">
                  <a:off x="1960" y="3496"/>
                  <a:ext cx="304" cy="30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158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071" y="3607"/>
                  <a:ext cx="234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4139" name="Group 47"/>
              <p:cNvGrpSpPr>
                <a:grpSpLocks/>
              </p:cNvGrpSpPr>
              <p:nvPr/>
            </p:nvGrpSpPr>
            <p:grpSpPr bwMode="auto">
              <a:xfrm>
                <a:off x="2344738" y="5138744"/>
                <a:ext cx="482600" cy="482600"/>
                <a:chOff x="1384" y="3496"/>
                <a:chExt cx="304" cy="304"/>
              </a:xfrm>
            </p:grpSpPr>
            <p:cxnSp>
              <p:nvCxnSpPr>
                <p:cNvPr id="4155" name="AutoShape 48"/>
                <p:cNvCxnSpPr>
                  <a:cxnSpLocks noChangeShapeType="1"/>
                  <a:stCxn id="4183" idx="1"/>
                  <a:endCxn id="4185" idx="5"/>
                </p:cNvCxnSpPr>
                <p:nvPr/>
              </p:nvCxnSpPr>
              <p:spPr bwMode="auto">
                <a:xfrm flipH="1" flipV="1">
                  <a:off x="1384" y="3496"/>
                  <a:ext cx="304" cy="30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156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1393" y="3593"/>
                  <a:ext cx="234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4140" name="Group 51"/>
              <p:cNvGrpSpPr>
                <a:grpSpLocks/>
              </p:cNvGrpSpPr>
              <p:nvPr/>
            </p:nvGrpSpPr>
            <p:grpSpPr bwMode="auto">
              <a:xfrm>
                <a:off x="4173538" y="5138738"/>
                <a:ext cx="1092200" cy="307975"/>
                <a:chOff x="2536" y="3496"/>
                <a:chExt cx="688" cy="194"/>
              </a:xfrm>
            </p:grpSpPr>
            <p:cxnSp>
              <p:nvCxnSpPr>
                <p:cNvPr id="4153" name="AutoShape 52"/>
                <p:cNvCxnSpPr>
                  <a:cxnSpLocks noChangeShapeType="1"/>
                  <a:stCxn id="4189" idx="3"/>
                  <a:endCxn id="4187" idx="5"/>
                </p:cNvCxnSpPr>
                <p:nvPr/>
              </p:nvCxnSpPr>
              <p:spPr bwMode="auto">
                <a:xfrm rot="5400000">
                  <a:off x="2879" y="3153"/>
                  <a:ext cx="1" cy="688"/>
                </a:xfrm>
                <a:prstGeom prst="curvedConnector3">
                  <a:avLst>
                    <a:gd name="adj1" fmla="val 20000009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154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2810" y="3508"/>
                  <a:ext cx="234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4141" name="Group 60"/>
              <p:cNvGrpSpPr>
                <a:grpSpLocks/>
              </p:cNvGrpSpPr>
              <p:nvPr/>
            </p:nvGrpSpPr>
            <p:grpSpPr bwMode="auto">
              <a:xfrm>
                <a:off x="5697538" y="5138738"/>
                <a:ext cx="482600" cy="482600"/>
                <a:chOff x="3496" y="3496"/>
                <a:chExt cx="304" cy="304"/>
              </a:xfrm>
            </p:grpSpPr>
            <p:cxnSp>
              <p:nvCxnSpPr>
                <p:cNvPr id="4151" name="AutoShape 61"/>
                <p:cNvCxnSpPr>
                  <a:cxnSpLocks noChangeShapeType="1"/>
                  <a:stCxn id="4191" idx="1"/>
                  <a:endCxn id="4189" idx="5"/>
                </p:cNvCxnSpPr>
                <p:nvPr/>
              </p:nvCxnSpPr>
              <p:spPr bwMode="auto">
                <a:xfrm flipH="1" flipV="1">
                  <a:off x="3496" y="3496"/>
                  <a:ext cx="304" cy="30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152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3515" y="3582"/>
                  <a:ext cx="234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1</a:t>
                  </a:r>
                </a:p>
              </p:txBody>
            </p:sp>
          </p:grpSp>
          <p:grpSp>
            <p:nvGrpSpPr>
              <p:cNvPr id="4142" name="Group 63"/>
              <p:cNvGrpSpPr>
                <a:grpSpLocks/>
              </p:cNvGrpSpPr>
              <p:nvPr/>
            </p:nvGrpSpPr>
            <p:grpSpPr bwMode="auto">
              <a:xfrm>
                <a:off x="3348038" y="5788025"/>
                <a:ext cx="2743200" cy="288925"/>
                <a:chOff x="2016" y="3905"/>
                <a:chExt cx="1728" cy="182"/>
              </a:xfrm>
            </p:grpSpPr>
            <p:cxnSp>
              <p:nvCxnSpPr>
                <p:cNvPr id="4149" name="AutoShape 64"/>
                <p:cNvCxnSpPr>
                  <a:cxnSpLocks noChangeShapeType="1"/>
                  <a:stCxn id="4191" idx="2"/>
                  <a:endCxn id="4183" idx="6"/>
                </p:cNvCxnSpPr>
                <p:nvPr/>
              </p:nvCxnSpPr>
              <p:spPr bwMode="auto">
                <a:xfrm flipH="1">
                  <a:off x="2016" y="3936"/>
                  <a:ext cx="1728" cy="0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150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2823" y="3905"/>
                  <a:ext cx="234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4143" name="Group 66"/>
              <p:cNvGrpSpPr>
                <a:grpSpLocks/>
              </p:cNvGrpSpPr>
              <p:nvPr/>
            </p:nvGrpSpPr>
            <p:grpSpPr bwMode="auto">
              <a:xfrm>
                <a:off x="6611939" y="5138738"/>
                <a:ext cx="622300" cy="482600"/>
                <a:chOff x="4072" y="3496"/>
                <a:chExt cx="392" cy="304"/>
              </a:xfrm>
            </p:grpSpPr>
            <p:cxnSp>
              <p:nvCxnSpPr>
                <p:cNvPr id="4147" name="AutoShape 67"/>
                <p:cNvCxnSpPr>
                  <a:cxnSpLocks noChangeShapeType="1"/>
                  <a:stCxn id="4193" idx="3"/>
                  <a:endCxn id="4191" idx="7"/>
                </p:cNvCxnSpPr>
                <p:nvPr/>
              </p:nvCxnSpPr>
              <p:spPr bwMode="auto">
                <a:xfrm flipH="1">
                  <a:off x="4072" y="3496"/>
                  <a:ext cx="304" cy="30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148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4230" y="3586"/>
                  <a:ext cx="234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4144" name="Group 72"/>
              <p:cNvGrpSpPr>
                <a:grpSpLocks/>
              </p:cNvGrpSpPr>
              <p:nvPr/>
            </p:nvGrpSpPr>
            <p:grpSpPr bwMode="auto">
              <a:xfrm>
                <a:off x="6361113" y="4313238"/>
                <a:ext cx="371475" cy="1219200"/>
                <a:chOff x="3914" y="2976"/>
                <a:chExt cx="234" cy="768"/>
              </a:xfrm>
            </p:grpSpPr>
            <p:cxnSp>
              <p:nvCxnSpPr>
                <p:cNvPr id="4145" name="AutoShape 73"/>
                <p:cNvCxnSpPr>
                  <a:cxnSpLocks noChangeShapeType="1"/>
                  <a:stCxn id="4195" idx="4"/>
                  <a:endCxn id="4191" idx="0"/>
                </p:cNvCxnSpPr>
                <p:nvPr/>
              </p:nvCxnSpPr>
              <p:spPr bwMode="auto">
                <a:xfrm>
                  <a:off x="3936" y="2976"/>
                  <a:ext cx="0" cy="768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146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3914" y="3251"/>
                  <a:ext cx="234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</a:t>
                  </a:r>
                </a:p>
              </p:txBody>
            </p:sp>
          </p:grpSp>
        </p:grpSp>
        <p:grpSp>
          <p:nvGrpSpPr>
            <p:cNvPr id="4133" name="Group 75"/>
            <p:cNvGrpSpPr>
              <a:grpSpLocks/>
            </p:cNvGrpSpPr>
            <p:nvPr/>
          </p:nvGrpSpPr>
          <p:grpSpPr bwMode="auto">
            <a:xfrm>
              <a:off x="1277938" y="4706938"/>
              <a:ext cx="636587" cy="431800"/>
              <a:chOff x="712" y="3224"/>
              <a:chExt cx="401" cy="272"/>
            </a:xfrm>
          </p:grpSpPr>
          <p:cxnSp>
            <p:nvCxnSpPr>
              <p:cNvPr id="4135" name="AutoShape 76"/>
              <p:cNvCxnSpPr>
                <a:cxnSpLocks noChangeShapeType="1"/>
                <a:stCxn id="4185" idx="3"/>
                <a:endCxn id="4185" idx="1"/>
              </p:cNvCxnSpPr>
              <p:nvPr/>
            </p:nvCxnSpPr>
            <p:spPr bwMode="auto">
              <a:xfrm rot="5400000" flipH="1" flipV="1">
                <a:off x="977" y="3359"/>
                <a:ext cx="272" cy="1"/>
              </a:xfrm>
              <a:prstGeom prst="curvedConnector5">
                <a:avLst>
                  <a:gd name="adj1" fmla="val -73528"/>
                  <a:gd name="adj2" fmla="val -38800014"/>
                  <a:gd name="adj3" fmla="val 17352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36" name="Text Box 77"/>
              <p:cNvSpPr txBox="1">
                <a:spLocks noChangeArrowheads="1"/>
              </p:cNvSpPr>
              <p:nvPr/>
            </p:nvSpPr>
            <p:spPr bwMode="auto">
              <a:xfrm>
                <a:off x="712" y="3265"/>
                <a:ext cx="234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0</a:t>
                </a:r>
              </a:p>
            </p:txBody>
          </p:sp>
        </p:grpSp>
        <p:cxnSp>
          <p:nvCxnSpPr>
            <p:cNvPr id="4134" name="AutoShape 30"/>
            <p:cNvCxnSpPr>
              <a:cxnSpLocks noChangeShapeType="1"/>
            </p:cNvCxnSpPr>
            <p:nvPr/>
          </p:nvCxnSpPr>
          <p:spPr bwMode="auto">
            <a:xfrm flipH="1">
              <a:off x="2133600" y="4267200"/>
              <a:ext cx="1588" cy="381000"/>
            </a:xfrm>
            <a:prstGeom prst="straightConnector1">
              <a:avLst/>
            </a:prstGeom>
            <a:noFill/>
            <a:ln w="57150">
              <a:solidFill>
                <a:srgbClr val="0070C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104" name="Group 82"/>
          <p:cNvGrpSpPr>
            <a:grpSpLocks/>
          </p:cNvGrpSpPr>
          <p:nvPr/>
        </p:nvGrpSpPr>
        <p:grpSpPr bwMode="auto">
          <a:xfrm>
            <a:off x="509311" y="3041729"/>
            <a:ext cx="3581400" cy="1371600"/>
            <a:chOff x="4267200" y="4495800"/>
            <a:chExt cx="4495800" cy="1896151"/>
          </a:xfrm>
        </p:grpSpPr>
        <p:sp>
          <p:nvSpPr>
            <p:cNvPr id="84" name="Oval 83"/>
            <p:cNvSpPr/>
            <p:nvPr/>
          </p:nvSpPr>
          <p:spPr>
            <a:xfrm>
              <a:off x="4572102" y="5257334"/>
              <a:ext cx="534076" cy="533292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85" name="Oval 84"/>
            <p:cNvSpPr/>
            <p:nvPr/>
          </p:nvSpPr>
          <p:spPr>
            <a:xfrm>
              <a:off x="7011313" y="5257334"/>
              <a:ext cx="532082" cy="533292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6" name="Oval 85"/>
            <p:cNvSpPr/>
            <p:nvPr/>
          </p:nvSpPr>
          <p:spPr>
            <a:xfrm>
              <a:off x="8228924" y="5257334"/>
              <a:ext cx="534076" cy="533292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7" name="Oval 86"/>
            <p:cNvSpPr/>
            <p:nvPr/>
          </p:nvSpPr>
          <p:spPr>
            <a:xfrm>
              <a:off x="5791707" y="5257334"/>
              <a:ext cx="532082" cy="533292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109" name="TextBox 14"/>
            <p:cNvSpPr txBox="1">
              <a:spLocks noChangeArrowheads="1"/>
            </p:cNvSpPr>
            <p:nvPr/>
          </p:nvSpPr>
          <p:spPr bwMode="auto">
            <a:xfrm>
              <a:off x="7543800" y="5181600"/>
              <a:ext cx="228600" cy="295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1</a:t>
              </a:r>
            </a:p>
          </p:txBody>
        </p:sp>
        <p:sp>
          <p:nvSpPr>
            <p:cNvPr id="4110" name="TextBox 15"/>
            <p:cNvSpPr txBox="1">
              <a:spLocks noChangeArrowheads="1"/>
            </p:cNvSpPr>
            <p:nvPr/>
          </p:nvSpPr>
          <p:spPr bwMode="auto">
            <a:xfrm>
              <a:off x="6400799" y="5181600"/>
              <a:ext cx="228600" cy="295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1</a:t>
              </a:r>
            </a:p>
          </p:txBody>
        </p:sp>
        <p:cxnSp>
          <p:nvCxnSpPr>
            <p:cNvPr id="90" name="Straight Arrow Connector 89"/>
            <p:cNvCxnSpPr>
              <a:stCxn id="84" idx="6"/>
              <a:endCxn id="87" idx="2"/>
            </p:cNvCxnSpPr>
            <p:nvPr/>
          </p:nvCxnSpPr>
          <p:spPr>
            <a:xfrm>
              <a:off x="5106177" y="5525077"/>
              <a:ext cx="68553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12" name="TextBox 18"/>
            <p:cNvSpPr txBox="1">
              <a:spLocks noChangeArrowheads="1"/>
            </p:cNvSpPr>
            <p:nvPr/>
          </p:nvSpPr>
          <p:spPr bwMode="auto">
            <a:xfrm>
              <a:off x="5105400" y="5181600"/>
              <a:ext cx="228600" cy="295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1</a:t>
              </a:r>
            </a:p>
          </p:txBody>
        </p:sp>
        <p:sp>
          <p:nvSpPr>
            <p:cNvPr id="4113" name="TextBox 23"/>
            <p:cNvSpPr txBox="1">
              <a:spLocks noChangeArrowheads="1"/>
            </p:cNvSpPr>
            <p:nvPr/>
          </p:nvSpPr>
          <p:spPr bwMode="auto">
            <a:xfrm>
              <a:off x="8229600" y="6096000"/>
              <a:ext cx="533400" cy="295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0,1</a:t>
              </a:r>
            </a:p>
          </p:txBody>
        </p:sp>
        <p:sp>
          <p:nvSpPr>
            <p:cNvPr id="4114" name="TextBox 24"/>
            <p:cNvSpPr txBox="1">
              <a:spLocks noChangeArrowheads="1"/>
            </p:cNvSpPr>
            <p:nvPr/>
          </p:nvSpPr>
          <p:spPr bwMode="auto">
            <a:xfrm>
              <a:off x="7086600" y="4572000"/>
              <a:ext cx="228600" cy="295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0</a:t>
              </a:r>
            </a:p>
          </p:txBody>
        </p:sp>
        <p:sp>
          <p:nvSpPr>
            <p:cNvPr id="4115" name="TextBox 27"/>
            <p:cNvSpPr txBox="1">
              <a:spLocks noChangeArrowheads="1"/>
            </p:cNvSpPr>
            <p:nvPr/>
          </p:nvSpPr>
          <p:spPr bwMode="auto">
            <a:xfrm>
              <a:off x="4724400" y="6096000"/>
              <a:ext cx="228600" cy="295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0</a:t>
              </a:r>
            </a:p>
          </p:txBody>
        </p:sp>
        <p:sp>
          <p:nvSpPr>
            <p:cNvPr id="4116" name="TextBox 28"/>
            <p:cNvSpPr txBox="1">
              <a:spLocks noChangeArrowheads="1"/>
            </p:cNvSpPr>
            <p:nvPr/>
          </p:nvSpPr>
          <p:spPr bwMode="auto">
            <a:xfrm>
              <a:off x="5791200" y="4724400"/>
              <a:ext cx="228600" cy="295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0</a:t>
              </a:r>
            </a:p>
          </p:txBody>
        </p:sp>
        <p:sp>
          <p:nvSpPr>
            <p:cNvPr id="96" name="Arc 95"/>
            <p:cNvSpPr/>
            <p:nvPr/>
          </p:nvSpPr>
          <p:spPr>
            <a:xfrm>
              <a:off x="4952730" y="4910584"/>
              <a:ext cx="1066159" cy="651801"/>
            </a:xfrm>
            <a:prstGeom prst="arc">
              <a:avLst>
                <a:gd name="adj1" fmla="val 10855616"/>
                <a:gd name="adj2" fmla="val 0"/>
              </a:avLst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b="1"/>
            </a:p>
          </p:txBody>
        </p:sp>
        <p:sp>
          <p:nvSpPr>
            <p:cNvPr id="97" name="Arc 96"/>
            <p:cNvSpPr/>
            <p:nvPr/>
          </p:nvSpPr>
          <p:spPr>
            <a:xfrm>
              <a:off x="4723556" y="4495800"/>
              <a:ext cx="2590665" cy="1448449"/>
            </a:xfrm>
            <a:prstGeom prst="arc">
              <a:avLst>
                <a:gd name="adj1" fmla="val 10677123"/>
                <a:gd name="adj2" fmla="val 0"/>
              </a:avLst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b="1"/>
            </a:p>
          </p:txBody>
        </p:sp>
        <p:cxnSp>
          <p:nvCxnSpPr>
            <p:cNvPr id="98" name="Straight Arrow Connector 97"/>
            <p:cNvCxnSpPr/>
            <p:nvPr/>
          </p:nvCxnSpPr>
          <p:spPr>
            <a:xfrm>
              <a:off x="6323789" y="5485574"/>
              <a:ext cx="68752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>
              <a:off x="7543395" y="5485574"/>
              <a:ext cx="68553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Arc 99"/>
            <p:cNvSpPr/>
            <p:nvPr/>
          </p:nvSpPr>
          <p:spPr>
            <a:xfrm rot="14988361">
              <a:off x="4670128" y="5812193"/>
              <a:ext cx="381864" cy="382621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b="1"/>
            </a:p>
          </p:txBody>
        </p:sp>
        <p:sp>
          <p:nvSpPr>
            <p:cNvPr id="101" name="Arc 100"/>
            <p:cNvSpPr/>
            <p:nvPr/>
          </p:nvSpPr>
          <p:spPr>
            <a:xfrm rot="14988361">
              <a:off x="8283109" y="5768301"/>
              <a:ext cx="381864" cy="382621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b="1"/>
            </a:p>
          </p:txBody>
        </p:sp>
        <p:cxnSp>
          <p:nvCxnSpPr>
            <p:cNvPr id="102" name="Straight Arrow Connector 101"/>
            <p:cNvCxnSpPr/>
            <p:nvPr/>
          </p:nvCxnSpPr>
          <p:spPr>
            <a:xfrm>
              <a:off x="4267200" y="5485574"/>
              <a:ext cx="304902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Group 121"/>
          <p:cNvGrpSpPr/>
          <p:nvPr/>
        </p:nvGrpSpPr>
        <p:grpSpPr>
          <a:xfrm>
            <a:off x="4743060" y="2796382"/>
            <a:ext cx="3625312" cy="1757362"/>
            <a:chOff x="76200" y="3424238"/>
            <a:chExt cx="3625312" cy="1757362"/>
          </a:xfrm>
        </p:grpSpPr>
        <p:sp>
          <p:nvSpPr>
            <p:cNvPr id="123" name="Oval 122"/>
            <p:cNvSpPr/>
            <p:nvPr/>
          </p:nvSpPr>
          <p:spPr bwMode="auto">
            <a:xfrm>
              <a:off x="319088" y="4360863"/>
              <a:ext cx="425450" cy="385762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24" name="Oval 123"/>
            <p:cNvSpPr/>
            <p:nvPr/>
          </p:nvSpPr>
          <p:spPr bwMode="auto">
            <a:xfrm>
              <a:off x="2262188" y="4360863"/>
              <a:ext cx="423862" cy="385762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25" name="Oval 124"/>
            <p:cNvSpPr/>
            <p:nvPr/>
          </p:nvSpPr>
          <p:spPr bwMode="auto">
            <a:xfrm>
              <a:off x="3232150" y="4360863"/>
              <a:ext cx="425450" cy="385762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 smtClean="0">
                  <a:solidFill>
                    <a:schemeClr val="tx1"/>
                  </a:solidFill>
                </a:rPr>
                <a:t>A</a:t>
              </a:r>
              <a:endParaRPr lang="en-US" sz="12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6" name="Oval 125"/>
            <p:cNvSpPr/>
            <p:nvPr/>
          </p:nvSpPr>
          <p:spPr bwMode="auto">
            <a:xfrm>
              <a:off x="1290638" y="4360863"/>
              <a:ext cx="423862" cy="385762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27" name="TextBox 14"/>
            <p:cNvSpPr txBox="1">
              <a:spLocks noChangeArrowheads="1"/>
            </p:cNvSpPr>
            <p:nvPr/>
          </p:nvSpPr>
          <p:spPr bwMode="auto">
            <a:xfrm>
              <a:off x="2686373" y="4306080"/>
              <a:ext cx="182105" cy="214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100" b="1" dirty="0"/>
                <a:t>1</a:t>
              </a:r>
            </a:p>
          </p:txBody>
        </p:sp>
        <p:sp>
          <p:nvSpPr>
            <p:cNvPr id="128" name="TextBox 15"/>
            <p:cNvSpPr txBox="1">
              <a:spLocks noChangeArrowheads="1"/>
            </p:cNvSpPr>
            <p:nvPr/>
          </p:nvSpPr>
          <p:spPr bwMode="auto">
            <a:xfrm>
              <a:off x="1775847" y="4306080"/>
              <a:ext cx="416396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100" b="1" dirty="0" smtClean="0"/>
                <a:t>0,1</a:t>
              </a:r>
              <a:endParaRPr lang="en-US" sz="1100" b="1" dirty="0"/>
            </a:p>
          </p:txBody>
        </p:sp>
        <p:cxnSp>
          <p:nvCxnSpPr>
            <p:cNvPr id="129" name="Straight Arrow Connector 128"/>
            <p:cNvCxnSpPr>
              <a:stCxn id="123" idx="6"/>
              <a:endCxn id="126" idx="2"/>
            </p:cNvCxnSpPr>
            <p:nvPr/>
          </p:nvCxnSpPr>
          <p:spPr bwMode="auto">
            <a:xfrm>
              <a:off x="744538" y="4554538"/>
              <a:ext cx="5461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TextBox 18"/>
            <p:cNvSpPr txBox="1">
              <a:spLocks noChangeArrowheads="1"/>
            </p:cNvSpPr>
            <p:nvPr/>
          </p:nvSpPr>
          <p:spPr bwMode="auto">
            <a:xfrm>
              <a:off x="743919" y="4306080"/>
              <a:ext cx="425662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100" b="1" dirty="0" smtClean="0"/>
                <a:t>0,1</a:t>
              </a:r>
              <a:endParaRPr lang="en-US" sz="1100" b="1" dirty="0"/>
            </a:p>
          </p:txBody>
        </p:sp>
        <p:sp>
          <p:nvSpPr>
            <p:cNvPr id="131" name="TextBox 23"/>
            <p:cNvSpPr txBox="1">
              <a:spLocks noChangeArrowheads="1"/>
            </p:cNvSpPr>
            <p:nvPr/>
          </p:nvSpPr>
          <p:spPr bwMode="auto">
            <a:xfrm>
              <a:off x="3232688" y="4967521"/>
              <a:ext cx="424912" cy="214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100" b="1" dirty="0"/>
                <a:t>0,1</a:t>
              </a:r>
            </a:p>
          </p:txBody>
        </p:sp>
        <p:cxnSp>
          <p:nvCxnSpPr>
            <p:cNvPr id="132" name="Straight Arrow Connector 131"/>
            <p:cNvCxnSpPr/>
            <p:nvPr/>
          </p:nvCxnSpPr>
          <p:spPr bwMode="auto">
            <a:xfrm>
              <a:off x="1714500" y="4525963"/>
              <a:ext cx="54768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/>
            <p:nvPr/>
          </p:nvCxnSpPr>
          <p:spPr bwMode="auto">
            <a:xfrm>
              <a:off x="2686050" y="4525963"/>
              <a:ext cx="5461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Arc 133"/>
            <p:cNvSpPr/>
            <p:nvPr/>
          </p:nvSpPr>
          <p:spPr bwMode="auto">
            <a:xfrm rot="14988361">
              <a:off x="3289300" y="4716463"/>
              <a:ext cx="276225" cy="30480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b="1"/>
            </a:p>
          </p:txBody>
        </p:sp>
        <p:cxnSp>
          <p:nvCxnSpPr>
            <p:cNvPr id="135" name="Straight Arrow Connector 134"/>
            <p:cNvCxnSpPr/>
            <p:nvPr/>
          </p:nvCxnSpPr>
          <p:spPr bwMode="auto">
            <a:xfrm>
              <a:off x="76200" y="4525963"/>
              <a:ext cx="242888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Oval 135"/>
            <p:cNvSpPr/>
            <p:nvPr/>
          </p:nvSpPr>
          <p:spPr bwMode="auto">
            <a:xfrm>
              <a:off x="3233738" y="3424238"/>
              <a:ext cx="423862" cy="385762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R</a:t>
              </a:r>
              <a:endParaRPr lang="en-US" sz="12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137" name="Straight Arrow Connector 136"/>
            <p:cNvCxnSpPr>
              <a:endCxn id="136" idx="3"/>
            </p:cNvCxnSpPr>
            <p:nvPr/>
          </p:nvCxnSpPr>
          <p:spPr bwMode="auto">
            <a:xfrm flipV="1">
              <a:off x="2565400" y="3753506"/>
              <a:ext cx="730411" cy="61212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TextBox 14"/>
            <p:cNvSpPr txBox="1">
              <a:spLocks noChangeArrowheads="1"/>
            </p:cNvSpPr>
            <p:nvPr/>
          </p:nvSpPr>
          <p:spPr bwMode="auto">
            <a:xfrm>
              <a:off x="2644365" y="3952526"/>
              <a:ext cx="182105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100" b="1" dirty="0" smtClean="0"/>
                <a:t>0</a:t>
              </a:r>
              <a:endParaRPr lang="en-US" sz="1100" b="1" dirty="0"/>
            </a:p>
          </p:txBody>
        </p:sp>
        <p:sp>
          <p:nvSpPr>
            <p:cNvPr id="139" name="TextBox 23"/>
            <p:cNvSpPr txBox="1">
              <a:spLocks noChangeArrowheads="1"/>
            </p:cNvSpPr>
            <p:nvPr/>
          </p:nvSpPr>
          <p:spPr bwMode="auto">
            <a:xfrm>
              <a:off x="3276600" y="4014690"/>
              <a:ext cx="424912" cy="214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100" b="1" dirty="0"/>
                <a:t>0,1</a:t>
              </a:r>
            </a:p>
          </p:txBody>
        </p:sp>
        <p:sp>
          <p:nvSpPr>
            <p:cNvPr id="140" name="Arc 139"/>
            <p:cNvSpPr/>
            <p:nvPr/>
          </p:nvSpPr>
          <p:spPr bwMode="auto">
            <a:xfrm rot="14988361">
              <a:off x="3333212" y="3763632"/>
              <a:ext cx="276225" cy="30480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Last lecture highlights</a:t>
            </a:r>
          </a:p>
        </p:txBody>
      </p:sp>
      <p:sp>
        <p:nvSpPr>
          <p:cNvPr id="5123" name="Content Placeholder 8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mtClean="0"/>
              <a:t>Combining FSMs to check two properties at once</a:t>
            </a:r>
          </a:p>
          <a:p>
            <a:pPr lvl="2"/>
            <a:r>
              <a:rPr lang="en-US" smtClean="0"/>
              <a:t>New states record states of both FSMs</a:t>
            </a:r>
          </a:p>
          <a:p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F04B6-D2E8-4C8E-96BF-0846071BC7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5127" name="Group 5"/>
          <p:cNvGrpSpPr>
            <a:grpSpLocks/>
          </p:cNvGrpSpPr>
          <p:nvPr/>
        </p:nvGrpSpPr>
        <p:grpSpPr bwMode="auto">
          <a:xfrm>
            <a:off x="762000" y="2667000"/>
            <a:ext cx="2971800" cy="941388"/>
            <a:chOff x="2057400" y="2438400"/>
            <a:chExt cx="3581400" cy="1160901"/>
          </a:xfrm>
        </p:grpSpPr>
        <p:sp>
          <p:nvSpPr>
            <p:cNvPr id="7" name="Oval 6"/>
            <p:cNvSpPr/>
            <p:nvPr/>
          </p:nvSpPr>
          <p:spPr>
            <a:xfrm>
              <a:off x="2438116" y="2970887"/>
              <a:ext cx="533766" cy="534445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  <a:cs typeface="Arial" pitchFamily="34" charset="0"/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  <a:cs typeface="Arial" pitchFamily="34" charset="0"/>
                </a:rPr>
                <a:t>0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5028509" y="2970887"/>
              <a:ext cx="533766" cy="534445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9" name="Straight Arrow Connector 8"/>
            <p:cNvCxnSpPr>
              <a:endCxn id="7" idx="2"/>
            </p:cNvCxnSpPr>
            <p:nvPr/>
          </p:nvCxnSpPr>
          <p:spPr>
            <a:xfrm flipV="1">
              <a:off x="2057400" y="3239089"/>
              <a:ext cx="380716" cy="37195"/>
            </a:xfrm>
            <a:prstGeom prst="straightConnector1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7" idx="6"/>
              <a:endCxn id="8" idx="2"/>
            </p:cNvCxnSpPr>
            <p:nvPr/>
          </p:nvCxnSpPr>
          <p:spPr>
            <a:xfrm>
              <a:off x="2971881" y="3239089"/>
              <a:ext cx="205662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2971881" y="3123586"/>
              <a:ext cx="205662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urved Connector 11"/>
            <p:cNvCxnSpPr>
              <a:stCxn id="7" idx="1"/>
              <a:endCxn id="7" idx="7"/>
            </p:cNvCxnSpPr>
            <p:nvPr/>
          </p:nvCxnSpPr>
          <p:spPr>
            <a:xfrm rot="5400000" flipH="1" flipV="1">
              <a:off x="2703887" y="2861729"/>
              <a:ext cx="13703" cy="376888"/>
            </a:xfrm>
            <a:prstGeom prst="curvedConnector3">
              <a:avLst>
                <a:gd name="adj1" fmla="val 2415079"/>
              </a:avLst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urved Connector 12"/>
            <p:cNvCxnSpPr>
              <a:stCxn id="8" idx="1"/>
              <a:endCxn id="8" idx="7"/>
            </p:cNvCxnSpPr>
            <p:nvPr/>
          </p:nvCxnSpPr>
          <p:spPr>
            <a:xfrm rot="5400000" flipH="1" flipV="1">
              <a:off x="5296193" y="2861729"/>
              <a:ext cx="13703" cy="376889"/>
            </a:xfrm>
            <a:prstGeom prst="curvedConnector3">
              <a:avLst>
                <a:gd name="adj1" fmla="val 2415079"/>
              </a:avLst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02" name="TextBox 13"/>
            <p:cNvSpPr txBox="1">
              <a:spLocks noChangeArrowheads="1"/>
            </p:cNvSpPr>
            <p:nvPr/>
          </p:nvSpPr>
          <p:spPr bwMode="auto">
            <a:xfrm>
              <a:off x="2438400" y="2438400"/>
              <a:ext cx="609600" cy="322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0,1</a:t>
              </a:r>
            </a:p>
          </p:txBody>
        </p:sp>
        <p:sp>
          <p:nvSpPr>
            <p:cNvPr id="5203" name="TextBox 14"/>
            <p:cNvSpPr txBox="1">
              <a:spLocks noChangeArrowheads="1"/>
            </p:cNvSpPr>
            <p:nvPr/>
          </p:nvSpPr>
          <p:spPr bwMode="auto">
            <a:xfrm>
              <a:off x="3886200" y="2743200"/>
              <a:ext cx="304800" cy="322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2</a:t>
              </a:r>
            </a:p>
          </p:txBody>
        </p:sp>
        <p:sp>
          <p:nvSpPr>
            <p:cNvPr id="5204" name="TextBox 15"/>
            <p:cNvSpPr txBox="1">
              <a:spLocks noChangeArrowheads="1"/>
            </p:cNvSpPr>
            <p:nvPr/>
          </p:nvSpPr>
          <p:spPr bwMode="auto">
            <a:xfrm>
              <a:off x="3886200" y="3276600"/>
              <a:ext cx="304800" cy="322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2</a:t>
              </a:r>
            </a:p>
          </p:txBody>
        </p:sp>
        <p:sp>
          <p:nvSpPr>
            <p:cNvPr id="5205" name="TextBox 16"/>
            <p:cNvSpPr txBox="1">
              <a:spLocks noChangeArrowheads="1"/>
            </p:cNvSpPr>
            <p:nvPr/>
          </p:nvSpPr>
          <p:spPr bwMode="auto">
            <a:xfrm>
              <a:off x="5029200" y="2438400"/>
              <a:ext cx="609600" cy="322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0,1</a:t>
              </a:r>
            </a:p>
          </p:txBody>
        </p:sp>
      </p:grpSp>
      <p:grpSp>
        <p:nvGrpSpPr>
          <p:cNvPr id="5128" name="Group 17"/>
          <p:cNvGrpSpPr>
            <a:grpSpLocks/>
          </p:cNvGrpSpPr>
          <p:nvPr/>
        </p:nvGrpSpPr>
        <p:grpSpPr bwMode="auto">
          <a:xfrm>
            <a:off x="914400" y="3657600"/>
            <a:ext cx="2895600" cy="2070100"/>
            <a:chOff x="2209800" y="4114800"/>
            <a:chExt cx="3657600" cy="2442184"/>
          </a:xfrm>
        </p:grpSpPr>
        <p:sp>
          <p:nvSpPr>
            <p:cNvPr id="19" name="Oval 18"/>
            <p:cNvSpPr/>
            <p:nvPr/>
          </p:nvSpPr>
          <p:spPr>
            <a:xfrm>
              <a:off x="2751221" y="5790993"/>
              <a:ext cx="533400" cy="53375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t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4884821" y="5798484"/>
              <a:ext cx="533400" cy="53375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t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cxnSp>
          <p:nvCxnSpPr>
            <p:cNvPr id="21" name="Straight Arrow Connector 20"/>
            <p:cNvCxnSpPr>
              <a:endCxn id="19" idx="1"/>
            </p:cNvCxnSpPr>
            <p:nvPr/>
          </p:nvCxnSpPr>
          <p:spPr>
            <a:xfrm>
              <a:off x="2514600" y="5639292"/>
              <a:ext cx="314827" cy="23036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3886200" y="4571773"/>
              <a:ext cx="533400" cy="53376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t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23" name="Curved Connector 22"/>
            <p:cNvCxnSpPr>
              <a:stCxn id="22" idx="1"/>
              <a:endCxn id="22" idx="7"/>
            </p:cNvCxnSpPr>
            <p:nvPr/>
          </p:nvCxnSpPr>
          <p:spPr>
            <a:xfrm rot="5400000" flipH="1" flipV="1">
              <a:off x="4152360" y="4461002"/>
              <a:ext cx="13110" cy="376989"/>
            </a:xfrm>
            <a:prstGeom prst="curvedConnector3">
              <a:avLst>
                <a:gd name="adj1" fmla="val 2415079"/>
              </a:avLst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urved Connector 23"/>
            <p:cNvCxnSpPr>
              <a:stCxn id="20" idx="7"/>
              <a:endCxn id="20" idx="5"/>
            </p:cNvCxnSpPr>
            <p:nvPr/>
          </p:nvCxnSpPr>
          <p:spPr>
            <a:xfrm rot="16200000" flipH="1">
              <a:off x="5150859" y="6065903"/>
              <a:ext cx="378314" cy="12032"/>
            </a:xfrm>
            <a:prstGeom prst="curvedConnector5">
              <a:avLst>
                <a:gd name="adj1" fmla="val -2886"/>
                <a:gd name="adj2" fmla="val 2984921"/>
                <a:gd name="adj3" fmla="val 97114"/>
              </a:avLst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urved Connector 24"/>
            <p:cNvCxnSpPr>
              <a:stCxn id="19" idx="4"/>
              <a:endCxn id="19" idx="2"/>
            </p:cNvCxnSpPr>
            <p:nvPr/>
          </p:nvCxnSpPr>
          <p:spPr>
            <a:xfrm rot="5400000" flipH="1">
              <a:off x="2751599" y="6058430"/>
              <a:ext cx="265943" cy="266701"/>
            </a:xfrm>
            <a:prstGeom prst="curvedConnector4">
              <a:avLst>
                <a:gd name="adj1" fmla="val -73469"/>
                <a:gd name="adj2" fmla="val 206122"/>
              </a:avLst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20" idx="0"/>
              <a:endCxn id="22" idx="6"/>
            </p:cNvCxnSpPr>
            <p:nvPr/>
          </p:nvCxnSpPr>
          <p:spPr>
            <a:xfrm flipH="1" flipV="1">
              <a:off x="4419600" y="4839590"/>
              <a:ext cx="731922" cy="958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22" idx="2"/>
              <a:endCxn id="19" idx="0"/>
            </p:cNvCxnSpPr>
            <p:nvPr/>
          </p:nvCxnSpPr>
          <p:spPr>
            <a:xfrm flipH="1">
              <a:off x="3017922" y="4839590"/>
              <a:ext cx="868278" cy="95140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9" idx="7"/>
              <a:endCxn id="22" idx="3"/>
            </p:cNvCxnSpPr>
            <p:nvPr/>
          </p:nvCxnSpPr>
          <p:spPr>
            <a:xfrm flipV="1">
              <a:off x="3206416" y="5026874"/>
              <a:ext cx="757989" cy="84277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9" idx="5"/>
              <a:endCxn id="20" idx="3"/>
            </p:cNvCxnSpPr>
            <p:nvPr/>
          </p:nvCxnSpPr>
          <p:spPr>
            <a:xfrm>
              <a:off x="3206416" y="6246092"/>
              <a:ext cx="1756611" cy="749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0" idx="2"/>
              <a:endCxn id="19" idx="6"/>
            </p:cNvCxnSpPr>
            <p:nvPr/>
          </p:nvCxnSpPr>
          <p:spPr>
            <a:xfrm flipH="1" flipV="1">
              <a:off x="3284621" y="6058808"/>
              <a:ext cx="1600200" cy="749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22" idx="5"/>
              <a:endCxn id="20" idx="1"/>
            </p:cNvCxnSpPr>
            <p:nvPr/>
          </p:nvCxnSpPr>
          <p:spPr>
            <a:xfrm>
              <a:off x="4341395" y="5026874"/>
              <a:ext cx="621632" cy="85027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86" name="TextBox 31"/>
            <p:cNvSpPr txBox="1">
              <a:spLocks noChangeArrowheads="1"/>
            </p:cNvSpPr>
            <p:nvPr/>
          </p:nvSpPr>
          <p:spPr bwMode="auto">
            <a:xfrm>
              <a:off x="4876800" y="5105401"/>
              <a:ext cx="152400" cy="308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2</a:t>
              </a:r>
            </a:p>
          </p:txBody>
        </p:sp>
        <p:sp>
          <p:nvSpPr>
            <p:cNvPr id="5187" name="TextBox 32"/>
            <p:cNvSpPr txBox="1">
              <a:spLocks noChangeArrowheads="1"/>
            </p:cNvSpPr>
            <p:nvPr/>
          </p:nvSpPr>
          <p:spPr bwMode="auto">
            <a:xfrm>
              <a:off x="4038600" y="6248401"/>
              <a:ext cx="152400" cy="308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2</a:t>
              </a:r>
            </a:p>
          </p:txBody>
        </p:sp>
        <p:sp>
          <p:nvSpPr>
            <p:cNvPr id="5188" name="TextBox 33"/>
            <p:cNvSpPr txBox="1">
              <a:spLocks noChangeArrowheads="1"/>
            </p:cNvSpPr>
            <p:nvPr/>
          </p:nvSpPr>
          <p:spPr bwMode="auto">
            <a:xfrm flipH="1">
              <a:off x="3200400" y="4876800"/>
              <a:ext cx="304800" cy="308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2</a:t>
              </a:r>
            </a:p>
          </p:txBody>
        </p:sp>
        <p:sp>
          <p:nvSpPr>
            <p:cNvPr id="5189" name="TextBox 34"/>
            <p:cNvSpPr txBox="1">
              <a:spLocks noChangeArrowheads="1"/>
            </p:cNvSpPr>
            <p:nvPr/>
          </p:nvSpPr>
          <p:spPr bwMode="auto">
            <a:xfrm>
              <a:off x="5715000" y="5867401"/>
              <a:ext cx="152400" cy="308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0</a:t>
              </a:r>
            </a:p>
          </p:txBody>
        </p:sp>
        <p:sp>
          <p:nvSpPr>
            <p:cNvPr id="5190" name="TextBox 35"/>
            <p:cNvSpPr txBox="1">
              <a:spLocks noChangeArrowheads="1"/>
            </p:cNvSpPr>
            <p:nvPr/>
          </p:nvSpPr>
          <p:spPr bwMode="auto">
            <a:xfrm flipH="1">
              <a:off x="4191000" y="4114800"/>
              <a:ext cx="304800" cy="308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0</a:t>
              </a:r>
            </a:p>
          </p:txBody>
        </p:sp>
        <p:sp>
          <p:nvSpPr>
            <p:cNvPr id="5191" name="TextBox 36"/>
            <p:cNvSpPr txBox="1">
              <a:spLocks noChangeArrowheads="1"/>
            </p:cNvSpPr>
            <p:nvPr/>
          </p:nvSpPr>
          <p:spPr bwMode="auto">
            <a:xfrm>
              <a:off x="2209800" y="6019800"/>
              <a:ext cx="152400" cy="308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0</a:t>
              </a:r>
            </a:p>
          </p:txBody>
        </p:sp>
        <p:sp>
          <p:nvSpPr>
            <p:cNvPr id="5192" name="TextBox 37"/>
            <p:cNvSpPr txBox="1">
              <a:spLocks noChangeArrowheads="1"/>
            </p:cNvSpPr>
            <p:nvPr/>
          </p:nvSpPr>
          <p:spPr bwMode="auto">
            <a:xfrm>
              <a:off x="3657600" y="5334001"/>
              <a:ext cx="304800" cy="308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1</a:t>
              </a:r>
            </a:p>
          </p:txBody>
        </p:sp>
        <p:sp>
          <p:nvSpPr>
            <p:cNvPr id="5193" name="TextBox 38"/>
            <p:cNvSpPr txBox="1">
              <a:spLocks noChangeArrowheads="1"/>
            </p:cNvSpPr>
            <p:nvPr/>
          </p:nvSpPr>
          <p:spPr bwMode="auto">
            <a:xfrm>
              <a:off x="4267200" y="5257800"/>
              <a:ext cx="304800" cy="308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1</a:t>
              </a:r>
            </a:p>
          </p:txBody>
        </p:sp>
        <p:sp>
          <p:nvSpPr>
            <p:cNvPr id="5194" name="TextBox 39"/>
            <p:cNvSpPr txBox="1">
              <a:spLocks noChangeArrowheads="1"/>
            </p:cNvSpPr>
            <p:nvPr/>
          </p:nvSpPr>
          <p:spPr bwMode="auto">
            <a:xfrm>
              <a:off x="3962400" y="5715000"/>
              <a:ext cx="304800" cy="308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100" b="1"/>
                <a:t>1</a:t>
              </a:r>
            </a:p>
          </p:txBody>
        </p:sp>
      </p:grpSp>
      <p:grpSp>
        <p:nvGrpSpPr>
          <p:cNvPr id="5129" name="Group 88"/>
          <p:cNvGrpSpPr>
            <a:grpSpLocks/>
          </p:cNvGrpSpPr>
          <p:nvPr/>
        </p:nvGrpSpPr>
        <p:grpSpPr bwMode="auto">
          <a:xfrm>
            <a:off x="4191000" y="3124200"/>
            <a:ext cx="4419600" cy="2565400"/>
            <a:chOff x="4191000" y="3124200"/>
            <a:chExt cx="4419600" cy="2564840"/>
          </a:xfrm>
        </p:grpSpPr>
        <p:sp>
          <p:nvSpPr>
            <p:cNvPr id="42" name="Oval 41"/>
            <p:cNvSpPr/>
            <p:nvPr/>
          </p:nvSpPr>
          <p:spPr>
            <a:xfrm>
              <a:off x="4640263" y="4146327"/>
              <a:ext cx="449262" cy="46821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0</a:t>
              </a:r>
              <a:r>
                <a:rPr lang="en-US" sz="1200" b="1" dirty="0">
                  <a:solidFill>
                    <a:schemeClr val="tx1"/>
                  </a:solidFill>
                </a:rPr>
                <a:t>t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43" name="Oval 42"/>
            <p:cNvSpPr/>
            <p:nvPr/>
          </p:nvSpPr>
          <p:spPr>
            <a:xfrm>
              <a:off x="5434013" y="3124200"/>
              <a:ext cx="449262" cy="46821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1</a:t>
              </a:r>
              <a:r>
                <a:rPr lang="en-US" sz="1200" b="1" dirty="0">
                  <a:solidFill>
                    <a:schemeClr val="tx1"/>
                  </a:solidFill>
                </a:rPr>
                <a:t>t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44" name="Oval 43"/>
            <p:cNvSpPr/>
            <p:nvPr/>
          </p:nvSpPr>
          <p:spPr>
            <a:xfrm>
              <a:off x="5434013" y="5217656"/>
              <a:ext cx="449262" cy="46662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1</a:t>
              </a:r>
              <a:r>
                <a:rPr lang="en-US" sz="1200" b="1" dirty="0">
                  <a:solidFill>
                    <a:schemeClr val="tx1"/>
                  </a:solidFill>
                </a:rPr>
                <a:t>t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5" name="Oval 44"/>
            <p:cNvSpPr/>
            <p:nvPr/>
          </p:nvSpPr>
          <p:spPr>
            <a:xfrm>
              <a:off x="6835775" y="3124200"/>
              <a:ext cx="449263" cy="46662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0</a:t>
              </a:r>
              <a:r>
                <a:rPr lang="en-US" sz="1200" b="1" dirty="0">
                  <a:solidFill>
                    <a:schemeClr val="tx1"/>
                  </a:solidFill>
                </a:rPr>
                <a:t>t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6835775" y="5217656"/>
              <a:ext cx="449263" cy="46662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0</a:t>
              </a:r>
              <a:r>
                <a:rPr lang="en-US" sz="1200" b="1" dirty="0">
                  <a:solidFill>
                    <a:schemeClr val="tx1"/>
                  </a:solidFill>
                </a:rPr>
                <a:t>t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7" name="Oval 46"/>
            <p:cNvSpPr/>
            <p:nvPr/>
          </p:nvSpPr>
          <p:spPr>
            <a:xfrm>
              <a:off x="7769225" y="4146327"/>
              <a:ext cx="449263" cy="46821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1</a:t>
              </a:r>
              <a:r>
                <a:rPr lang="en-US" sz="1200" b="1" dirty="0">
                  <a:solidFill>
                    <a:schemeClr val="tx1"/>
                  </a:solidFill>
                </a:rPr>
                <a:t>t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48" name="Straight Arrow Connector 47"/>
            <p:cNvCxnSpPr>
              <a:endCxn id="42" idx="0"/>
            </p:cNvCxnSpPr>
            <p:nvPr/>
          </p:nvCxnSpPr>
          <p:spPr>
            <a:xfrm>
              <a:off x="4687888" y="3903493"/>
              <a:ext cx="177800" cy="242834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42" idx="7"/>
              <a:endCxn id="45" idx="3"/>
            </p:cNvCxnSpPr>
            <p:nvPr/>
          </p:nvCxnSpPr>
          <p:spPr>
            <a:xfrm flipV="1">
              <a:off x="5024438" y="3522576"/>
              <a:ext cx="1876425" cy="69199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45" idx="4"/>
              <a:endCxn id="46" idx="0"/>
            </p:cNvCxnSpPr>
            <p:nvPr/>
          </p:nvCxnSpPr>
          <p:spPr>
            <a:xfrm>
              <a:off x="7059613" y="3590823"/>
              <a:ext cx="0" cy="162683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46" idx="2"/>
              <a:endCxn id="42" idx="5"/>
            </p:cNvCxnSpPr>
            <p:nvPr/>
          </p:nvCxnSpPr>
          <p:spPr>
            <a:xfrm flipH="1" flipV="1">
              <a:off x="5024438" y="4544703"/>
              <a:ext cx="1811337" cy="90626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43" idx="6"/>
              <a:endCxn id="47" idx="1"/>
            </p:cNvCxnSpPr>
            <p:nvPr/>
          </p:nvCxnSpPr>
          <p:spPr>
            <a:xfrm>
              <a:off x="5883275" y="3357512"/>
              <a:ext cx="1952625" cy="85706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47" idx="3"/>
              <a:endCxn id="44" idx="6"/>
            </p:cNvCxnSpPr>
            <p:nvPr/>
          </p:nvCxnSpPr>
          <p:spPr>
            <a:xfrm flipH="1">
              <a:off x="5883275" y="4544703"/>
              <a:ext cx="1952625" cy="90626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44" idx="0"/>
              <a:endCxn id="43" idx="4"/>
            </p:cNvCxnSpPr>
            <p:nvPr/>
          </p:nvCxnSpPr>
          <p:spPr>
            <a:xfrm flipV="1">
              <a:off x="5659438" y="3592411"/>
              <a:ext cx="0" cy="162524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45" idx="2"/>
              <a:endCxn id="43" idx="6"/>
            </p:cNvCxnSpPr>
            <p:nvPr/>
          </p:nvCxnSpPr>
          <p:spPr>
            <a:xfrm flipH="1">
              <a:off x="5883275" y="3357512"/>
              <a:ext cx="9525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42" idx="4"/>
              <a:endCxn id="44" idx="1"/>
            </p:cNvCxnSpPr>
            <p:nvPr/>
          </p:nvCxnSpPr>
          <p:spPr>
            <a:xfrm>
              <a:off x="4865688" y="4614538"/>
              <a:ext cx="635000" cy="67136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46" idx="7"/>
              <a:endCxn id="47" idx="4"/>
            </p:cNvCxnSpPr>
            <p:nvPr/>
          </p:nvCxnSpPr>
          <p:spPr>
            <a:xfrm flipV="1">
              <a:off x="7218363" y="4614538"/>
              <a:ext cx="776287" cy="67136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43" idx="5"/>
              <a:endCxn id="46" idx="1"/>
            </p:cNvCxnSpPr>
            <p:nvPr/>
          </p:nvCxnSpPr>
          <p:spPr>
            <a:xfrm>
              <a:off x="5818188" y="3522576"/>
              <a:ext cx="1082675" cy="176332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44" idx="7"/>
              <a:endCxn id="45" idx="3"/>
            </p:cNvCxnSpPr>
            <p:nvPr/>
          </p:nvCxnSpPr>
          <p:spPr>
            <a:xfrm flipV="1">
              <a:off x="5818188" y="3522576"/>
              <a:ext cx="1082675" cy="176332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7" idx="2"/>
              <a:endCxn id="42" idx="6"/>
            </p:cNvCxnSpPr>
            <p:nvPr/>
          </p:nvCxnSpPr>
          <p:spPr>
            <a:xfrm flipH="1">
              <a:off x="5089525" y="4379639"/>
              <a:ext cx="26797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49" name="TextBox 60"/>
            <p:cNvSpPr txBox="1">
              <a:spLocks noChangeArrowheads="1"/>
            </p:cNvSpPr>
            <p:nvPr/>
          </p:nvSpPr>
          <p:spPr bwMode="auto">
            <a:xfrm>
              <a:off x="6602361" y="3124200"/>
              <a:ext cx="1868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200" b="1"/>
                <a:t>2</a:t>
              </a:r>
            </a:p>
          </p:txBody>
        </p:sp>
        <p:sp>
          <p:nvSpPr>
            <p:cNvPr id="5150" name="TextBox 61"/>
            <p:cNvSpPr txBox="1">
              <a:spLocks noChangeArrowheads="1"/>
            </p:cNvSpPr>
            <p:nvPr/>
          </p:nvSpPr>
          <p:spPr bwMode="auto">
            <a:xfrm>
              <a:off x="4780935" y="4633202"/>
              <a:ext cx="1868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200" b="1"/>
                <a:t>2</a:t>
              </a:r>
            </a:p>
          </p:txBody>
        </p:sp>
        <p:sp>
          <p:nvSpPr>
            <p:cNvPr id="5151" name="TextBox 62"/>
            <p:cNvSpPr txBox="1">
              <a:spLocks noChangeArrowheads="1"/>
            </p:cNvSpPr>
            <p:nvPr/>
          </p:nvSpPr>
          <p:spPr bwMode="auto">
            <a:xfrm>
              <a:off x="5855110" y="5071299"/>
              <a:ext cx="1868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200" b="1"/>
                <a:t>2</a:t>
              </a:r>
            </a:p>
          </p:txBody>
        </p:sp>
        <p:sp>
          <p:nvSpPr>
            <p:cNvPr id="5152" name="TextBox 63"/>
            <p:cNvSpPr txBox="1">
              <a:spLocks noChangeArrowheads="1"/>
            </p:cNvSpPr>
            <p:nvPr/>
          </p:nvSpPr>
          <p:spPr bwMode="auto">
            <a:xfrm>
              <a:off x="5715001" y="3581400"/>
              <a:ext cx="1524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200" b="1"/>
                <a:t>2</a:t>
              </a:r>
            </a:p>
          </p:txBody>
        </p:sp>
        <p:sp>
          <p:nvSpPr>
            <p:cNvPr id="5153" name="TextBox 64"/>
            <p:cNvSpPr txBox="1">
              <a:spLocks noChangeArrowheads="1"/>
            </p:cNvSpPr>
            <p:nvPr/>
          </p:nvSpPr>
          <p:spPr bwMode="auto">
            <a:xfrm>
              <a:off x="7162800" y="4953000"/>
              <a:ext cx="1868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200" b="1"/>
                <a:t>2</a:t>
              </a:r>
            </a:p>
          </p:txBody>
        </p:sp>
        <p:sp>
          <p:nvSpPr>
            <p:cNvPr id="5154" name="TextBox 65"/>
            <p:cNvSpPr txBox="1">
              <a:spLocks noChangeArrowheads="1"/>
            </p:cNvSpPr>
            <p:nvPr/>
          </p:nvSpPr>
          <p:spPr bwMode="auto">
            <a:xfrm>
              <a:off x="7536426" y="4146427"/>
              <a:ext cx="1868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200" b="1"/>
                <a:t>2</a:t>
              </a:r>
            </a:p>
          </p:txBody>
        </p:sp>
        <p:sp>
          <p:nvSpPr>
            <p:cNvPr id="5155" name="TextBox 66"/>
            <p:cNvSpPr txBox="1">
              <a:spLocks noChangeArrowheads="1"/>
            </p:cNvSpPr>
            <p:nvPr/>
          </p:nvSpPr>
          <p:spPr bwMode="auto">
            <a:xfrm>
              <a:off x="7116097" y="3562297"/>
              <a:ext cx="1868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200" b="1"/>
                <a:t>1</a:t>
              </a:r>
            </a:p>
          </p:txBody>
        </p:sp>
        <p:sp>
          <p:nvSpPr>
            <p:cNvPr id="5156" name="TextBox 67"/>
            <p:cNvSpPr txBox="1">
              <a:spLocks noChangeArrowheads="1"/>
            </p:cNvSpPr>
            <p:nvPr/>
          </p:nvSpPr>
          <p:spPr bwMode="auto">
            <a:xfrm>
              <a:off x="5410200" y="4953000"/>
              <a:ext cx="1868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200" b="1"/>
                <a:t>1</a:t>
              </a:r>
            </a:p>
          </p:txBody>
        </p:sp>
        <p:sp>
          <p:nvSpPr>
            <p:cNvPr id="5157" name="TextBox 68"/>
            <p:cNvSpPr txBox="1">
              <a:spLocks noChangeArrowheads="1"/>
            </p:cNvSpPr>
            <p:nvPr/>
          </p:nvSpPr>
          <p:spPr bwMode="auto">
            <a:xfrm>
              <a:off x="4921045" y="3903040"/>
              <a:ext cx="1868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200" b="1"/>
                <a:t>1</a:t>
              </a:r>
            </a:p>
          </p:txBody>
        </p:sp>
        <p:sp>
          <p:nvSpPr>
            <p:cNvPr id="5158" name="TextBox 69"/>
            <p:cNvSpPr txBox="1">
              <a:spLocks noChangeArrowheads="1"/>
            </p:cNvSpPr>
            <p:nvPr/>
          </p:nvSpPr>
          <p:spPr bwMode="auto">
            <a:xfrm>
              <a:off x="6555658" y="5363364"/>
              <a:ext cx="1868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200" b="1"/>
                <a:t>1</a:t>
              </a:r>
            </a:p>
          </p:txBody>
        </p:sp>
        <p:sp>
          <p:nvSpPr>
            <p:cNvPr id="5159" name="TextBox 70"/>
            <p:cNvSpPr txBox="1">
              <a:spLocks noChangeArrowheads="1"/>
            </p:cNvSpPr>
            <p:nvPr/>
          </p:nvSpPr>
          <p:spPr bwMode="auto">
            <a:xfrm>
              <a:off x="7629832" y="4584524"/>
              <a:ext cx="1868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200" b="1"/>
                <a:t>1</a:t>
              </a:r>
            </a:p>
          </p:txBody>
        </p:sp>
        <p:sp>
          <p:nvSpPr>
            <p:cNvPr id="5160" name="TextBox 71"/>
            <p:cNvSpPr txBox="1">
              <a:spLocks noChangeArrowheads="1"/>
            </p:cNvSpPr>
            <p:nvPr/>
          </p:nvSpPr>
          <p:spPr bwMode="auto">
            <a:xfrm>
              <a:off x="6182032" y="3318910"/>
              <a:ext cx="1868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200" b="1"/>
                <a:t>1</a:t>
              </a:r>
            </a:p>
          </p:txBody>
        </p:sp>
        <p:cxnSp>
          <p:nvCxnSpPr>
            <p:cNvPr id="73" name="Curved Connector 72"/>
            <p:cNvCxnSpPr/>
            <p:nvPr/>
          </p:nvCxnSpPr>
          <p:spPr>
            <a:xfrm rot="16200000" flipH="1">
              <a:off x="8073258" y="4409000"/>
              <a:ext cx="241247" cy="7937"/>
            </a:xfrm>
            <a:prstGeom prst="curvedConnector5">
              <a:avLst>
                <a:gd name="adj1" fmla="val -2886"/>
                <a:gd name="adj2" fmla="val 2984921"/>
                <a:gd name="adj3" fmla="val 97114"/>
              </a:avLst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urved Connector 73"/>
            <p:cNvCxnSpPr/>
            <p:nvPr/>
          </p:nvCxnSpPr>
          <p:spPr>
            <a:xfrm rot="5400000">
              <a:off x="5364983" y="5480329"/>
              <a:ext cx="241247" cy="7937"/>
            </a:xfrm>
            <a:prstGeom prst="curvedConnector5">
              <a:avLst>
                <a:gd name="adj1" fmla="val -2886"/>
                <a:gd name="adj2" fmla="val 2984921"/>
                <a:gd name="adj3" fmla="val 97114"/>
              </a:avLst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urved Connector 74"/>
            <p:cNvCxnSpPr/>
            <p:nvPr/>
          </p:nvCxnSpPr>
          <p:spPr>
            <a:xfrm rot="16200000" flipH="1">
              <a:off x="7139808" y="3337672"/>
              <a:ext cx="241247" cy="7937"/>
            </a:xfrm>
            <a:prstGeom prst="curvedConnector5">
              <a:avLst>
                <a:gd name="adj1" fmla="val -2886"/>
                <a:gd name="adj2" fmla="val 2984921"/>
                <a:gd name="adj3" fmla="val 97114"/>
              </a:avLst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urved Connector 75"/>
            <p:cNvCxnSpPr/>
            <p:nvPr/>
          </p:nvCxnSpPr>
          <p:spPr>
            <a:xfrm rot="5400000">
              <a:off x="4523608" y="4359798"/>
              <a:ext cx="241247" cy="7937"/>
            </a:xfrm>
            <a:prstGeom prst="curvedConnector5">
              <a:avLst>
                <a:gd name="adj1" fmla="val -2886"/>
                <a:gd name="adj2" fmla="val 2984921"/>
                <a:gd name="adj3" fmla="val 97114"/>
              </a:avLst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urved Connector 76"/>
            <p:cNvCxnSpPr/>
            <p:nvPr/>
          </p:nvCxnSpPr>
          <p:spPr>
            <a:xfrm rot="5400000">
              <a:off x="5364983" y="3337672"/>
              <a:ext cx="241247" cy="7937"/>
            </a:xfrm>
            <a:prstGeom prst="curvedConnector5">
              <a:avLst>
                <a:gd name="adj1" fmla="val -2886"/>
                <a:gd name="adj2" fmla="val 2984921"/>
                <a:gd name="adj3" fmla="val 97114"/>
              </a:avLst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urved Connector 77"/>
            <p:cNvCxnSpPr/>
            <p:nvPr/>
          </p:nvCxnSpPr>
          <p:spPr>
            <a:xfrm rot="5400000" flipH="1" flipV="1">
              <a:off x="7139808" y="5480329"/>
              <a:ext cx="241247" cy="7937"/>
            </a:xfrm>
            <a:prstGeom prst="curvedConnector5">
              <a:avLst>
                <a:gd name="adj1" fmla="val -2886"/>
                <a:gd name="adj2" fmla="val 2984921"/>
                <a:gd name="adj3" fmla="val 97114"/>
              </a:avLst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67" name="TextBox 78"/>
            <p:cNvSpPr txBox="1">
              <a:spLocks noChangeArrowheads="1"/>
            </p:cNvSpPr>
            <p:nvPr/>
          </p:nvSpPr>
          <p:spPr bwMode="auto">
            <a:xfrm>
              <a:off x="7489723" y="3221555"/>
              <a:ext cx="1868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200" b="1"/>
                <a:t>0</a:t>
              </a:r>
            </a:p>
          </p:txBody>
        </p:sp>
        <p:sp>
          <p:nvSpPr>
            <p:cNvPr id="5168" name="TextBox 79"/>
            <p:cNvSpPr txBox="1">
              <a:spLocks noChangeArrowheads="1"/>
            </p:cNvSpPr>
            <p:nvPr/>
          </p:nvSpPr>
          <p:spPr bwMode="auto">
            <a:xfrm>
              <a:off x="5061155" y="5363364"/>
              <a:ext cx="1868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200" b="1"/>
                <a:t>0</a:t>
              </a:r>
            </a:p>
          </p:txBody>
        </p:sp>
        <p:sp>
          <p:nvSpPr>
            <p:cNvPr id="5169" name="TextBox 80"/>
            <p:cNvSpPr txBox="1">
              <a:spLocks noChangeArrowheads="1"/>
            </p:cNvSpPr>
            <p:nvPr/>
          </p:nvSpPr>
          <p:spPr bwMode="auto">
            <a:xfrm>
              <a:off x="7489723" y="5412041"/>
              <a:ext cx="1868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200" b="1"/>
                <a:t>0</a:t>
              </a:r>
            </a:p>
          </p:txBody>
        </p:sp>
        <p:sp>
          <p:nvSpPr>
            <p:cNvPr id="5170" name="TextBox 81"/>
            <p:cNvSpPr txBox="1">
              <a:spLocks noChangeArrowheads="1"/>
            </p:cNvSpPr>
            <p:nvPr/>
          </p:nvSpPr>
          <p:spPr bwMode="auto">
            <a:xfrm>
              <a:off x="4191000" y="4267200"/>
              <a:ext cx="1868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200" b="1"/>
                <a:t>0</a:t>
              </a:r>
            </a:p>
          </p:txBody>
        </p:sp>
        <p:sp>
          <p:nvSpPr>
            <p:cNvPr id="5171" name="TextBox 82"/>
            <p:cNvSpPr txBox="1">
              <a:spLocks noChangeArrowheads="1"/>
            </p:cNvSpPr>
            <p:nvPr/>
          </p:nvSpPr>
          <p:spPr bwMode="auto">
            <a:xfrm>
              <a:off x="8423787" y="4292459"/>
              <a:ext cx="1868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200" b="1"/>
                <a:t>0</a:t>
              </a:r>
            </a:p>
          </p:txBody>
        </p:sp>
        <p:sp>
          <p:nvSpPr>
            <p:cNvPr id="5172" name="TextBox 83"/>
            <p:cNvSpPr txBox="1">
              <a:spLocks noChangeArrowheads="1"/>
            </p:cNvSpPr>
            <p:nvPr/>
          </p:nvSpPr>
          <p:spPr bwMode="auto">
            <a:xfrm>
              <a:off x="5061155" y="3221555"/>
              <a:ext cx="1868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200" b="1"/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 machines with output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F05E8-8648-4738-8E7F-68A03F5A0E7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210281"/>
              </p:ext>
            </p:extLst>
          </p:nvPr>
        </p:nvGraphicFramePr>
        <p:xfrm>
          <a:off x="609600" y="1828800"/>
          <a:ext cx="3581400" cy="25966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5350"/>
                <a:gridCol w="895350"/>
                <a:gridCol w="895350"/>
                <a:gridCol w="895350"/>
              </a:tblGrid>
              <a:tr h="370946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33" marB="45733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Input</a:t>
                      </a:r>
                      <a:endParaRPr lang="en-US" sz="1800" dirty="0"/>
                    </a:p>
                  </a:txBody>
                  <a:tcPr marT="45733" marB="45733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Output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State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 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1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1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Beep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1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3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3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4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4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3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5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5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4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lang="en-US" sz="1800" baseline="-25000" dirty="0" smtClean="0"/>
                        <a:t>5</a:t>
                      </a:r>
                      <a:endParaRPr lang="en-US" sz="1800" baseline="-25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Buzzer</a:t>
                      </a:r>
                    </a:p>
                  </a:txBody>
                  <a:tcPr marT="45733" marB="45733"/>
                </a:tc>
              </a:tr>
            </a:tbl>
          </a:graphicData>
        </a:graphic>
      </p:graphicFrame>
      <p:sp>
        <p:nvSpPr>
          <p:cNvPr id="15402" name="Oval 5"/>
          <p:cNvSpPr>
            <a:spLocks noChangeArrowheads="1"/>
          </p:cNvSpPr>
          <p:nvPr/>
        </p:nvSpPr>
        <p:spPr bwMode="auto">
          <a:xfrm>
            <a:off x="6559550" y="4970463"/>
            <a:ext cx="542925" cy="5413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 dirty="0" smtClean="0">
                <a:latin typeface="Tahoma" pitchFamily="34" charset="0"/>
              </a:rPr>
              <a:t>S</a:t>
            </a:r>
            <a:r>
              <a:rPr lang="en-US" sz="1400" baseline="-25000" dirty="0" smtClean="0">
                <a:latin typeface="Tahoma" pitchFamily="34" charset="0"/>
              </a:rPr>
              <a:t>4</a:t>
            </a:r>
            <a:endParaRPr lang="en-US" sz="1400" baseline="-25000" dirty="0">
              <a:latin typeface="Tahoma" pitchFamily="34" charset="0"/>
            </a:endParaRPr>
          </a:p>
        </p:txBody>
      </p:sp>
      <p:sp>
        <p:nvSpPr>
          <p:cNvPr id="15403" name="Oval 6"/>
          <p:cNvSpPr>
            <a:spLocks noChangeArrowheads="1"/>
          </p:cNvSpPr>
          <p:nvPr/>
        </p:nvSpPr>
        <p:spPr bwMode="auto">
          <a:xfrm>
            <a:off x="7491413" y="4970463"/>
            <a:ext cx="541337" cy="5413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 dirty="0" smtClean="0">
                <a:latin typeface="Tahoma" pitchFamily="34" charset="0"/>
              </a:rPr>
              <a:t>S</a:t>
            </a:r>
            <a:r>
              <a:rPr lang="en-US" sz="1400" baseline="-25000" dirty="0" smtClean="0">
                <a:latin typeface="Tahoma" pitchFamily="34" charset="0"/>
              </a:rPr>
              <a:t>5</a:t>
            </a:r>
            <a:endParaRPr lang="en-US" sz="1400" baseline="-25000" dirty="0">
              <a:latin typeface="Tahoma" pitchFamily="34" charset="0"/>
            </a:endParaRPr>
          </a:p>
        </p:txBody>
      </p:sp>
      <p:cxnSp>
        <p:nvCxnSpPr>
          <p:cNvPr id="15404" name="AutoShape 7"/>
          <p:cNvCxnSpPr>
            <a:cxnSpLocks noChangeShapeType="1"/>
            <a:stCxn id="15402" idx="7"/>
            <a:endCxn id="15403" idx="1"/>
          </p:cNvCxnSpPr>
          <p:nvPr/>
        </p:nvCxnSpPr>
        <p:spPr bwMode="auto">
          <a:xfrm>
            <a:off x="7024688" y="5049838"/>
            <a:ext cx="5461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5" name="AutoShape 8"/>
          <p:cNvCxnSpPr>
            <a:cxnSpLocks noChangeShapeType="1"/>
            <a:stCxn id="15403" idx="3"/>
            <a:endCxn id="15402" idx="5"/>
          </p:cNvCxnSpPr>
          <p:nvPr/>
        </p:nvCxnSpPr>
        <p:spPr bwMode="auto">
          <a:xfrm flipH="1">
            <a:off x="7024688" y="5432425"/>
            <a:ext cx="5461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3" name="AutoShape 24"/>
          <p:cNvCxnSpPr>
            <a:cxnSpLocks noChangeShapeType="1"/>
          </p:cNvCxnSpPr>
          <p:nvPr/>
        </p:nvCxnSpPr>
        <p:spPr bwMode="auto">
          <a:xfrm rot="5400000" flipH="1" flipV="1">
            <a:off x="7789863" y="5270500"/>
            <a:ext cx="382588" cy="1587"/>
          </a:xfrm>
          <a:prstGeom prst="curvedConnector5">
            <a:avLst>
              <a:gd name="adj1" fmla="val -26667"/>
              <a:gd name="adj2" fmla="val 28819574"/>
              <a:gd name="adj3" fmla="val 13376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14" name="Text Box 29"/>
          <p:cNvSpPr txBox="1">
            <a:spLocks noChangeArrowheads="1"/>
          </p:cNvSpPr>
          <p:nvPr/>
        </p:nvSpPr>
        <p:spPr bwMode="auto">
          <a:xfrm>
            <a:off x="7024688" y="4760913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R</a:t>
            </a:r>
          </a:p>
        </p:txBody>
      </p:sp>
      <p:sp>
        <p:nvSpPr>
          <p:cNvPr id="15415" name="Text Box 30"/>
          <p:cNvSpPr txBox="1">
            <a:spLocks noChangeArrowheads="1"/>
          </p:cNvSpPr>
          <p:nvPr/>
        </p:nvSpPr>
        <p:spPr bwMode="auto">
          <a:xfrm>
            <a:off x="7283450" y="5402263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L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632450" y="4760913"/>
            <a:ext cx="1006475" cy="946150"/>
            <a:chOff x="5632450" y="4760913"/>
            <a:chExt cx="1006475" cy="946150"/>
          </a:xfrm>
        </p:grpSpPr>
        <p:sp>
          <p:nvSpPr>
            <p:cNvPr id="15407" name="Oval 18"/>
            <p:cNvSpPr>
              <a:spLocks noChangeArrowheads="1"/>
            </p:cNvSpPr>
            <p:nvPr/>
          </p:nvSpPr>
          <p:spPr bwMode="auto">
            <a:xfrm>
              <a:off x="5632450" y="4972050"/>
              <a:ext cx="542925" cy="5413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latin typeface="Tahoma" pitchFamily="34" charset="0"/>
                </a:rPr>
                <a:t>S</a:t>
              </a:r>
              <a:r>
                <a:rPr lang="en-US" sz="1400" baseline="-25000" dirty="0" smtClean="0">
                  <a:latin typeface="Tahoma" pitchFamily="34" charset="0"/>
                </a:rPr>
                <a:t>3</a:t>
              </a:r>
              <a:endParaRPr lang="en-US" sz="1400" baseline="-25000" dirty="0">
                <a:latin typeface="Tahoma" pitchFamily="34" charset="0"/>
              </a:endParaRPr>
            </a:p>
          </p:txBody>
        </p:sp>
        <p:cxnSp>
          <p:nvCxnSpPr>
            <p:cNvPr id="15410" name="AutoShape 21"/>
            <p:cNvCxnSpPr>
              <a:cxnSpLocks noChangeShapeType="1"/>
            </p:cNvCxnSpPr>
            <p:nvPr/>
          </p:nvCxnSpPr>
          <p:spPr bwMode="auto">
            <a:xfrm>
              <a:off x="6092825" y="5049838"/>
              <a:ext cx="5461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11" name="AutoShape 22"/>
            <p:cNvCxnSpPr>
              <a:cxnSpLocks noChangeShapeType="1"/>
            </p:cNvCxnSpPr>
            <p:nvPr/>
          </p:nvCxnSpPr>
          <p:spPr bwMode="auto">
            <a:xfrm flipH="1">
              <a:off x="6092825" y="5434013"/>
              <a:ext cx="5461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416" name="Text Box 31"/>
            <p:cNvSpPr txBox="1">
              <a:spLocks noChangeArrowheads="1"/>
            </p:cNvSpPr>
            <p:nvPr/>
          </p:nvSpPr>
          <p:spPr bwMode="auto">
            <a:xfrm>
              <a:off x="6092825" y="4760913"/>
              <a:ext cx="29527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400">
                  <a:latin typeface="Tahoma" pitchFamily="34" charset="0"/>
                </a:rPr>
                <a:t>R</a:t>
              </a:r>
            </a:p>
          </p:txBody>
        </p:sp>
        <p:sp>
          <p:nvSpPr>
            <p:cNvPr id="15417" name="Text Box 32"/>
            <p:cNvSpPr txBox="1">
              <a:spLocks noChangeArrowheads="1"/>
            </p:cNvSpPr>
            <p:nvPr/>
          </p:nvSpPr>
          <p:spPr bwMode="auto">
            <a:xfrm>
              <a:off x="6353175" y="5402263"/>
              <a:ext cx="27305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400">
                  <a:latin typeface="Tahoma" pitchFamily="34" charset="0"/>
                </a:rPr>
                <a:t>L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872360" y="4771231"/>
            <a:ext cx="1770062" cy="939800"/>
            <a:chOff x="3941763" y="4760913"/>
            <a:chExt cx="1770062" cy="939800"/>
          </a:xfrm>
        </p:grpSpPr>
        <p:sp>
          <p:nvSpPr>
            <p:cNvPr id="15406" name="Oval 16"/>
            <p:cNvSpPr>
              <a:spLocks noChangeArrowheads="1"/>
            </p:cNvSpPr>
            <p:nvPr/>
          </p:nvSpPr>
          <p:spPr bwMode="auto">
            <a:xfrm>
              <a:off x="4699000" y="4972050"/>
              <a:ext cx="542925" cy="5413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Tahoma" pitchFamily="34" charset="0"/>
                </a:rPr>
                <a:t>S</a:t>
              </a:r>
              <a:r>
                <a:rPr lang="en-US" sz="1400" baseline="-25000" dirty="0">
                  <a:latin typeface="Tahoma" pitchFamily="34" charset="0"/>
                </a:rPr>
                <a:t>1</a:t>
              </a:r>
            </a:p>
          </p:txBody>
        </p:sp>
        <p:cxnSp>
          <p:nvCxnSpPr>
            <p:cNvPr id="15408" name="AutoShape 19"/>
            <p:cNvCxnSpPr>
              <a:cxnSpLocks noChangeShapeType="1"/>
              <a:endCxn id="15407" idx="1"/>
            </p:cNvCxnSpPr>
            <p:nvPr/>
          </p:nvCxnSpPr>
          <p:spPr bwMode="auto">
            <a:xfrm>
              <a:off x="5165725" y="5051425"/>
              <a:ext cx="5461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09" name="AutoShape 20"/>
            <p:cNvCxnSpPr>
              <a:cxnSpLocks noChangeShapeType="1"/>
              <a:stCxn id="15407" idx="3"/>
            </p:cNvCxnSpPr>
            <p:nvPr/>
          </p:nvCxnSpPr>
          <p:spPr bwMode="auto">
            <a:xfrm flipH="1">
              <a:off x="5165725" y="5434013"/>
              <a:ext cx="5461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12" name="AutoShape 23"/>
            <p:cNvCxnSpPr>
              <a:cxnSpLocks noChangeShapeType="1"/>
            </p:cNvCxnSpPr>
            <p:nvPr/>
          </p:nvCxnSpPr>
          <p:spPr bwMode="auto">
            <a:xfrm rot="5400000" flipH="1" flipV="1">
              <a:off x="4588669" y="5209382"/>
              <a:ext cx="384175" cy="1587"/>
            </a:xfrm>
            <a:prstGeom prst="curvedConnector5">
              <a:avLst>
                <a:gd name="adj1" fmla="val -17463"/>
                <a:gd name="adj2" fmla="val -33200009"/>
                <a:gd name="adj3" fmla="val 14102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418" name="Text Box 33"/>
            <p:cNvSpPr txBox="1">
              <a:spLocks noChangeArrowheads="1"/>
            </p:cNvSpPr>
            <p:nvPr/>
          </p:nvSpPr>
          <p:spPr bwMode="auto">
            <a:xfrm>
              <a:off x="5164138" y="4760913"/>
              <a:ext cx="29527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400">
                  <a:latin typeface="Tahoma" pitchFamily="34" charset="0"/>
                </a:rPr>
                <a:t>R</a:t>
              </a:r>
            </a:p>
          </p:txBody>
        </p:sp>
        <p:sp>
          <p:nvSpPr>
            <p:cNvPr id="15419" name="Text Box 34"/>
            <p:cNvSpPr txBox="1">
              <a:spLocks noChangeArrowheads="1"/>
            </p:cNvSpPr>
            <p:nvPr/>
          </p:nvSpPr>
          <p:spPr bwMode="auto">
            <a:xfrm>
              <a:off x="3941763" y="5049838"/>
              <a:ext cx="27305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400">
                  <a:latin typeface="Tahoma" pitchFamily="34" charset="0"/>
                </a:rPr>
                <a:t>L</a:t>
              </a:r>
            </a:p>
          </p:txBody>
        </p:sp>
        <p:sp>
          <p:nvSpPr>
            <p:cNvPr id="15420" name="Text Box 34"/>
            <p:cNvSpPr txBox="1">
              <a:spLocks noChangeArrowheads="1"/>
            </p:cNvSpPr>
            <p:nvPr/>
          </p:nvSpPr>
          <p:spPr bwMode="auto">
            <a:xfrm>
              <a:off x="5322888" y="5395913"/>
              <a:ext cx="27305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400">
                  <a:latin typeface="Tahoma" pitchFamily="34" charset="0"/>
                </a:rPr>
                <a:t>L</a:t>
              </a:r>
            </a:p>
          </p:txBody>
        </p:sp>
      </p:grpSp>
      <p:sp>
        <p:nvSpPr>
          <p:cNvPr id="15421" name="Text Box 29"/>
          <p:cNvSpPr txBox="1">
            <a:spLocks noChangeArrowheads="1"/>
          </p:cNvSpPr>
          <p:nvPr/>
        </p:nvSpPr>
        <p:spPr bwMode="auto">
          <a:xfrm>
            <a:off x="8437563" y="5065713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</a:rPr>
              <a:t>R</a:t>
            </a:r>
          </a:p>
        </p:txBody>
      </p:sp>
      <p:sp>
        <p:nvSpPr>
          <p:cNvPr id="15422" name="TextBox 1"/>
          <p:cNvSpPr txBox="1">
            <a:spLocks noChangeArrowheads="1"/>
          </p:cNvSpPr>
          <p:nvPr/>
        </p:nvSpPr>
        <p:spPr bwMode="auto">
          <a:xfrm>
            <a:off x="5562600" y="1676400"/>
            <a:ext cx="1584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/>
              <a:t>“Tug-of-war”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4614732" y="4754823"/>
            <a:ext cx="1006475" cy="946150"/>
            <a:chOff x="5632450" y="4760913"/>
            <a:chExt cx="1006475" cy="946150"/>
          </a:xfrm>
        </p:grpSpPr>
        <p:sp>
          <p:nvSpPr>
            <p:cNvPr id="31" name="Oval 18"/>
            <p:cNvSpPr>
              <a:spLocks noChangeArrowheads="1"/>
            </p:cNvSpPr>
            <p:nvPr/>
          </p:nvSpPr>
          <p:spPr bwMode="auto">
            <a:xfrm>
              <a:off x="5632450" y="4972050"/>
              <a:ext cx="542925" cy="5413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S</a:t>
              </a:r>
              <a:r>
                <a:rPr lang="en-US" sz="1400" baseline="-25000">
                  <a:latin typeface="Tahoma" pitchFamily="34" charset="0"/>
                </a:rPr>
                <a:t>2</a:t>
              </a:r>
            </a:p>
          </p:txBody>
        </p:sp>
        <p:cxnSp>
          <p:nvCxnSpPr>
            <p:cNvPr id="32" name="AutoShape 21"/>
            <p:cNvCxnSpPr>
              <a:cxnSpLocks noChangeShapeType="1"/>
            </p:cNvCxnSpPr>
            <p:nvPr/>
          </p:nvCxnSpPr>
          <p:spPr bwMode="auto">
            <a:xfrm>
              <a:off x="6092825" y="5049838"/>
              <a:ext cx="5461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AutoShape 22"/>
            <p:cNvCxnSpPr>
              <a:cxnSpLocks noChangeShapeType="1"/>
            </p:cNvCxnSpPr>
            <p:nvPr/>
          </p:nvCxnSpPr>
          <p:spPr bwMode="auto">
            <a:xfrm flipH="1">
              <a:off x="6092825" y="5434013"/>
              <a:ext cx="5461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" name="Text Box 31"/>
            <p:cNvSpPr txBox="1">
              <a:spLocks noChangeArrowheads="1"/>
            </p:cNvSpPr>
            <p:nvPr/>
          </p:nvSpPr>
          <p:spPr bwMode="auto">
            <a:xfrm>
              <a:off x="6092825" y="4760913"/>
              <a:ext cx="29527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400">
                  <a:latin typeface="Tahoma" pitchFamily="34" charset="0"/>
                </a:rPr>
                <a:t>R</a:t>
              </a:r>
            </a:p>
          </p:txBody>
        </p:sp>
        <p:sp>
          <p:nvSpPr>
            <p:cNvPr id="35" name="Text Box 32"/>
            <p:cNvSpPr txBox="1">
              <a:spLocks noChangeArrowheads="1"/>
            </p:cNvSpPr>
            <p:nvPr/>
          </p:nvSpPr>
          <p:spPr bwMode="auto">
            <a:xfrm>
              <a:off x="6353175" y="5402263"/>
              <a:ext cx="27305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400">
                  <a:latin typeface="Tahoma" pitchFamily="34" charset="0"/>
                </a:rPr>
                <a:t>L</a:t>
              </a:r>
            </a:p>
          </p:txBody>
        </p:sp>
      </p:grpSp>
      <p:cxnSp>
        <p:nvCxnSpPr>
          <p:cNvPr id="36" name="AutoShape 7"/>
          <p:cNvCxnSpPr>
            <a:cxnSpLocks noChangeShapeType="1"/>
            <a:endCxn id="15407" idx="0"/>
          </p:cNvCxnSpPr>
          <p:nvPr/>
        </p:nvCxnSpPr>
        <p:spPr bwMode="auto">
          <a:xfrm>
            <a:off x="5903912" y="4572000"/>
            <a:ext cx="1" cy="400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http://1.bp.blogspot.com/_kezuLFIViYo/S7S46lCEjkI/AAAAAAAAAz8/THNy4eGHrtc/s1600/free+Butterfing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5720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2" descr="http://www.glamour.com/images/health-fitness/2008/10/1029-snickers_l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2085975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 Machines with Output</a:t>
            </a:r>
            <a:br>
              <a:rPr lang="en-US" smtClean="0"/>
            </a:br>
            <a:r>
              <a:rPr lang="en-US" smtClean="0"/>
              <a:t>   Vending Machine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E5276-A1D8-4D18-91F6-4C99D5206AF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152" name="TextBox 5"/>
          <p:cNvSpPr txBox="1">
            <a:spLocks noChangeArrowheads="1"/>
          </p:cNvSpPr>
          <p:nvPr/>
        </p:nvSpPr>
        <p:spPr bwMode="auto">
          <a:xfrm>
            <a:off x="533400" y="1676400"/>
            <a:ext cx="36337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Enter 15 cents in dimes or nickels</a:t>
            </a:r>
          </a:p>
          <a:p>
            <a:pPr eaLnBrk="1" hangingPunct="1"/>
            <a:r>
              <a:rPr lang="en-US"/>
              <a:t>Press S or B for a candy bar</a:t>
            </a:r>
          </a:p>
        </p:txBody>
      </p:sp>
      <p:pic>
        <p:nvPicPr>
          <p:cNvPr id="6153" name="Picture 8" descr="http://sockhop.files.wordpress.com/2010/10/candy_machine_921kb_cp4d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2895600"/>
            <a:ext cx="2743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Vending Machine, </a:t>
            </a:r>
            <a:r>
              <a:rPr lang="en-US" dirty="0" smtClean="0"/>
              <a:t>Partial Version </a:t>
            </a:r>
            <a:r>
              <a:rPr lang="en-US" dirty="0" smtClean="0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DA3AD-6579-4359-9D4B-00AC2CE5C4B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8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384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67200" y="3141663"/>
            <a:ext cx="731838" cy="7318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019800" y="3141663"/>
            <a:ext cx="731838" cy="7318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cxnSp>
        <p:nvCxnSpPr>
          <p:cNvPr id="11" name="Straight Arrow Connector 10"/>
          <p:cNvCxnSpPr>
            <a:stCxn id="6" idx="6"/>
            <a:endCxn id="7" idx="2"/>
          </p:cNvCxnSpPr>
          <p:nvPr/>
        </p:nvCxnSpPr>
        <p:spPr>
          <a:xfrm>
            <a:off x="1417638" y="3489325"/>
            <a:ext cx="102076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6"/>
            <a:endCxn id="8" idx="2"/>
          </p:cNvCxnSpPr>
          <p:nvPr/>
        </p:nvCxnSpPr>
        <p:spPr>
          <a:xfrm>
            <a:off x="3170238" y="3489325"/>
            <a:ext cx="1096962" cy="174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6"/>
            <a:endCxn id="9" idx="2"/>
          </p:cNvCxnSpPr>
          <p:nvPr/>
        </p:nvCxnSpPr>
        <p:spPr>
          <a:xfrm>
            <a:off x="4999038" y="3506788"/>
            <a:ext cx="1020762" cy="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 21"/>
          <p:cNvSpPr/>
          <p:nvPr/>
        </p:nvSpPr>
        <p:spPr>
          <a:xfrm>
            <a:off x="2801938" y="2316163"/>
            <a:ext cx="3581400" cy="1616075"/>
          </a:xfrm>
          <a:prstGeom prst="arc">
            <a:avLst>
              <a:gd name="adj1" fmla="val 10851369"/>
              <a:gd name="adj2" fmla="val 0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Arc 22"/>
          <p:cNvSpPr/>
          <p:nvPr/>
        </p:nvSpPr>
        <p:spPr>
          <a:xfrm rot="10800000">
            <a:off x="1050925" y="2814638"/>
            <a:ext cx="5334000" cy="2071687"/>
          </a:xfrm>
          <a:prstGeom prst="arc">
            <a:avLst>
              <a:gd name="adj1" fmla="val 10816517"/>
              <a:gd name="adj2" fmla="val 0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Arc 24"/>
          <p:cNvSpPr/>
          <p:nvPr/>
        </p:nvSpPr>
        <p:spPr>
          <a:xfrm>
            <a:off x="1050925" y="2316163"/>
            <a:ext cx="3581400" cy="1616075"/>
          </a:xfrm>
          <a:prstGeom prst="arc">
            <a:avLst>
              <a:gd name="adj1" fmla="val 10851369"/>
              <a:gd name="adj2" fmla="val 0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84" name="TextBox 25"/>
          <p:cNvSpPr txBox="1">
            <a:spLocks noChangeArrowheads="1"/>
          </p:cNvSpPr>
          <p:nvPr/>
        </p:nvSpPr>
        <p:spPr bwMode="auto">
          <a:xfrm>
            <a:off x="2517775" y="1947863"/>
            <a:ext cx="350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D</a:t>
            </a:r>
          </a:p>
        </p:txBody>
      </p:sp>
      <p:sp>
        <p:nvSpPr>
          <p:cNvPr id="7185" name="TextBox 26"/>
          <p:cNvSpPr txBox="1">
            <a:spLocks noChangeArrowheads="1"/>
          </p:cNvSpPr>
          <p:nvPr/>
        </p:nvSpPr>
        <p:spPr bwMode="auto">
          <a:xfrm>
            <a:off x="4556125" y="1947863"/>
            <a:ext cx="350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D</a:t>
            </a:r>
          </a:p>
        </p:txBody>
      </p:sp>
      <p:sp>
        <p:nvSpPr>
          <p:cNvPr id="7186" name="TextBox 27"/>
          <p:cNvSpPr txBox="1">
            <a:spLocks noChangeArrowheads="1"/>
          </p:cNvSpPr>
          <p:nvPr/>
        </p:nvSpPr>
        <p:spPr bwMode="auto">
          <a:xfrm>
            <a:off x="1706563" y="3124200"/>
            <a:ext cx="350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N</a:t>
            </a:r>
          </a:p>
        </p:txBody>
      </p:sp>
      <p:sp>
        <p:nvSpPr>
          <p:cNvPr id="7187" name="TextBox 28"/>
          <p:cNvSpPr txBox="1">
            <a:spLocks noChangeArrowheads="1"/>
          </p:cNvSpPr>
          <p:nvPr/>
        </p:nvSpPr>
        <p:spPr bwMode="auto">
          <a:xfrm>
            <a:off x="3562350" y="3159125"/>
            <a:ext cx="350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N</a:t>
            </a:r>
          </a:p>
        </p:txBody>
      </p:sp>
      <p:sp>
        <p:nvSpPr>
          <p:cNvPr id="7188" name="TextBox 29"/>
          <p:cNvSpPr txBox="1">
            <a:spLocks noChangeArrowheads="1"/>
          </p:cNvSpPr>
          <p:nvPr/>
        </p:nvSpPr>
        <p:spPr bwMode="auto">
          <a:xfrm>
            <a:off x="5257800" y="3146425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N, D</a:t>
            </a:r>
          </a:p>
        </p:txBody>
      </p:sp>
      <p:sp>
        <p:nvSpPr>
          <p:cNvPr id="7189" name="TextBox 30"/>
          <p:cNvSpPr txBox="1">
            <a:spLocks noChangeArrowheads="1"/>
          </p:cNvSpPr>
          <p:nvPr/>
        </p:nvSpPr>
        <p:spPr bwMode="auto">
          <a:xfrm>
            <a:off x="3336925" y="5083175"/>
            <a:ext cx="620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B, S</a:t>
            </a:r>
          </a:p>
        </p:txBody>
      </p:sp>
      <p:sp>
        <p:nvSpPr>
          <p:cNvPr id="7190" name="TextBox 23"/>
          <p:cNvSpPr txBox="1">
            <a:spLocks noChangeArrowheads="1"/>
          </p:cNvSpPr>
          <p:nvPr/>
        </p:nvSpPr>
        <p:spPr bwMode="auto">
          <a:xfrm>
            <a:off x="381000" y="6324600"/>
            <a:ext cx="7378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Basic transitions on N (nickel),  D (dime),  B (butterfinger), S (snickers)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304800" y="3505200"/>
            <a:ext cx="381000" cy="142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Vending Machine, </a:t>
            </a:r>
            <a:r>
              <a:rPr lang="en-US" dirty="0" smtClean="0"/>
              <a:t>Partial Version </a:t>
            </a:r>
            <a:r>
              <a:rPr lang="en-US" dirty="0" smtClean="0"/>
              <a:t>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009A2-7A62-4653-B0A7-F84E2C27E2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8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0’   </a:t>
            </a:r>
            <a:r>
              <a:rPr lang="en-US" sz="2400" dirty="0">
                <a:solidFill>
                  <a:srgbClr val="FF0000"/>
                </a:solidFill>
              </a:rPr>
              <a:t>B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384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67200" y="3141663"/>
            <a:ext cx="731838" cy="7318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019800" y="2362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cxnSp>
        <p:nvCxnSpPr>
          <p:cNvPr id="11" name="Straight Arrow Connector 10"/>
          <p:cNvCxnSpPr>
            <a:stCxn id="6" idx="6"/>
            <a:endCxn id="7" idx="2"/>
          </p:cNvCxnSpPr>
          <p:nvPr/>
        </p:nvCxnSpPr>
        <p:spPr>
          <a:xfrm>
            <a:off x="1417638" y="3489325"/>
            <a:ext cx="102076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6"/>
            <a:endCxn id="8" idx="2"/>
          </p:cNvCxnSpPr>
          <p:nvPr/>
        </p:nvCxnSpPr>
        <p:spPr>
          <a:xfrm>
            <a:off x="3170238" y="3489325"/>
            <a:ext cx="1096962" cy="174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6"/>
            <a:endCxn id="9" idx="2"/>
          </p:cNvCxnSpPr>
          <p:nvPr/>
        </p:nvCxnSpPr>
        <p:spPr>
          <a:xfrm flipV="1">
            <a:off x="4999038" y="2728913"/>
            <a:ext cx="1020762" cy="779462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5" name="TextBox 23"/>
          <p:cNvSpPr txBox="1">
            <a:spLocks noChangeArrowheads="1"/>
          </p:cNvSpPr>
          <p:nvPr/>
        </p:nvSpPr>
        <p:spPr bwMode="auto">
          <a:xfrm>
            <a:off x="381000" y="6324600"/>
            <a:ext cx="6942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Adding output to states:  N – Nickel,  S – Snickers, B – Butterfinger</a:t>
            </a:r>
          </a:p>
        </p:txBody>
      </p:sp>
      <p:sp>
        <p:nvSpPr>
          <p:cNvPr id="27" name="Oval 26"/>
          <p:cNvSpPr/>
          <p:nvPr/>
        </p:nvSpPr>
        <p:spPr>
          <a:xfrm>
            <a:off x="6096000" y="36576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15’ 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>
            <a:stCxn id="8" idx="6"/>
            <a:endCxn id="27" idx="2"/>
          </p:cNvCxnSpPr>
          <p:nvPr/>
        </p:nvCxnSpPr>
        <p:spPr>
          <a:xfrm>
            <a:off x="4999038" y="3508375"/>
            <a:ext cx="1096962" cy="515938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762000" y="16764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762000" y="49530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0”     </a:t>
            </a:r>
            <a:r>
              <a:rPr lang="en-US" sz="2400" dirty="0">
                <a:solidFill>
                  <a:srgbClr val="FF0000"/>
                </a:solidFill>
              </a:rPr>
              <a:t>S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/>
          <p:cNvCxnSpPr>
            <a:endCxn id="34" idx="2"/>
          </p:cNvCxnSpPr>
          <p:nvPr/>
        </p:nvCxnSpPr>
        <p:spPr>
          <a:xfrm flipV="1">
            <a:off x="381000" y="2043113"/>
            <a:ext cx="381000" cy="142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5" idx="7"/>
            <a:endCxn id="7" idx="3"/>
          </p:cNvCxnSpPr>
          <p:nvPr/>
        </p:nvCxnSpPr>
        <p:spPr>
          <a:xfrm flipV="1">
            <a:off x="1385888" y="3748088"/>
            <a:ext cx="1160462" cy="13128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8" idx="1"/>
          </p:cNvCxnSpPr>
          <p:nvPr/>
        </p:nvCxnSpPr>
        <p:spPr>
          <a:xfrm>
            <a:off x="1524000" y="2057400"/>
            <a:ext cx="2851150" cy="11922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8" idx="3"/>
          </p:cNvCxnSpPr>
          <p:nvPr/>
        </p:nvCxnSpPr>
        <p:spPr>
          <a:xfrm flipV="1">
            <a:off x="1447800" y="3765550"/>
            <a:ext cx="2927350" cy="13557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371600" y="2286000"/>
            <a:ext cx="11430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reeform 65"/>
          <p:cNvSpPr/>
          <p:nvPr/>
        </p:nvSpPr>
        <p:spPr>
          <a:xfrm>
            <a:off x="1492250" y="4292600"/>
            <a:ext cx="4735513" cy="1466850"/>
          </a:xfrm>
          <a:custGeom>
            <a:avLst/>
            <a:gdLst>
              <a:gd name="connsiteX0" fmla="*/ 4735629 w 4735629"/>
              <a:gd name="connsiteY0" fmla="*/ 0 h 1466249"/>
              <a:gd name="connsiteX1" fmla="*/ 2194560 w 4735629"/>
              <a:gd name="connsiteY1" fmla="*/ 1299411 h 1466249"/>
              <a:gd name="connsiteX2" fmla="*/ 0 w 4735629"/>
              <a:gd name="connsiteY2" fmla="*/ 1001028 h 146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35629" h="1466249">
                <a:moveTo>
                  <a:pt x="4735629" y="0"/>
                </a:moveTo>
                <a:cubicBezTo>
                  <a:pt x="3859730" y="566286"/>
                  <a:pt x="2983832" y="1132573"/>
                  <a:pt x="2194560" y="1299411"/>
                </a:cubicBezTo>
                <a:cubicBezTo>
                  <a:pt x="1405288" y="1466249"/>
                  <a:pt x="702644" y="1233638"/>
                  <a:pt x="0" y="1001028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67" name="Freeform 66"/>
          <p:cNvSpPr/>
          <p:nvPr/>
        </p:nvSpPr>
        <p:spPr>
          <a:xfrm>
            <a:off x="1463675" y="2971800"/>
            <a:ext cx="4632325" cy="2768600"/>
          </a:xfrm>
          <a:custGeom>
            <a:avLst/>
            <a:gdLst>
              <a:gd name="connsiteX0" fmla="*/ 4783756 w 4783756"/>
              <a:gd name="connsiteY0" fmla="*/ 0 h 2669406"/>
              <a:gd name="connsiteX1" fmla="*/ 2348564 w 4783756"/>
              <a:gd name="connsiteY1" fmla="*/ 2319688 h 2669406"/>
              <a:gd name="connsiteX2" fmla="*/ 0 w 4783756"/>
              <a:gd name="connsiteY2" fmla="*/ 2098307 h 2669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83756" h="2669406">
                <a:moveTo>
                  <a:pt x="4783756" y="0"/>
                </a:moveTo>
                <a:cubicBezTo>
                  <a:pt x="3964806" y="984985"/>
                  <a:pt x="3145857" y="1969970"/>
                  <a:pt x="2348564" y="2319688"/>
                </a:cubicBezTo>
                <a:cubicBezTo>
                  <a:pt x="1551271" y="2669406"/>
                  <a:pt x="775635" y="2383856"/>
                  <a:pt x="0" y="2098307"/>
                </a:cubicBezTo>
              </a:path>
            </a:pathLst>
          </a:custGeom>
          <a:ln w="28575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68" name="Freeform 67"/>
          <p:cNvSpPr/>
          <p:nvPr/>
        </p:nvSpPr>
        <p:spPr>
          <a:xfrm>
            <a:off x="1203325" y="2935288"/>
            <a:ext cx="4860925" cy="2016125"/>
          </a:xfrm>
          <a:custGeom>
            <a:avLst/>
            <a:gdLst>
              <a:gd name="connsiteX0" fmla="*/ 4860758 w 4860758"/>
              <a:gd name="connsiteY0" fmla="*/ 0 h 2016493"/>
              <a:gd name="connsiteX1" fmla="*/ 2387065 w 4860758"/>
              <a:gd name="connsiteY1" fmla="*/ 1867301 h 2016493"/>
              <a:gd name="connsiteX2" fmla="*/ 0 w 4860758"/>
              <a:gd name="connsiteY2" fmla="*/ 895150 h 2016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60758" h="2016493">
                <a:moveTo>
                  <a:pt x="4860758" y="0"/>
                </a:moveTo>
                <a:cubicBezTo>
                  <a:pt x="4028974" y="859054"/>
                  <a:pt x="3197191" y="1718109"/>
                  <a:pt x="2387065" y="1867301"/>
                </a:cubicBezTo>
                <a:cubicBezTo>
                  <a:pt x="1576939" y="2016493"/>
                  <a:pt x="788469" y="1455821"/>
                  <a:pt x="0" y="89515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8218" name="TextBox 68"/>
          <p:cNvSpPr txBox="1">
            <a:spLocks noChangeArrowheads="1"/>
          </p:cNvSpPr>
          <p:nvPr/>
        </p:nvSpPr>
        <p:spPr bwMode="auto">
          <a:xfrm>
            <a:off x="3124200" y="3276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8219" name="TextBox 69"/>
          <p:cNvSpPr txBox="1">
            <a:spLocks noChangeArrowheads="1"/>
          </p:cNvSpPr>
          <p:nvPr/>
        </p:nvSpPr>
        <p:spPr bwMode="auto">
          <a:xfrm>
            <a:off x="1295400" y="22860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8220" name="TextBox 70"/>
          <p:cNvSpPr txBox="1">
            <a:spLocks noChangeArrowheads="1"/>
          </p:cNvSpPr>
          <p:nvPr/>
        </p:nvSpPr>
        <p:spPr bwMode="auto">
          <a:xfrm>
            <a:off x="1371600" y="3200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8221" name="TextBox 71"/>
          <p:cNvSpPr txBox="1">
            <a:spLocks noChangeArrowheads="1"/>
          </p:cNvSpPr>
          <p:nvPr/>
        </p:nvSpPr>
        <p:spPr bwMode="auto">
          <a:xfrm>
            <a:off x="1219200" y="4724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8222" name="TextBox 72"/>
          <p:cNvSpPr txBox="1">
            <a:spLocks noChangeArrowheads="1"/>
          </p:cNvSpPr>
          <p:nvPr/>
        </p:nvSpPr>
        <p:spPr bwMode="auto">
          <a:xfrm>
            <a:off x="4953000" y="3200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8223" name="TextBox 73"/>
          <p:cNvSpPr txBox="1">
            <a:spLocks noChangeArrowheads="1"/>
          </p:cNvSpPr>
          <p:nvPr/>
        </p:nvSpPr>
        <p:spPr bwMode="auto">
          <a:xfrm>
            <a:off x="5791200" y="3962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B</a:t>
            </a:r>
          </a:p>
        </p:txBody>
      </p:sp>
      <p:sp>
        <p:nvSpPr>
          <p:cNvPr id="8224" name="TextBox 74"/>
          <p:cNvSpPr txBox="1">
            <a:spLocks noChangeArrowheads="1"/>
          </p:cNvSpPr>
          <p:nvPr/>
        </p:nvSpPr>
        <p:spPr bwMode="auto">
          <a:xfrm>
            <a:off x="5029200" y="35052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8225" name="TextBox 75"/>
          <p:cNvSpPr txBox="1">
            <a:spLocks noChangeArrowheads="1"/>
          </p:cNvSpPr>
          <p:nvPr/>
        </p:nvSpPr>
        <p:spPr bwMode="auto">
          <a:xfrm>
            <a:off x="1447800" y="4800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8226" name="TextBox 76"/>
          <p:cNvSpPr txBox="1">
            <a:spLocks noChangeArrowheads="1"/>
          </p:cNvSpPr>
          <p:nvPr/>
        </p:nvSpPr>
        <p:spPr bwMode="auto">
          <a:xfrm>
            <a:off x="1143000" y="2819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8227" name="TextBox 77"/>
          <p:cNvSpPr txBox="1">
            <a:spLocks noChangeArrowheads="1"/>
          </p:cNvSpPr>
          <p:nvPr/>
        </p:nvSpPr>
        <p:spPr bwMode="auto">
          <a:xfrm>
            <a:off x="1524000" y="19050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8228" name="TextBox 78"/>
          <p:cNvSpPr txBox="1">
            <a:spLocks noChangeArrowheads="1"/>
          </p:cNvSpPr>
          <p:nvPr/>
        </p:nvSpPr>
        <p:spPr bwMode="auto">
          <a:xfrm>
            <a:off x="2667000" y="2819400"/>
            <a:ext cx="2952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8229" name="TextBox 80"/>
          <p:cNvSpPr txBox="1">
            <a:spLocks noChangeArrowheads="1"/>
          </p:cNvSpPr>
          <p:nvPr/>
        </p:nvSpPr>
        <p:spPr bwMode="auto">
          <a:xfrm>
            <a:off x="5791200" y="2819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B</a:t>
            </a:r>
          </a:p>
        </p:txBody>
      </p:sp>
      <p:sp>
        <p:nvSpPr>
          <p:cNvPr id="8230" name="TextBox 81"/>
          <p:cNvSpPr txBox="1">
            <a:spLocks noChangeArrowheads="1"/>
          </p:cNvSpPr>
          <p:nvPr/>
        </p:nvSpPr>
        <p:spPr bwMode="auto">
          <a:xfrm>
            <a:off x="6019800" y="4343400"/>
            <a:ext cx="320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S</a:t>
            </a:r>
          </a:p>
        </p:txBody>
      </p:sp>
      <p:sp>
        <p:nvSpPr>
          <p:cNvPr id="8231" name="TextBox 82"/>
          <p:cNvSpPr txBox="1">
            <a:spLocks noChangeArrowheads="1"/>
          </p:cNvSpPr>
          <p:nvPr/>
        </p:nvSpPr>
        <p:spPr bwMode="auto">
          <a:xfrm>
            <a:off x="5943600" y="3048000"/>
            <a:ext cx="320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S</a:t>
            </a:r>
          </a:p>
        </p:txBody>
      </p:sp>
      <p:sp>
        <p:nvSpPr>
          <p:cNvPr id="84" name="Freeform 83"/>
          <p:cNvSpPr/>
          <p:nvPr/>
        </p:nvSpPr>
        <p:spPr>
          <a:xfrm>
            <a:off x="1376363" y="3667125"/>
            <a:ext cx="4716462" cy="773113"/>
          </a:xfrm>
          <a:custGeom>
            <a:avLst/>
            <a:gdLst>
              <a:gd name="connsiteX0" fmla="*/ 4716379 w 4716379"/>
              <a:gd name="connsiteY0" fmla="*/ 481263 h 773229"/>
              <a:gd name="connsiteX1" fmla="*/ 2088682 w 4716379"/>
              <a:gd name="connsiteY1" fmla="*/ 693019 h 773229"/>
              <a:gd name="connsiteX2" fmla="*/ 0 w 4716379"/>
              <a:gd name="connsiteY2" fmla="*/ 0 h 77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16379" h="773229">
                <a:moveTo>
                  <a:pt x="4716379" y="481263"/>
                </a:moveTo>
                <a:cubicBezTo>
                  <a:pt x="3795562" y="627246"/>
                  <a:pt x="2874745" y="773229"/>
                  <a:pt x="2088682" y="693019"/>
                </a:cubicBezTo>
                <a:cubicBezTo>
                  <a:pt x="1302619" y="612809"/>
                  <a:pt x="651309" y="306404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85" name="Freeform 84"/>
          <p:cNvSpPr/>
          <p:nvPr/>
        </p:nvSpPr>
        <p:spPr>
          <a:xfrm>
            <a:off x="1212850" y="2336800"/>
            <a:ext cx="3224213" cy="839788"/>
          </a:xfrm>
          <a:custGeom>
            <a:avLst/>
            <a:gdLst>
              <a:gd name="connsiteX0" fmla="*/ 0 w 3224463"/>
              <a:gd name="connsiteY0" fmla="*/ 829377 h 839002"/>
              <a:gd name="connsiteX1" fmla="*/ 1732548 w 3224463"/>
              <a:gd name="connsiteY1" fmla="*/ 1604 h 839002"/>
              <a:gd name="connsiteX2" fmla="*/ 3224463 w 3224463"/>
              <a:gd name="connsiteY2" fmla="*/ 839002 h 83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24463" h="839002">
                <a:moveTo>
                  <a:pt x="0" y="829377"/>
                </a:moveTo>
                <a:cubicBezTo>
                  <a:pt x="597569" y="414688"/>
                  <a:pt x="1195138" y="0"/>
                  <a:pt x="1732548" y="1604"/>
                </a:cubicBezTo>
                <a:cubicBezTo>
                  <a:pt x="2269958" y="3208"/>
                  <a:pt x="2747210" y="421105"/>
                  <a:pt x="3224463" y="839002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86" name="Freeform 85"/>
          <p:cNvSpPr/>
          <p:nvPr/>
        </p:nvSpPr>
        <p:spPr>
          <a:xfrm>
            <a:off x="3013075" y="2441575"/>
            <a:ext cx="3032125" cy="725488"/>
          </a:xfrm>
          <a:custGeom>
            <a:avLst/>
            <a:gdLst>
              <a:gd name="connsiteX0" fmla="*/ 0 w 3031958"/>
              <a:gd name="connsiteY0" fmla="*/ 725104 h 725104"/>
              <a:gd name="connsiteX1" fmla="*/ 1607419 w 3031958"/>
              <a:gd name="connsiteY1" fmla="*/ 89836 h 725104"/>
              <a:gd name="connsiteX2" fmla="*/ 3031958 w 3031958"/>
              <a:gd name="connsiteY2" fmla="*/ 186089 h 72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31958" h="725104">
                <a:moveTo>
                  <a:pt x="0" y="725104"/>
                </a:moveTo>
                <a:cubicBezTo>
                  <a:pt x="551046" y="452388"/>
                  <a:pt x="1102093" y="179672"/>
                  <a:pt x="1607419" y="89836"/>
                </a:cubicBezTo>
                <a:cubicBezTo>
                  <a:pt x="2112745" y="0"/>
                  <a:pt x="2572351" y="93044"/>
                  <a:pt x="3031958" y="186089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Vending Machine, Final Version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57C631-BC59-43A5-899F-637A73AA8AD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8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0’   </a:t>
            </a:r>
            <a:r>
              <a:rPr lang="en-US" sz="2400" dirty="0">
                <a:solidFill>
                  <a:srgbClr val="FF0000"/>
                </a:solidFill>
              </a:rPr>
              <a:t>B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38400" y="3124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67200" y="3141663"/>
            <a:ext cx="731838" cy="7318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019800" y="23622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15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cxnSp>
        <p:nvCxnSpPr>
          <p:cNvPr id="11" name="Straight Arrow Connector 10"/>
          <p:cNvCxnSpPr>
            <a:stCxn id="6" idx="6"/>
            <a:endCxn id="7" idx="2"/>
          </p:cNvCxnSpPr>
          <p:nvPr/>
        </p:nvCxnSpPr>
        <p:spPr>
          <a:xfrm>
            <a:off x="1417638" y="3489325"/>
            <a:ext cx="102076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6"/>
            <a:endCxn id="8" idx="2"/>
          </p:cNvCxnSpPr>
          <p:nvPr/>
        </p:nvCxnSpPr>
        <p:spPr>
          <a:xfrm>
            <a:off x="3170238" y="3489325"/>
            <a:ext cx="1096962" cy="174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6"/>
            <a:endCxn id="9" idx="2"/>
          </p:cNvCxnSpPr>
          <p:nvPr/>
        </p:nvCxnSpPr>
        <p:spPr>
          <a:xfrm flipV="1">
            <a:off x="4999038" y="2728913"/>
            <a:ext cx="1020762" cy="779462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9" name="TextBox 23"/>
          <p:cNvSpPr txBox="1">
            <a:spLocks noChangeArrowheads="1"/>
          </p:cNvSpPr>
          <p:nvPr/>
        </p:nvSpPr>
        <p:spPr bwMode="auto">
          <a:xfrm>
            <a:off x="381000" y="6324600"/>
            <a:ext cx="4486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/>
              <a:t>Adding additional “unexpected” transitions</a:t>
            </a:r>
          </a:p>
        </p:txBody>
      </p:sp>
      <p:sp>
        <p:nvSpPr>
          <p:cNvPr id="27" name="Oval 26"/>
          <p:cNvSpPr/>
          <p:nvPr/>
        </p:nvSpPr>
        <p:spPr>
          <a:xfrm>
            <a:off x="6096000" y="36576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15’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>
            <a:stCxn id="8" idx="6"/>
            <a:endCxn id="27" idx="2"/>
          </p:cNvCxnSpPr>
          <p:nvPr/>
        </p:nvCxnSpPr>
        <p:spPr>
          <a:xfrm>
            <a:off x="4999038" y="3508375"/>
            <a:ext cx="1096962" cy="515938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762000" y="16764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</a:t>
            </a:r>
            <a:endParaRPr lang="en-US" sz="2400" baseline="-25000" dirty="0">
              <a:solidFill>
                <a:srgbClr val="0000FF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762000" y="49530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0000FF"/>
                </a:solidFill>
              </a:rPr>
              <a:t>0”     </a:t>
            </a:r>
            <a:r>
              <a:rPr lang="en-US" sz="2400" dirty="0">
                <a:solidFill>
                  <a:srgbClr val="FF0000"/>
                </a:solidFill>
              </a:rPr>
              <a:t>S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/>
          <p:cNvCxnSpPr>
            <a:endCxn id="34" idx="2"/>
          </p:cNvCxnSpPr>
          <p:nvPr/>
        </p:nvCxnSpPr>
        <p:spPr>
          <a:xfrm flipV="1">
            <a:off x="381000" y="2043113"/>
            <a:ext cx="381000" cy="142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5" idx="7"/>
            <a:endCxn id="7" idx="3"/>
          </p:cNvCxnSpPr>
          <p:nvPr/>
        </p:nvCxnSpPr>
        <p:spPr>
          <a:xfrm flipV="1">
            <a:off x="1385888" y="3748088"/>
            <a:ext cx="1160462" cy="13128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8" idx="1"/>
          </p:cNvCxnSpPr>
          <p:nvPr/>
        </p:nvCxnSpPr>
        <p:spPr>
          <a:xfrm>
            <a:off x="1524000" y="2057400"/>
            <a:ext cx="2851150" cy="11922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8" idx="3"/>
          </p:cNvCxnSpPr>
          <p:nvPr/>
        </p:nvCxnSpPr>
        <p:spPr>
          <a:xfrm flipV="1">
            <a:off x="1447800" y="3765550"/>
            <a:ext cx="2927350" cy="13557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371600" y="2286000"/>
            <a:ext cx="11430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reeform 65"/>
          <p:cNvSpPr/>
          <p:nvPr/>
        </p:nvSpPr>
        <p:spPr>
          <a:xfrm>
            <a:off x="1492250" y="4292600"/>
            <a:ext cx="4735513" cy="1466850"/>
          </a:xfrm>
          <a:custGeom>
            <a:avLst/>
            <a:gdLst>
              <a:gd name="connsiteX0" fmla="*/ 4735629 w 4735629"/>
              <a:gd name="connsiteY0" fmla="*/ 0 h 1466249"/>
              <a:gd name="connsiteX1" fmla="*/ 2194560 w 4735629"/>
              <a:gd name="connsiteY1" fmla="*/ 1299411 h 1466249"/>
              <a:gd name="connsiteX2" fmla="*/ 0 w 4735629"/>
              <a:gd name="connsiteY2" fmla="*/ 1001028 h 146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35629" h="1466249">
                <a:moveTo>
                  <a:pt x="4735629" y="0"/>
                </a:moveTo>
                <a:cubicBezTo>
                  <a:pt x="3859730" y="566286"/>
                  <a:pt x="2983832" y="1132573"/>
                  <a:pt x="2194560" y="1299411"/>
                </a:cubicBezTo>
                <a:cubicBezTo>
                  <a:pt x="1405288" y="1466249"/>
                  <a:pt x="702644" y="1233638"/>
                  <a:pt x="0" y="1001028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67" name="Freeform 66"/>
          <p:cNvSpPr/>
          <p:nvPr/>
        </p:nvSpPr>
        <p:spPr>
          <a:xfrm>
            <a:off x="1463675" y="2971800"/>
            <a:ext cx="4632325" cy="2768600"/>
          </a:xfrm>
          <a:custGeom>
            <a:avLst/>
            <a:gdLst>
              <a:gd name="connsiteX0" fmla="*/ 4783756 w 4783756"/>
              <a:gd name="connsiteY0" fmla="*/ 0 h 2669406"/>
              <a:gd name="connsiteX1" fmla="*/ 2348564 w 4783756"/>
              <a:gd name="connsiteY1" fmla="*/ 2319688 h 2669406"/>
              <a:gd name="connsiteX2" fmla="*/ 0 w 4783756"/>
              <a:gd name="connsiteY2" fmla="*/ 2098307 h 2669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83756" h="2669406">
                <a:moveTo>
                  <a:pt x="4783756" y="0"/>
                </a:moveTo>
                <a:cubicBezTo>
                  <a:pt x="3964806" y="984985"/>
                  <a:pt x="3145857" y="1969970"/>
                  <a:pt x="2348564" y="2319688"/>
                </a:cubicBezTo>
                <a:cubicBezTo>
                  <a:pt x="1551271" y="2669406"/>
                  <a:pt x="775635" y="2383856"/>
                  <a:pt x="0" y="2098307"/>
                </a:cubicBezTo>
              </a:path>
            </a:pathLst>
          </a:custGeom>
          <a:ln w="28575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241" name="TextBox 68"/>
          <p:cNvSpPr txBox="1">
            <a:spLocks noChangeArrowheads="1"/>
          </p:cNvSpPr>
          <p:nvPr/>
        </p:nvSpPr>
        <p:spPr bwMode="auto">
          <a:xfrm>
            <a:off x="3124200" y="3276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9242" name="TextBox 69"/>
          <p:cNvSpPr txBox="1">
            <a:spLocks noChangeArrowheads="1"/>
          </p:cNvSpPr>
          <p:nvPr/>
        </p:nvSpPr>
        <p:spPr bwMode="auto">
          <a:xfrm>
            <a:off x="1295400" y="22860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9243" name="TextBox 70"/>
          <p:cNvSpPr txBox="1">
            <a:spLocks noChangeArrowheads="1"/>
          </p:cNvSpPr>
          <p:nvPr/>
        </p:nvSpPr>
        <p:spPr bwMode="auto">
          <a:xfrm>
            <a:off x="1371600" y="3200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9244" name="TextBox 71"/>
          <p:cNvSpPr txBox="1">
            <a:spLocks noChangeArrowheads="1"/>
          </p:cNvSpPr>
          <p:nvPr/>
        </p:nvSpPr>
        <p:spPr bwMode="auto">
          <a:xfrm>
            <a:off x="1219200" y="4724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9245" name="TextBox 72"/>
          <p:cNvSpPr txBox="1">
            <a:spLocks noChangeArrowheads="1"/>
          </p:cNvSpPr>
          <p:nvPr/>
        </p:nvSpPr>
        <p:spPr bwMode="auto">
          <a:xfrm>
            <a:off x="4953000" y="3200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9246" name="TextBox 73"/>
          <p:cNvSpPr txBox="1">
            <a:spLocks noChangeArrowheads="1"/>
          </p:cNvSpPr>
          <p:nvPr/>
        </p:nvSpPr>
        <p:spPr bwMode="auto">
          <a:xfrm>
            <a:off x="5791200" y="3962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B</a:t>
            </a:r>
          </a:p>
        </p:txBody>
      </p:sp>
      <p:sp>
        <p:nvSpPr>
          <p:cNvPr id="9247" name="TextBox 74"/>
          <p:cNvSpPr txBox="1">
            <a:spLocks noChangeArrowheads="1"/>
          </p:cNvSpPr>
          <p:nvPr/>
        </p:nvSpPr>
        <p:spPr bwMode="auto">
          <a:xfrm>
            <a:off x="5029200" y="35052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9248" name="TextBox 75"/>
          <p:cNvSpPr txBox="1">
            <a:spLocks noChangeArrowheads="1"/>
          </p:cNvSpPr>
          <p:nvPr/>
        </p:nvSpPr>
        <p:spPr bwMode="auto">
          <a:xfrm>
            <a:off x="1447800" y="4800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9249" name="TextBox 76"/>
          <p:cNvSpPr txBox="1">
            <a:spLocks noChangeArrowheads="1"/>
          </p:cNvSpPr>
          <p:nvPr/>
        </p:nvSpPr>
        <p:spPr bwMode="auto">
          <a:xfrm>
            <a:off x="1143000" y="2819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9250" name="TextBox 77"/>
          <p:cNvSpPr txBox="1">
            <a:spLocks noChangeArrowheads="1"/>
          </p:cNvSpPr>
          <p:nvPr/>
        </p:nvSpPr>
        <p:spPr bwMode="auto">
          <a:xfrm>
            <a:off x="1524000" y="19050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9251" name="TextBox 78"/>
          <p:cNvSpPr txBox="1">
            <a:spLocks noChangeArrowheads="1"/>
          </p:cNvSpPr>
          <p:nvPr/>
        </p:nvSpPr>
        <p:spPr bwMode="auto">
          <a:xfrm>
            <a:off x="3048000" y="2895600"/>
            <a:ext cx="2952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9252" name="TextBox 80"/>
          <p:cNvSpPr txBox="1">
            <a:spLocks noChangeArrowheads="1"/>
          </p:cNvSpPr>
          <p:nvPr/>
        </p:nvSpPr>
        <p:spPr bwMode="auto">
          <a:xfrm>
            <a:off x="5791200" y="2819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B</a:t>
            </a:r>
          </a:p>
        </p:txBody>
      </p:sp>
      <p:sp>
        <p:nvSpPr>
          <p:cNvPr id="9253" name="TextBox 81"/>
          <p:cNvSpPr txBox="1">
            <a:spLocks noChangeArrowheads="1"/>
          </p:cNvSpPr>
          <p:nvPr/>
        </p:nvSpPr>
        <p:spPr bwMode="auto">
          <a:xfrm>
            <a:off x="6019800" y="4343400"/>
            <a:ext cx="320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S</a:t>
            </a:r>
          </a:p>
        </p:txBody>
      </p:sp>
      <p:sp>
        <p:nvSpPr>
          <p:cNvPr id="9254" name="TextBox 82"/>
          <p:cNvSpPr txBox="1">
            <a:spLocks noChangeArrowheads="1"/>
          </p:cNvSpPr>
          <p:nvPr/>
        </p:nvSpPr>
        <p:spPr bwMode="auto">
          <a:xfrm>
            <a:off x="5943600" y="3048000"/>
            <a:ext cx="320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S</a:t>
            </a:r>
          </a:p>
        </p:txBody>
      </p:sp>
      <p:sp>
        <p:nvSpPr>
          <p:cNvPr id="84" name="Freeform 83"/>
          <p:cNvSpPr/>
          <p:nvPr/>
        </p:nvSpPr>
        <p:spPr>
          <a:xfrm>
            <a:off x="1376363" y="3667125"/>
            <a:ext cx="4716462" cy="773113"/>
          </a:xfrm>
          <a:custGeom>
            <a:avLst/>
            <a:gdLst>
              <a:gd name="connsiteX0" fmla="*/ 4716379 w 4716379"/>
              <a:gd name="connsiteY0" fmla="*/ 481263 h 773229"/>
              <a:gd name="connsiteX1" fmla="*/ 2088682 w 4716379"/>
              <a:gd name="connsiteY1" fmla="*/ 693019 h 773229"/>
              <a:gd name="connsiteX2" fmla="*/ 0 w 4716379"/>
              <a:gd name="connsiteY2" fmla="*/ 0 h 77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16379" h="773229">
                <a:moveTo>
                  <a:pt x="4716379" y="481263"/>
                </a:moveTo>
                <a:cubicBezTo>
                  <a:pt x="3795562" y="627246"/>
                  <a:pt x="2874745" y="773229"/>
                  <a:pt x="2088682" y="693019"/>
                </a:cubicBezTo>
                <a:cubicBezTo>
                  <a:pt x="1302619" y="612809"/>
                  <a:pt x="651309" y="306404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85" name="Freeform 84"/>
          <p:cNvSpPr/>
          <p:nvPr/>
        </p:nvSpPr>
        <p:spPr>
          <a:xfrm>
            <a:off x="1212850" y="2336800"/>
            <a:ext cx="3224213" cy="839788"/>
          </a:xfrm>
          <a:custGeom>
            <a:avLst/>
            <a:gdLst>
              <a:gd name="connsiteX0" fmla="*/ 0 w 3224463"/>
              <a:gd name="connsiteY0" fmla="*/ 829377 h 839002"/>
              <a:gd name="connsiteX1" fmla="*/ 1732548 w 3224463"/>
              <a:gd name="connsiteY1" fmla="*/ 1604 h 839002"/>
              <a:gd name="connsiteX2" fmla="*/ 3224463 w 3224463"/>
              <a:gd name="connsiteY2" fmla="*/ 839002 h 83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24463" h="839002">
                <a:moveTo>
                  <a:pt x="0" y="829377"/>
                </a:moveTo>
                <a:cubicBezTo>
                  <a:pt x="597569" y="414688"/>
                  <a:pt x="1195138" y="0"/>
                  <a:pt x="1732548" y="1604"/>
                </a:cubicBezTo>
                <a:cubicBezTo>
                  <a:pt x="2269958" y="3208"/>
                  <a:pt x="2747210" y="421105"/>
                  <a:pt x="3224463" y="839002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86" name="Freeform 85"/>
          <p:cNvSpPr/>
          <p:nvPr/>
        </p:nvSpPr>
        <p:spPr>
          <a:xfrm>
            <a:off x="3013075" y="2441575"/>
            <a:ext cx="3032125" cy="725488"/>
          </a:xfrm>
          <a:custGeom>
            <a:avLst/>
            <a:gdLst>
              <a:gd name="connsiteX0" fmla="*/ 0 w 3031958"/>
              <a:gd name="connsiteY0" fmla="*/ 725104 h 725104"/>
              <a:gd name="connsiteX1" fmla="*/ 1607419 w 3031958"/>
              <a:gd name="connsiteY1" fmla="*/ 89836 h 725104"/>
              <a:gd name="connsiteX2" fmla="*/ 3031958 w 3031958"/>
              <a:gd name="connsiteY2" fmla="*/ 186089 h 72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31958" h="725104">
                <a:moveTo>
                  <a:pt x="0" y="725104"/>
                </a:moveTo>
                <a:cubicBezTo>
                  <a:pt x="551046" y="452388"/>
                  <a:pt x="1102093" y="179672"/>
                  <a:pt x="1607419" y="89836"/>
                </a:cubicBezTo>
                <a:cubicBezTo>
                  <a:pt x="2112745" y="0"/>
                  <a:pt x="2572351" y="93044"/>
                  <a:pt x="3031958" y="186089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43" name="Arc 42"/>
          <p:cNvSpPr/>
          <p:nvPr/>
        </p:nvSpPr>
        <p:spPr>
          <a:xfrm>
            <a:off x="762000" y="1295400"/>
            <a:ext cx="457200" cy="457200"/>
          </a:xfrm>
          <a:prstGeom prst="arc">
            <a:avLst>
              <a:gd name="adj1" fmla="val 6630067"/>
              <a:gd name="adj2" fmla="val 2269630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46" name="Oval 45"/>
          <p:cNvSpPr/>
          <p:nvPr/>
        </p:nvSpPr>
        <p:spPr>
          <a:xfrm>
            <a:off x="6172200" y="5105400"/>
            <a:ext cx="731838" cy="7318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15” </a:t>
            </a:r>
            <a:r>
              <a:rPr lang="en-US" sz="2400" dirty="0">
                <a:solidFill>
                  <a:srgbClr val="FF0000"/>
                </a:solidFill>
              </a:rPr>
              <a:t>D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1454150" y="2935288"/>
            <a:ext cx="4591050" cy="1331912"/>
          </a:xfrm>
          <a:custGeom>
            <a:avLst/>
            <a:gdLst>
              <a:gd name="connsiteX0" fmla="*/ 4591250 w 4591250"/>
              <a:gd name="connsiteY0" fmla="*/ 0 h 1426143"/>
              <a:gd name="connsiteX1" fmla="*/ 3118585 w 4591250"/>
              <a:gd name="connsiteY1" fmla="*/ 1232034 h 1426143"/>
              <a:gd name="connsiteX2" fmla="*/ 1405288 w 4591250"/>
              <a:gd name="connsiteY2" fmla="*/ 1164657 h 1426143"/>
              <a:gd name="connsiteX3" fmla="*/ 0 w 4591250"/>
              <a:gd name="connsiteY3" fmla="*/ 654518 h 1426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91250" h="1426143">
                <a:moveTo>
                  <a:pt x="4591250" y="0"/>
                </a:moveTo>
                <a:cubicBezTo>
                  <a:pt x="4120414" y="518962"/>
                  <a:pt x="3649579" y="1037925"/>
                  <a:pt x="3118585" y="1232034"/>
                </a:cubicBezTo>
                <a:cubicBezTo>
                  <a:pt x="2587591" y="1426143"/>
                  <a:pt x="1925052" y="1260910"/>
                  <a:pt x="1405288" y="1164657"/>
                </a:cubicBezTo>
                <a:cubicBezTo>
                  <a:pt x="885524" y="1068404"/>
                  <a:pt x="442762" y="861461"/>
                  <a:pt x="0" y="654518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48" name="Freeform 47"/>
          <p:cNvSpPr/>
          <p:nvPr/>
        </p:nvSpPr>
        <p:spPr>
          <a:xfrm>
            <a:off x="1289050" y="3773488"/>
            <a:ext cx="4879975" cy="1597025"/>
          </a:xfrm>
          <a:custGeom>
            <a:avLst/>
            <a:gdLst>
              <a:gd name="connsiteX0" fmla="*/ 4880009 w 4880009"/>
              <a:gd name="connsiteY0" fmla="*/ 1597794 h 1597794"/>
              <a:gd name="connsiteX1" fmla="*/ 1549668 w 4880009"/>
              <a:gd name="connsiteY1" fmla="*/ 837398 h 1597794"/>
              <a:gd name="connsiteX2" fmla="*/ 0 w 4880009"/>
              <a:gd name="connsiteY2" fmla="*/ 0 h 159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80009" h="1597794">
                <a:moveTo>
                  <a:pt x="4880009" y="1597794"/>
                </a:moveTo>
                <a:cubicBezTo>
                  <a:pt x="3621506" y="1350745"/>
                  <a:pt x="2363003" y="1103697"/>
                  <a:pt x="1549668" y="837398"/>
                </a:cubicBezTo>
                <a:cubicBezTo>
                  <a:pt x="736333" y="571099"/>
                  <a:pt x="368166" y="285549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49" name="Freeform 48"/>
          <p:cNvSpPr/>
          <p:nvPr/>
        </p:nvSpPr>
        <p:spPr>
          <a:xfrm>
            <a:off x="1463675" y="5476875"/>
            <a:ext cx="4705350" cy="388938"/>
          </a:xfrm>
          <a:custGeom>
            <a:avLst/>
            <a:gdLst>
              <a:gd name="connsiteX0" fmla="*/ 4706754 w 4706754"/>
              <a:gd name="connsiteY0" fmla="*/ 28876 h 389823"/>
              <a:gd name="connsiteX1" fmla="*/ 1540042 w 4706754"/>
              <a:gd name="connsiteY1" fmla="*/ 385010 h 389823"/>
              <a:gd name="connsiteX2" fmla="*/ 0 w 4706754"/>
              <a:gd name="connsiteY2" fmla="*/ 0 h 38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06754" h="389823">
                <a:moveTo>
                  <a:pt x="4706754" y="28876"/>
                </a:moveTo>
                <a:cubicBezTo>
                  <a:pt x="3515627" y="209349"/>
                  <a:pt x="2324501" y="389823"/>
                  <a:pt x="1540042" y="385010"/>
                </a:cubicBezTo>
                <a:cubicBezTo>
                  <a:pt x="755583" y="380197"/>
                  <a:pt x="377791" y="190098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263" name="TextBox 50"/>
          <p:cNvSpPr txBox="1">
            <a:spLocks noChangeArrowheads="1"/>
          </p:cNvSpPr>
          <p:nvPr/>
        </p:nvSpPr>
        <p:spPr bwMode="auto">
          <a:xfrm>
            <a:off x="5867400" y="5486400"/>
            <a:ext cx="320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S</a:t>
            </a:r>
          </a:p>
        </p:txBody>
      </p:sp>
      <p:sp>
        <p:nvSpPr>
          <p:cNvPr id="9264" name="TextBox 52"/>
          <p:cNvSpPr txBox="1">
            <a:spLocks noChangeArrowheads="1"/>
          </p:cNvSpPr>
          <p:nvPr/>
        </p:nvSpPr>
        <p:spPr bwMode="auto">
          <a:xfrm>
            <a:off x="5791200" y="51054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B</a:t>
            </a:r>
          </a:p>
        </p:txBody>
      </p:sp>
      <p:sp>
        <p:nvSpPr>
          <p:cNvPr id="9265" name="TextBox 53"/>
          <p:cNvSpPr txBox="1">
            <a:spLocks noChangeArrowheads="1"/>
          </p:cNvSpPr>
          <p:nvPr/>
        </p:nvSpPr>
        <p:spPr bwMode="auto">
          <a:xfrm>
            <a:off x="530225" y="2635250"/>
            <a:ext cx="525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B,S</a:t>
            </a:r>
          </a:p>
        </p:txBody>
      </p:sp>
      <p:sp>
        <p:nvSpPr>
          <p:cNvPr id="9266" name="TextBox 54"/>
          <p:cNvSpPr txBox="1">
            <a:spLocks noChangeArrowheads="1"/>
          </p:cNvSpPr>
          <p:nvPr/>
        </p:nvSpPr>
        <p:spPr bwMode="auto">
          <a:xfrm>
            <a:off x="609600" y="1143000"/>
            <a:ext cx="525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B,S</a:t>
            </a:r>
          </a:p>
        </p:txBody>
      </p:sp>
      <p:sp>
        <p:nvSpPr>
          <p:cNvPr id="9267" name="TextBox 56"/>
          <p:cNvSpPr txBox="1">
            <a:spLocks noChangeArrowheads="1"/>
          </p:cNvSpPr>
          <p:nvPr/>
        </p:nvSpPr>
        <p:spPr bwMode="auto">
          <a:xfrm>
            <a:off x="268288" y="4405313"/>
            <a:ext cx="7842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B,S</a:t>
            </a:r>
          </a:p>
        </p:txBody>
      </p:sp>
      <p:sp>
        <p:nvSpPr>
          <p:cNvPr id="59" name="Arc 58"/>
          <p:cNvSpPr/>
          <p:nvPr/>
        </p:nvSpPr>
        <p:spPr>
          <a:xfrm rot="589181">
            <a:off x="2555875" y="2701925"/>
            <a:ext cx="457200" cy="457200"/>
          </a:xfrm>
          <a:prstGeom prst="arc">
            <a:avLst>
              <a:gd name="adj1" fmla="val 6630067"/>
              <a:gd name="adj2" fmla="val 2269630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60" name="Arc 59"/>
          <p:cNvSpPr/>
          <p:nvPr/>
        </p:nvSpPr>
        <p:spPr>
          <a:xfrm rot="1751183">
            <a:off x="4613275" y="2813050"/>
            <a:ext cx="457200" cy="457200"/>
          </a:xfrm>
          <a:prstGeom prst="arc">
            <a:avLst>
              <a:gd name="adj1" fmla="val 6630067"/>
              <a:gd name="adj2" fmla="val 2269630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270" name="TextBox 60"/>
          <p:cNvSpPr txBox="1">
            <a:spLocks noChangeArrowheads="1"/>
          </p:cNvSpPr>
          <p:nvPr/>
        </p:nvSpPr>
        <p:spPr bwMode="auto">
          <a:xfrm>
            <a:off x="2454275" y="2543175"/>
            <a:ext cx="525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B,S</a:t>
            </a:r>
          </a:p>
        </p:txBody>
      </p:sp>
      <p:sp>
        <p:nvSpPr>
          <p:cNvPr id="9271" name="TextBox 61"/>
          <p:cNvSpPr txBox="1">
            <a:spLocks noChangeArrowheads="1"/>
          </p:cNvSpPr>
          <p:nvPr/>
        </p:nvSpPr>
        <p:spPr bwMode="auto">
          <a:xfrm>
            <a:off x="4648200" y="2619375"/>
            <a:ext cx="525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B,S</a:t>
            </a:r>
          </a:p>
        </p:txBody>
      </p:sp>
      <p:cxnSp>
        <p:nvCxnSpPr>
          <p:cNvPr id="64" name="Straight Arrow Connector 63"/>
          <p:cNvCxnSpPr>
            <a:stCxn id="9" idx="4"/>
            <a:endCxn id="27" idx="0"/>
          </p:cNvCxnSpPr>
          <p:nvPr/>
        </p:nvCxnSpPr>
        <p:spPr>
          <a:xfrm>
            <a:off x="6386513" y="3094038"/>
            <a:ext cx="76200" cy="5635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27" idx="4"/>
            <a:endCxn id="46" idx="0"/>
          </p:cNvCxnSpPr>
          <p:nvPr/>
        </p:nvCxnSpPr>
        <p:spPr>
          <a:xfrm>
            <a:off x="6462713" y="4389438"/>
            <a:ext cx="76200" cy="7159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Arc 88"/>
          <p:cNvSpPr/>
          <p:nvPr/>
        </p:nvSpPr>
        <p:spPr>
          <a:xfrm rot="5400000">
            <a:off x="6781800" y="3657600"/>
            <a:ext cx="457200" cy="457200"/>
          </a:xfrm>
          <a:prstGeom prst="arc">
            <a:avLst>
              <a:gd name="adj1" fmla="val 6630067"/>
              <a:gd name="adj2" fmla="val 2269630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0" name="Arc 89"/>
          <p:cNvSpPr/>
          <p:nvPr/>
        </p:nvSpPr>
        <p:spPr>
          <a:xfrm rot="5400000">
            <a:off x="6858000" y="5181600"/>
            <a:ext cx="457200" cy="457200"/>
          </a:xfrm>
          <a:prstGeom prst="arc">
            <a:avLst>
              <a:gd name="adj1" fmla="val 6630067"/>
              <a:gd name="adj2" fmla="val 2269630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2" name="Freeform 91"/>
          <p:cNvSpPr/>
          <p:nvPr/>
        </p:nvSpPr>
        <p:spPr>
          <a:xfrm>
            <a:off x="6564313" y="4379913"/>
            <a:ext cx="193675" cy="750887"/>
          </a:xfrm>
          <a:custGeom>
            <a:avLst/>
            <a:gdLst>
              <a:gd name="connsiteX0" fmla="*/ 125129 w 194110"/>
              <a:gd name="connsiteY0" fmla="*/ 750770 h 750770"/>
              <a:gd name="connsiteX1" fmla="*/ 173255 w 194110"/>
              <a:gd name="connsiteY1" fmla="*/ 327259 h 750770"/>
              <a:gd name="connsiteX2" fmla="*/ 0 w 194110"/>
              <a:gd name="connsiteY2" fmla="*/ 0 h 750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110" h="750770">
                <a:moveTo>
                  <a:pt x="125129" y="750770"/>
                </a:moveTo>
                <a:cubicBezTo>
                  <a:pt x="159619" y="601578"/>
                  <a:pt x="194110" y="452387"/>
                  <a:pt x="173255" y="327259"/>
                </a:cubicBezTo>
                <a:cubicBezTo>
                  <a:pt x="152400" y="202131"/>
                  <a:pt x="76200" y="101065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3" name="Freeform 92"/>
          <p:cNvSpPr/>
          <p:nvPr/>
        </p:nvSpPr>
        <p:spPr>
          <a:xfrm>
            <a:off x="6765925" y="2859088"/>
            <a:ext cx="714375" cy="2328862"/>
          </a:xfrm>
          <a:custGeom>
            <a:avLst/>
            <a:gdLst>
              <a:gd name="connsiteX0" fmla="*/ 0 w 713873"/>
              <a:gd name="connsiteY0" fmla="*/ 0 h 2329314"/>
              <a:gd name="connsiteX1" fmla="*/ 712269 w 713873"/>
              <a:gd name="connsiteY1" fmla="*/ 1039529 h 2329314"/>
              <a:gd name="connsiteX2" fmla="*/ 9625 w 713873"/>
              <a:gd name="connsiteY2" fmla="*/ 2329314 h 2329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3873" h="2329314">
                <a:moveTo>
                  <a:pt x="0" y="0"/>
                </a:moveTo>
                <a:cubicBezTo>
                  <a:pt x="355332" y="325655"/>
                  <a:pt x="710665" y="651310"/>
                  <a:pt x="712269" y="1039529"/>
                </a:cubicBezTo>
                <a:cubicBezTo>
                  <a:pt x="713873" y="1427748"/>
                  <a:pt x="361749" y="1878531"/>
                  <a:pt x="9625" y="2329314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9278" name="TextBox 93"/>
          <p:cNvSpPr txBox="1">
            <a:spLocks noChangeArrowheads="1"/>
          </p:cNvSpPr>
          <p:nvPr/>
        </p:nvSpPr>
        <p:spPr bwMode="auto">
          <a:xfrm>
            <a:off x="6562725" y="48768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9279" name="TextBox 94"/>
          <p:cNvSpPr txBox="1">
            <a:spLocks noChangeArrowheads="1"/>
          </p:cNvSpPr>
          <p:nvPr/>
        </p:nvSpPr>
        <p:spPr bwMode="auto">
          <a:xfrm>
            <a:off x="6867525" y="4038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9280" name="TextBox 95"/>
          <p:cNvSpPr txBox="1">
            <a:spLocks noChangeArrowheads="1"/>
          </p:cNvSpPr>
          <p:nvPr/>
        </p:nvSpPr>
        <p:spPr bwMode="auto">
          <a:xfrm>
            <a:off x="6324600" y="3076575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N</a:t>
            </a:r>
          </a:p>
        </p:txBody>
      </p:sp>
      <p:sp>
        <p:nvSpPr>
          <p:cNvPr id="9281" name="TextBox 96"/>
          <p:cNvSpPr txBox="1">
            <a:spLocks noChangeArrowheads="1"/>
          </p:cNvSpPr>
          <p:nvPr/>
        </p:nvSpPr>
        <p:spPr bwMode="auto">
          <a:xfrm>
            <a:off x="6858000" y="5562600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9282" name="TextBox 97"/>
          <p:cNvSpPr txBox="1">
            <a:spLocks noChangeArrowheads="1"/>
          </p:cNvSpPr>
          <p:nvPr/>
        </p:nvSpPr>
        <p:spPr bwMode="auto">
          <a:xfrm>
            <a:off x="6705600" y="2771775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sp>
        <p:nvSpPr>
          <p:cNvPr id="9283" name="TextBox 98"/>
          <p:cNvSpPr txBox="1">
            <a:spLocks noChangeArrowheads="1"/>
          </p:cNvSpPr>
          <p:nvPr/>
        </p:nvSpPr>
        <p:spPr bwMode="auto">
          <a:xfrm>
            <a:off x="6410325" y="4371975"/>
            <a:ext cx="33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/>
              <a:t>D</a:t>
            </a:r>
          </a:p>
        </p:txBody>
      </p:sp>
      <p:cxnSp>
        <p:nvCxnSpPr>
          <p:cNvPr id="71" name="Straight Arrow Connector 70"/>
          <p:cNvCxnSpPr>
            <a:stCxn id="6" idx="0"/>
            <a:endCxn id="34" idx="4"/>
          </p:cNvCxnSpPr>
          <p:nvPr/>
        </p:nvCxnSpPr>
        <p:spPr>
          <a:xfrm flipV="1">
            <a:off x="1052513" y="2408238"/>
            <a:ext cx="76200" cy="7159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Freeform 87"/>
          <p:cNvSpPr/>
          <p:nvPr/>
        </p:nvSpPr>
        <p:spPr>
          <a:xfrm rot="16200000" flipH="1" flipV="1">
            <a:off x="-719138" y="3455988"/>
            <a:ext cx="2709863" cy="471488"/>
          </a:xfrm>
          <a:custGeom>
            <a:avLst/>
            <a:gdLst>
              <a:gd name="connsiteX0" fmla="*/ 4706754 w 4706754"/>
              <a:gd name="connsiteY0" fmla="*/ 28876 h 389823"/>
              <a:gd name="connsiteX1" fmla="*/ 1540042 w 4706754"/>
              <a:gd name="connsiteY1" fmla="*/ 385010 h 389823"/>
              <a:gd name="connsiteX2" fmla="*/ 0 w 4706754"/>
              <a:gd name="connsiteY2" fmla="*/ 0 h 38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06754" h="389823">
                <a:moveTo>
                  <a:pt x="4706754" y="28876"/>
                </a:moveTo>
                <a:cubicBezTo>
                  <a:pt x="3515627" y="209349"/>
                  <a:pt x="2324501" y="389823"/>
                  <a:pt x="1540042" y="385010"/>
                </a:cubicBezTo>
                <a:cubicBezTo>
                  <a:pt x="755583" y="380197"/>
                  <a:pt x="377791" y="190098"/>
                  <a:pt x="0" y="0"/>
                </a:cubicBez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8575">
          <a:headEnd type="none" w="med" len="med"/>
          <a:tailEnd type="arrow" w="med" len="med"/>
        </a:ln>
      </a:spPr>
      <a:bodyPr anchor="ctr"/>
      <a:lstStyle>
        <a:defPPr algn="ctr">
          <a:defRPr sz="2400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arrow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1380</Words>
  <Application>Microsoft Office PowerPoint</Application>
  <PresentationFormat>On-screen Show (4:3)</PresentationFormat>
  <Paragraphs>647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MS PGothic</vt:lpstr>
      <vt:lpstr>Calibri</vt:lpstr>
      <vt:lpstr>Times New Roman</vt:lpstr>
      <vt:lpstr>Tahoma</vt:lpstr>
      <vt:lpstr>Symbol</vt:lpstr>
      <vt:lpstr>Office Theme</vt:lpstr>
      <vt:lpstr>CSE 311  Foundations of Computing I</vt:lpstr>
      <vt:lpstr>Announcements</vt:lpstr>
      <vt:lpstr>Last lecture highlights</vt:lpstr>
      <vt:lpstr>Last lecture highlights</vt:lpstr>
      <vt:lpstr>State machines with output</vt:lpstr>
      <vt:lpstr>State Machines with Output    Vending Machine</vt:lpstr>
      <vt:lpstr>Vending Machine, Partial Version 1</vt:lpstr>
      <vt:lpstr>Vending Machine, Partial Version 2</vt:lpstr>
      <vt:lpstr>Vending Machine, Final Version</vt:lpstr>
      <vt:lpstr>State Minimization</vt:lpstr>
      <vt:lpstr>State minimization algorithm</vt:lpstr>
      <vt:lpstr>State Minimization Example</vt:lpstr>
      <vt:lpstr>State Minimization Example</vt:lpstr>
      <vt:lpstr>State Minimization Example</vt:lpstr>
      <vt:lpstr>State Minimization Example</vt:lpstr>
      <vt:lpstr>State Minimization Example</vt:lpstr>
      <vt:lpstr>State Minimization Example</vt:lpstr>
      <vt:lpstr>State Minimization Example</vt:lpstr>
      <vt:lpstr>State Minimization Example</vt:lpstr>
      <vt:lpstr>Minimized Machine</vt:lpstr>
      <vt:lpstr>Another way to look at DFAs</vt:lpstr>
      <vt:lpstr>Nondeterministic Finite Automaton (NFA)</vt:lpstr>
      <vt:lpstr>Design an NFA to recognize the set of binary strings that contain 111 or have an even # of 1’s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CSE370: Introduction to Digital Design</dc:title>
  <dc:creator/>
  <cp:lastModifiedBy/>
  <cp:revision>5</cp:revision>
  <cp:lastPrinted>1901-01-01T07:00:00Z</cp:lastPrinted>
  <dcterms:created xsi:type="dcterms:W3CDTF">2010-01-04T17:42:51Z</dcterms:created>
  <dcterms:modified xsi:type="dcterms:W3CDTF">2013-05-21T19:13:04Z</dcterms:modified>
</cp:coreProperties>
</file>