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21"/>
  </p:notesMasterIdLst>
  <p:handoutMasterIdLst>
    <p:handoutMasterId r:id="rId22"/>
  </p:handoutMasterIdLst>
  <p:sldIdLst>
    <p:sldId id="413" r:id="rId2"/>
    <p:sldId id="415" r:id="rId3"/>
    <p:sldId id="465" r:id="rId4"/>
    <p:sldId id="445" r:id="rId5"/>
    <p:sldId id="447" r:id="rId6"/>
    <p:sldId id="459" r:id="rId7"/>
    <p:sldId id="461" r:id="rId8"/>
    <p:sldId id="442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62" r:id="rId18"/>
    <p:sldId id="463" r:id="rId19"/>
    <p:sldId id="464" r:id="rId20"/>
  </p:sldIdLst>
  <p:sldSz cx="9144000" cy="6858000" type="screen4x3"/>
  <p:notesSz cx="7315200" cy="9601200"/>
  <p:embeddedFontLst>
    <p:embeddedFont>
      <p:font typeface="ＭＳ Ｐゴシック" pitchFamily="34" charset="-128"/>
      <p:regular r:id="rId23"/>
    </p:embeddedFont>
    <p:embeddedFont>
      <p:font typeface="Calibri" pitchFamily="34" charset="0"/>
      <p:regular r:id="rId24"/>
      <p:bold r:id="rId25"/>
      <p:italic r:id="rId26"/>
      <p:boldItalic r:id="rId27"/>
    </p:embeddedFont>
    <p:embeddedFont>
      <p:font typeface="Tahoma" pitchFamily="34" charset="0"/>
      <p:regular r:id="rId28"/>
      <p:bold r:id="rId29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99"/>
    <a:srgbClr val="FFFF00"/>
    <a:srgbClr val="CC99FF"/>
    <a:srgbClr val="00CCFF"/>
    <a:srgbClr val="9999FF"/>
    <a:srgbClr val="6699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5272" autoAdjust="0"/>
  </p:normalViewPr>
  <p:slideViewPr>
    <p:cSldViewPr>
      <p:cViewPr varScale="1">
        <p:scale>
          <a:sx n="127" d="100"/>
          <a:sy n="127" d="100"/>
        </p:scale>
        <p:origin x="-4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937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80" tIns="47199" rIns="96080" bIns="47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821672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A6A4-F135-4EA7-BFEC-298E48603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1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D090-A35C-4759-94F6-CFC938637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3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8A2B-B3EA-4A54-987C-8523A6EDB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F5DE-E870-49E7-BFA9-1FD0373FF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9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FA59-53F7-4188-9985-B59E9C560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2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307B-80CC-4F5E-B642-0283BFB02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8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ED41-02BE-4B01-8480-D27D0368D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3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504B-8C2A-41D6-A0DA-534293B0A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8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182F-4E34-48C6-AB37-C6A710A0C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0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D585-1480-4947-83EF-AD9712624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3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C7B9-F24B-4E58-9736-0D9EF5A2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1245C74-EDF2-4A85-ACE8-7C2F01C98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Finite State Machines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Spring 2013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572E7-8DE0-43E7-860A-30B3EA9B993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D5A88-2CFD-4DF0-BCC6-A8CEBE39D64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738438" y="3703638"/>
            <a:ext cx="609600" cy="609600"/>
            <a:chOff x="1725" y="2333"/>
            <a:chExt cx="384" cy="384"/>
          </a:xfrm>
        </p:grpSpPr>
        <p:sp>
          <p:nvSpPr>
            <p:cNvPr id="1036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001</a:t>
              </a:r>
            </a:p>
          </p:txBody>
        </p:sp>
      </p:grpSp>
      <p:grpSp>
        <p:nvGrpSpPr>
          <p:cNvPr id="10246" name="Group 8"/>
          <p:cNvGrpSpPr>
            <a:grpSpLocks/>
          </p:cNvGrpSpPr>
          <p:nvPr/>
        </p:nvGrpSpPr>
        <p:grpSpPr bwMode="auto">
          <a:xfrm>
            <a:off x="6091238" y="3703638"/>
            <a:ext cx="609600" cy="609600"/>
            <a:chOff x="3837" y="2333"/>
            <a:chExt cx="384" cy="384"/>
          </a:xfrm>
        </p:grpSpPr>
        <p:sp>
          <p:nvSpPr>
            <p:cNvPr id="10362" name="Oval 9"/>
            <p:cNvSpPr>
              <a:spLocks noChangeArrowheads="1"/>
            </p:cNvSpPr>
            <p:nvPr/>
          </p:nvSpPr>
          <p:spPr bwMode="auto">
            <a:xfrm>
              <a:off x="3837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Text Box 10"/>
            <p:cNvSpPr txBox="1">
              <a:spLocks noChangeArrowheads="1"/>
            </p:cNvSpPr>
            <p:nvPr/>
          </p:nvSpPr>
          <p:spPr bwMode="auto">
            <a:xfrm>
              <a:off x="3867" y="240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011</a:t>
              </a:r>
            </a:p>
          </p:txBody>
        </p:sp>
      </p:grpSp>
      <p:grpSp>
        <p:nvGrpSpPr>
          <p:cNvPr id="10247" name="Group 11"/>
          <p:cNvGrpSpPr>
            <a:grpSpLocks/>
          </p:cNvGrpSpPr>
          <p:nvPr/>
        </p:nvGrpSpPr>
        <p:grpSpPr bwMode="auto">
          <a:xfrm>
            <a:off x="7005638" y="4618038"/>
            <a:ext cx="609600" cy="609600"/>
            <a:chOff x="4413" y="2909"/>
            <a:chExt cx="384" cy="384"/>
          </a:xfrm>
        </p:grpSpPr>
        <p:sp>
          <p:nvSpPr>
            <p:cNvPr id="10360" name="Oval 12"/>
            <p:cNvSpPr>
              <a:spLocks noChangeArrowheads="1"/>
            </p:cNvSpPr>
            <p:nvPr/>
          </p:nvSpPr>
          <p:spPr bwMode="auto">
            <a:xfrm>
              <a:off x="4413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Text Box 13"/>
            <p:cNvSpPr txBox="1">
              <a:spLocks noChangeArrowheads="1"/>
            </p:cNvSpPr>
            <p:nvPr/>
          </p:nvSpPr>
          <p:spPr bwMode="auto">
            <a:xfrm>
              <a:off x="4451" y="298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111</a:t>
              </a:r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6091238" y="5532438"/>
            <a:ext cx="609600" cy="609600"/>
            <a:chOff x="3837" y="3485"/>
            <a:chExt cx="384" cy="384"/>
          </a:xfrm>
        </p:grpSpPr>
        <p:sp>
          <p:nvSpPr>
            <p:cNvPr id="10358" name="Oval 15"/>
            <p:cNvSpPr>
              <a:spLocks noChangeArrowheads="1"/>
            </p:cNvSpPr>
            <p:nvPr/>
          </p:nvSpPr>
          <p:spPr bwMode="auto">
            <a:xfrm>
              <a:off x="3837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Text Box 16"/>
            <p:cNvSpPr txBox="1">
              <a:spLocks noChangeArrowheads="1"/>
            </p:cNvSpPr>
            <p:nvPr/>
          </p:nvSpPr>
          <p:spPr bwMode="auto">
            <a:xfrm>
              <a:off x="3875" y="3563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110</a:t>
              </a:r>
            </a:p>
          </p:txBody>
        </p:sp>
      </p:grp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5176838" y="4618038"/>
            <a:ext cx="609600" cy="609600"/>
            <a:chOff x="3261" y="2909"/>
            <a:chExt cx="384" cy="384"/>
          </a:xfrm>
        </p:grpSpPr>
        <p:sp>
          <p:nvSpPr>
            <p:cNvPr id="10356" name="Oval 18"/>
            <p:cNvSpPr>
              <a:spLocks noChangeArrowheads="1"/>
            </p:cNvSpPr>
            <p:nvPr/>
          </p:nvSpPr>
          <p:spPr bwMode="auto">
            <a:xfrm>
              <a:off x="326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7" name="Text Box 19"/>
            <p:cNvSpPr txBox="1">
              <a:spLocks noChangeArrowheads="1"/>
            </p:cNvSpPr>
            <p:nvPr/>
          </p:nvSpPr>
          <p:spPr bwMode="auto">
            <a:xfrm>
              <a:off x="328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101</a:t>
              </a:r>
            </a:p>
          </p:txBody>
        </p:sp>
      </p:grpSp>
      <p:grpSp>
        <p:nvGrpSpPr>
          <p:cNvPr id="10250" name="Group 20"/>
          <p:cNvGrpSpPr>
            <a:grpSpLocks/>
          </p:cNvGrpSpPr>
          <p:nvPr/>
        </p:nvGrpSpPr>
        <p:grpSpPr bwMode="auto">
          <a:xfrm>
            <a:off x="3652838" y="4618038"/>
            <a:ext cx="609600" cy="609600"/>
            <a:chOff x="2301" y="2909"/>
            <a:chExt cx="384" cy="384"/>
          </a:xfrm>
        </p:grpSpPr>
        <p:sp>
          <p:nvSpPr>
            <p:cNvPr id="10354" name="Oval 21"/>
            <p:cNvSpPr>
              <a:spLocks noChangeArrowheads="1"/>
            </p:cNvSpPr>
            <p:nvPr/>
          </p:nvSpPr>
          <p:spPr bwMode="auto">
            <a:xfrm>
              <a:off x="230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5" name="Text Box 22"/>
            <p:cNvSpPr txBox="1">
              <a:spLocks noChangeArrowheads="1"/>
            </p:cNvSpPr>
            <p:nvPr/>
          </p:nvSpPr>
          <p:spPr bwMode="auto">
            <a:xfrm>
              <a:off x="232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010</a:t>
              </a:r>
            </a:p>
          </p:txBody>
        </p:sp>
      </p:grpSp>
      <p:grpSp>
        <p:nvGrpSpPr>
          <p:cNvPr id="10251" name="Group 23"/>
          <p:cNvGrpSpPr>
            <a:grpSpLocks/>
          </p:cNvGrpSpPr>
          <p:nvPr/>
        </p:nvGrpSpPr>
        <p:grpSpPr bwMode="auto">
          <a:xfrm>
            <a:off x="1824038" y="4618038"/>
            <a:ext cx="609600" cy="609600"/>
            <a:chOff x="1149" y="2909"/>
            <a:chExt cx="384" cy="384"/>
          </a:xfrm>
        </p:grpSpPr>
        <p:sp>
          <p:nvSpPr>
            <p:cNvPr id="10352" name="Oval 24"/>
            <p:cNvSpPr>
              <a:spLocks noChangeArrowheads="1"/>
            </p:cNvSpPr>
            <p:nvPr/>
          </p:nvSpPr>
          <p:spPr bwMode="auto">
            <a:xfrm>
              <a:off x="1149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Text Box 25"/>
            <p:cNvSpPr txBox="1">
              <a:spLocks noChangeArrowheads="1"/>
            </p:cNvSpPr>
            <p:nvPr/>
          </p:nvSpPr>
          <p:spPr bwMode="auto">
            <a:xfrm>
              <a:off x="1179" y="299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000</a:t>
              </a:r>
            </a:p>
          </p:txBody>
        </p:sp>
      </p:grpSp>
      <p:grpSp>
        <p:nvGrpSpPr>
          <p:cNvPr id="10252" name="Group 26"/>
          <p:cNvGrpSpPr>
            <a:grpSpLocks/>
          </p:cNvGrpSpPr>
          <p:nvPr/>
        </p:nvGrpSpPr>
        <p:grpSpPr bwMode="auto">
          <a:xfrm>
            <a:off x="2738438" y="5532438"/>
            <a:ext cx="609600" cy="609600"/>
            <a:chOff x="1725" y="3485"/>
            <a:chExt cx="384" cy="384"/>
          </a:xfrm>
        </p:grpSpPr>
        <p:sp>
          <p:nvSpPr>
            <p:cNvPr id="10350" name="Oval 27"/>
            <p:cNvSpPr>
              <a:spLocks noChangeArrowheads="1"/>
            </p:cNvSpPr>
            <p:nvPr/>
          </p:nvSpPr>
          <p:spPr bwMode="auto">
            <a:xfrm>
              <a:off x="1725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Text Box 28"/>
            <p:cNvSpPr txBox="1">
              <a:spLocks noChangeArrowheads="1"/>
            </p:cNvSpPr>
            <p:nvPr/>
          </p:nvSpPr>
          <p:spPr bwMode="auto">
            <a:xfrm>
              <a:off x="1763" y="3561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100</a:t>
              </a:r>
            </a:p>
          </p:txBody>
        </p:sp>
      </p:grpSp>
      <p:grpSp>
        <p:nvGrpSpPr>
          <p:cNvPr id="1025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10348" name="AutoShape 30"/>
            <p:cNvCxnSpPr>
              <a:cxnSpLocks noChangeShapeType="1"/>
              <a:stCxn id="10364" idx="6"/>
              <a:endCxn id="1036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9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10346" name="AutoShape 33"/>
            <p:cNvCxnSpPr>
              <a:cxnSpLocks noChangeShapeType="1"/>
              <a:stCxn id="10354" idx="7"/>
              <a:endCxn id="1035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7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10344" name="AutoShape 39"/>
            <p:cNvCxnSpPr>
              <a:cxnSpLocks noChangeShapeType="1"/>
              <a:stCxn id="10352" idx="7"/>
              <a:endCxn id="1036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5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10342" name="AutoShape 45"/>
            <p:cNvCxnSpPr>
              <a:cxnSpLocks noChangeShapeType="1"/>
              <a:stCxn id="10364" idx="5"/>
              <a:endCxn id="1035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3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025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10340" name="AutoShape 55"/>
            <p:cNvCxnSpPr>
              <a:cxnSpLocks noChangeShapeType="1"/>
              <a:stCxn id="10356" idx="7"/>
              <a:endCxn id="1036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1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10338" name="AutoShape 58"/>
            <p:cNvCxnSpPr>
              <a:cxnSpLocks noChangeShapeType="1"/>
              <a:stCxn id="10360" idx="5"/>
              <a:endCxn id="1036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39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10336" name="AutoShape 70"/>
            <p:cNvCxnSpPr>
              <a:cxnSpLocks noChangeShapeType="1"/>
              <a:stCxn id="10362" idx="5"/>
              <a:endCxn id="1036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37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6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10312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10334" name="AutoShape 36"/>
              <p:cNvCxnSpPr>
                <a:cxnSpLocks noChangeShapeType="1"/>
                <a:stCxn id="10350" idx="0"/>
                <a:endCxn id="1036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35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0313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10332" name="AutoShape 42"/>
              <p:cNvCxnSpPr>
                <a:cxnSpLocks noChangeShapeType="1"/>
                <a:stCxn id="10354" idx="3"/>
                <a:endCxn id="1035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33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4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10330" name="AutoShape 48"/>
              <p:cNvCxnSpPr>
                <a:cxnSpLocks noChangeShapeType="1"/>
                <a:stCxn id="10350" idx="1"/>
                <a:endCxn id="1035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31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5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10328" name="AutoShape 52"/>
              <p:cNvCxnSpPr>
                <a:cxnSpLocks noChangeShapeType="1"/>
                <a:stCxn id="10356" idx="3"/>
                <a:endCxn id="1035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9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6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10326" name="AutoShape 61"/>
              <p:cNvCxnSpPr>
                <a:cxnSpLocks noChangeShapeType="1"/>
                <a:stCxn id="10358" idx="1"/>
                <a:endCxn id="1035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7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0317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10324" name="AutoShape 64"/>
              <p:cNvCxnSpPr>
                <a:cxnSpLocks noChangeShapeType="1"/>
                <a:stCxn id="10358" idx="2"/>
                <a:endCxn id="1035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5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8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10322" name="AutoShape 67"/>
              <p:cNvCxnSpPr>
                <a:cxnSpLocks noChangeShapeType="1"/>
                <a:stCxn id="10360" idx="3"/>
                <a:endCxn id="1035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3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9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10320" name="AutoShape 73"/>
              <p:cNvCxnSpPr>
                <a:cxnSpLocks noChangeShapeType="1"/>
                <a:stCxn id="10362" idx="4"/>
                <a:endCxn id="1035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1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1026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10310" name="AutoShape 76"/>
            <p:cNvCxnSpPr>
              <a:cxnSpLocks noChangeShapeType="1"/>
              <a:stCxn id="10352" idx="3"/>
              <a:endCxn id="1035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11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82" name="Oval 6"/>
          <p:cNvSpPr>
            <a:spLocks noChangeArrowheads="1"/>
          </p:cNvSpPr>
          <p:nvPr/>
        </p:nvSpPr>
        <p:spPr bwMode="auto">
          <a:xfrm>
            <a:off x="4386263" y="228600"/>
            <a:ext cx="609600" cy="6096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11" charset="-128"/>
            </a:endParaRPr>
          </a:p>
        </p:txBody>
      </p:sp>
      <p:grpSp>
        <p:nvGrpSpPr>
          <p:cNvPr id="10263" name="Group 5"/>
          <p:cNvGrpSpPr>
            <a:grpSpLocks/>
          </p:cNvGrpSpPr>
          <p:nvPr/>
        </p:nvGrpSpPr>
        <p:grpSpPr bwMode="auto">
          <a:xfrm>
            <a:off x="5786438" y="1082675"/>
            <a:ext cx="609600" cy="609600"/>
            <a:chOff x="1725" y="2333"/>
            <a:chExt cx="384" cy="384"/>
          </a:xfrm>
        </p:grpSpPr>
        <p:sp>
          <p:nvSpPr>
            <p:cNvPr id="1030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Text Box 7"/>
            <p:cNvSpPr txBox="1">
              <a:spLocks noChangeArrowheads="1"/>
            </p:cNvSpPr>
            <p:nvPr/>
          </p:nvSpPr>
          <p:spPr bwMode="auto">
            <a:xfrm>
              <a:off x="1837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64" name="Group 5"/>
          <p:cNvGrpSpPr>
            <a:grpSpLocks/>
          </p:cNvGrpSpPr>
          <p:nvPr/>
        </p:nvGrpSpPr>
        <p:grpSpPr bwMode="auto">
          <a:xfrm>
            <a:off x="2894013" y="1082675"/>
            <a:ext cx="609600" cy="609600"/>
            <a:chOff x="1725" y="2333"/>
            <a:chExt cx="384" cy="384"/>
          </a:xfrm>
        </p:grpSpPr>
        <p:sp>
          <p:nvSpPr>
            <p:cNvPr id="10306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Text Box 7"/>
            <p:cNvSpPr txBox="1">
              <a:spLocks noChangeArrowheads="1"/>
            </p:cNvSpPr>
            <p:nvPr/>
          </p:nvSpPr>
          <p:spPr bwMode="auto">
            <a:xfrm>
              <a:off x="1841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0265" name="Group 5"/>
          <p:cNvGrpSpPr>
            <a:grpSpLocks/>
          </p:cNvGrpSpPr>
          <p:nvPr/>
        </p:nvGrpSpPr>
        <p:grpSpPr bwMode="auto">
          <a:xfrm>
            <a:off x="2151063" y="2138363"/>
            <a:ext cx="609600" cy="609600"/>
            <a:chOff x="1725" y="2333"/>
            <a:chExt cx="384" cy="384"/>
          </a:xfrm>
        </p:grpSpPr>
        <p:sp>
          <p:nvSpPr>
            <p:cNvPr id="1030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</a:t>
              </a:r>
            </a:p>
          </p:txBody>
        </p:sp>
      </p:grpSp>
      <p:grpSp>
        <p:nvGrpSpPr>
          <p:cNvPr id="10266" name="Group 5"/>
          <p:cNvGrpSpPr>
            <a:grpSpLocks/>
          </p:cNvGrpSpPr>
          <p:nvPr/>
        </p:nvGrpSpPr>
        <p:grpSpPr bwMode="auto">
          <a:xfrm>
            <a:off x="3582988" y="2154238"/>
            <a:ext cx="609600" cy="609600"/>
            <a:chOff x="1725" y="2333"/>
            <a:chExt cx="384" cy="384"/>
          </a:xfrm>
        </p:grpSpPr>
        <p:sp>
          <p:nvSpPr>
            <p:cNvPr id="10302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</a:t>
              </a:r>
            </a:p>
          </p:txBody>
        </p:sp>
      </p:grpSp>
      <p:grpSp>
        <p:nvGrpSpPr>
          <p:cNvPr id="10267" name="Group 5"/>
          <p:cNvGrpSpPr>
            <a:grpSpLocks/>
          </p:cNvGrpSpPr>
          <p:nvPr/>
        </p:nvGrpSpPr>
        <p:grpSpPr bwMode="auto">
          <a:xfrm>
            <a:off x="5129213" y="2114550"/>
            <a:ext cx="609600" cy="609600"/>
            <a:chOff x="1725" y="2333"/>
            <a:chExt cx="384" cy="384"/>
          </a:xfrm>
        </p:grpSpPr>
        <p:sp>
          <p:nvSpPr>
            <p:cNvPr id="10300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10268" name="Group 5"/>
          <p:cNvGrpSpPr>
            <a:grpSpLocks/>
          </p:cNvGrpSpPr>
          <p:nvPr/>
        </p:nvGrpSpPr>
        <p:grpSpPr bwMode="auto">
          <a:xfrm>
            <a:off x="6665913" y="2098675"/>
            <a:ext cx="609600" cy="609600"/>
            <a:chOff x="1725" y="2333"/>
            <a:chExt cx="384" cy="384"/>
          </a:xfrm>
        </p:grpSpPr>
        <p:sp>
          <p:nvSpPr>
            <p:cNvPr id="1029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</a:t>
              </a:r>
            </a:p>
          </p:txBody>
        </p:sp>
      </p:grpSp>
      <p:cxnSp>
        <p:nvCxnSpPr>
          <p:cNvPr id="10269" name="AutoShape 70"/>
          <p:cNvCxnSpPr>
            <a:cxnSpLocks noChangeShapeType="1"/>
            <a:endCxn id="10308" idx="1"/>
          </p:cNvCxnSpPr>
          <p:nvPr/>
        </p:nvCxnSpPr>
        <p:spPr bwMode="auto">
          <a:xfrm>
            <a:off x="4935538" y="711200"/>
            <a:ext cx="939800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AutoShape 70"/>
          <p:cNvCxnSpPr>
            <a:cxnSpLocks noChangeShapeType="1"/>
            <a:endCxn id="10298" idx="1"/>
          </p:cNvCxnSpPr>
          <p:nvPr/>
        </p:nvCxnSpPr>
        <p:spPr bwMode="auto">
          <a:xfrm>
            <a:off x="6335713" y="1557338"/>
            <a:ext cx="419100" cy="630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AutoShape 70"/>
          <p:cNvCxnSpPr>
            <a:cxnSpLocks noChangeShapeType="1"/>
            <a:endCxn id="10300" idx="7"/>
          </p:cNvCxnSpPr>
          <p:nvPr/>
        </p:nvCxnSpPr>
        <p:spPr bwMode="auto">
          <a:xfrm flipH="1">
            <a:off x="5649913" y="1643063"/>
            <a:ext cx="265112" cy="560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2" name="AutoShape 70"/>
          <p:cNvCxnSpPr>
            <a:cxnSpLocks noChangeShapeType="1"/>
            <a:endCxn id="10306" idx="7"/>
          </p:cNvCxnSpPr>
          <p:nvPr/>
        </p:nvCxnSpPr>
        <p:spPr bwMode="auto">
          <a:xfrm flipH="1">
            <a:off x="3414713" y="669925"/>
            <a:ext cx="1023937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3" name="AutoShape 70"/>
          <p:cNvCxnSpPr>
            <a:cxnSpLocks noChangeShapeType="1"/>
            <a:endCxn id="10304" idx="0"/>
          </p:cNvCxnSpPr>
          <p:nvPr/>
        </p:nvCxnSpPr>
        <p:spPr bwMode="auto">
          <a:xfrm flipH="1">
            <a:off x="2455863" y="1589088"/>
            <a:ext cx="520700" cy="549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4" name="AutoShape 70"/>
          <p:cNvCxnSpPr>
            <a:cxnSpLocks noChangeShapeType="1"/>
            <a:endCxn id="10302" idx="1"/>
          </p:cNvCxnSpPr>
          <p:nvPr/>
        </p:nvCxnSpPr>
        <p:spPr bwMode="auto">
          <a:xfrm>
            <a:off x="3357563" y="1643063"/>
            <a:ext cx="314325" cy="60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5" name="Text Box 59"/>
          <p:cNvSpPr txBox="1">
            <a:spLocks noChangeArrowheads="1"/>
          </p:cNvSpPr>
          <p:nvPr/>
        </p:nvSpPr>
        <p:spPr bwMode="auto">
          <a:xfrm>
            <a:off x="6440488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76" name="Text Box 59"/>
          <p:cNvSpPr txBox="1">
            <a:spLocks noChangeArrowheads="1"/>
          </p:cNvSpPr>
          <p:nvPr/>
        </p:nvSpPr>
        <p:spPr bwMode="auto">
          <a:xfrm>
            <a:off x="3422650" y="16922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77" name="Text Box 59"/>
          <p:cNvSpPr txBox="1">
            <a:spLocks noChangeArrowheads="1"/>
          </p:cNvSpPr>
          <p:nvPr/>
        </p:nvSpPr>
        <p:spPr bwMode="auto">
          <a:xfrm>
            <a:off x="4543425" y="26543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78" name="Text Box 68"/>
          <p:cNvSpPr txBox="1">
            <a:spLocks noChangeArrowheads="1"/>
          </p:cNvSpPr>
          <p:nvPr/>
        </p:nvSpPr>
        <p:spPr bwMode="auto">
          <a:xfrm>
            <a:off x="3686175" y="66992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79" name="Text Box 68"/>
          <p:cNvSpPr txBox="1">
            <a:spLocks noChangeArrowheads="1"/>
          </p:cNvSpPr>
          <p:nvPr/>
        </p:nvSpPr>
        <p:spPr bwMode="auto">
          <a:xfrm>
            <a:off x="2473325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80" name="Text Box 68"/>
          <p:cNvSpPr txBox="1">
            <a:spLocks noChangeArrowheads="1"/>
          </p:cNvSpPr>
          <p:nvPr/>
        </p:nvSpPr>
        <p:spPr bwMode="auto">
          <a:xfrm>
            <a:off x="5549900" y="16335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281" name="AutoShape 70"/>
          <p:cNvCxnSpPr>
            <a:cxnSpLocks noChangeShapeType="1"/>
            <a:endCxn id="10352" idx="0"/>
          </p:cNvCxnSpPr>
          <p:nvPr/>
        </p:nvCxnSpPr>
        <p:spPr bwMode="auto">
          <a:xfrm flipH="1">
            <a:off x="2128838" y="2732088"/>
            <a:ext cx="20796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AutoShape 70"/>
          <p:cNvCxnSpPr>
            <a:cxnSpLocks noChangeShapeType="1"/>
            <a:endCxn id="10364" idx="0"/>
          </p:cNvCxnSpPr>
          <p:nvPr/>
        </p:nvCxnSpPr>
        <p:spPr bwMode="auto">
          <a:xfrm>
            <a:off x="2586038" y="2708275"/>
            <a:ext cx="457200" cy="995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3" name="Text Box 68"/>
          <p:cNvSpPr txBox="1">
            <a:spLocks noChangeArrowheads="1"/>
          </p:cNvSpPr>
          <p:nvPr/>
        </p:nvSpPr>
        <p:spPr bwMode="auto">
          <a:xfrm>
            <a:off x="19827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284" name="AutoShape 70"/>
          <p:cNvCxnSpPr>
            <a:cxnSpLocks noChangeShapeType="1"/>
            <a:endCxn id="10354" idx="0"/>
          </p:cNvCxnSpPr>
          <p:nvPr/>
        </p:nvCxnSpPr>
        <p:spPr bwMode="auto">
          <a:xfrm>
            <a:off x="3808413" y="2747963"/>
            <a:ext cx="149225" cy="187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5" name="AutoShape 70"/>
          <p:cNvCxnSpPr>
            <a:cxnSpLocks noChangeShapeType="1"/>
            <a:endCxn id="10362" idx="0"/>
          </p:cNvCxnSpPr>
          <p:nvPr/>
        </p:nvCxnSpPr>
        <p:spPr bwMode="auto">
          <a:xfrm>
            <a:off x="4064000" y="2689225"/>
            <a:ext cx="2332038" cy="1014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AutoShape 70"/>
          <p:cNvCxnSpPr>
            <a:cxnSpLocks noChangeShapeType="1"/>
            <a:endCxn id="10350" idx="0"/>
          </p:cNvCxnSpPr>
          <p:nvPr/>
        </p:nvCxnSpPr>
        <p:spPr bwMode="auto">
          <a:xfrm flipH="1">
            <a:off x="3043238" y="2676525"/>
            <a:ext cx="2208212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AutoShape 70"/>
          <p:cNvCxnSpPr>
            <a:cxnSpLocks noChangeShapeType="1"/>
            <a:endCxn id="10356" idx="0"/>
          </p:cNvCxnSpPr>
          <p:nvPr/>
        </p:nvCxnSpPr>
        <p:spPr bwMode="auto">
          <a:xfrm flipH="1">
            <a:off x="5481638" y="2732088"/>
            <a:ext cx="3651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8" name="AutoShape 70"/>
          <p:cNvCxnSpPr>
            <a:cxnSpLocks noChangeShapeType="1"/>
            <a:endCxn id="10358" idx="0"/>
          </p:cNvCxnSpPr>
          <p:nvPr/>
        </p:nvCxnSpPr>
        <p:spPr bwMode="auto">
          <a:xfrm flipH="1">
            <a:off x="6396038" y="2676525"/>
            <a:ext cx="460375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9" name="AutoShape 70"/>
          <p:cNvCxnSpPr>
            <a:cxnSpLocks noChangeShapeType="1"/>
            <a:endCxn id="10360" idx="0"/>
          </p:cNvCxnSpPr>
          <p:nvPr/>
        </p:nvCxnSpPr>
        <p:spPr bwMode="auto">
          <a:xfrm>
            <a:off x="7116763" y="2671763"/>
            <a:ext cx="193675" cy="1946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90" name="Text Box 68"/>
          <p:cNvSpPr txBox="1">
            <a:spLocks noChangeArrowheads="1"/>
          </p:cNvSpPr>
          <p:nvPr/>
        </p:nvSpPr>
        <p:spPr bwMode="auto">
          <a:xfrm>
            <a:off x="3624263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91" name="Text Box 68"/>
          <p:cNvSpPr txBox="1">
            <a:spLocks noChangeArrowheads="1"/>
          </p:cNvSpPr>
          <p:nvPr/>
        </p:nvSpPr>
        <p:spPr bwMode="auto">
          <a:xfrm>
            <a:off x="4441825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92" name="Text Box 68"/>
          <p:cNvSpPr txBox="1">
            <a:spLocks noChangeArrowheads="1"/>
          </p:cNvSpPr>
          <p:nvPr/>
        </p:nvSpPr>
        <p:spPr bwMode="auto">
          <a:xfrm>
            <a:off x="64785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93" name="Text Box 59"/>
          <p:cNvSpPr txBox="1">
            <a:spLocks noChangeArrowheads="1"/>
          </p:cNvSpPr>
          <p:nvPr/>
        </p:nvSpPr>
        <p:spPr bwMode="auto">
          <a:xfrm>
            <a:off x="2814638" y="30480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94" name="Text Box 59"/>
          <p:cNvSpPr txBox="1">
            <a:spLocks noChangeArrowheads="1"/>
          </p:cNvSpPr>
          <p:nvPr/>
        </p:nvSpPr>
        <p:spPr bwMode="auto">
          <a:xfrm>
            <a:off x="5438775" y="8286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95" name="Text Box 59"/>
          <p:cNvSpPr txBox="1">
            <a:spLocks noChangeArrowheads="1"/>
          </p:cNvSpPr>
          <p:nvPr/>
        </p:nvSpPr>
        <p:spPr bwMode="auto">
          <a:xfrm>
            <a:off x="5475288" y="287496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96" name="Text Box 59"/>
          <p:cNvSpPr txBox="1">
            <a:spLocks noChangeArrowheads="1"/>
          </p:cNvSpPr>
          <p:nvPr/>
        </p:nvSpPr>
        <p:spPr bwMode="auto">
          <a:xfrm>
            <a:off x="7162800" y="31956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cxnSp>
        <p:nvCxnSpPr>
          <p:cNvPr id="10297" name="AutoShape 30"/>
          <p:cNvCxnSpPr>
            <a:cxnSpLocks noChangeShapeType="1"/>
          </p:cNvCxnSpPr>
          <p:nvPr/>
        </p:nvCxnSpPr>
        <p:spPr bwMode="auto">
          <a:xfrm>
            <a:off x="4114800" y="457200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mtClean="0"/>
              <a:t>Design a DFA that accepts strings with a 1 three positions from the 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5B7A3-4F79-4085-AFB8-0AAA16727A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60D1F-DF5E-41CC-B415-7E6A78B978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63538" y="304800"/>
            <a:ext cx="838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/>
              <a:t>How does the size of a DFA to recognize “10</a:t>
            </a:r>
            <a:r>
              <a:rPr lang="en-US" sz="2800" baseline="30000"/>
              <a:t>th</a:t>
            </a:r>
            <a:r>
              <a:rPr lang="en-US" sz="2800"/>
              <a:t> character is a 1” compare with the size of a DFA to recognize “10</a:t>
            </a:r>
            <a:r>
              <a:rPr lang="en-US" sz="2800" baseline="30000"/>
              <a:t>th</a:t>
            </a:r>
            <a:r>
              <a:rPr lang="en-US" sz="2800"/>
              <a:t> character from the end is 1”?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 over {0, 1, 2}*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M</a:t>
            </a:r>
            <a:r>
              <a:rPr lang="en-US" baseline="-25000" smtClean="0"/>
              <a:t>1</a:t>
            </a:r>
            <a:r>
              <a:rPr lang="en-US" smtClean="0"/>
              <a:t>: Strings with an even number of 2’s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M</a:t>
            </a:r>
            <a:r>
              <a:rPr lang="en-US" baseline="-25000" smtClean="0"/>
              <a:t>2</a:t>
            </a:r>
            <a:r>
              <a:rPr lang="en-US" smtClean="0"/>
              <a:t>: Strings where the sum of digits mod 3 is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224A3-3975-415F-A1E9-EA79E07D45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2743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5113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306705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51138" y="5791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4884738" y="579913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70138" y="611505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33800" y="4648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 smtClean="0"/>
              <a:t>Recognize strings with an even number of 2’s and a mod 3 sum of 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7860B-287C-4D64-B417-26A33AE7151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3886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2286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5562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05400" y="2298700"/>
            <a:ext cx="731838" cy="730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5575300"/>
            <a:ext cx="731838" cy="730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64325" y="3886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3000" y="42672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 with 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39325-1EF7-4545-A77D-4B1C9EE30EE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5814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3</a:t>
            </a: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4</a:t>
            </a: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6" name="Oval 16"/>
          <p:cNvSpPr>
            <a:spLocks noChangeArrowheads="1"/>
          </p:cNvSpPr>
          <p:nvPr/>
        </p:nvSpPr>
        <p:spPr bwMode="auto">
          <a:xfrm>
            <a:off x="469900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1</a:t>
            </a:r>
          </a:p>
        </p:txBody>
      </p:sp>
      <p:sp>
        <p:nvSpPr>
          <p:cNvPr id="15407" name="Oval 18"/>
          <p:cNvSpPr>
            <a:spLocks noChangeArrowheads="1"/>
          </p:cNvSpPr>
          <p:nvPr/>
        </p:nvSpPr>
        <p:spPr bwMode="auto">
          <a:xfrm>
            <a:off x="563245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2</a:t>
            </a:r>
          </a:p>
        </p:txBody>
      </p:sp>
      <p:cxnSp>
        <p:nvCxnSpPr>
          <p:cNvPr id="15408" name="AutoShape 19"/>
          <p:cNvCxnSpPr>
            <a:cxnSpLocks noChangeShapeType="1"/>
            <a:endCxn id="15407" idx="1"/>
          </p:cNvCxnSpPr>
          <p:nvPr/>
        </p:nvCxnSpPr>
        <p:spPr bwMode="auto">
          <a:xfrm>
            <a:off x="5165725" y="5051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20"/>
          <p:cNvCxnSpPr>
            <a:cxnSpLocks noChangeShapeType="1"/>
            <a:stCxn id="15407" idx="3"/>
          </p:cNvCxnSpPr>
          <p:nvPr/>
        </p:nvCxnSpPr>
        <p:spPr bwMode="auto">
          <a:xfrm flipH="1">
            <a:off x="51657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21"/>
          <p:cNvCxnSpPr>
            <a:cxnSpLocks noChangeShapeType="1"/>
          </p:cNvCxnSpPr>
          <p:nvPr/>
        </p:nvCxnSpPr>
        <p:spPr bwMode="auto">
          <a:xfrm>
            <a:off x="6092825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22"/>
          <p:cNvCxnSpPr>
            <a:cxnSpLocks noChangeShapeType="1"/>
          </p:cNvCxnSpPr>
          <p:nvPr/>
        </p:nvCxnSpPr>
        <p:spPr bwMode="auto">
          <a:xfrm flipH="1">
            <a:off x="60928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AutoShape 23"/>
          <p:cNvCxnSpPr>
            <a:cxnSpLocks noChangeShapeType="1"/>
          </p:cNvCxnSpPr>
          <p:nvPr/>
        </p:nvCxnSpPr>
        <p:spPr bwMode="auto">
          <a:xfrm rot="5400000" flipH="1" flipV="1">
            <a:off x="4588669" y="5209382"/>
            <a:ext cx="384175" cy="1587"/>
          </a:xfrm>
          <a:prstGeom prst="curvedConnector5">
            <a:avLst>
              <a:gd name="adj1" fmla="val -17463"/>
              <a:gd name="adj2" fmla="val -33200009"/>
              <a:gd name="adj3" fmla="val 14102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6" name="Text Box 31"/>
          <p:cNvSpPr txBox="1">
            <a:spLocks noChangeArrowheads="1"/>
          </p:cNvSpPr>
          <p:nvPr/>
        </p:nvSpPr>
        <p:spPr bwMode="auto">
          <a:xfrm>
            <a:off x="6092825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7" name="Text Box 32"/>
          <p:cNvSpPr txBox="1">
            <a:spLocks noChangeArrowheads="1"/>
          </p:cNvSpPr>
          <p:nvPr/>
        </p:nvSpPr>
        <p:spPr bwMode="auto">
          <a:xfrm>
            <a:off x="6353175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8" name="Text Box 33"/>
          <p:cNvSpPr txBox="1">
            <a:spLocks noChangeArrowheads="1"/>
          </p:cNvSpPr>
          <p:nvPr/>
        </p:nvSpPr>
        <p:spPr bwMode="auto">
          <a:xfrm>
            <a:off x="516413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9" name="Text Box 34"/>
          <p:cNvSpPr txBox="1">
            <a:spLocks noChangeArrowheads="1"/>
          </p:cNvSpPr>
          <p:nvPr/>
        </p:nvSpPr>
        <p:spPr bwMode="auto">
          <a:xfrm>
            <a:off x="3941763" y="50498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0" name="Text Box 34"/>
          <p:cNvSpPr txBox="1">
            <a:spLocks noChangeArrowheads="1"/>
          </p:cNvSpPr>
          <p:nvPr/>
        </p:nvSpPr>
        <p:spPr bwMode="auto">
          <a:xfrm>
            <a:off x="5322888" y="539591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095A5-EFBC-40F4-8C83-8B38E777FF9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6390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56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Enter 15 cents in dimes or nickels</a:t>
            </a:r>
          </a:p>
          <a:p>
            <a:pPr eaLnBrk="1" hangingPunct="1"/>
            <a:r>
              <a:rPr lang="en-US"/>
              <a:t>Press S or B for a candy bar</a:t>
            </a:r>
          </a:p>
        </p:txBody>
      </p:sp>
      <p:pic>
        <p:nvPicPr>
          <p:cNvPr id="1639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8956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Version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0B7F8-3A0D-4F5B-B791-321E3B028C7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1742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17430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Basic transitions on N (nickel),  D (dime),  B (butterfinger),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Version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84C7C-6B11-4E6C-B610-2930882A71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45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7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847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Final Version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001C3-A819-42CE-BB1B-C93C7BBDF9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8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8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9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49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03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504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530225" y="263525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609600" y="1143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0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11" name="TextBox 61"/>
          <p:cNvSpPr txBox="1">
            <a:spLocks noChangeArrowheads="1"/>
          </p:cNvSpPr>
          <p:nvPr/>
        </p:nvSpPr>
        <p:spPr bwMode="auto">
          <a:xfrm>
            <a:off x="4648200" y="26193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1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2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Edition,  </a:t>
            </a:r>
            <a:r>
              <a:rPr lang="en-US" dirty="0" smtClean="0"/>
              <a:t>Sections 13.3 and 13.4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12.3 and 12.4</a:t>
            </a:r>
            <a:endParaRPr lang="en-US" dirty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A2A0B-B800-4CA3-A4CD-E0248158E7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</a:rPr>
              <a:t>Last lecture highlights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Directed </a:t>
            </a:r>
            <a:r>
              <a:rPr lang="en-US" dirty="0">
                <a:latin typeface="Calibri" charset="0"/>
              </a:rPr>
              <a:t>graphs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2FC2F3D-A63C-2949-B356-3C8B0911C873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0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2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4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6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7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8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59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0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1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2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3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4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5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6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7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8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69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0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1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2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3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4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5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6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7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8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79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80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81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82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83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84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85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90" name="Line 6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91" name="Line 6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92" name="Line 6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93" name="Line 6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0286" name="Rectangle 93"/>
          <p:cNvSpPr>
            <a:spLocks noChangeArrowheads="1"/>
          </p:cNvSpPr>
          <p:nvPr/>
        </p:nvSpPr>
        <p:spPr bwMode="auto">
          <a:xfrm>
            <a:off x="876300" y="2819400"/>
            <a:ext cx="62484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Path:  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v</a:t>
            </a:r>
            <a:r>
              <a:rPr lang="en-US" sz="2400" baseline="-25000" dirty="0" err="1"/>
              <a:t>k</a:t>
            </a:r>
            <a:r>
              <a:rPr lang="en-US" sz="2400" dirty="0"/>
              <a:t>, with (v</a:t>
            </a:r>
            <a:r>
              <a:rPr lang="en-US" sz="2400" baseline="-25000" dirty="0"/>
              <a:t>i</a:t>
            </a:r>
            <a:r>
              <a:rPr lang="en-US" sz="2400" dirty="0"/>
              <a:t>, v</a:t>
            </a:r>
            <a:r>
              <a:rPr lang="en-US" sz="2400" baseline="-25000" dirty="0"/>
              <a:t>i+1</a:t>
            </a:r>
            <a:r>
              <a:rPr lang="en-US" sz="2400" dirty="0"/>
              <a:t>) in </a:t>
            </a:r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10287" name="Rectangle 94"/>
          <p:cNvSpPr>
            <a:spLocks noChangeArrowheads="1"/>
          </p:cNvSpPr>
          <p:nvPr/>
        </p:nvSpPr>
        <p:spPr bwMode="auto">
          <a:xfrm>
            <a:off x="914400" y="1524000"/>
            <a:ext cx="60960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 – edges, order pairs of vertices </a:t>
            </a:r>
          </a:p>
        </p:txBody>
      </p:sp>
    </p:spTree>
    <p:extLst>
      <p:ext uri="{BB962C8B-B14F-4D97-AF65-F5344CB8AC3E}">
        <p14:creationId xmlns:p14="http://schemas.microsoft.com/office/powerpoint/2010/main" val="320451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5F828-37CF-4F49-B4C4-7234EBD270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43050"/>
            <a:ext cx="8229600" cy="8302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Let R be a relation on a set A.  There is a path of length n from a to b if and only if (</a:t>
            </a:r>
            <a:r>
              <a:rPr lang="en-US" sz="2400" dirty="0" err="1">
                <a:ea typeface="MS PGothic" pitchFamily="34" charset="-128"/>
              </a:rPr>
              <a:t>a,b</a:t>
            </a:r>
            <a:r>
              <a:rPr lang="en-US" sz="2400" dirty="0">
                <a:ea typeface="MS PGothic" pitchFamily="34" charset="-128"/>
              </a:rPr>
              <a:t>) </a:t>
            </a:r>
            <a:r>
              <a:rPr lang="en-US" sz="2400" dirty="0">
                <a:ea typeface="MS PGothic" pitchFamily="34" charset="-128"/>
                <a:sym typeface="Symbol"/>
              </a:rPr>
              <a:t></a:t>
            </a:r>
            <a:r>
              <a:rPr lang="en-US" sz="2400" dirty="0" err="1">
                <a:ea typeface="MS PGothic" pitchFamily="34" charset="-128"/>
                <a:sym typeface="Symbol"/>
              </a:rPr>
              <a:t>R</a:t>
            </a:r>
            <a:r>
              <a:rPr lang="en-US" sz="2400" baseline="30000" dirty="0" err="1">
                <a:ea typeface="MS PGothic" pitchFamily="34" charset="-128"/>
                <a:sym typeface="Symbol"/>
              </a:rPr>
              <a:t>n</a:t>
            </a:r>
            <a:endParaRPr lang="en-US" sz="2400" baseline="30000" dirty="0"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667000"/>
            <a:ext cx="8229600" cy="12001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Let R be a relation on a set A.  The connectivity relation R* consists of the pairs (</a:t>
            </a:r>
            <a:r>
              <a:rPr lang="en-US" sz="2400" dirty="0" err="1">
                <a:ea typeface="MS PGothic" pitchFamily="34" charset="-128"/>
              </a:rPr>
              <a:t>a,b</a:t>
            </a:r>
            <a:r>
              <a:rPr lang="en-US" sz="2400" dirty="0">
                <a:ea typeface="MS PGothic" pitchFamily="34" charset="-128"/>
              </a:rPr>
              <a:t>) such that there is a path from a to b in 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191000"/>
            <a:ext cx="8229600" cy="120015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Transitive-Reflexive closure:  Add the minimum possible number of edges to make the relation transitive and reflexive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734050"/>
            <a:ext cx="8229600" cy="830263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The transitive-reflexive closure of a relation R is the connectivity relation R*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state machines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States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Transitions on inputs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Start state and final states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The language recognized by a machine is the set of strings that reach a final state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CDBD3-E7E9-42B2-AE05-555FD1C7F5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s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0104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82296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57912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7543800" y="5181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6400800" y="5181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cxnSp>
        <p:nvCxnSpPr>
          <p:cNvPr id="15" name="Straight Arrow Connector 14"/>
          <p:cNvCxnSpPr>
            <a:stCxn id="7" idx="6"/>
            <a:endCxn id="10" idx="2"/>
          </p:cNvCxnSpPr>
          <p:nvPr/>
        </p:nvCxnSpPr>
        <p:spPr>
          <a:xfrm>
            <a:off x="5105400" y="55245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5105400" y="5181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5135" name="TextBox 19"/>
          <p:cNvSpPr txBox="1">
            <a:spLocks noChangeArrowheads="1"/>
          </p:cNvSpPr>
          <p:nvPr/>
        </p:nvSpPr>
        <p:spPr bwMode="auto">
          <a:xfrm>
            <a:off x="7620000" y="3429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5136" name="TextBox 23"/>
          <p:cNvSpPr txBox="1">
            <a:spLocks noChangeArrowheads="1"/>
          </p:cNvSpPr>
          <p:nvPr/>
        </p:nvSpPr>
        <p:spPr bwMode="auto">
          <a:xfrm>
            <a:off x="8229600" y="6096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0,1</a:t>
            </a:r>
          </a:p>
        </p:txBody>
      </p:sp>
      <p:sp>
        <p:nvSpPr>
          <p:cNvPr id="5137" name="TextBox 24"/>
          <p:cNvSpPr txBox="1">
            <a:spLocks noChangeArrowheads="1"/>
          </p:cNvSpPr>
          <p:nvPr/>
        </p:nvSpPr>
        <p:spPr bwMode="auto">
          <a:xfrm>
            <a:off x="7086600" y="4572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4724400" y="6096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5791200" y="4724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910138"/>
            <a:ext cx="1066800" cy="652462"/>
          </a:xfrm>
          <a:prstGeom prst="arc">
            <a:avLst>
              <a:gd name="adj1" fmla="val 10855616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4724400" y="4495800"/>
            <a:ext cx="2590800" cy="1447800"/>
          </a:xfrm>
          <a:prstGeom prst="arc">
            <a:avLst>
              <a:gd name="adj1" fmla="val 10677123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324600" y="54864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3800" y="54864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4988361">
            <a:off x="4670425" y="5813425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Arc 33"/>
          <p:cNvSpPr/>
          <p:nvPr/>
        </p:nvSpPr>
        <p:spPr>
          <a:xfrm rot="14988361">
            <a:off x="8283575" y="5768975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04800" y="4572000"/>
          <a:ext cx="2895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00"/>
                <a:gridCol w="965200"/>
                <a:gridCol w="965200"/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267200" y="5486400"/>
            <a:ext cx="30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Applications of Finite State Machines (a.k.a. Finite Automata)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Implementation of regular expression matching in programs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Control structures for sequential logic in digital circuits</a:t>
            </a:r>
          </a:p>
          <a:p>
            <a:pPr>
              <a:defRPr/>
            </a:pPr>
            <a:r>
              <a:rPr lang="en-US" dirty="0" smtClean="0"/>
              <a:t>Algorithms for communication and cache-coherence protocols</a:t>
            </a:r>
          </a:p>
          <a:p>
            <a:pPr lvl="1">
              <a:defRPr/>
            </a:pPr>
            <a:r>
              <a:rPr lang="en-US" dirty="0" smtClean="0"/>
              <a:t>Each agent runs its own FSM</a:t>
            </a:r>
          </a:p>
          <a:p>
            <a:pPr>
              <a:defRPr/>
            </a:pPr>
            <a:r>
              <a:rPr lang="en-US" dirty="0" smtClean="0"/>
              <a:t>Design specifications for reactive systems</a:t>
            </a:r>
          </a:p>
          <a:p>
            <a:pPr lvl="1">
              <a:defRPr/>
            </a:pPr>
            <a:r>
              <a:rPr lang="en-US" dirty="0" smtClean="0"/>
              <a:t>Components are communicating FSMs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C5B3B-D545-4139-8123-ED78C52B1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Applications of Finite State Machines (a.k.a. Finite Automata)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mtClean="0"/>
              <a:t>Formal verification of systems</a:t>
            </a:r>
          </a:p>
          <a:p>
            <a:pPr lvl="1"/>
            <a:r>
              <a:rPr lang="en-US" smtClean="0"/>
              <a:t>Is an unsafe state reachable?</a:t>
            </a:r>
          </a:p>
          <a:p>
            <a:r>
              <a:rPr lang="en-US" smtClean="0"/>
              <a:t>Computer games</a:t>
            </a:r>
          </a:p>
          <a:p>
            <a:pPr lvl="1"/>
            <a:r>
              <a:rPr lang="en-US" smtClean="0"/>
              <a:t>FSMs provide worlds to explore</a:t>
            </a:r>
          </a:p>
          <a:p>
            <a:r>
              <a:rPr lang="en-US" smtClean="0"/>
              <a:t>Minimization algorithms for FSMs can be extended to more general models used in</a:t>
            </a:r>
          </a:p>
          <a:p>
            <a:pPr lvl="1"/>
            <a:r>
              <a:rPr lang="en-US" smtClean="0"/>
              <a:t>Text prediction</a:t>
            </a:r>
          </a:p>
          <a:p>
            <a:pPr lvl="1"/>
            <a:r>
              <a:rPr lang="en-US" smtClean="0"/>
              <a:t>Speech recognition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B100C-746A-4A81-8204-4A9990B194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language does this machine recognize?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615ED-D0B8-4CD9-B51A-B6B06440C0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7050" y="24812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s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527050" y="43100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2355850" y="43100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355850" y="24812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136650" y="2633663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36650" y="2862263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1289050" y="22526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8205" name="TextBox 15"/>
          <p:cNvSpPr txBox="1">
            <a:spLocks noChangeArrowheads="1"/>
          </p:cNvSpPr>
          <p:nvPr/>
        </p:nvSpPr>
        <p:spPr bwMode="auto">
          <a:xfrm>
            <a:off x="1974850" y="2938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136650" y="4462463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136650" y="4691063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1289050" y="4081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2051050" y="47672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36850" y="3092450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08250" y="3090863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3"/>
          <p:cNvSpPr txBox="1">
            <a:spLocks noChangeArrowheads="1"/>
          </p:cNvSpPr>
          <p:nvPr/>
        </p:nvSpPr>
        <p:spPr bwMode="auto">
          <a:xfrm>
            <a:off x="2813050" y="30908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8213" name="TextBox 24"/>
          <p:cNvSpPr txBox="1">
            <a:spLocks noChangeArrowheads="1"/>
          </p:cNvSpPr>
          <p:nvPr/>
        </p:nvSpPr>
        <p:spPr bwMode="auto">
          <a:xfrm>
            <a:off x="2203450" y="3700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08050" y="3092450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9450" y="3090863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27"/>
          <p:cNvSpPr txBox="1">
            <a:spLocks noChangeArrowheads="1"/>
          </p:cNvSpPr>
          <p:nvPr/>
        </p:nvSpPr>
        <p:spPr bwMode="auto">
          <a:xfrm>
            <a:off x="984250" y="30908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8217" name="TextBox 28"/>
          <p:cNvSpPr txBox="1">
            <a:spLocks noChangeArrowheads="1"/>
          </p:cNvSpPr>
          <p:nvPr/>
        </p:nvSpPr>
        <p:spPr bwMode="auto">
          <a:xfrm>
            <a:off x="374650" y="3700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28600" y="2743200"/>
            <a:ext cx="30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Bit Shift register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4F716-481E-4B3B-86F3-7B60A365C9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724</Words>
  <Application>Microsoft Office PowerPoint</Application>
  <PresentationFormat>On-screen Show (4:3)</PresentationFormat>
  <Paragraphs>295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ＭＳ Ｐゴシック</vt:lpstr>
      <vt:lpstr>Calibri</vt:lpstr>
      <vt:lpstr>Times New Roman</vt:lpstr>
      <vt:lpstr>Courier New</vt:lpstr>
      <vt:lpstr>Symbol</vt:lpstr>
      <vt:lpstr>Tahoma</vt:lpstr>
      <vt:lpstr>Office Theme</vt:lpstr>
      <vt:lpstr>CSE 311  Foundations of Computing I</vt:lpstr>
      <vt:lpstr>Announcements</vt:lpstr>
      <vt:lpstr>Last lecture highlights Directed graphs</vt:lpstr>
      <vt:lpstr>Last lecture highlights</vt:lpstr>
      <vt:lpstr>Finite state machines</vt:lpstr>
      <vt:lpstr>Applications of Finite State Machines (a.k.a. Finite Automata)</vt:lpstr>
      <vt:lpstr>Applications of Finite State Machines (a.k.a. Finite Automata)</vt:lpstr>
      <vt:lpstr>What language does this machine recognize?</vt:lpstr>
      <vt:lpstr>3 Bit Shift register</vt:lpstr>
      <vt:lpstr>PowerPoint Presentation</vt:lpstr>
      <vt:lpstr>Design a DFA that accepts strings with a 1 three positions from the end</vt:lpstr>
      <vt:lpstr>PowerPoint Presentation</vt:lpstr>
      <vt:lpstr>Strings over {0, 1, 2}*</vt:lpstr>
      <vt:lpstr>Recognize strings with an even number of 2’s and a mod 3 sum of 0</vt:lpstr>
      <vt:lpstr>State machines with output</vt:lpstr>
      <vt:lpstr>Vending Machine</vt:lpstr>
      <vt:lpstr>Vending Machine, Version 1</vt:lpstr>
      <vt:lpstr>Vending Machine, Version 2</vt:lpstr>
      <vt:lpstr>Vending Machine, Final 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2013-05-18T00:50:30Z</dcterms:modified>
</cp:coreProperties>
</file>