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1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706" r:id="rId1"/>
  </p:sldMasterIdLst>
  <p:notesMasterIdLst>
    <p:notesMasterId r:id="rId32"/>
  </p:notesMasterIdLst>
  <p:handoutMasterIdLst>
    <p:handoutMasterId r:id="rId33"/>
  </p:handoutMasterIdLst>
  <p:sldIdLst>
    <p:sldId id="413" r:id="rId2"/>
    <p:sldId id="415" r:id="rId3"/>
    <p:sldId id="417" r:id="rId4"/>
    <p:sldId id="431" r:id="rId5"/>
    <p:sldId id="419" r:id="rId6"/>
    <p:sldId id="420" r:id="rId7"/>
    <p:sldId id="421" r:id="rId8"/>
    <p:sldId id="422" r:id="rId9"/>
    <p:sldId id="423" r:id="rId10"/>
    <p:sldId id="446" r:id="rId11"/>
    <p:sldId id="447" r:id="rId12"/>
    <p:sldId id="448" r:id="rId13"/>
    <p:sldId id="454" r:id="rId14"/>
    <p:sldId id="449" r:id="rId15"/>
    <p:sldId id="450" r:id="rId16"/>
    <p:sldId id="451" r:id="rId17"/>
    <p:sldId id="452" r:id="rId18"/>
    <p:sldId id="455" r:id="rId19"/>
    <p:sldId id="456" r:id="rId20"/>
    <p:sldId id="457" r:id="rId21"/>
    <p:sldId id="458" r:id="rId22"/>
    <p:sldId id="459" r:id="rId23"/>
    <p:sldId id="460" r:id="rId24"/>
    <p:sldId id="427" r:id="rId25"/>
    <p:sldId id="440" r:id="rId26"/>
    <p:sldId id="441" r:id="rId27"/>
    <p:sldId id="442" r:id="rId28"/>
    <p:sldId id="443" r:id="rId29"/>
    <p:sldId id="444" r:id="rId30"/>
    <p:sldId id="445" r:id="rId31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CC99"/>
    <a:srgbClr val="FFFF00"/>
    <a:srgbClr val="CC99FF"/>
    <a:srgbClr val="00CCFF"/>
    <a:srgbClr val="9999FF"/>
    <a:srgbClr val="6699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8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6531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93" tIns="47205" rIns="96093" bIns="47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5075" y="727075"/>
            <a:ext cx="4845050" cy="3633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66268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1B69A21-D8E0-4E5B-8A6C-6487766BE01E}" type="slidenum">
              <a:rPr lang="en-US"/>
              <a:pPr eaLnBrk="1" hangingPunct="1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What</a:t>
            </a:r>
            <a:r>
              <a:rPr lang="en-US" altLang="en-US" smtClean="0">
                <a:latin typeface="Times New Roman" pitchFamily="18" charset="0"/>
              </a:rPr>
              <a:t>’</a:t>
            </a:r>
            <a:r>
              <a:rPr lang="en-US" smtClean="0">
                <a:latin typeface="Times New Roman" pitchFamily="18" charset="0"/>
              </a:rPr>
              <a:t>s wrong: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Redundant data: we repeat all the GPAs and all the Office numbers</a:t>
            </a:r>
          </a:p>
          <a:p>
            <a:pPr>
              <a:buFontTx/>
              <a:buChar char="•"/>
            </a:pPr>
            <a:r>
              <a:rPr lang="en-US" smtClean="0">
                <a:latin typeface="Times New Roman" pitchFamily="18" charset="0"/>
              </a:rPr>
              <a:t>Missing data: we lost Einstein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BF67F-0897-4CAE-93BC-C7BEC17940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0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DBEC1-98A9-4810-8C51-50475772F4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30261-3372-433F-98AD-4FD62D550F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7754D-4C0E-4660-85F2-8839B3BAC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8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5098-3996-4CE3-BF4C-8B97864A70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7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28494-042F-4329-B919-B05777B6F1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0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DA428-0B54-4CA0-BE50-CFEA65BB1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3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9C5C7-19A5-4F7D-A788-BD4CF852B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74BE9-8160-4C5C-8DFD-3FA9561333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4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F174B-1856-42CD-98D7-B06DCEF17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6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75F17-7FA1-4F4F-8725-4E7DF60749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6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B81964D-071D-4670-B9B2-892D3E1CCA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9" Type="http://schemas.openxmlformats.org/officeDocument/2006/relationships/tags" Target="../tags/tag61.xml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34" Type="http://schemas.openxmlformats.org/officeDocument/2006/relationships/tags" Target="../tags/tag56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tags" Target="../tags/tag55.xml"/><Relationship Id="rId38" Type="http://schemas.openxmlformats.org/officeDocument/2006/relationships/tags" Target="../tags/tag60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tags" Target="../tags/tag51.xml"/><Relationship Id="rId41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tags" Target="../tags/tag54.xml"/><Relationship Id="rId37" Type="http://schemas.openxmlformats.org/officeDocument/2006/relationships/tags" Target="../tags/tag59.xml"/><Relationship Id="rId40" Type="http://schemas.openxmlformats.org/officeDocument/2006/relationships/tags" Target="../tags/tag62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36" Type="http://schemas.openxmlformats.org/officeDocument/2006/relationships/tags" Target="../tags/tag58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tags" Target="../tags/tag53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4.jpe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hyperlink" Target="http://en.wikipedia.org/wiki/Image:Gottfried_Wilhelm_von_Leibniz.jpg" TargetMode="Externa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hyperlink" Target="http://en.wikipedia.org/wiki/Image:Gottfried_Wilhelm_von_Leibniz.jpg" TargetMode="External"/><Relationship Id="rId18" Type="http://schemas.openxmlformats.org/officeDocument/2006/relationships/image" Target="../media/image11.jpeg"/><Relationship Id="rId26" Type="http://schemas.openxmlformats.org/officeDocument/2006/relationships/hyperlink" Target="http://en.wikipedia.org/wiki/File:Langrange_portrait.jpg" TargetMode="External"/><Relationship Id="rId3" Type="http://schemas.openxmlformats.org/officeDocument/2006/relationships/tags" Target="../tags/tag115.xml"/><Relationship Id="rId21" Type="http://schemas.openxmlformats.org/officeDocument/2006/relationships/image" Target="../media/image14.png"/><Relationship Id="rId34" Type="http://schemas.openxmlformats.org/officeDocument/2006/relationships/hyperlink" Target="http://en.wikipedia.org/wiki/File:Nikolaus_Kopernikus.jpg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.jpeg"/><Relationship Id="rId17" Type="http://schemas.openxmlformats.org/officeDocument/2006/relationships/hyperlink" Target="http://en.wikipedia.org/wiki/Image:FriedrichLudwigBauer.jpg" TargetMode="External"/><Relationship Id="rId25" Type="http://schemas.openxmlformats.org/officeDocument/2006/relationships/image" Target="../media/image16.jpeg"/><Relationship Id="rId33" Type="http://schemas.openxmlformats.org/officeDocument/2006/relationships/image" Target="../media/image20.jpeg"/><Relationship Id="rId38" Type="http://schemas.openxmlformats.org/officeDocument/2006/relationships/image" Target="../media/image23.png"/><Relationship Id="rId2" Type="http://schemas.openxmlformats.org/officeDocument/2006/relationships/tags" Target="../tags/tag114.xml"/><Relationship Id="rId16" Type="http://schemas.openxmlformats.org/officeDocument/2006/relationships/image" Target="../media/image10.jpeg"/><Relationship Id="rId20" Type="http://schemas.openxmlformats.org/officeDocument/2006/relationships/image" Target="../media/image13.png"/><Relationship Id="rId29" Type="http://schemas.openxmlformats.org/officeDocument/2006/relationships/image" Target="../media/image18.jpe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hyperlink" Target="http://upload.wikimedia.org/wikipedia/commons/6/60/Leonhard_Euler_2.jpg" TargetMode="External"/><Relationship Id="rId24" Type="http://schemas.openxmlformats.org/officeDocument/2006/relationships/hyperlink" Target="http://en.wikipedia.org/wiki/File:Peter_Gustav_Lejeune_Dirichlet.jpg" TargetMode="External"/><Relationship Id="rId32" Type="http://schemas.openxmlformats.org/officeDocument/2006/relationships/hyperlink" Target="http://en.wikipedia.org/wiki/File:Rheticus_George_von.jpg" TargetMode="External"/><Relationship Id="rId37" Type="http://schemas.openxmlformats.org/officeDocument/2006/relationships/image" Target="../media/image22.jpeg"/><Relationship Id="rId5" Type="http://schemas.openxmlformats.org/officeDocument/2006/relationships/tags" Target="../tags/tag117.xml"/><Relationship Id="rId15" Type="http://schemas.openxmlformats.org/officeDocument/2006/relationships/hyperlink" Target="http://upload.wikimedia.org/wikipedia/commons/e/e2/Felix_Klein.jpeg" TargetMode="External"/><Relationship Id="rId23" Type="http://schemas.openxmlformats.org/officeDocument/2006/relationships/image" Target="../media/image15.jpeg"/><Relationship Id="rId28" Type="http://schemas.openxmlformats.org/officeDocument/2006/relationships/hyperlink" Target="http://en.wikipedia.org/wiki/File:Johann_Bernoulli2.jpg" TargetMode="External"/><Relationship Id="rId36" Type="http://schemas.openxmlformats.org/officeDocument/2006/relationships/hyperlink" Target="//upload.wikimedia.org/wikipedia/commons/1/1d/Erhardweigel.jpg" TargetMode="External"/><Relationship Id="rId10" Type="http://schemas.openxmlformats.org/officeDocument/2006/relationships/image" Target="../media/image8.jpeg"/><Relationship Id="rId19" Type="http://schemas.openxmlformats.org/officeDocument/2006/relationships/image" Target="../media/image12.jpeg"/><Relationship Id="rId31" Type="http://schemas.openxmlformats.org/officeDocument/2006/relationships/image" Target="../media/image19.jpeg"/><Relationship Id="rId4" Type="http://schemas.openxmlformats.org/officeDocument/2006/relationships/tags" Target="../tags/tag116.xml"/><Relationship Id="rId9" Type="http://schemas.openxmlformats.org/officeDocument/2006/relationships/hyperlink" Target="http://en.wikipedia.org/wiki/Image:Fourier2.jpg" TargetMode="External"/><Relationship Id="rId14" Type="http://schemas.openxmlformats.org/officeDocument/2006/relationships/image" Target="../media/image4.jpeg"/><Relationship Id="rId22" Type="http://schemas.openxmlformats.org/officeDocument/2006/relationships/hyperlink" Target="http://en.wikipedia.org/wiki/File:RLipschitz.jpeg" TargetMode="External"/><Relationship Id="rId27" Type="http://schemas.openxmlformats.org/officeDocument/2006/relationships/image" Target="../media/image17.jpeg"/><Relationship Id="rId30" Type="http://schemas.openxmlformats.org/officeDocument/2006/relationships/hyperlink" Target="http://en.wikipedia.org/wiki/File:Jakob_Bernoulli.jpg" TargetMode="External"/><Relationship Id="rId35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hyperlink" Target="http://en.wikipedia.org/wiki/File:Adam_Sedgwick.jpg" TargetMode="External"/><Relationship Id="rId3" Type="http://schemas.openxmlformats.org/officeDocument/2006/relationships/hyperlink" Target="http://en.wikipedia.org/wiki/File:Prof.Cook.jpg" TargetMode="External"/><Relationship Id="rId7" Type="http://schemas.openxmlformats.org/officeDocument/2006/relationships/hyperlink" Target="http://en.wikipedia.org/wiki/File:Robertsmith1689-1768.jpg" TargetMode="External"/><Relationship Id="rId12" Type="http://schemas.openxmlformats.org/officeDocument/2006/relationships/image" Target="../media/image29.jpeg"/><Relationship Id="rId2" Type="http://schemas.openxmlformats.org/officeDocument/2006/relationships/image" Target="../media/image5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5" Type="http://schemas.openxmlformats.org/officeDocument/2006/relationships/hyperlink" Target="//upload.wikimedia.org/wikipedia/commons/2/29/WilliamHopkins.jpg" TargetMode="External"/><Relationship Id="rId10" Type="http://schemas.openxmlformats.org/officeDocument/2006/relationships/hyperlink" Target="http://en.wikipedia.org/wiki/File:Isaac_Barrow.jpg" TargetMode="External"/><Relationship Id="rId4" Type="http://schemas.openxmlformats.org/officeDocument/2006/relationships/image" Target="../media/image24.jpeg"/><Relationship Id="rId9" Type="http://schemas.openxmlformats.org/officeDocument/2006/relationships/image" Target="../media/image6.jpeg"/><Relationship Id="rId1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CSE 311  Foundations of Computing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Lecture 20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Relations, Directed Graphs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Spring 2013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7530433-D8A7-470F-B020-FEBCBEC5D1B9}" type="slidenum">
              <a:rPr 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Matrix representation</a:t>
            </a:r>
          </a:p>
        </p:txBody>
      </p:sp>
      <p:sp>
        <p:nvSpPr>
          <p:cNvPr id="9219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524000"/>
            <a:ext cx="4098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/>
              <a:t>Relation R on  A={a</a:t>
            </a:r>
            <a:r>
              <a:rPr lang="en-US" sz="2400" baseline="-25000"/>
              <a:t>1</a:t>
            </a:r>
            <a:r>
              <a:rPr lang="en-US" sz="2400"/>
              <a:t>, … a</a:t>
            </a:r>
            <a:r>
              <a:rPr lang="en-US" sz="2400" baseline="-25000"/>
              <a:t>p</a:t>
            </a:r>
            <a:r>
              <a:rPr lang="en-US" sz="2400"/>
              <a:t>}  </a:t>
            </a:r>
          </a:p>
        </p:txBody>
      </p:sp>
      <p:sp>
        <p:nvSpPr>
          <p:cNvPr id="9220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4267200"/>
            <a:ext cx="595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{(1, 1), (1, 2),  (1, 4),  (2,1),  (2,3), (3,2), (3, 3) (4,2) (4,3)}</a:t>
            </a:r>
          </a:p>
        </p:txBody>
      </p:sp>
      <p:pic>
        <p:nvPicPr>
          <p:cNvPr id="9221" name="Picture 5" descr="eq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47244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467-CDC2-F942-A4DF-4C3B0A731E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Directed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2FC2F3D-A63C-2949-B356-3C8B0911C873}" type="slidenum">
              <a:rPr lang="en-US">
                <a:solidFill>
                  <a:srgbClr val="898989"/>
                </a:solidFill>
              </a:rPr>
              <a:pPr eaLnBrk="1" hangingPunct="1"/>
              <a:t>11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50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48768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1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24200" y="53340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2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59436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45720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09800" y="51054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5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59436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6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61722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7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19400" y="42672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8" name="Oval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81600" y="39624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59" name="Oval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29200" y="53340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0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81200" y="42672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1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48200" y="60960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2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143000" y="5257800"/>
            <a:ext cx="106680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3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981200" y="5334000"/>
            <a:ext cx="3048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4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1143000" y="60960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5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1066800" y="5105400"/>
            <a:ext cx="228600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6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1371600" y="4419600"/>
            <a:ext cx="6096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7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447800" y="5029200"/>
            <a:ext cx="7620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8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33600" y="4495800"/>
            <a:ext cx="2286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69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438400" y="4495800"/>
            <a:ext cx="4572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0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438400" y="5257800"/>
            <a:ext cx="6858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1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1981200" y="5486400"/>
            <a:ext cx="11430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2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1981200" y="5486400"/>
            <a:ext cx="30480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3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981200" y="6172200"/>
            <a:ext cx="9906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4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3124200" y="5562600"/>
            <a:ext cx="762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5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200400" y="6172200"/>
            <a:ext cx="14478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6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800600" y="5562600"/>
            <a:ext cx="3048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7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3352800" y="5486400"/>
            <a:ext cx="12954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8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3352800" y="4724400"/>
            <a:ext cx="9906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79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048000" y="4419600"/>
            <a:ext cx="12954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80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4572000" y="4191000"/>
            <a:ext cx="6858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81" name="Oval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248400" y="38100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82" name="Oval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019800" y="45720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83" name="Line 3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410200" y="4191000"/>
            <a:ext cx="6096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84" name="Line 3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5410200" y="3962400"/>
            <a:ext cx="8382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85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6172200" y="4038600"/>
            <a:ext cx="2286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90" name="Line 6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4495800" y="4114800"/>
            <a:ext cx="6858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91" name="Line 6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6096000" y="4038600"/>
            <a:ext cx="2286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92" name="Line 6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200400" y="6248400"/>
            <a:ext cx="14478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93" name="Line 6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1447800" y="4495800"/>
            <a:ext cx="6096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0286" name="Rectangle 93"/>
          <p:cNvSpPr>
            <a:spLocks noChangeArrowheads="1"/>
          </p:cNvSpPr>
          <p:nvPr/>
        </p:nvSpPr>
        <p:spPr bwMode="auto">
          <a:xfrm>
            <a:off x="914400" y="2514600"/>
            <a:ext cx="6248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/>
              <a:t>Path:  v</a:t>
            </a:r>
            <a:r>
              <a:rPr lang="en-US" sz="2400" baseline="-25000"/>
              <a:t>1</a:t>
            </a:r>
            <a:r>
              <a:rPr lang="en-US" sz="2400"/>
              <a:t>, v</a:t>
            </a:r>
            <a:r>
              <a:rPr lang="en-US" sz="2400" baseline="-25000"/>
              <a:t>2</a:t>
            </a:r>
            <a:r>
              <a:rPr lang="en-US" sz="2400"/>
              <a:t>, …, v</a:t>
            </a:r>
            <a:r>
              <a:rPr lang="en-US" sz="2400" baseline="-25000"/>
              <a:t>k</a:t>
            </a:r>
            <a:r>
              <a:rPr lang="en-US" sz="2400"/>
              <a:t>, with (v</a:t>
            </a:r>
            <a:r>
              <a:rPr lang="en-US" sz="2400" baseline="-25000"/>
              <a:t>i</a:t>
            </a:r>
            <a:r>
              <a:rPr lang="en-US" sz="2400"/>
              <a:t>, v</a:t>
            </a:r>
            <a:r>
              <a:rPr lang="en-US" sz="2400" baseline="-25000"/>
              <a:t>i+1</a:t>
            </a:r>
            <a:r>
              <a:rPr lang="en-US" sz="2400"/>
              <a:t>) in 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Simple Path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Cycle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Simple Cycle</a:t>
            </a:r>
          </a:p>
        </p:txBody>
      </p:sp>
      <p:sp>
        <p:nvSpPr>
          <p:cNvPr id="10287" name="Rectangle 94"/>
          <p:cNvSpPr>
            <a:spLocks noChangeArrowheads="1"/>
          </p:cNvSpPr>
          <p:nvPr/>
        </p:nvSpPr>
        <p:spPr bwMode="auto">
          <a:xfrm>
            <a:off x="914400" y="1295400"/>
            <a:ext cx="6096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/>
              <a:t>G = (V, E)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V – vertices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E – edges, order pairs of vertices </a:t>
            </a:r>
          </a:p>
        </p:txBody>
      </p:sp>
    </p:spTree>
    <p:extLst>
      <p:ext uri="{BB962C8B-B14F-4D97-AF65-F5344CB8AC3E}">
        <p14:creationId xmlns:p14="http://schemas.microsoft.com/office/powerpoint/2010/main" val="320451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Representation of relations</a:t>
            </a:r>
          </a:p>
        </p:txBody>
      </p:sp>
      <p:sp>
        <p:nvSpPr>
          <p:cNvPr id="11267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600200"/>
            <a:ext cx="7902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200"/>
              <a:t>Directed Graph Representation   (Digraph)</a:t>
            </a:r>
          </a:p>
        </p:txBody>
      </p:sp>
      <p:sp>
        <p:nvSpPr>
          <p:cNvPr id="11268" name="Text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2514600"/>
            <a:ext cx="672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/>
              <a:t>{(a, b),  (a, a),  (b, a), (c, a),  (c, d),  (c, e) (d, e) }</a:t>
            </a:r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1981200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0" name="Text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4724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11" name="Oval 10"/>
          <p:cNvSpPr/>
          <p:nvPr>
            <p:custDataLst>
              <p:tags r:id="rId6"/>
            </p:custDataLst>
          </p:nvPr>
        </p:nvSpPr>
        <p:spPr>
          <a:xfrm>
            <a:off x="4953000" y="4572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2" name="Text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876800" y="4724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13" name="Oval 12"/>
          <p:cNvSpPr/>
          <p:nvPr>
            <p:custDataLst>
              <p:tags r:id="rId8"/>
            </p:custDataLst>
          </p:nvPr>
        </p:nvSpPr>
        <p:spPr>
          <a:xfrm>
            <a:off x="3505200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4" name="Text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9000" y="5791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15" name="Oval 14"/>
          <p:cNvSpPr/>
          <p:nvPr>
            <p:custDataLst>
              <p:tags r:id="rId10"/>
            </p:custDataLst>
          </p:nvPr>
        </p:nvSpPr>
        <p:spPr>
          <a:xfrm>
            <a:off x="26670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6" name="Text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3581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7" name="Oval 16"/>
          <p:cNvSpPr/>
          <p:nvPr>
            <p:custDataLst>
              <p:tags r:id="rId12"/>
            </p:custDataLst>
          </p:nvPr>
        </p:nvSpPr>
        <p:spPr>
          <a:xfrm>
            <a:off x="4419600" y="3429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8" name="Text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43400" y="3581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467-CDC2-F942-A4DF-4C3B0A731E5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Composite Relation using the </a:t>
            </a:r>
            <a:r>
              <a:rPr lang="en-US" smtClean="0"/>
              <a:t>Graph Representation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C5C7-19A5-4F7D-A788-BD4CF852B76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905000"/>
            <a:ext cx="6462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S</a:t>
            </a:r>
            <a:r>
              <a:rPr lang="en-US" dirty="0"/>
              <a:t>={(2,2),(2,3),(3,1)</a:t>
            </a:r>
            <a:r>
              <a:rPr lang="en-US" dirty="0" smtClean="0"/>
              <a:t>} and R={(1,2),(2,1),(1,3)} </a:t>
            </a:r>
            <a:br>
              <a:rPr lang="en-US" dirty="0" smtClean="0"/>
            </a:br>
            <a:r>
              <a:rPr lang="en-US" dirty="0" smtClean="0"/>
              <a:t>compute </a:t>
            </a:r>
            <a:r>
              <a:rPr lang="en-US" dirty="0"/>
              <a:t>S </a:t>
            </a:r>
            <a:r>
              <a:rPr lang="en-US" dirty="0">
                <a:latin typeface="Symbol" pitchFamily="18" charset="2"/>
                <a:sym typeface="Symbol" pitchFamily="18" charset="2"/>
              </a:rPr>
              <a:t></a:t>
            </a:r>
            <a:r>
              <a:rPr lang="en-US" dirty="0"/>
              <a:t> </a:t>
            </a:r>
            <a:r>
              <a:rPr lang="en-US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7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Paths in relations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CB56068-26F0-624B-9A4A-015C21F642BE}" type="slidenum">
              <a:rPr lang="en-US">
                <a:solidFill>
                  <a:srgbClr val="898989"/>
                </a:solidFill>
              </a:rPr>
              <a:pPr eaLnBrk="1" hangingPunct="1"/>
              <a:t>14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524000"/>
            <a:ext cx="7848600" cy="8302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  <a:cs typeface="+mn-cs"/>
              </a:rPr>
              <a:t>Let R be a relation on a set A.  There is a path of length n from a to b if and only if (</a:t>
            </a:r>
            <a:r>
              <a:rPr lang="en-US" sz="2400" dirty="0" err="1">
                <a:ea typeface="MS PGothic" pitchFamily="34" charset="-128"/>
                <a:cs typeface="+mn-cs"/>
              </a:rPr>
              <a:t>a,b</a:t>
            </a:r>
            <a:r>
              <a:rPr lang="en-US" sz="2400" dirty="0">
                <a:ea typeface="MS PGothic" pitchFamily="34" charset="-128"/>
                <a:cs typeface="+mn-cs"/>
              </a:rPr>
              <a:t>) </a:t>
            </a:r>
            <a:r>
              <a:rPr lang="en-US" sz="2400" dirty="0">
                <a:ea typeface="MS PGothic" pitchFamily="34" charset="-128"/>
                <a:cs typeface="+mn-cs"/>
                <a:sym typeface="Symbol"/>
              </a:rPr>
              <a:t></a:t>
            </a:r>
            <a:r>
              <a:rPr lang="en-US" sz="2400" dirty="0" err="1">
                <a:ea typeface="MS PGothic" pitchFamily="34" charset="-128"/>
                <a:cs typeface="+mn-cs"/>
                <a:sym typeface="Symbol"/>
              </a:rPr>
              <a:t>R</a:t>
            </a:r>
            <a:r>
              <a:rPr lang="en-US" sz="2400" baseline="30000" dirty="0" err="1">
                <a:ea typeface="MS PGothic" pitchFamily="34" charset="-128"/>
                <a:cs typeface="+mn-cs"/>
                <a:sym typeface="Symbol"/>
              </a:rPr>
              <a:t>n</a:t>
            </a:r>
            <a:endParaRPr lang="en-US" sz="2400" baseline="30000" dirty="0"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854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Connectivity relation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9692725-5881-8748-860D-C4221648B867}" type="slidenum">
              <a:rPr lang="en-US">
                <a:solidFill>
                  <a:srgbClr val="898989"/>
                </a:solidFill>
              </a:rPr>
              <a:pPr eaLnBrk="1" hangingPunct="1"/>
              <a:t>15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229600" cy="120015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  <a:cs typeface="+mn-cs"/>
              </a:rPr>
              <a:t>Let R be a relation on a set A.  The connectivity relation R* consists of the pairs (</a:t>
            </a:r>
            <a:r>
              <a:rPr lang="en-US" sz="2400" dirty="0" err="1">
                <a:ea typeface="MS PGothic" pitchFamily="34" charset="-128"/>
                <a:cs typeface="+mn-cs"/>
              </a:rPr>
              <a:t>a,b</a:t>
            </a:r>
            <a:r>
              <a:rPr lang="en-US" sz="2400" dirty="0">
                <a:ea typeface="MS PGothic" pitchFamily="34" charset="-128"/>
                <a:cs typeface="+mn-cs"/>
              </a:rPr>
              <a:t>) such that there is a path from a to b in R.</a:t>
            </a:r>
          </a:p>
        </p:txBody>
      </p:sp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10515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891" y="5791200"/>
            <a:ext cx="7820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 The text uses the wrong definition of this quantity.</a:t>
            </a:r>
          </a:p>
          <a:p>
            <a:r>
              <a:rPr lang="en-US" dirty="0" smtClean="0"/>
              <a:t>What the text defines (ignoring k=0) is usually called R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2995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Properties of Relations</a:t>
            </a:r>
          </a:p>
        </p:txBody>
      </p:sp>
      <p:sp>
        <p:nvSpPr>
          <p:cNvPr id="14339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600200"/>
            <a:ext cx="3402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400"/>
              <a:t>Let R be a relation on A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914400" y="2514600"/>
            <a:ext cx="5713413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  <a:cs typeface="Arial" charset="0"/>
              </a:rPr>
              <a:t>R is </a:t>
            </a:r>
            <a:r>
              <a:rPr lang="en-US" sz="2400" dirty="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reflexive</a:t>
            </a:r>
            <a:r>
              <a:rPr lang="en-US" sz="2400" dirty="0">
                <a:ea typeface="MS PGothic" pitchFamily="34" charset="-128"/>
                <a:cs typeface="Arial" charset="0"/>
              </a:rPr>
              <a:t> </a:t>
            </a:r>
            <a:r>
              <a:rPr lang="en-US" sz="2400" dirty="0" err="1">
                <a:ea typeface="MS PGothic" pitchFamily="34" charset="-128"/>
                <a:cs typeface="Arial" charset="0"/>
              </a:rPr>
              <a:t>iff</a:t>
            </a:r>
            <a:r>
              <a:rPr lang="en-US" sz="2400" dirty="0">
                <a:ea typeface="MS PGothic" pitchFamily="34" charset="-128"/>
                <a:cs typeface="Arial" charset="0"/>
              </a:rPr>
              <a:t> (</a:t>
            </a:r>
            <a:r>
              <a:rPr lang="en-US" sz="2400" dirty="0" err="1">
                <a:ea typeface="MS PGothic" pitchFamily="34" charset="-128"/>
                <a:cs typeface="Arial" charset="0"/>
              </a:rPr>
              <a:t>a,a</a:t>
            </a:r>
            <a:r>
              <a:rPr lang="en-US" sz="2400" dirty="0">
                <a:ea typeface="MS PGothic" pitchFamily="34" charset="-128"/>
                <a:cs typeface="Arial" charset="0"/>
              </a:rPr>
              <a:t>) </a:t>
            </a:r>
            <a:r>
              <a:rPr lang="en-US" sz="2400" dirty="0">
                <a:latin typeface="Symbol"/>
                <a:ea typeface="MS PGothic" pitchFamily="34" charset="-128"/>
                <a:cs typeface="Arial" charset="0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  <a:cs typeface="Arial" charset="0"/>
              </a:rPr>
              <a:t> R for every a </a:t>
            </a:r>
            <a:r>
              <a:rPr lang="en-US" sz="2400" dirty="0">
                <a:latin typeface="Symbol"/>
                <a:ea typeface="MS PGothic" pitchFamily="34" charset="-128"/>
                <a:cs typeface="Arial" charset="0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  <a:cs typeface="Arial" charset="0"/>
              </a:rPr>
              <a:t> A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14400" y="3429000"/>
            <a:ext cx="6227763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  <a:cs typeface="Arial" charset="0"/>
              </a:rPr>
              <a:t>R is </a:t>
            </a:r>
            <a:r>
              <a:rPr lang="en-US" sz="2400" dirty="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symmetric</a:t>
            </a:r>
            <a:r>
              <a:rPr lang="en-US" sz="2400" dirty="0">
                <a:ea typeface="MS PGothic" pitchFamily="34" charset="-128"/>
                <a:cs typeface="Arial" charset="0"/>
              </a:rPr>
              <a:t> </a:t>
            </a:r>
            <a:r>
              <a:rPr lang="en-US" sz="2400" dirty="0" err="1">
                <a:ea typeface="MS PGothic" pitchFamily="34" charset="-128"/>
                <a:cs typeface="Arial" charset="0"/>
              </a:rPr>
              <a:t>iff</a:t>
            </a:r>
            <a:r>
              <a:rPr lang="en-US" sz="2400" dirty="0">
                <a:ea typeface="MS PGothic" pitchFamily="34" charset="-128"/>
                <a:cs typeface="Arial" charset="0"/>
              </a:rPr>
              <a:t> (</a:t>
            </a:r>
            <a:r>
              <a:rPr lang="en-US" sz="2400" dirty="0" err="1">
                <a:ea typeface="MS PGothic" pitchFamily="34" charset="-128"/>
                <a:cs typeface="Arial" charset="0"/>
              </a:rPr>
              <a:t>a,b</a:t>
            </a:r>
            <a:r>
              <a:rPr lang="en-US" sz="2400" dirty="0">
                <a:ea typeface="MS PGothic" pitchFamily="34" charset="-128"/>
                <a:cs typeface="Arial" charset="0"/>
              </a:rPr>
              <a:t>) </a:t>
            </a:r>
            <a:r>
              <a:rPr lang="en-US" sz="2400" dirty="0">
                <a:latin typeface="Symbol"/>
                <a:ea typeface="MS PGothic" pitchFamily="34" charset="-128"/>
                <a:cs typeface="Arial" charset="0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  <a:cs typeface="Arial" charset="0"/>
              </a:rPr>
              <a:t> R implies (b, a)</a:t>
            </a:r>
            <a:r>
              <a:rPr lang="en-US" sz="2400" dirty="0">
                <a:latin typeface="Symbol"/>
                <a:ea typeface="MS PGothic" pitchFamily="34" charset="-128"/>
                <a:cs typeface="Arial" charset="0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  <a:cs typeface="Arial" charset="0"/>
              </a:rPr>
              <a:t> R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914400" y="4343400"/>
            <a:ext cx="7951788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MS PGothic" pitchFamily="34" charset="-128"/>
                <a:cs typeface="Arial" charset="0"/>
              </a:rPr>
              <a:t>R is </a:t>
            </a:r>
            <a:r>
              <a:rPr lang="en-US" sz="2400" dirty="0">
                <a:solidFill>
                  <a:srgbClr val="FF0000"/>
                </a:solidFill>
                <a:ea typeface="MS PGothic" pitchFamily="34" charset="-128"/>
                <a:cs typeface="Arial" charset="0"/>
              </a:rPr>
              <a:t>transitive</a:t>
            </a:r>
            <a:r>
              <a:rPr lang="en-US" sz="2400" dirty="0">
                <a:ea typeface="MS PGothic" pitchFamily="34" charset="-128"/>
                <a:cs typeface="Arial" charset="0"/>
              </a:rPr>
              <a:t> </a:t>
            </a:r>
            <a:r>
              <a:rPr lang="en-US" sz="2400" dirty="0" err="1">
                <a:ea typeface="MS PGothic" pitchFamily="34" charset="-128"/>
                <a:cs typeface="Arial" charset="0"/>
              </a:rPr>
              <a:t>iff</a:t>
            </a:r>
            <a:r>
              <a:rPr lang="en-US" sz="2400" dirty="0">
                <a:ea typeface="MS PGothic" pitchFamily="34" charset="-128"/>
                <a:cs typeface="Arial" charset="0"/>
              </a:rPr>
              <a:t> (</a:t>
            </a:r>
            <a:r>
              <a:rPr lang="en-US" sz="2400" dirty="0" err="1">
                <a:ea typeface="MS PGothic" pitchFamily="34" charset="-128"/>
                <a:cs typeface="Arial" charset="0"/>
              </a:rPr>
              <a:t>a,b</a:t>
            </a:r>
            <a:r>
              <a:rPr lang="en-US" sz="2400" dirty="0">
                <a:ea typeface="MS PGothic" pitchFamily="34" charset="-128"/>
                <a:cs typeface="Arial" charset="0"/>
              </a:rPr>
              <a:t>)</a:t>
            </a:r>
            <a:r>
              <a:rPr lang="en-US" sz="2400" dirty="0">
                <a:latin typeface="Symbol"/>
                <a:ea typeface="MS PGothic" pitchFamily="34" charset="-128"/>
                <a:cs typeface="Arial" charset="0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  <a:cs typeface="Arial" charset="0"/>
              </a:rPr>
              <a:t> R and (b, c)</a:t>
            </a:r>
            <a:r>
              <a:rPr lang="en-US" sz="2400" dirty="0">
                <a:latin typeface="Symbol"/>
                <a:ea typeface="MS PGothic" pitchFamily="34" charset="-128"/>
                <a:cs typeface="Arial" charset="0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  <a:cs typeface="Arial" charset="0"/>
              </a:rPr>
              <a:t> R </a:t>
            </a:r>
            <a:r>
              <a:rPr lang="en-US" sz="2400" dirty="0">
                <a:latin typeface="+mn-lt"/>
                <a:ea typeface="MS PGothic" pitchFamily="34" charset="-128"/>
                <a:cs typeface="Arial" charset="0"/>
                <a:sym typeface="Symbol"/>
              </a:rPr>
              <a:t>implies</a:t>
            </a:r>
            <a:r>
              <a:rPr lang="en-US" sz="2400" dirty="0">
                <a:ea typeface="MS PGothic" pitchFamily="34" charset="-128"/>
                <a:cs typeface="Arial" charset="0"/>
              </a:rPr>
              <a:t> (a, c) </a:t>
            </a:r>
            <a:r>
              <a:rPr lang="en-US" sz="2400" dirty="0">
                <a:latin typeface="Symbol"/>
                <a:ea typeface="MS PGothic" pitchFamily="34" charset="-128"/>
                <a:cs typeface="Arial" charset="0"/>
                <a:sym typeface="Symbol"/>
              </a:rPr>
              <a:t></a:t>
            </a:r>
            <a:r>
              <a:rPr lang="en-US" sz="2400" dirty="0">
                <a:ea typeface="MS PGothic" pitchFamily="34" charset="-128"/>
                <a:cs typeface="Arial" charset="0"/>
              </a:rPr>
              <a:t> 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6467-CDC2-F942-A4DF-4C3B0A731E5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Transitive-Reflexive Closure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0E1B35A-76BC-D449-A0D2-5ECAAC200BE0}" type="slidenum">
              <a:rPr lang="en-US">
                <a:solidFill>
                  <a:srgbClr val="898989"/>
                </a:solidFill>
              </a:rPr>
              <a:pPr eaLnBrk="1" hangingPunct="1"/>
              <a:t>17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1" name="Oval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90800" y="27432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2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95800" y="32004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3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38100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4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15000" y="24384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5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1400" y="29718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6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24200" y="38100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7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43400" y="40386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8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91000" y="21336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19" name="Oval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53200" y="18288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0" name="Oval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00800" y="32004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1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2800" y="21336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2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3962400"/>
            <a:ext cx="228600" cy="228600"/>
          </a:xfrm>
          <a:prstGeom prst="ellipse">
            <a:avLst/>
          </a:prstGeom>
          <a:solidFill>
            <a:srgbClr val="BBE0E3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3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514600" y="3124200"/>
            <a:ext cx="106680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5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514600" y="39624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6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438400" y="2971800"/>
            <a:ext cx="228600" cy="838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7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743200" y="2286000"/>
            <a:ext cx="6096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8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19400" y="2895600"/>
            <a:ext cx="7620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29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505200" y="2362200"/>
            <a:ext cx="2286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1" name="Line 2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810000" y="3124200"/>
            <a:ext cx="6858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2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352800" y="3352800"/>
            <a:ext cx="11430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4" name="Line 2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352800" y="4038600"/>
            <a:ext cx="99060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5" name="Line 2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495800" y="3429000"/>
            <a:ext cx="7620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6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4572000" y="4114800"/>
            <a:ext cx="14478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37" name="Line 3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6172200" y="3429000"/>
            <a:ext cx="30480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0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19600" y="2286000"/>
            <a:ext cx="12954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1" name="Line 3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5943600" y="2057400"/>
            <a:ext cx="6858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2" name="Line 6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5867400" y="1981200"/>
            <a:ext cx="6858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4" name="Line 6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819400" y="2362200"/>
            <a:ext cx="60960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MS PGothic" pitchFamily="34" charset="-128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4400" y="4495800"/>
            <a:ext cx="75438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ea typeface="MS PGothic" pitchFamily="34" charset="-128"/>
                <a:cs typeface="+mn-cs"/>
              </a:rPr>
              <a:t>Add the minimum possible number of edges to make the relation transitive and reflexive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1933" y="5562600"/>
            <a:ext cx="8001000" cy="83820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ea typeface="MS PGothic" pitchFamily="34" charset="-128"/>
                <a:cs typeface="+mn-cs"/>
              </a:rPr>
              <a:t>The transitive-reflexive closure of a relation R is the connectivity relation R*</a:t>
            </a:r>
          </a:p>
        </p:txBody>
      </p:sp>
    </p:spTree>
    <p:extLst>
      <p:ext uri="{BB962C8B-B14F-4D97-AF65-F5344CB8AC3E}">
        <p14:creationId xmlns:p14="http://schemas.microsoft.com/office/powerpoint/2010/main" val="14841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smtClean="0"/>
              <a:t>How is  </a:t>
            </a:r>
            <a:r>
              <a:rPr lang="en-US" sz="4000" smtClean="0">
                <a:solidFill>
                  <a:schemeClr val="bg1"/>
                </a:solidFill>
              </a:rPr>
              <a:t>Anderson</a:t>
            </a:r>
            <a:r>
              <a:rPr lang="en-US" sz="4000" smtClean="0"/>
              <a:t> related to  </a:t>
            </a:r>
            <a:r>
              <a:rPr lang="en-US" sz="4000" smtClean="0">
                <a:solidFill>
                  <a:schemeClr val="bg1"/>
                </a:solidFill>
              </a:rPr>
              <a:t>Bernoulli</a:t>
            </a:r>
            <a:r>
              <a:rPr lang="en-US" sz="4000" smtClean="0"/>
              <a:t>?</a:t>
            </a:r>
          </a:p>
        </p:txBody>
      </p:sp>
      <p:pic>
        <p:nvPicPr>
          <p:cNvPr id="11267" name="Picture 2" descr="rja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14573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http://upload.wikimedia.org/wikipedia/commons/thumb/6/6a/Gottfried_Wilhelm_von_Leibniz.jpg/200px-Gottfried_Wilhelm_von_Leibniz.jpg">
            <a:hlinkClick r:id="rId6" tooltip="Gottfried Wilhelm von Leibniz.jpg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52400"/>
            <a:ext cx="1204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smtClean="0"/>
              <a:t>How is  </a:t>
            </a:r>
            <a:r>
              <a:rPr lang="en-US" sz="4000" smtClean="0">
                <a:solidFill>
                  <a:schemeClr val="bg1"/>
                </a:solidFill>
              </a:rPr>
              <a:t>Anderson</a:t>
            </a:r>
            <a:r>
              <a:rPr lang="en-US" sz="4000" smtClean="0"/>
              <a:t> related to  </a:t>
            </a:r>
            <a:r>
              <a:rPr lang="en-US" sz="4000" smtClean="0">
                <a:solidFill>
                  <a:schemeClr val="bg1"/>
                </a:solidFill>
              </a:rPr>
              <a:t>Bernoulli</a:t>
            </a:r>
            <a:r>
              <a:rPr lang="en-US" sz="4000" smtClean="0"/>
              <a:t>?</a:t>
            </a:r>
          </a:p>
        </p:txBody>
      </p:sp>
      <p:pic>
        <p:nvPicPr>
          <p:cNvPr id="12291" name="Picture 2" descr="http://www.cs.washington.edu/homes/beame/Bea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1568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2" descr="http://www.ultimateuniverse.net/images/isaac_newton_h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1524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ea typeface="+mn-ea"/>
              </a:rPr>
              <a:t>Reading assignments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ea typeface="+mn-ea"/>
              </a:rPr>
              <a:t>7</a:t>
            </a:r>
            <a:r>
              <a:rPr lang="en-US" baseline="30000" dirty="0" smtClean="0">
                <a:ea typeface="+mn-ea"/>
              </a:rPr>
              <a:t>th</a:t>
            </a:r>
            <a:r>
              <a:rPr lang="en-US" dirty="0" smtClean="0">
                <a:ea typeface="+mn-ea"/>
              </a:rPr>
              <a:t> </a:t>
            </a:r>
            <a:r>
              <a:rPr lang="en-US" dirty="0">
                <a:ea typeface="+mn-ea"/>
              </a:rPr>
              <a:t>Edition,  </a:t>
            </a:r>
            <a:r>
              <a:rPr lang="en-US" dirty="0" smtClean="0">
                <a:ea typeface="+mn-ea"/>
              </a:rPr>
              <a:t>Section 9.1 and pp. 594-601</a:t>
            </a:r>
            <a:endParaRPr lang="en-US" dirty="0">
              <a:ea typeface="+mn-ea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ea typeface="+mn-ea"/>
              </a:rPr>
              <a:t>6</a:t>
            </a:r>
            <a:r>
              <a:rPr lang="en-US" baseline="30000" dirty="0">
                <a:ea typeface="+mn-ea"/>
              </a:rPr>
              <a:t>th</a:t>
            </a:r>
            <a:r>
              <a:rPr lang="en-US" dirty="0">
                <a:ea typeface="+mn-ea"/>
              </a:rPr>
              <a:t> Edition,  </a:t>
            </a:r>
            <a:r>
              <a:rPr lang="en-US" dirty="0" smtClean="0">
                <a:ea typeface="+mn-ea"/>
              </a:rPr>
              <a:t>Section 8.1 and pp. </a:t>
            </a:r>
            <a:r>
              <a:rPr lang="en-US" dirty="0" smtClean="0">
                <a:ea typeface="+mn-ea"/>
              </a:rPr>
              <a:t>541-548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>
              <a:ea typeface="+mn-ea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ea typeface="+mn-ea"/>
              </a:rPr>
              <a:t>Upcoming topic</a:t>
            </a:r>
            <a:endParaRPr lang="en-US" dirty="0" smtClean="0">
              <a:ea typeface="+mn-ea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ea typeface="+mn-ea"/>
              </a:rPr>
              <a:t>Finite State Machines</a:t>
            </a:r>
            <a:endParaRPr lang="en-US" dirty="0">
              <a:ea typeface="+mn-ea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693A841-DD98-4DDF-9584-EE2087895FF3}" type="slidenum">
              <a:rPr lang="en-US" sz="1200">
                <a:solidFill>
                  <a:srgbClr val="898989"/>
                </a:solidFill>
              </a:rPr>
              <a:pPr eaLnBrk="1" hangingPunct="1"/>
              <a:t>2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3844B-2421-4802-BCAD-565234AF01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676400" y="1524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 u="sng">
                <a:solidFill>
                  <a:srgbClr val="0000FF"/>
                </a:solidFill>
              </a:rPr>
              <a:t>http://genealogy.math.ndsu.nodak.edu/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533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ttp://upload.wikimedia.org/wikipedia/en/thumb/a/aa/Fourier2.jpg/250px-Fourier2.jpg">
            <a:hlinkClick r:id="rId9" tooltip="Fourier2.jpg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12652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Image:Leonhard Euler 2.jpg">
            <a:hlinkClick r:id="rId11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62200"/>
            <a:ext cx="12954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http://upload.wikimedia.org/wikipedia/commons/thumb/6/6a/Gottfried_Wilhelm_von_Leibniz.jpg/200px-Gottfried_Wilhelm_von_Leibniz.jpg">
            <a:hlinkClick r:id="rId13" tooltip="Gottfried Wilhelm von Leibniz.jpg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10842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Image:Felix Klein.jpeg">
            <a:hlinkClick r:id="rId15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292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3" descr="http://upload.wikimedia.org/wikipedia/commons/thumb/c/c7/FriedrichLudwigBauer.jpg/180px-FriedrichLudwigBauer.jpg">
            <a:hlinkClick r:id="rId17" tooltip="FriedrichLudwigBauer.jpg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"/>
            <a:ext cx="1085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5" descr="http://www.cs.washington.edu/homes/anderson/pics/dinner2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r="20139"/>
          <a:stretch>
            <a:fillRect/>
          </a:stretch>
        </p:blipFill>
        <p:spPr bwMode="auto">
          <a:xfrm>
            <a:off x="381000" y="152400"/>
            <a:ext cx="10985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2895600" y="1676400"/>
            <a:ext cx="73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Bauer</a:t>
            </a: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/>
          <a:stretch>
            <a:fillRect/>
          </a:stretch>
        </p:blipFill>
        <p:spPr bwMode="auto">
          <a:xfrm>
            <a:off x="4191000" y="152400"/>
            <a:ext cx="11430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038600" y="1676400"/>
            <a:ext cx="1468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Caratheodory</a:t>
            </a:r>
          </a:p>
        </p:txBody>
      </p:sp>
      <p:pic>
        <p:nvPicPr>
          <p:cNvPr id="14347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1174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Box 12"/>
          <p:cNvSpPr txBox="1">
            <a:spLocks noChangeArrowheads="1"/>
          </p:cNvSpPr>
          <p:nvPr/>
        </p:nvSpPr>
        <p:spPr bwMode="auto">
          <a:xfrm>
            <a:off x="5791200" y="1676400"/>
            <a:ext cx="118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Minkowski</a:t>
            </a:r>
          </a:p>
        </p:txBody>
      </p:sp>
      <p:sp>
        <p:nvSpPr>
          <p:cNvPr id="14349" name="TextBox 13"/>
          <p:cNvSpPr txBox="1">
            <a:spLocks noChangeArrowheads="1"/>
          </p:cNvSpPr>
          <p:nvPr/>
        </p:nvSpPr>
        <p:spPr bwMode="auto">
          <a:xfrm>
            <a:off x="7543800" y="17526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Klein</a:t>
            </a:r>
          </a:p>
        </p:txBody>
      </p:sp>
      <p:pic>
        <p:nvPicPr>
          <p:cNvPr id="14350" name="Picture 5" descr="http://upload.wikimedia.org/wikipedia/commons/thumb/a/a6/RLipschitz.jpeg/150px-RLipschitz.jpeg">
            <a:hlinkClick r:id="rId22" tooltip="Rudolf Lipschitz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1428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09600" y="4267200"/>
            <a:ext cx="985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Lipschitz</a:t>
            </a:r>
          </a:p>
        </p:txBody>
      </p:sp>
      <p:pic>
        <p:nvPicPr>
          <p:cNvPr id="14352" name="Picture 7" descr="http://upload.wikimedia.org/wikipedia/commons/thumb/3/32/Peter_Gustav_Lejeune_Dirichlet.jpg/250px-Peter_Gustav_Lejeune_Dirichlet.jpg">
            <a:hlinkClick r:id="rId24" tooltip="Johann Peter Gustav Lejeune Dirichlet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14493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TextBox 17"/>
          <p:cNvSpPr txBox="1">
            <a:spLocks noChangeArrowheads="1"/>
          </p:cNvSpPr>
          <p:nvPr/>
        </p:nvSpPr>
        <p:spPr bwMode="auto">
          <a:xfrm>
            <a:off x="2362200" y="4267200"/>
            <a:ext cx="976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Dirichlet</a:t>
            </a:r>
          </a:p>
        </p:txBody>
      </p:sp>
      <p:sp>
        <p:nvSpPr>
          <p:cNvPr id="14354" name="TextBox 18"/>
          <p:cNvSpPr txBox="1">
            <a:spLocks noChangeArrowheads="1"/>
          </p:cNvSpPr>
          <p:nvPr/>
        </p:nvSpPr>
        <p:spPr bwMode="auto">
          <a:xfrm>
            <a:off x="4114800" y="4267200"/>
            <a:ext cx="858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Fourier</a:t>
            </a:r>
          </a:p>
        </p:txBody>
      </p:sp>
      <p:pic>
        <p:nvPicPr>
          <p:cNvPr id="14355" name="Picture 9" descr="http://upload.wikimedia.org/wikipedia/commons/thumb/d/d8/Langrange_portrait.jpg/200px-Langrange_portrait.jpg">
            <a:hlinkClick r:id="rId26" tooltip="Joseph-Louis (Giuseppe Lodovico), comte de Lagrange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1371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" name="TextBox 20"/>
          <p:cNvSpPr txBox="1">
            <a:spLocks noChangeArrowheads="1"/>
          </p:cNvSpPr>
          <p:nvPr/>
        </p:nvSpPr>
        <p:spPr bwMode="auto">
          <a:xfrm>
            <a:off x="5638800" y="4191000"/>
            <a:ext cx="103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Lagrange</a:t>
            </a:r>
          </a:p>
        </p:txBody>
      </p:sp>
      <p:sp>
        <p:nvSpPr>
          <p:cNvPr id="14357" name="TextBox 21"/>
          <p:cNvSpPr txBox="1">
            <a:spLocks noChangeArrowheads="1"/>
          </p:cNvSpPr>
          <p:nvPr/>
        </p:nvSpPr>
        <p:spPr bwMode="auto">
          <a:xfrm>
            <a:off x="7467600" y="4191000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Euler</a:t>
            </a:r>
          </a:p>
        </p:txBody>
      </p:sp>
      <p:pic>
        <p:nvPicPr>
          <p:cNvPr id="14358" name="Picture 11" descr="http://upload.wikimedia.org/wikipedia/commons/thumb/6/6a/Johann_Bernoulli2.jpg/220px-Johann_Bernoulli2.jpg">
            <a:hlinkClick r:id="rId28" tooltip="Johann Bernoulli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11283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9" name="TextBox 23"/>
          <p:cNvSpPr txBox="1">
            <a:spLocks noChangeArrowheads="1"/>
          </p:cNvSpPr>
          <p:nvPr/>
        </p:nvSpPr>
        <p:spPr bwMode="auto">
          <a:xfrm>
            <a:off x="0" y="6248400"/>
            <a:ext cx="19255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dirty="0">
                <a:latin typeface="Calibri" pitchFamily="34" charset="0"/>
              </a:rPr>
              <a:t>Johann Bernoulli</a:t>
            </a:r>
          </a:p>
        </p:txBody>
      </p:sp>
      <p:pic>
        <p:nvPicPr>
          <p:cNvPr id="14360" name="Picture 13" descr="http://upload.wikimedia.org/wikipedia/commons/thumb/1/19/Jakob_Bernoulli.jpg/200px-Jakob_Bernoulli.jpg">
            <a:hlinkClick r:id="rId30" tooltip="Jacob Bernoulli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00600"/>
            <a:ext cx="12239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1" name="TextBox 25"/>
          <p:cNvSpPr txBox="1">
            <a:spLocks noChangeArrowheads="1"/>
          </p:cNvSpPr>
          <p:nvPr/>
        </p:nvSpPr>
        <p:spPr bwMode="auto">
          <a:xfrm>
            <a:off x="1752600" y="6248400"/>
            <a:ext cx="1763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dirty="0">
                <a:latin typeface="Calibri" pitchFamily="34" charset="0"/>
              </a:rPr>
              <a:t>Jacob Bernoulli</a:t>
            </a:r>
          </a:p>
        </p:txBody>
      </p:sp>
      <p:sp>
        <p:nvSpPr>
          <p:cNvPr id="14362" name="TextBox 26"/>
          <p:cNvSpPr txBox="1">
            <a:spLocks noChangeArrowheads="1"/>
          </p:cNvSpPr>
          <p:nvPr/>
        </p:nvSpPr>
        <p:spPr bwMode="auto">
          <a:xfrm>
            <a:off x="3581400" y="62484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Leibniz</a:t>
            </a:r>
          </a:p>
        </p:txBody>
      </p:sp>
      <p:pic>
        <p:nvPicPr>
          <p:cNvPr id="14363" name="Picture 15" descr="http://upload.wikimedia.org/wikipedia/en/thumb/4/44/Rheticus_George_von.jpg/200px-Rheticus_George_von.jpg">
            <a:hlinkClick r:id="rId32" tooltip="Georg Joachim Rheticus (1514-1574)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97"/>
          <a:stretch>
            <a:fillRect/>
          </a:stretch>
        </p:blipFill>
        <p:spPr bwMode="auto">
          <a:xfrm>
            <a:off x="6223000" y="4953000"/>
            <a:ext cx="104298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4" name="TextBox 28"/>
          <p:cNvSpPr txBox="1">
            <a:spLocks noChangeArrowheads="1"/>
          </p:cNvSpPr>
          <p:nvPr/>
        </p:nvSpPr>
        <p:spPr bwMode="auto">
          <a:xfrm>
            <a:off x="6172200" y="6324600"/>
            <a:ext cx="98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Rheticus</a:t>
            </a:r>
          </a:p>
        </p:txBody>
      </p:sp>
      <p:pic>
        <p:nvPicPr>
          <p:cNvPr id="14365" name="Picture 17" descr="http://upload.wikimedia.org/wikipedia/commons/thumb/f/f2/Nikolaus_Kopernikus.jpg/225px-Nikolaus_Kopernikus.jpg">
            <a:hlinkClick r:id="rId34" tooltip="Portrait, 1580, Toruń Old Town City Hall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953000"/>
            <a:ext cx="113030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6" name="TextBox 30"/>
          <p:cNvSpPr txBox="1">
            <a:spLocks noChangeArrowheads="1"/>
          </p:cNvSpPr>
          <p:nvPr/>
        </p:nvSpPr>
        <p:spPr bwMode="auto">
          <a:xfrm>
            <a:off x="7467600" y="6324600"/>
            <a:ext cx="123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Copernicus</a:t>
            </a:r>
          </a:p>
        </p:txBody>
      </p:sp>
      <p:sp>
        <p:nvSpPr>
          <p:cNvPr id="14367" name="TextBox 31"/>
          <p:cNvSpPr txBox="1">
            <a:spLocks noChangeArrowheads="1"/>
          </p:cNvSpPr>
          <p:nvPr/>
        </p:nvSpPr>
        <p:spPr bwMode="auto">
          <a:xfrm>
            <a:off x="304800" y="1676400"/>
            <a:ext cx="108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Anderson</a:t>
            </a:r>
          </a:p>
        </p:txBody>
      </p:sp>
      <p:pic>
        <p:nvPicPr>
          <p:cNvPr id="14368" name="Picture 19" descr="File:Erhardweigel.jpg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1028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9" name="TextBox 33"/>
          <p:cNvSpPr txBox="1">
            <a:spLocks noChangeArrowheads="1"/>
          </p:cNvSpPr>
          <p:nvPr/>
        </p:nvSpPr>
        <p:spPr bwMode="auto">
          <a:xfrm>
            <a:off x="4953000" y="63246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Weigel</a:t>
            </a:r>
          </a:p>
        </p:txBody>
      </p:sp>
      <p:pic>
        <p:nvPicPr>
          <p:cNvPr id="14370" name="Picture 2" descr="http://www14.informatik.tu-muenchen.de/personen/mayr/mayr_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8" r="12228"/>
          <a:stretch>
            <a:fillRect/>
          </a:stretch>
        </p:blipFill>
        <p:spPr bwMode="auto">
          <a:xfrm>
            <a:off x="1676400" y="152400"/>
            <a:ext cx="941388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1" name="TextBox 31"/>
          <p:cNvSpPr txBox="1">
            <a:spLocks noChangeArrowheads="1"/>
          </p:cNvSpPr>
          <p:nvPr/>
        </p:nvSpPr>
        <p:spPr bwMode="auto">
          <a:xfrm>
            <a:off x="1676400" y="1676400"/>
            <a:ext cx="673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Mayr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s.washington.edu/homes/beame/Be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568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http://upload.wikimedia.org/wikipedia/commons/thumb/6/68/Prof.Cook.jpg/150px-Prof.Cook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15160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http://www.wvquine.org/wvq-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609600"/>
            <a:ext cx="13303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http://plato.stanford.edu/entries/whitehead/whitehe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1392238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0" descr="http://upload.wikimedia.org/wikipedia/en/thumb/8/86/Robertsmith1689-1768.jpg/200px-Robertsmith1689-1768.jpg">
            <a:hlinkClick r:id="rId7" tooltip="Portrait by John Vanderbank, 1730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 descr="http://www.ultimateuniverse.net/images/isaac_newton_h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14478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4" descr="http://upload.wikimedia.org/wikipedia/commons/thumb/6/61/Isaac_Barrow.jpg/200px-Isaac_Barrow.jpg">
            <a:hlinkClick r:id="rId10" tooltip="Isaac Barrow (1630–1677)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12954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6" descr="http://apod.nasa.gov/apod/image/0110/galileo_susterman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6600"/>
            <a:ext cx="14478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8" descr="http://upload.wikimedia.org/wikipedia/commons/thumb/4/47/Adam_Sedgwick.jpg/220px-Adam_Sedgwick.jpg">
            <a:hlinkClick r:id="rId13" tooltip="Adam Sedgwick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3716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0" descr="File:WilliamHopkins.jp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0"/>
            <a:ext cx="15049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Box 14"/>
          <p:cNvSpPr txBox="1">
            <a:spLocks noChangeArrowheads="1"/>
          </p:cNvSpPr>
          <p:nvPr/>
        </p:nvSpPr>
        <p:spPr bwMode="auto">
          <a:xfrm>
            <a:off x="533400" y="2590800"/>
            <a:ext cx="835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Beame</a:t>
            </a:r>
          </a:p>
        </p:txBody>
      </p:sp>
      <p:sp>
        <p:nvSpPr>
          <p:cNvPr id="15373" name="TextBox 15"/>
          <p:cNvSpPr txBox="1">
            <a:spLocks noChangeArrowheads="1"/>
          </p:cNvSpPr>
          <p:nvPr/>
        </p:nvSpPr>
        <p:spPr bwMode="auto">
          <a:xfrm>
            <a:off x="2438400" y="2667000"/>
            <a:ext cx="655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Cook</a:t>
            </a:r>
          </a:p>
        </p:txBody>
      </p:sp>
      <p:sp>
        <p:nvSpPr>
          <p:cNvPr id="15374" name="TextBox 16"/>
          <p:cNvSpPr txBox="1">
            <a:spLocks noChangeArrowheads="1"/>
          </p:cNvSpPr>
          <p:nvPr/>
        </p:nvSpPr>
        <p:spPr bwMode="auto">
          <a:xfrm>
            <a:off x="4191000" y="2667000"/>
            <a:ext cx="75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Quine</a:t>
            </a:r>
          </a:p>
        </p:txBody>
      </p:sp>
      <p:sp>
        <p:nvSpPr>
          <p:cNvPr id="15375" name="TextBox 17"/>
          <p:cNvSpPr txBox="1">
            <a:spLocks noChangeArrowheads="1"/>
          </p:cNvSpPr>
          <p:nvPr/>
        </p:nvSpPr>
        <p:spPr bwMode="auto">
          <a:xfrm>
            <a:off x="5715000" y="2667000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Whitehead</a:t>
            </a:r>
          </a:p>
        </p:txBody>
      </p:sp>
      <p:sp>
        <p:nvSpPr>
          <p:cNvPr id="15376" name="TextBox 18"/>
          <p:cNvSpPr txBox="1">
            <a:spLocks noChangeArrowheads="1"/>
          </p:cNvSpPr>
          <p:nvPr/>
        </p:nvSpPr>
        <p:spPr bwMode="auto">
          <a:xfrm>
            <a:off x="7772400" y="26670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Hopkins</a:t>
            </a:r>
          </a:p>
        </p:txBody>
      </p:sp>
      <p:sp>
        <p:nvSpPr>
          <p:cNvPr id="15377" name="TextBox 19"/>
          <p:cNvSpPr txBox="1">
            <a:spLocks noChangeArrowheads="1"/>
          </p:cNvSpPr>
          <p:nvPr/>
        </p:nvSpPr>
        <p:spPr bwMode="auto">
          <a:xfrm>
            <a:off x="533400" y="5029200"/>
            <a:ext cx="116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Sedgewick</a:t>
            </a:r>
          </a:p>
        </p:txBody>
      </p:sp>
      <p:sp>
        <p:nvSpPr>
          <p:cNvPr id="15378" name="TextBox 20"/>
          <p:cNvSpPr txBox="1">
            <a:spLocks noChangeArrowheads="1"/>
          </p:cNvSpPr>
          <p:nvPr/>
        </p:nvSpPr>
        <p:spPr bwMode="auto">
          <a:xfrm>
            <a:off x="2590800" y="5029200"/>
            <a:ext cx="72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Smith</a:t>
            </a:r>
          </a:p>
        </p:txBody>
      </p:sp>
      <p:sp>
        <p:nvSpPr>
          <p:cNvPr id="15379" name="TextBox 21"/>
          <p:cNvSpPr txBox="1">
            <a:spLocks noChangeArrowheads="1"/>
          </p:cNvSpPr>
          <p:nvPr/>
        </p:nvSpPr>
        <p:spPr bwMode="auto">
          <a:xfrm>
            <a:off x="4343400" y="4953000"/>
            <a:ext cx="931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Newton</a:t>
            </a:r>
          </a:p>
        </p:txBody>
      </p:sp>
      <p:sp>
        <p:nvSpPr>
          <p:cNvPr id="15380" name="TextBox 22"/>
          <p:cNvSpPr txBox="1">
            <a:spLocks noChangeArrowheads="1"/>
          </p:cNvSpPr>
          <p:nvPr/>
        </p:nvSpPr>
        <p:spPr bwMode="auto">
          <a:xfrm>
            <a:off x="5943600" y="49530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Barrow</a:t>
            </a:r>
          </a:p>
        </p:txBody>
      </p:sp>
      <p:sp>
        <p:nvSpPr>
          <p:cNvPr id="15381" name="TextBox 23"/>
          <p:cNvSpPr txBox="1">
            <a:spLocks noChangeArrowheads="1"/>
          </p:cNvSpPr>
          <p:nvPr/>
        </p:nvSpPr>
        <p:spPr bwMode="auto">
          <a:xfrm>
            <a:off x="7696200" y="4953000"/>
            <a:ext cx="836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Galileo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381000"/>
            <a:ext cx="266858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>
                <a:cs typeface="Arial" charset="0"/>
              </a:rPr>
              <a:t>Nicolaus Copernicus</a:t>
            </a:r>
          </a:p>
          <a:p>
            <a:pPr eaLnBrk="1" hangingPunct="1"/>
            <a:r>
              <a:rPr lang="en-US" sz="1600">
                <a:cs typeface="Arial" charset="0"/>
              </a:rPr>
              <a:t>Georg Rheticus</a:t>
            </a:r>
          </a:p>
          <a:p>
            <a:pPr eaLnBrk="1" hangingPunct="1"/>
            <a:r>
              <a:rPr lang="en-US" sz="1600">
                <a:cs typeface="Arial" charset="0"/>
              </a:rPr>
              <a:t>Moritz Steinmetz</a:t>
            </a:r>
          </a:p>
          <a:p>
            <a:pPr eaLnBrk="1" hangingPunct="1"/>
            <a:r>
              <a:rPr lang="en-US" sz="1600">
                <a:cs typeface="Arial" charset="0"/>
              </a:rPr>
              <a:t>Christoph Meurer</a:t>
            </a:r>
          </a:p>
          <a:p>
            <a:pPr eaLnBrk="1" hangingPunct="1"/>
            <a:r>
              <a:rPr lang="en-US" sz="1600">
                <a:cs typeface="Arial" charset="0"/>
              </a:rPr>
              <a:t>Philipp Muller</a:t>
            </a:r>
          </a:p>
          <a:p>
            <a:pPr eaLnBrk="1" hangingPunct="1"/>
            <a:r>
              <a:rPr lang="en-US" sz="1600">
                <a:cs typeface="Arial" charset="0"/>
              </a:rPr>
              <a:t>Erhard Weigel</a:t>
            </a:r>
          </a:p>
          <a:p>
            <a:pPr eaLnBrk="1" hangingPunct="1"/>
            <a:r>
              <a:rPr lang="en-US" sz="1600">
                <a:cs typeface="Arial" charset="0"/>
              </a:rPr>
              <a:t>Gottfried Leibniz</a:t>
            </a:r>
          </a:p>
          <a:p>
            <a:pPr eaLnBrk="1" hangingPunct="1"/>
            <a:r>
              <a:rPr lang="en-US" sz="1600">
                <a:cs typeface="Arial" charset="0"/>
              </a:rPr>
              <a:t>Noclas Malebranache</a:t>
            </a:r>
          </a:p>
          <a:p>
            <a:pPr eaLnBrk="1" hangingPunct="1"/>
            <a:r>
              <a:rPr lang="en-US" sz="1600">
                <a:cs typeface="Arial" charset="0"/>
              </a:rPr>
              <a:t>Jacob Bernoulli</a:t>
            </a:r>
          </a:p>
          <a:p>
            <a:pPr eaLnBrk="1" hangingPunct="1"/>
            <a:r>
              <a:rPr lang="en-US" sz="1600">
                <a:cs typeface="Arial" charset="0"/>
              </a:rPr>
              <a:t>Johann Bernoulli</a:t>
            </a:r>
          </a:p>
          <a:p>
            <a:pPr eaLnBrk="1" hangingPunct="1"/>
            <a:r>
              <a:rPr lang="en-US" sz="1600">
                <a:cs typeface="Arial" charset="0"/>
              </a:rPr>
              <a:t>Leonhard Euler</a:t>
            </a:r>
          </a:p>
          <a:p>
            <a:pPr eaLnBrk="1" hangingPunct="1"/>
            <a:r>
              <a:rPr lang="en-US" sz="1600">
                <a:cs typeface="Arial" charset="0"/>
              </a:rPr>
              <a:t>Joseph Lagrange</a:t>
            </a:r>
          </a:p>
          <a:p>
            <a:pPr eaLnBrk="1" hangingPunct="1"/>
            <a:r>
              <a:rPr lang="en-US" sz="1600">
                <a:cs typeface="Arial" charset="0"/>
              </a:rPr>
              <a:t>Jean-Baptiste Fourier</a:t>
            </a:r>
          </a:p>
          <a:p>
            <a:pPr eaLnBrk="1" hangingPunct="1"/>
            <a:r>
              <a:rPr lang="en-US" sz="1600">
                <a:cs typeface="Arial" charset="0"/>
              </a:rPr>
              <a:t>Gustav Dirichlet</a:t>
            </a:r>
          </a:p>
          <a:p>
            <a:pPr eaLnBrk="1" hangingPunct="1"/>
            <a:r>
              <a:rPr lang="en-US" sz="1600">
                <a:cs typeface="Arial" charset="0"/>
              </a:rPr>
              <a:t>Rudolf Lipschitz</a:t>
            </a:r>
          </a:p>
          <a:p>
            <a:pPr eaLnBrk="1" hangingPunct="1"/>
            <a:r>
              <a:rPr lang="en-US" sz="1600">
                <a:cs typeface="Arial" charset="0"/>
              </a:rPr>
              <a:t>Felix Klein</a:t>
            </a:r>
          </a:p>
          <a:p>
            <a:pPr eaLnBrk="1" hangingPunct="1"/>
            <a:r>
              <a:rPr lang="en-US" sz="1600">
                <a:cs typeface="Arial" charset="0"/>
              </a:rPr>
              <a:t>C. L. Ferdinand Lindemann</a:t>
            </a:r>
            <a:br>
              <a:rPr lang="en-US" sz="1600">
                <a:cs typeface="Arial" charset="0"/>
              </a:rPr>
            </a:br>
            <a:r>
              <a:rPr lang="en-US" sz="1600">
                <a:cs typeface="Arial" charset="0"/>
              </a:rPr>
              <a:t>Herman Minkowski</a:t>
            </a:r>
          </a:p>
          <a:p>
            <a:pPr eaLnBrk="1" hangingPunct="1"/>
            <a:r>
              <a:rPr lang="en-US" sz="1600">
                <a:cs typeface="Arial" charset="0"/>
              </a:rPr>
              <a:t>Constantin Caratheodory</a:t>
            </a:r>
            <a:br>
              <a:rPr lang="en-US" sz="1600">
                <a:cs typeface="Arial" charset="0"/>
              </a:rPr>
            </a:br>
            <a:r>
              <a:rPr lang="en-US" sz="1600">
                <a:cs typeface="Arial" charset="0"/>
              </a:rPr>
              <a:t>Georg Aumann</a:t>
            </a:r>
          </a:p>
          <a:p>
            <a:pPr eaLnBrk="1" hangingPunct="1"/>
            <a:r>
              <a:rPr lang="en-US" sz="1600">
                <a:cs typeface="Arial" charset="0"/>
              </a:rPr>
              <a:t>Friedrich Bauer</a:t>
            </a:r>
          </a:p>
          <a:p>
            <a:pPr eaLnBrk="1" hangingPunct="1"/>
            <a:r>
              <a:rPr lang="en-US" sz="1600">
                <a:cs typeface="Arial" charset="0"/>
              </a:rPr>
              <a:t>Manfred Paul</a:t>
            </a:r>
          </a:p>
          <a:p>
            <a:pPr eaLnBrk="1" hangingPunct="1"/>
            <a:r>
              <a:rPr lang="en-US" sz="1600">
                <a:cs typeface="Arial" charset="0"/>
              </a:rPr>
              <a:t>Ernst Mayr</a:t>
            </a:r>
            <a:br>
              <a:rPr lang="en-US" sz="1600">
                <a:cs typeface="Arial" charset="0"/>
              </a:rPr>
            </a:br>
            <a:r>
              <a:rPr lang="en-US" sz="1600">
                <a:cs typeface="Arial" charset="0"/>
              </a:rPr>
              <a:t>Richard Anderson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038600" y="457200"/>
            <a:ext cx="2362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/>
              <a:t>Galileo Galilei</a:t>
            </a:r>
          </a:p>
          <a:p>
            <a:pPr eaLnBrk="1" hangingPunct="1"/>
            <a:r>
              <a:rPr lang="en-US" sz="1600"/>
              <a:t>Vincenzo Viviani</a:t>
            </a:r>
          </a:p>
          <a:p>
            <a:pPr eaLnBrk="1" hangingPunct="1"/>
            <a:r>
              <a:rPr lang="en-US" sz="1600"/>
              <a:t>Issac Barrow</a:t>
            </a:r>
          </a:p>
          <a:p>
            <a:pPr eaLnBrk="1" hangingPunct="1"/>
            <a:r>
              <a:rPr lang="en-US" sz="1600"/>
              <a:t>Isaac Newton</a:t>
            </a:r>
          </a:p>
          <a:p>
            <a:pPr eaLnBrk="1" hangingPunct="1"/>
            <a:r>
              <a:rPr lang="en-US" sz="1600"/>
              <a:t>Roger Cotes</a:t>
            </a:r>
          </a:p>
          <a:p>
            <a:pPr eaLnBrk="1" hangingPunct="1"/>
            <a:r>
              <a:rPr lang="en-US" sz="1600"/>
              <a:t>Robert Smith</a:t>
            </a:r>
          </a:p>
          <a:p>
            <a:pPr eaLnBrk="1" hangingPunct="1"/>
            <a:r>
              <a:rPr lang="en-US" sz="1600"/>
              <a:t>Walter Taylor </a:t>
            </a:r>
          </a:p>
          <a:p>
            <a:pPr eaLnBrk="1" hangingPunct="1"/>
            <a:r>
              <a:rPr lang="en-US" sz="1600"/>
              <a:t>Stephen Whisson</a:t>
            </a:r>
          </a:p>
          <a:p>
            <a:pPr eaLnBrk="1" hangingPunct="1"/>
            <a:r>
              <a:rPr lang="en-US" sz="1600"/>
              <a:t>Thomas Postlethwaite</a:t>
            </a:r>
          </a:p>
          <a:p>
            <a:pPr eaLnBrk="1" hangingPunct="1"/>
            <a:r>
              <a:rPr lang="en-US" sz="1600"/>
              <a:t>Thomas Jones</a:t>
            </a:r>
          </a:p>
          <a:p>
            <a:pPr eaLnBrk="1" hangingPunct="1"/>
            <a:r>
              <a:rPr lang="en-US" sz="1600"/>
              <a:t>Adam Sedgewick</a:t>
            </a:r>
          </a:p>
          <a:p>
            <a:pPr eaLnBrk="1" hangingPunct="1"/>
            <a:r>
              <a:rPr lang="en-US" sz="1600"/>
              <a:t>William Hopkins</a:t>
            </a:r>
          </a:p>
          <a:p>
            <a:pPr eaLnBrk="1" hangingPunct="1"/>
            <a:r>
              <a:rPr lang="en-US" sz="1600"/>
              <a:t>Edward Routh</a:t>
            </a:r>
          </a:p>
          <a:p>
            <a:pPr eaLnBrk="1" hangingPunct="1"/>
            <a:r>
              <a:rPr lang="en-US" sz="1600"/>
              <a:t>Alfred North Whitehead</a:t>
            </a:r>
          </a:p>
          <a:p>
            <a:pPr eaLnBrk="1" hangingPunct="1"/>
            <a:r>
              <a:rPr lang="en-US" sz="1600"/>
              <a:t>Willard Quine</a:t>
            </a:r>
          </a:p>
          <a:p>
            <a:pPr eaLnBrk="1" hangingPunct="1"/>
            <a:r>
              <a:rPr lang="en-US" sz="1600"/>
              <a:t>Hao Wang</a:t>
            </a:r>
          </a:p>
          <a:p>
            <a:pPr eaLnBrk="1" hangingPunct="1"/>
            <a:r>
              <a:rPr lang="en-US" sz="1600"/>
              <a:t>Stephen Cook</a:t>
            </a:r>
          </a:p>
          <a:p>
            <a:pPr eaLnBrk="1" hangingPunct="1"/>
            <a:r>
              <a:rPr lang="en-US" sz="1600"/>
              <a:t>Paul Beame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n-ary relations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219200" y="1752600"/>
            <a:ext cx="6697663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>
                <a:cs typeface="Arial" pitchFamily="34" charset="0"/>
              </a:rPr>
              <a:t>Let A</a:t>
            </a:r>
            <a:r>
              <a:rPr lang="en-US" baseline="-25000">
                <a:cs typeface="Arial" pitchFamily="34" charset="0"/>
              </a:rPr>
              <a:t>1</a:t>
            </a:r>
            <a:r>
              <a:rPr lang="en-US">
                <a:cs typeface="Arial" pitchFamily="34" charset="0"/>
              </a:rPr>
              <a:t>, A</a:t>
            </a:r>
            <a:r>
              <a:rPr lang="en-US" baseline="-25000">
                <a:cs typeface="Arial" pitchFamily="34" charset="0"/>
              </a:rPr>
              <a:t>2</a:t>
            </a:r>
            <a:r>
              <a:rPr lang="en-US">
                <a:cs typeface="Arial" pitchFamily="34" charset="0"/>
              </a:rPr>
              <a:t>, …, A</a:t>
            </a:r>
            <a:r>
              <a:rPr lang="en-US" baseline="-25000">
                <a:cs typeface="Arial" pitchFamily="34" charset="0"/>
              </a:rPr>
              <a:t>n</a:t>
            </a:r>
            <a:r>
              <a:rPr lang="en-US">
                <a:cs typeface="Arial" pitchFamily="34" charset="0"/>
              </a:rPr>
              <a:t> be sets.  An n-ary relation on </a:t>
            </a:r>
          </a:p>
          <a:p>
            <a:pPr eaLnBrk="1" hangingPunct="1"/>
            <a:r>
              <a:rPr lang="en-US">
                <a:cs typeface="Arial" pitchFamily="34" charset="0"/>
              </a:rPr>
              <a:t>these sets is a subset of A</a:t>
            </a:r>
            <a:r>
              <a:rPr lang="en-US" baseline="-25000">
                <a:cs typeface="Arial" pitchFamily="34" charset="0"/>
              </a:rPr>
              <a:t>1</a:t>
            </a:r>
            <a:r>
              <a:rPr lang="en-US">
                <a:latin typeface="Symbol" pitchFamily="18" charset="2"/>
                <a:cs typeface="Arial" pitchFamily="34" charset="0"/>
                <a:sym typeface="Symbol" pitchFamily="18" charset="2"/>
              </a:rPr>
              <a:t></a:t>
            </a:r>
            <a:r>
              <a:rPr lang="en-US">
                <a:cs typeface="Arial" pitchFamily="34" charset="0"/>
              </a:rPr>
              <a:t> A</a:t>
            </a:r>
            <a:r>
              <a:rPr lang="en-US" baseline="-25000">
                <a:cs typeface="Arial" pitchFamily="34" charset="0"/>
              </a:rPr>
              <a:t>2</a:t>
            </a:r>
            <a:r>
              <a:rPr lang="en-US">
                <a:latin typeface="Symbol" pitchFamily="18" charset="2"/>
                <a:cs typeface="Arial" pitchFamily="34" charset="0"/>
                <a:sym typeface="Symbol" pitchFamily="18" charset="2"/>
              </a:rPr>
              <a:t></a:t>
            </a:r>
            <a:r>
              <a:rPr lang="en-US">
                <a:cs typeface="Arial" pitchFamily="34" charset="0"/>
              </a:rPr>
              <a:t> . . . </a:t>
            </a:r>
            <a:r>
              <a:rPr lang="en-US">
                <a:latin typeface="Symbol" pitchFamily="18" charset="2"/>
                <a:cs typeface="Arial" pitchFamily="34" charset="0"/>
                <a:sym typeface="Symbol" pitchFamily="18" charset="2"/>
              </a:rPr>
              <a:t></a:t>
            </a:r>
            <a:r>
              <a:rPr lang="en-US">
                <a:cs typeface="Arial" pitchFamily="34" charset="0"/>
              </a:rPr>
              <a:t> A</a:t>
            </a:r>
            <a:r>
              <a:rPr lang="en-US" baseline="-25000">
                <a:cs typeface="Arial" pitchFamily="34" charset="0"/>
              </a:rPr>
              <a:t>n</a:t>
            </a:r>
            <a:r>
              <a:rPr lang="en-US">
                <a:cs typeface="Arial" pitchFamily="34" charset="0"/>
              </a:rPr>
              <a:t>.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653EBB98-F4FF-4C2B-8CDC-B4368220C12F}" type="slidenum">
              <a:rPr lang="en-US" sz="1200">
                <a:solidFill>
                  <a:srgbClr val="898989"/>
                </a:solidFill>
              </a:rPr>
              <a:pPr eaLnBrk="1" hangingPunct="1"/>
              <a:t>24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Relational databases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562100" y="1995488"/>
          <a:ext cx="60198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257300"/>
                <a:gridCol w="1143000"/>
              </a:tblGrid>
              <a:tr h="37088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Einstein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238001920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184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3CB7976-87C8-4E77-B41B-1BC261001D48}" type="slidenum">
              <a:rPr lang="en-US" sz="1200">
                <a:solidFill>
                  <a:srgbClr val="898989"/>
                </a:solidFill>
              </a:rPr>
              <a:pPr eaLnBrk="1" hangingPunct="1"/>
              <a:t>25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18484" name="TextBox 5"/>
          <p:cNvSpPr txBox="1">
            <a:spLocks noChangeArrowheads="1"/>
          </p:cNvSpPr>
          <p:nvPr/>
        </p:nvSpPr>
        <p:spPr bwMode="auto">
          <a:xfrm>
            <a:off x="1582738" y="1582738"/>
            <a:ext cx="1274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/>
              <a:t>STUDENT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Relational databases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5800" y="1371600"/>
          <a:ext cx="7315200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245"/>
                <a:gridCol w="1771245"/>
                <a:gridCol w="1230549"/>
                <a:gridCol w="1118681"/>
                <a:gridCol w="1423480"/>
              </a:tblGrid>
              <a:tr h="37086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Course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6324600"/>
            <a:ext cx="2227405" cy="40011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dk1"/>
                </a:solidFill>
                <a:latin typeface="+mn-lt"/>
                <a:ea typeface="+mn-ea"/>
              </a:rPr>
              <a:t>What’s not so nice?</a:t>
            </a:r>
            <a:endParaRPr lang="en-US" sz="20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9545" name="TextBox 7"/>
          <p:cNvSpPr txBox="1">
            <a:spLocks noChangeArrowheads="1"/>
          </p:cNvSpPr>
          <p:nvPr/>
        </p:nvSpPr>
        <p:spPr bwMode="auto">
          <a:xfrm>
            <a:off x="533400" y="990600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/>
              <a:t>STUDENT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C5C7-19A5-4F7D-A788-BD4CF852B76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Relational databases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9052521"/>
              </p:ext>
            </p:extLst>
          </p:nvPr>
        </p:nvGraphicFramePr>
        <p:xfrm>
          <a:off x="6248400" y="1583796"/>
          <a:ext cx="2362200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245"/>
                <a:gridCol w="971955"/>
              </a:tblGrid>
              <a:tr h="37086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Course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6019800"/>
            <a:ext cx="831850" cy="400050"/>
          </a:xfrm>
          <a:prstGeom prst="rect">
            <a:avLst/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dk1"/>
                </a:solidFill>
                <a:latin typeface="+mn-lt"/>
                <a:ea typeface="+mn-ea"/>
              </a:rPr>
              <a:t>Better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04800" y="1981200"/>
          <a:ext cx="47244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447800"/>
                <a:gridCol w="762000"/>
                <a:gridCol w="838200"/>
              </a:tblGrid>
              <a:tr h="37088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Einstein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238001920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20574" name="TextBox 6"/>
          <p:cNvSpPr txBox="1">
            <a:spLocks noChangeArrowheads="1"/>
          </p:cNvSpPr>
          <p:nvPr/>
        </p:nvSpPr>
        <p:spPr bwMode="auto">
          <a:xfrm>
            <a:off x="325438" y="156686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/>
              <a:t>STUDENT</a:t>
            </a:r>
          </a:p>
        </p:txBody>
      </p:sp>
      <p:sp>
        <p:nvSpPr>
          <p:cNvPr id="20575" name="TextBox 7"/>
          <p:cNvSpPr txBox="1">
            <a:spLocks noChangeArrowheads="1"/>
          </p:cNvSpPr>
          <p:nvPr/>
        </p:nvSpPr>
        <p:spPr bwMode="auto">
          <a:xfrm>
            <a:off x="6248400" y="1213908"/>
            <a:ext cx="92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/>
              <a:t>TAKES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C5C7-19A5-4F7D-A788-BD4CF852B76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Database Operations: Projection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8FAC2CD-64BA-426A-A669-7CBD7DE1B751}" type="slidenum">
              <a:rPr lang="en-US" sz="1200">
                <a:solidFill>
                  <a:srgbClr val="898989"/>
                </a:solidFill>
              </a:rPr>
              <a:pPr eaLnBrk="1" hangingPunct="1"/>
              <a:t>28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533400" y="1905000"/>
            <a:ext cx="4005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/>
              <a:t>Find all offices:  Π</a:t>
            </a:r>
            <a:r>
              <a:rPr lang="en-US" sz="2000" baseline="-25000"/>
              <a:t>Office</a:t>
            </a:r>
            <a:r>
              <a:rPr lang="en-US" sz="2000"/>
              <a:t>(STUDENT)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248400" y="1752600"/>
          <a:ext cx="762000" cy="148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49" marB="45749"/>
                </a:tc>
              </a:tr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49" marB="45749"/>
                </a:tc>
              </a:tr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49" marB="45749"/>
                </a:tc>
              </a:tr>
              <a:tr h="3710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49" marB="45749"/>
                </a:tc>
              </a:tr>
            </a:tbl>
          </a:graphicData>
        </a:graphic>
      </p:graphicFrame>
      <p:sp>
        <p:nvSpPr>
          <p:cNvPr id="21522" name="TextBox 10"/>
          <p:cNvSpPr txBox="1">
            <a:spLocks noChangeArrowheads="1"/>
          </p:cNvSpPr>
          <p:nvPr/>
        </p:nvSpPr>
        <p:spPr bwMode="auto">
          <a:xfrm>
            <a:off x="533400" y="3810000"/>
            <a:ext cx="5295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/>
              <a:t>Find offices and GPAs:  Π</a:t>
            </a:r>
            <a:r>
              <a:rPr lang="en-US" sz="2000" baseline="-25000"/>
              <a:t>Office,GPA</a:t>
            </a:r>
            <a:r>
              <a:rPr lang="en-US" sz="2000"/>
              <a:t>(STUDENT)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629400" y="3581400"/>
          <a:ext cx="1790700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952500"/>
              </a:tblGrid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2.11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Database Operations: Selection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9CC1B89-38A0-43A9-B6B3-BC850A0CC1F6}" type="slidenum">
              <a:rPr lang="en-US" sz="1200">
                <a:solidFill>
                  <a:srgbClr val="898989"/>
                </a:solidFill>
              </a:rPr>
              <a:pPr eaLnBrk="1" hangingPunct="1"/>
              <a:t>29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533400" y="1905000"/>
            <a:ext cx="5919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/>
              <a:t>Find students with GPA &gt; 3.9 : σ</a:t>
            </a:r>
            <a:r>
              <a:rPr lang="en-US" sz="2000" baseline="-25000"/>
              <a:t>GPA&gt;3.9</a:t>
            </a:r>
            <a:r>
              <a:rPr lang="en-US" sz="2000"/>
              <a:t>(STUDENT)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600200" y="2438400"/>
          <a:ext cx="6019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257300"/>
                <a:gridCol w="1143000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22556" name="TextBox 11"/>
          <p:cNvSpPr txBox="1">
            <a:spLocks noChangeArrowheads="1"/>
          </p:cNvSpPr>
          <p:nvPr/>
        </p:nvSpPr>
        <p:spPr bwMode="auto">
          <a:xfrm>
            <a:off x="609600" y="4038600"/>
            <a:ext cx="6669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/>
              <a:t>Retrieve the name and GPA for students with GPA &gt; 3.9 :</a:t>
            </a:r>
            <a:br>
              <a:rPr lang="en-US" sz="2000"/>
            </a:br>
            <a:r>
              <a:rPr lang="en-US" sz="2000"/>
              <a:t> Π</a:t>
            </a:r>
            <a:r>
              <a:rPr lang="en-US" sz="2000" baseline="-25000"/>
              <a:t>Student_Name,GPA</a:t>
            </a:r>
            <a:r>
              <a:rPr lang="en-US" sz="2000"/>
              <a:t>(σ</a:t>
            </a:r>
            <a:r>
              <a:rPr lang="en-US" sz="2000" baseline="-25000"/>
              <a:t>GPA&gt;3.9</a:t>
            </a:r>
            <a:r>
              <a:rPr lang="en-US" sz="2000"/>
              <a:t>(STUDENT))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276600" y="4876800"/>
          <a:ext cx="295275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143000"/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33" marB="4573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Definition of Relations</a:t>
            </a: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914400" y="1600200"/>
            <a:ext cx="7924800" cy="95408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charset="0"/>
                <a:cs typeface="Arial" charset="0"/>
              </a:rPr>
              <a:t>Let A and B be sets,  </a:t>
            </a:r>
          </a:p>
          <a:p>
            <a:pPr>
              <a:defRPr/>
            </a:pPr>
            <a:r>
              <a:rPr lang="en-US" sz="2800" dirty="0">
                <a:latin typeface="Arial" charset="0"/>
                <a:cs typeface="Arial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binary relation from A to B</a:t>
            </a:r>
            <a:r>
              <a:rPr lang="en-US" sz="2800" dirty="0">
                <a:latin typeface="Arial" charset="0"/>
                <a:cs typeface="Arial" charset="0"/>
              </a:rPr>
              <a:t> is a subset of A </a:t>
            </a:r>
            <a:r>
              <a:rPr lang="en-US" sz="2800" dirty="0">
                <a:latin typeface="Symbol"/>
                <a:cs typeface="Arial" charset="0"/>
                <a:sym typeface="Symbol"/>
              </a:rPr>
              <a:t></a:t>
            </a:r>
            <a:r>
              <a:rPr lang="en-US" sz="2800" dirty="0">
                <a:latin typeface="Arial" charset="0"/>
                <a:cs typeface="Arial" charset="0"/>
              </a:rPr>
              <a:t> B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914400" y="3429000"/>
            <a:ext cx="6858000" cy="95408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Arial" charset="0"/>
                <a:cs typeface="Arial" charset="0"/>
              </a:rPr>
              <a:t>Let A be a set,</a:t>
            </a:r>
          </a:p>
          <a:p>
            <a:pPr>
              <a:defRPr/>
            </a:pPr>
            <a:r>
              <a:rPr lang="en-US" sz="2800" dirty="0">
                <a:latin typeface="Arial" charset="0"/>
                <a:cs typeface="Arial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binary relation on A</a:t>
            </a:r>
            <a:r>
              <a:rPr lang="en-US" sz="2800" dirty="0">
                <a:latin typeface="Arial" charset="0"/>
                <a:cs typeface="Arial" charset="0"/>
              </a:rPr>
              <a:t> is a subset of A </a:t>
            </a:r>
            <a:r>
              <a:rPr lang="en-US" sz="2800" dirty="0">
                <a:latin typeface="Symbol"/>
                <a:cs typeface="Arial" charset="0"/>
                <a:sym typeface="Symbol"/>
              </a:rPr>
              <a:t></a:t>
            </a:r>
            <a:r>
              <a:rPr lang="en-US" sz="2800" dirty="0">
                <a:latin typeface="Arial" charset="0"/>
                <a:cs typeface="Arial" charset="0"/>
              </a:rPr>
              <a:t> A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07EE59E-EA07-4ABF-9D72-ABBB843FEFA8}" type="slidenum">
              <a:rPr lang="en-US" sz="1200">
                <a:solidFill>
                  <a:srgbClr val="898989"/>
                </a:solidFill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Database Operations: Natural Join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57200" y="1905000"/>
          <a:ext cx="7315200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245"/>
                <a:gridCol w="1771245"/>
                <a:gridCol w="1230549"/>
                <a:gridCol w="1118681"/>
                <a:gridCol w="1423480"/>
              </a:tblGrid>
              <a:tr h="37086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Student_Name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ID_Number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Office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GPA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Course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Knuth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328012098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4.00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Von </a:t>
                      </a:r>
                      <a:r>
                        <a:rPr lang="en-US" sz="1800" dirty="0" err="1" smtClean="0"/>
                        <a:t>Neuman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481080220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555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Russell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238082388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3.85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Newton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1727017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333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CSE312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CSE344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Karp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348882811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3.98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7086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Bernoulli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2921938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022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3.21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CSE351</a:t>
                      </a:r>
                      <a:endParaRPr lang="en-US" sz="1800" dirty="0"/>
                    </a:p>
                  </a:txBody>
                  <a:tcPr marT="45723" marB="45723"/>
                </a:tc>
              </a:tr>
            </a:tbl>
          </a:graphicData>
        </a:graphic>
      </p:graphicFrame>
      <p:sp>
        <p:nvSpPr>
          <p:cNvPr id="23640" name="TextBox 4"/>
          <p:cNvSpPr txBox="1">
            <a:spLocks noChangeArrowheads="1"/>
          </p:cNvSpPr>
          <p:nvPr/>
        </p:nvSpPr>
        <p:spPr bwMode="auto">
          <a:xfrm>
            <a:off x="533400" y="1371600"/>
            <a:ext cx="182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dirty="0"/>
              <a:t>Student ⋈ Takes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9C5C7-19A5-4F7D-A788-BD4CF852B76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Relation Examples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/>
              <a:t>R</a:t>
            </a:r>
            <a:r>
              <a:rPr lang="en-US" baseline="-25000" smtClean="0"/>
              <a:t>1</a:t>
            </a:r>
            <a:r>
              <a:rPr lang="en-US" smtClean="0"/>
              <a:t> = {(a, 1),  (a, 2), (b, 1), (b, 3), (c, 3)}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smtClean="0"/>
              <a:t>R</a:t>
            </a:r>
            <a:r>
              <a:rPr lang="en-US" baseline="-25000" smtClean="0"/>
              <a:t>2</a:t>
            </a:r>
            <a:r>
              <a:rPr lang="en-US" smtClean="0"/>
              <a:t> = {(x, y) | x ≡ y (mod 5) }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smtClean="0"/>
              <a:t>R</a:t>
            </a:r>
            <a:r>
              <a:rPr lang="en-US" baseline="-25000" smtClean="0"/>
              <a:t>3</a:t>
            </a:r>
            <a:r>
              <a:rPr lang="en-US" smtClean="0"/>
              <a:t> = {(c</a:t>
            </a:r>
            <a:r>
              <a:rPr lang="en-US" baseline="-25000" smtClean="0"/>
              <a:t>1</a:t>
            </a:r>
            <a:r>
              <a:rPr lang="en-US" smtClean="0"/>
              <a:t>, c</a:t>
            </a:r>
            <a:r>
              <a:rPr lang="en-US" baseline="-25000" smtClean="0"/>
              <a:t>2</a:t>
            </a:r>
            <a:r>
              <a:rPr lang="en-US" smtClean="0"/>
              <a:t>) | c</a:t>
            </a:r>
            <a:r>
              <a:rPr lang="en-US" baseline="-25000" smtClean="0"/>
              <a:t>1</a:t>
            </a:r>
            <a:r>
              <a:rPr lang="en-US" smtClean="0"/>
              <a:t> is a prerequisite of c</a:t>
            </a:r>
            <a:r>
              <a:rPr lang="en-US" baseline="-25000" smtClean="0"/>
              <a:t>2</a:t>
            </a:r>
            <a:r>
              <a:rPr lang="en-US" smtClean="0"/>
              <a:t> }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smtClean="0"/>
              <a:t>R</a:t>
            </a:r>
            <a:r>
              <a:rPr lang="en-US" baseline="-25000" smtClean="0"/>
              <a:t>4</a:t>
            </a:r>
            <a:r>
              <a:rPr lang="en-US" smtClean="0"/>
              <a:t> = {(s, c) | student s had taken course c }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2092804-8813-4DF1-851B-C1898B74174B}" type="slidenum">
              <a:rPr 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Properties of Relations</a:t>
            </a:r>
          </a:p>
        </p:txBody>
      </p:sp>
      <p:sp>
        <p:nvSpPr>
          <p:cNvPr id="6146" name="Text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600200"/>
            <a:ext cx="3402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/>
              <a:t>Let R be a relation on A</a:t>
            </a: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914400" y="2514600"/>
            <a:ext cx="5713413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R is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reflexive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iff</a:t>
            </a:r>
            <a:r>
              <a:rPr lang="en-US" dirty="0">
                <a:latin typeface="Arial" charset="0"/>
                <a:cs typeface="Arial" charset="0"/>
              </a:rPr>
              <a:t> (</a:t>
            </a:r>
            <a:r>
              <a:rPr lang="en-US" dirty="0" err="1">
                <a:latin typeface="Arial" charset="0"/>
                <a:cs typeface="Arial" charset="0"/>
              </a:rPr>
              <a:t>a,a</a:t>
            </a:r>
            <a:r>
              <a:rPr lang="en-US" dirty="0">
                <a:latin typeface="Arial" charset="0"/>
                <a:cs typeface="Arial" charset="0"/>
              </a:rPr>
              <a:t>) </a:t>
            </a:r>
            <a:r>
              <a:rPr lang="en-US" dirty="0">
                <a:latin typeface="Symbol"/>
                <a:cs typeface="Arial" charset="0"/>
                <a:sym typeface="Symbol"/>
              </a:rPr>
              <a:t></a:t>
            </a:r>
            <a:r>
              <a:rPr lang="en-US" dirty="0">
                <a:latin typeface="Arial" charset="0"/>
                <a:cs typeface="Arial" charset="0"/>
              </a:rPr>
              <a:t> R for every a </a:t>
            </a:r>
            <a:r>
              <a:rPr lang="en-US" dirty="0">
                <a:latin typeface="Symbol"/>
                <a:cs typeface="Arial" charset="0"/>
                <a:sym typeface="Symbol"/>
              </a:rPr>
              <a:t></a:t>
            </a:r>
            <a:r>
              <a:rPr lang="en-US" dirty="0">
                <a:latin typeface="Arial" charset="0"/>
                <a:cs typeface="Arial" charset="0"/>
              </a:rPr>
              <a:t> A</a:t>
            </a: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14400" y="3429000"/>
            <a:ext cx="6227763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R is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symmetric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iff</a:t>
            </a:r>
            <a:r>
              <a:rPr lang="en-US" dirty="0">
                <a:latin typeface="Arial" charset="0"/>
                <a:cs typeface="Arial" charset="0"/>
              </a:rPr>
              <a:t> (</a:t>
            </a:r>
            <a:r>
              <a:rPr lang="en-US" dirty="0" err="1">
                <a:latin typeface="Arial" charset="0"/>
                <a:cs typeface="Arial" charset="0"/>
              </a:rPr>
              <a:t>a,b</a:t>
            </a:r>
            <a:r>
              <a:rPr lang="en-US" dirty="0">
                <a:latin typeface="Arial" charset="0"/>
                <a:cs typeface="Arial" charset="0"/>
              </a:rPr>
              <a:t>) </a:t>
            </a:r>
            <a:r>
              <a:rPr lang="en-US" dirty="0">
                <a:latin typeface="Symbol"/>
                <a:cs typeface="Arial" charset="0"/>
                <a:sym typeface="Symbol"/>
              </a:rPr>
              <a:t></a:t>
            </a:r>
            <a:r>
              <a:rPr lang="en-US" dirty="0">
                <a:latin typeface="Arial" charset="0"/>
                <a:cs typeface="Arial" charset="0"/>
              </a:rPr>
              <a:t> R implies (b, a)</a:t>
            </a:r>
            <a:r>
              <a:rPr lang="en-US" dirty="0">
                <a:latin typeface="Symbol"/>
                <a:cs typeface="Arial" charset="0"/>
                <a:sym typeface="Symbol"/>
              </a:rPr>
              <a:t></a:t>
            </a:r>
            <a:r>
              <a:rPr lang="en-US" dirty="0">
                <a:latin typeface="Arial" charset="0"/>
                <a:cs typeface="Arial" charset="0"/>
              </a:rPr>
              <a:t> R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914400" y="4343400"/>
            <a:ext cx="8089900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R is </a:t>
            </a: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antisymmetric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iff</a:t>
            </a:r>
            <a:r>
              <a:rPr lang="en-US" dirty="0">
                <a:latin typeface="Arial" charset="0"/>
                <a:cs typeface="Arial" charset="0"/>
              </a:rPr>
              <a:t> (</a:t>
            </a:r>
            <a:r>
              <a:rPr lang="en-US" dirty="0" err="1">
                <a:latin typeface="Arial" charset="0"/>
                <a:cs typeface="Arial" charset="0"/>
              </a:rPr>
              <a:t>a,b</a:t>
            </a:r>
            <a:r>
              <a:rPr lang="en-US" dirty="0">
                <a:latin typeface="Arial" charset="0"/>
                <a:cs typeface="Arial" charset="0"/>
              </a:rPr>
              <a:t>) </a:t>
            </a:r>
            <a:r>
              <a:rPr lang="en-US" dirty="0">
                <a:latin typeface="Symbol"/>
                <a:cs typeface="Arial" charset="0"/>
                <a:sym typeface="Symbol"/>
              </a:rPr>
              <a:t></a:t>
            </a:r>
            <a:r>
              <a:rPr lang="en-US" dirty="0">
                <a:latin typeface="Arial" charset="0"/>
                <a:cs typeface="Arial" charset="0"/>
              </a:rPr>
              <a:t> R and a </a:t>
            </a:r>
            <a:r>
              <a:rPr lang="en-US" dirty="0">
                <a:latin typeface="Symbol"/>
                <a:cs typeface="Arial" charset="0"/>
                <a:sym typeface="Symbol"/>
              </a:rPr>
              <a:t></a:t>
            </a:r>
            <a:r>
              <a:rPr lang="en-US" dirty="0">
                <a:latin typeface="Arial" charset="0"/>
                <a:cs typeface="Arial" charset="0"/>
              </a:rPr>
              <a:t> b implies (</a:t>
            </a:r>
            <a:r>
              <a:rPr lang="en-US" dirty="0" err="1">
                <a:latin typeface="Arial" charset="0"/>
                <a:cs typeface="Arial" charset="0"/>
              </a:rPr>
              <a:t>b,a</a:t>
            </a:r>
            <a:r>
              <a:rPr lang="en-US" dirty="0">
                <a:latin typeface="Arial" charset="0"/>
                <a:cs typeface="Arial" charset="0"/>
              </a:rPr>
              <a:t>) </a:t>
            </a:r>
            <a:r>
              <a:rPr lang="en-US" dirty="0">
                <a:latin typeface="Symbol"/>
                <a:cs typeface="Arial" charset="0"/>
                <a:sym typeface="Symbol"/>
              </a:rPr>
              <a:t></a:t>
            </a:r>
            <a:r>
              <a:rPr lang="en-US" dirty="0">
                <a:latin typeface="Arial" charset="0"/>
                <a:cs typeface="Arial" charset="0"/>
              </a:rPr>
              <a:t> R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914400" y="5257800"/>
            <a:ext cx="7951788" cy="4619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R is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transitive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iff</a:t>
            </a:r>
            <a:r>
              <a:rPr lang="en-US" dirty="0">
                <a:latin typeface="Arial" charset="0"/>
                <a:cs typeface="Arial" charset="0"/>
              </a:rPr>
              <a:t> (</a:t>
            </a:r>
            <a:r>
              <a:rPr lang="en-US" dirty="0" err="1">
                <a:latin typeface="Arial" charset="0"/>
                <a:cs typeface="Arial" charset="0"/>
              </a:rPr>
              <a:t>a,b</a:t>
            </a:r>
            <a:r>
              <a:rPr lang="en-US" dirty="0">
                <a:latin typeface="Arial" charset="0"/>
                <a:cs typeface="Arial" charset="0"/>
              </a:rPr>
              <a:t>)</a:t>
            </a:r>
            <a:r>
              <a:rPr lang="en-US" dirty="0">
                <a:latin typeface="Symbol"/>
                <a:cs typeface="Arial" charset="0"/>
                <a:sym typeface="Symbol"/>
              </a:rPr>
              <a:t></a:t>
            </a:r>
            <a:r>
              <a:rPr lang="en-US" dirty="0">
                <a:latin typeface="Arial" charset="0"/>
                <a:cs typeface="Arial" charset="0"/>
              </a:rPr>
              <a:t> R and (b, c)</a:t>
            </a:r>
            <a:r>
              <a:rPr lang="en-US" dirty="0">
                <a:latin typeface="Symbol"/>
                <a:cs typeface="Arial" charset="0"/>
                <a:sym typeface="Symbol"/>
              </a:rPr>
              <a:t></a:t>
            </a:r>
            <a:r>
              <a:rPr lang="en-US" dirty="0">
                <a:latin typeface="Arial" charset="0"/>
                <a:cs typeface="Arial" charset="0"/>
              </a:rPr>
              <a:t> R </a:t>
            </a:r>
            <a:r>
              <a:rPr lang="en-US" dirty="0">
                <a:latin typeface="+mn-lt"/>
                <a:cs typeface="Arial" charset="0"/>
                <a:sym typeface="Symbol"/>
              </a:rPr>
              <a:t>implies</a:t>
            </a:r>
            <a:r>
              <a:rPr lang="en-US" dirty="0">
                <a:latin typeface="Arial" charset="0"/>
                <a:cs typeface="Arial" charset="0"/>
              </a:rPr>
              <a:t> (a, c) </a:t>
            </a:r>
            <a:r>
              <a:rPr lang="en-US" dirty="0">
                <a:latin typeface="Symbol"/>
                <a:cs typeface="Arial" charset="0"/>
                <a:sym typeface="Symbol"/>
              </a:rPr>
              <a:t></a:t>
            </a:r>
            <a:r>
              <a:rPr lang="en-US" dirty="0">
                <a:latin typeface="Arial" charset="0"/>
                <a:cs typeface="Arial" charset="0"/>
              </a:rPr>
              <a:t> R</a:t>
            </a:r>
          </a:p>
        </p:txBody>
      </p:sp>
      <p:sp>
        <p:nvSpPr>
          <p:cNvPr id="6151" name="Text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05800" y="4419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/>
              <a:t>/</a:t>
            </a:r>
          </a:p>
        </p:txBody>
      </p:sp>
      <p:sp>
        <p:nvSpPr>
          <p:cNvPr id="6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A532EDB-4EBE-4D79-8DEC-3E7A5AF5F295}" type="slidenum">
              <a:rPr 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Combining Relations</a:t>
            </a:r>
          </a:p>
        </p:txBody>
      </p:sp>
      <p:sp>
        <p:nvSpPr>
          <p:cNvPr id="7170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2286000"/>
            <a:ext cx="72247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dirty="0"/>
              <a:t>Let R be a relation from A to B</a:t>
            </a:r>
          </a:p>
          <a:p>
            <a:pPr eaLnBrk="1" hangingPunct="1"/>
            <a:r>
              <a:rPr lang="en-US" dirty="0"/>
              <a:t>Let S be a relation from B to C</a:t>
            </a:r>
          </a:p>
          <a:p>
            <a:pPr eaLnBrk="1" hangingPunct="1"/>
            <a:r>
              <a:rPr lang="en-US" dirty="0"/>
              <a:t>The composite of R and S,  S </a:t>
            </a:r>
            <a:r>
              <a:rPr lang="en-US" dirty="0">
                <a:latin typeface="Symbol" pitchFamily="18" charset="2"/>
                <a:sym typeface="Symbol" pitchFamily="18" charset="2"/>
              </a:rPr>
              <a:t></a:t>
            </a:r>
            <a:r>
              <a:rPr lang="en-US" dirty="0"/>
              <a:t> R is the relation </a:t>
            </a:r>
          </a:p>
          <a:p>
            <a:pPr eaLnBrk="1" hangingPunct="1"/>
            <a:r>
              <a:rPr lang="en-US" dirty="0"/>
              <a:t>from A to C defined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 </a:t>
            </a:r>
            <a:r>
              <a:rPr lang="en-US" dirty="0">
                <a:latin typeface="Symbol" pitchFamily="18" charset="2"/>
                <a:sym typeface="Symbol" pitchFamily="18" charset="2"/>
              </a:rPr>
              <a:t> </a:t>
            </a:r>
            <a:r>
              <a:rPr lang="en-US" dirty="0"/>
              <a:t>R = {(a, c) | </a:t>
            </a:r>
            <a:r>
              <a:rPr lang="en-US" dirty="0">
                <a:latin typeface="Symbol" pitchFamily="18" charset="2"/>
                <a:sym typeface="Symbol" pitchFamily="18" charset="2"/>
              </a:rPr>
              <a:t></a:t>
            </a:r>
            <a:r>
              <a:rPr lang="en-US" dirty="0"/>
              <a:t> b such that (</a:t>
            </a:r>
            <a:r>
              <a:rPr lang="en-US" dirty="0" err="1"/>
              <a:t>a,b</a:t>
            </a:r>
            <a:r>
              <a:rPr lang="en-US" dirty="0"/>
              <a:t>)</a:t>
            </a:r>
            <a:r>
              <a:rPr lang="en-US" dirty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/>
              <a:t> R and (</a:t>
            </a:r>
            <a:r>
              <a:rPr lang="en-US" dirty="0" err="1"/>
              <a:t>b,c</a:t>
            </a:r>
            <a:r>
              <a:rPr lang="en-US" dirty="0"/>
              <a:t>)</a:t>
            </a:r>
            <a:r>
              <a:rPr lang="en-US" dirty="0">
                <a:latin typeface="Symbol" pitchFamily="18" charset="2"/>
                <a:sym typeface="Symbol" pitchFamily="18" charset="2"/>
              </a:rPr>
              <a:t></a:t>
            </a:r>
            <a:r>
              <a:rPr lang="en-US" dirty="0"/>
              <a:t> S}</a:t>
            </a:r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C4D4C32-943F-4EE5-9792-64486D8762D8}" type="slidenum">
              <a:rPr 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Examples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smtClean="0"/>
              <a:t>(a,b)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smtClean="0"/>
              <a:t> Parent:  b is a parent of a</a:t>
            </a:r>
          </a:p>
          <a:p>
            <a:pPr>
              <a:buFont typeface="Arial" pitchFamily="34" charset="0"/>
              <a:buNone/>
            </a:pPr>
            <a:r>
              <a:rPr lang="en-US" smtClean="0"/>
              <a:t>(a,b)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</a:t>
            </a:r>
            <a:r>
              <a:rPr lang="en-US" smtClean="0"/>
              <a:t> Sister:  b is a sister of a</a:t>
            </a:r>
          </a:p>
          <a:p>
            <a:pPr>
              <a:buFont typeface="Arial" pitchFamily="34" charset="0"/>
              <a:buNone/>
            </a:pPr>
            <a:r>
              <a:rPr lang="en-US" smtClean="0"/>
              <a:t>What is Sister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</a:t>
            </a:r>
            <a:r>
              <a:rPr lang="en-US" smtClean="0"/>
              <a:t> Parent?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smtClean="0"/>
              <a:t>What is Parent </a:t>
            </a:r>
            <a:r>
              <a:rPr lang="en-US" smtClean="0">
                <a:latin typeface="Symbol" pitchFamily="18" charset="2"/>
                <a:sym typeface="Symbol" pitchFamily="18" charset="2"/>
              </a:rPr>
              <a:t></a:t>
            </a:r>
            <a:r>
              <a:rPr lang="en-US" smtClean="0"/>
              <a:t> Sister?</a:t>
            </a:r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3352800" y="6324600"/>
            <a:ext cx="5638800" cy="369888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Arial" charset="0"/>
                <a:cs typeface="Arial" charset="0"/>
              </a:rPr>
              <a:t>S </a:t>
            </a:r>
            <a:r>
              <a:rPr lang="en-US" sz="1800" dirty="0">
                <a:latin typeface="Symbol" pitchFamily="18" charset="2"/>
                <a:cs typeface="Arial" charset="0"/>
                <a:sym typeface="Symbol" pitchFamily="18" charset="2"/>
              </a:rPr>
              <a:t></a:t>
            </a:r>
            <a:r>
              <a:rPr lang="en-US" sz="1800" dirty="0">
                <a:latin typeface="Arial" charset="0"/>
                <a:cs typeface="Arial" charset="0"/>
              </a:rPr>
              <a:t> R = {(a, c) | </a:t>
            </a:r>
            <a:r>
              <a:rPr lang="en-US" sz="1800" dirty="0">
                <a:latin typeface="Symbol" pitchFamily="18" charset="2"/>
                <a:cs typeface="Arial" charset="0"/>
                <a:sym typeface="Symbol" pitchFamily="18" charset="2"/>
              </a:rPr>
              <a:t></a:t>
            </a:r>
            <a:r>
              <a:rPr lang="en-US" sz="1800" dirty="0">
                <a:latin typeface="Arial" charset="0"/>
                <a:cs typeface="Arial" charset="0"/>
              </a:rPr>
              <a:t> b such that (</a:t>
            </a:r>
            <a:r>
              <a:rPr lang="en-US" sz="1800" dirty="0" err="1">
                <a:latin typeface="Arial" charset="0"/>
                <a:cs typeface="Arial" charset="0"/>
              </a:rPr>
              <a:t>a,b</a:t>
            </a:r>
            <a:r>
              <a:rPr lang="en-US" sz="1800" dirty="0">
                <a:latin typeface="Arial" charset="0"/>
                <a:cs typeface="Arial" charset="0"/>
              </a:rPr>
              <a:t>)</a:t>
            </a:r>
            <a:r>
              <a:rPr lang="en-US" sz="1800" dirty="0">
                <a:latin typeface="Symbol" pitchFamily="18" charset="2"/>
                <a:cs typeface="Arial" charset="0"/>
                <a:sym typeface="Symbol" pitchFamily="18" charset="2"/>
              </a:rPr>
              <a:t></a:t>
            </a:r>
            <a:r>
              <a:rPr lang="en-US" sz="1800" dirty="0">
                <a:latin typeface="Arial" charset="0"/>
                <a:cs typeface="Arial" charset="0"/>
              </a:rPr>
              <a:t> R and (</a:t>
            </a:r>
            <a:r>
              <a:rPr lang="en-US" sz="1800" dirty="0" err="1">
                <a:latin typeface="Arial" charset="0"/>
                <a:cs typeface="Arial" charset="0"/>
              </a:rPr>
              <a:t>b,c</a:t>
            </a:r>
            <a:r>
              <a:rPr lang="en-US" sz="1800" dirty="0">
                <a:latin typeface="Arial" charset="0"/>
                <a:cs typeface="Arial" charset="0"/>
              </a:rPr>
              <a:t>)</a:t>
            </a:r>
            <a:r>
              <a:rPr lang="en-US" sz="1800" dirty="0">
                <a:latin typeface="Symbol" pitchFamily="18" charset="2"/>
                <a:cs typeface="Arial" charset="0"/>
                <a:sym typeface="Symbol" pitchFamily="18" charset="2"/>
              </a:rPr>
              <a:t></a:t>
            </a:r>
            <a:r>
              <a:rPr lang="en-US" sz="1800" dirty="0">
                <a:latin typeface="Arial" charset="0"/>
                <a:cs typeface="Arial" charset="0"/>
              </a:rPr>
              <a:t> S}</a:t>
            </a: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D2F9EB1-5DC9-47B3-821A-244EC8714481}" type="slidenum">
              <a:rPr 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Examples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Using the relations:  Parent, Child, Brother, Sister,  Sibling, Father, Mother, Husband, Wife express - 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Uncle:  b is an uncle of a</a:t>
            </a:r>
          </a:p>
          <a:p>
            <a:pPr>
              <a:buFont typeface="Arial" charset="0"/>
              <a:buNone/>
              <a:defRPr/>
            </a:pPr>
            <a:endParaRPr lang="en-US" dirty="0" smtClean="0">
              <a:ea typeface="+mn-ea"/>
            </a:endParaRPr>
          </a:p>
          <a:p>
            <a:pPr>
              <a:buFont typeface="Arial" charset="0"/>
              <a:buNone/>
              <a:defRPr/>
            </a:pPr>
            <a:r>
              <a:rPr lang="en-US" dirty="0" smtClean="0">
                <a:ea typeface="+mn-ea"/>
              </a:rPr>
              <a:t>Cousin:  b is a cousin of a</a:t>
            </a: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56EF905-AA79-4779-B491-77E792662BEF}" type="slidenum">
              <a:rPr 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Powers of a Relation</a:t>
            </a:r>
          </a:p>
        </p:txBody>
      </p:sp>
      <p:sp>
        <p:nvSpPr>
          <p:cNvPr id="102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600200"/>
            <a:ext cx="8305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R</a:t>
            </a:r>
            <a:r>
              <a:rPr lang="en-US" baseline="30000"/>
              <a:t>2</a:t>
            </a:r>
            <a:r>
              <a:rPr lang="en-US"/>
              <a:t> = R </a:t>
            </a:r>
            <a:r>
              <a:rPr lang="en-US">
                <a:latin typeface="Symbol" pitchFamily="18" charset="2"/>
                <a:sym typeface="Symbol" pitchFamily="18" charset="2"/>
              </a:rPr>
              <a:t></a:t>
            </a:r>
            <a:r>
              <a:rPr lang="en-US"/>
              <a:t> R = {(a, c) | </a:t>
            </a:r>
            <a:r>
              <a:rPr lang="en-US">
                <a:latin typeface="Symbol" pitchFamily="18" charset="2"/>
                <a:sym typeface="Symbol" pitchFamily="18" charset="2"/>
              </a:rPr>
              <a:t></a:t>
            </a:r>
            <a:r>
              <a:rPr lang="en-US"/>
              <a:t> b such that (a,b)</a:t>
            </a:r>
            <a:r>
              <a:rPr lang="en-US">
                <a:latin typeface="Symbol" pitchFamily="18" charset="2"/>
                <a:sym typeface="Symbol" pitchFamily="18" charset="2"/>
              </a:rPr>
              <a:t></a:t>
            </a:r>
            <a:r>
              <a:rPr lang="en-US"/>
              <a:t> R and (b,c)</a:t>
            </a:r>
            <a:r>
              <a:rPr lang="en-US">
                <a:latin typeface="Symbol" pitchFamily="18" charset="2"/>
                <a:sym typeface="Symbol" pitchFamily="18" charset="2"/>
              </a:rPr>
              <a:t></a:t>
            </a:r>
            <a:r>
              <a:rPr lang="en-US"/>
              <a:t> R}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R</a:t>
            </a:r>
            <a:r>
              <a:rPr lang="en-US" baseline="30000"/>
              <a:t>0</a:t>
            </a:r>
            <a:r>
              <a:rPr lang="en-US"/>
              <a:t> = {(a,a) | a </a:t>
            </a:r>
            <a:r>
              <a:rPr lang="en-US">
                <a:latin typeface="Symbol" pitchFamily="18" charset="2"/>
                <a:sym typeface="Symbol" pitchFamily="18" charset="2"/>
              </a:rPr>
              <a:t></a:t>
            </a:r>
            <a:r>
              <a:rPr lang="en-US"/>
              <a:t> A}</a:t>
            </a:r>
          </a:p>
          <a:p>
            <a:endParaRPr lang="en-US"/>
          </a:p>
          <a:p>
            <a:r>
              <a:rPr lang="en-US"/>
              <a:t>R</a:t>
            </a:r>
            <a:r>
              <a:rPr lang="en-US" baseline="30000"/>
              <a:t>1</a:t>
            </a:r>
            <a:r>
              <a:rPr lang="en-US"/>
              <a:t> = R</a:t>
            </a:r>
          </a:p>
          <a:p>
            <a:r>
              <a:rPr lang="en-US"/>
              <a:t>R</a:t>
            </a:r>
            <a:r>
              <a:rPr lang="en-US" baseline="30000"/>
              <a:t>n+1</a:t>
            </a:r>
            <a:r>
              <a:rPr lang="en-US"/>
              <a:t> = R</a:t>
            </a:r>
            <a:r>
              <a:rPr lang="en-US" baseline="30000"/>
              <a:t>n</a:t>
            </a:r>
            <a:r>
              <a:rPr lang="en-US"/>
              <a:t> </a:t>
            </a:r>
            <a:r>
              <a:rPr lang="en-US">
                <a:latin typeface="Symbol" pitchFamily="18" charset="2"/>
                <a:sym typeface="Symbol" pitchFamily="18" charset="2"/>
              </a:rPr>
              <a:t></a:t>
            </a:r>
            <a:r>
              <a:rPr lang="en-US"/>
              <a:t> R</a:t>
            </a:r>
          </a:p>
        </p:txBody>
      </p:sp>
      <p:sp>
        <p:nvSpPr>
          <p:cNvPr id="1024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95D4087C-9034-4DE9-A18E-6BD2CCBD4DE1}" type="slidenum">
              <a:rPr 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1349</Words>
  <Application>Microsoft Office PowerPoint</Application>
  <PresentationFormat>On-screen Show (4:3)</PresentationFormat>
  <Paragraphs>473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CSE 311  Foundations of Computing I</vt:lpstr>
      <vt:lpstr>Announcements</vt:lpstr>
      <vt:lpstr>Definition of Relations</vt:lpstr>
      <vt:lpstr>Relation Examples</vt:lpstr>
      <vt:lpstr>Properties of Relations</vt:lpstr>
      <vt:lpstr>Combining Relations</vt:lpstr>
      <vt:lpstr>Examples</vt:lpstr>
      <vt:lpstr>Examples</vt:lpstr>
      <vt:lpstr>Powers of a Relation</vt:lpstr>
      <vt:lpstr>Matrix representation</vt:lpstr>
      <vt:lpstr>Directed graphs</vt:lpstr>
      <vt:lpstr>Representation of relations</vt:lpstr>
      <vt:lpstr>Computing the Composite Relation using the Graph Representation</vt:lpstr>
      <vt:lpstr>Paths in relations</vt:lpstr>
      <vt:lpstr>Connectivity relation</vt:lpstr>
      <vt:lpstr>Properties of Relations</vt:lpstr>
      <vt:lpstr>Transitive-Reflexive Closure</vt:lpstr>
      <vt:lpstr>How is  Anderson related to  Bernoulli?</vt:lpstr>
      <vt:lpstr>How is  Anderson related to  Bernoulli?</vt:lpstr>
      <vt:lpstr>PowerPoint Presentation</vt:lpstr>
      <vt:lpstr>PowerPoint Presentation</vt:lpstr>
      <vt:lpstr>PowerPoint Presentation</vt:lpstr>
      <vt:lpstr>PowerPoint Presentation</vt:lpstr>
      <vt:lpstr>n-ary relations</vt:lpstr>
      <vt:lpstr>Relational databases</vt:lpstr>
      <vt:lpstr>Relational databases</vt:lpstr>
      <vt:lpstr>Relational databases</vt:lpstr>
      <vt:lpstr>Database Operations: Projection</vt:lpstr>
      <vt:lpstr>Database Operations: Selection</vt:lpstr>
      <vt:lpstr>Database Operations: Natural Join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CSE370: Introduction to Digital Design</dc:title>
  <dc:creator/>
  <cp:lastModifiedBy/>
  <cp:revision>5</cp:revision>
  <cp:lastPrinted>1901-01-01T07:00:00Z</cp:lastPrinted>
  <dcterms:created xsi:type="dcterms:W3CDTF">2010-01-04T17:42:51Z</dcterms:created>
  <dcterms:modified xsi:type="dcterms:W3CDTF">2013-05-17T00:26:23Z</dcterms:modified>
</cp:coreProperties>
</file>