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1"/>
  </p:notesMasterIdLst>
  <p:handoutMasterIdLst>
    <p:handoutMasterId r:id="rId22"/>
  </p:handoutMasterIdLst>
  <p:sldIdLst>
    <p:sldId id="413" r:id="rId2"/>
    <p:sldId id="415" r:id="rId3"/>
    <p:sldId id="566" r:id="rId4"/>
    <p:sldId id="567" r:id="rId5"/>
    <p:sldId id="544" r:id="rId6"/>
    <p:sldId id="547" r:id="rId7"/>
    <p:sldId id="548" r:id="rId8"/>
    <p:sldId id="549" r:id="rId9"/>
    <p:sldId id="551" r:id="rId10"/>
    <p:sldId id="555" r:id="rId11"/>
    <p:sldId id="550" r:id="rId12"/>
    <p:sldId id="552" r:id="rId13"/>
    <p:sldId id="553" r:id="rId14"/>
    <p:sldId id="559" r:id="rId15"/>
    <p:sldId id="556" r:id="rId16"/>
    <p:sldId id="571" r:id="rId17"/>
    <p:sldId id="568" r:id="rId18"/>
    <p:sldId id="569" r:id="rId19"/>
    <p:sldId id="570" r:id="rId2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15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50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89347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9075-2040-374D-9488-66ABBA5A0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875A8-7698-3F4A-B3D8-C91A16609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1CDFB-C2FC-EB48-93FA-AC7DF7D3D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827D-0615-F945-8544-D20D62988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50E8F-BF27-5741-94F1-1E85F9421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4CC29-943B-B54B-A480-648522EE3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04AA-793E-BD49-AFBD-4ADCCF8A8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48B4-E670-EC44-997A-8ED0A2F5D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799B-4478-6E43-A0A8-EA8AB523E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EBFE6-B7A3-B149-82CF-3AEF96AF2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2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A047-5D3C-DF42-81D9-BFB1EEF10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2629D0-5C3C-484C-A41C-FA7ABA9223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Recursive Definitions: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Context-Free Grammars and Languages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486BD2-7A41-E342-89A5-E58DCF375410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Arithmetic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| 5 |  					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x) + y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</a:t>
                </a:r>
                <a:r>
                  <a:rPr lang="en-US" dirty="0" err="1" smtClean="0">
                    <a:ea typeface="+mn-ea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z in two fundamentally different ways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FF58E85-8688-694B-8051-4EF3337FC2A4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Context-Free Grammars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the start symbol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as its only variable recursively defines the set of strings of terminals that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can generate</a:t>
            </a:r>
          </a:p>
          <a:p>
            <a:pPr lvl="3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i="1">
                <a:latin typeface="Calibri" charset="0"/>
              </a:rPr>
              <a:t>each</a:t>
            </a:r>
            <a:r>
              <a:rPr lang="en-US">
                <a:latin typeface="Calibri" charset="0"/>
              </a:rPr>
              <a:t> of its variables</a:t>
            </a:r>
          </a:p>
          <a:p>
            <a:pPr lvl="1"/>
            <a:r>
              <a:rPr lang="en-US">
                <a:latin typeface="Calibri" charset="0"/>
              </a:rPr>
              <a:t>Sometimes necessary to use more than 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030FF8-EF55-7C44-873F-E7C36016957A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Building in Precedence in Simple Arithmetic Expressions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dirty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dirty="0">
                    <a:latin typeface="Calibri" charset="0"/>
                    <a:sym typeface="Symbol" charset="0"/>
                  </a:rPr>
                  <a:t> x 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  <a:r>
                  <a:rPr lang="en-US" dirty="0">
                    <a:latin typeface="Calibri" charset="0"/>
                    <a:sym typeface="Symbol" charset="0"/>
                  </a:rPr>
                  <a:t> 0 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3C1A58-8836-0845-8139-CE65B6622C41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Another name for CFGs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(Backus-Naur Form) grammars</a:t>
            </a:r>
          </a:p>
          <a:p>
            <a:pPr lvl="1"/>
            <a:r>
              <a:rPr lang="en-US">
                <a:latin typeface="Calibri" charset="0"/>
              </a:rPr>
              <a:t>Originally used to define programming languages</a:t>
            </a:r>
          </a:p>
          <a:p>
            <a:pPr lvl="1"/>
            <a:r>
              <a:rPr lang="en-US">
                <a:latin typeface="Calibri" charset="0"/>
              </a:rPr>
              <a:t>Variables denoted by long names in angle brackets, e.g.</a:t>
            </a:r>
          </a:p>
          <a:p>
            <a:pPr lvl="2"/>
            <a:r>
              <a:rPr lang="en-US">
                <a:latin typeface="Calibri" charset="0"/>
              </a:rPr>
              <a:t>&lt;identifier&gt;, &lt;if-then-else-statement&gt;,                &lt;assignment-statement&gt;, &lt;condition&gt;</a:t>
            </a:r>
          </a:p>
          <a:p>
            <a:pPr lvl="2"/>
            <a:r>
              <a:rPr lang="en-US">
                <a:latin typeface="Calibri" charset="0"/>
              </a:rPr>
              <a:t>  ::=  used instead of  </a:t>
            </a:r>
            <a:r>
              <a:rPr lang="en-US">
                <a:latin typeface="Calibri" charset="0"/>
                <a:sym typeface="Symbol" charset="0"/>
              </a:rPr>
              <a:t>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5D4A0C4-7B79-4A46-AEEF-2F5B62D5A572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for 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AFE0B4-E08E-EB4B-B3A7-761491342777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24000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Parse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Back to middle school: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&lt;sentence&gt;::=&lt;noun phrase&gt;&lt;verb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&lt;noun phrase&gt;::=&lt;article&gt;&lt;adjective&gt;&lt;noun&gt;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&lt;verb phrase&gt;::=&lt;verb&gt;&lt;adverb&gt;|&lt;verb&gt;&lt;object&gt;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&lt;object&gt;::=&lt;noun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ea typeface="+mn-ea"/>
              </a:rPr>
              <a:t>				</a:t>
            </a:r>
            <a:endParaRPr lang="en-US" sz="1600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Parse: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yellow duck squeaked loudly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red truck hit a parked car</a:t>
            </a: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AD6CE7A-091E-A94B-BA97-A361B5F3CE77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19 continued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Relations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15475BA5-F850-40D2-891F-FCA4E31AAD47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16</a:t>
            </a:fld>
            <a:endParaRPr 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Definition of Relations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00200"/>
            <a:ext cx="7924800" cy="95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Let A and B be sets,  </a:t>
            </a:r>
          </a:p>
          <a:p>
            <a:pPr>
              <a:defRPr/>
            </a:pPr>
            <a:r>
              <a:rPr lang="en-US" sz="2800" dirty="0">
                <a:cs typeface="Arial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binary relation from A to B</a:t>
            </a:r>
            <a:r>
              <a:rPr lang="en-US" sz="2800" dirty="0">
                <a:cs typeface="Arial" charset="0"/>
              </a:rPr>
              <a:t> is a subset of A </a:t>
            </a:r>
            <a:r>
              <a:rPr lang="en-US" sz="2800" dirty="0">
                <a:latin typeface="Symbol"/>
                <a:cs typeface="Arial" charset="0"/>
                <a:sym typeface="Symbol"/>
              </a:rPr>
              <a:t></a:t>
            </a:r>
            <a:r>
              <a:rPr lang="en-US" sz="2800" dirty="0">
                <a:cs typeface="Arial" charset="0"/>
              </a:rPr>
              <a:t> B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429000"/>
            <a:ext cx="6858000" cy="95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cs typeface="Arial" charset="0"/>
              </a:rPr>
              <a:t>Let A be a set,</a:t>
            </a:r>
          </a:p>
          <a:p>
            <a:pPr>
              <a:defRPr/>
            </a:pPr>
            <a:r>
              <a:rPr lang="en-US" sz="2800" dirty="0">
                <a:cs typeface="Arial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binary relation on A</a:t>
            </a:r>
            <a:r>
              <a:rPr lang="en-US" sz="2800" dirty="0">
                <a:cs typeface="Arial" charset="0"/>
              </a:rPr>
              <a:t> is a subset of A </a:t>
            </a:r>
            <a:r>
              <a:rPr lang="en-US" sz="2800" dirty="0">
                <a:latin typeface="Symbol"/>
                <a:cs typeface="Arial" charset="0"/>
                <a:sym typeface="Symbol"/>
              </a:rPr>
              <a:t></a:t>
            </a:r>
            <a:r>
              <a:rPr lang="en-US" sz="2800" dirty="0">
                <a:cs typeface="Arial" charset="0"/>
              </a:rPr>
              <a:t> A</a:t>
            </a:r>
          </a:p>
        </p:txBody>
      </p:sp>
      <p:sp>
        <p:nvSpPr>
          <p:cNvPr id="4103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B77AA54-7D56-4E35-943B-2E46A9B83DD8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17</a:t>
            </a:fld>
            <a:endParaRPr 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Examples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= {(a, 1),  (a, 2), (b, 1), (b, 3), (c, 3)}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= {(x, y) | x ≡ y (mod 5) 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 = {(c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 | c</a:t>
            </a:r>
            <a:r>
              <a:rPr lang="en-US" baseline="-25000" dirty="0" smtClean="0"/>
              <a:t>1</a:t>
            </a:r>
            <a:r>
              <a:rPr lang="en-US" dirty="0" smtClean="0"/>
              <a:t> is a prerequisite of c</a:t>
            </a:r>
            <a:r>
              <a:rPr lang="en-US" baseline="-25000" dirty="0" smtClean="0"/>
              <a:t>2</a:t>
            </a:r>
            <a:r>
              <a:rPr lang="en-US" dirty="0" smtClean="0"/>
              <a:t> 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 = {(s, c) | student s has taken course c 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8787CCB9-36AC-4C61-BE69-706920DF773D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18</a:t>
            </a:fld>
            <a:endParaRPr 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Properties of Relations</a:t>
            </a:r>
          </a:p>
        </p:txBody>
      </p:sp>
      <p:sp>
        <p:nvSpPr>
          <p:cNvPr id="6147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3402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Let R be a relation on A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2514600"/>
            <a:ext cx="5713413" cy="4619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 is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reflexive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iff</a:t>
            </a:r>
            <a:r>
              <a:rPr lang="en-US" dirty="0">
                <a:cs typeface="Arial" charset="0"/>
              </a:rPr>
              <a:t> (</a:t>
            </a:r>
            <a:r>
              <a:rPr lang="en-US" dirty="0" err="1">
                <a:cs typeface="Arial" charset="0"/>
              </a:rPr>
              <a:t>a,a</a:t>
            </a:r>
            <a:r>
              <a:rPr lang="en-US" dirty="0"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 for every a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A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914400" y="3429000"/>
            <a:ext cx="6227763" cy="4619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 is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symmetric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iff</a:t>
            </a:r>
            <a:r>
              <a:rPr lang="en-US" dirty="0">
                <a:cs typeface="Arial" charset="0"/>
              </a:rPr>
              <a:t> (</a:t>
            </a:r>
            <a:r>
              <a:rPr lang="en-US" dirty="0" err="1">
                <a:cs typeface="Arial" charset="0"/>
              </a:rPr>
              <a:t>a,b</a:t>
            </a:r>
            <a:r>
              <a:rPr lang="en-US" dirty="0"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 implies (b, a)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914400" y="4343400"/>
            <a:ext cx="8089900" cy="4619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 is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antisymmetric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iff</a:t>
            </a:r>
            <a:r>
              <a:rPr lang="en-US" dirty="0">
                <a:cs typeface="Arial" charset="0"/>
              </a:rPr>
              <a:t> (</a:t>
            </a:r>
            <a:r>
              <a:rPr lang="en-US" dirty="0" err="1">
                <a:cs typeface="Arial" charset="0"/>
              </a:rPr>
              <a:t>a,b</a:t>
            </a:r>
            <a:r>
              <a:rPr lang="en-US" dirty="0"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 and a </a:t>
            </a:r>
            <a:r>
              <a:rPr lang="en-US" dirty="0">
                <a:latin typeface="Symbol"/>
                <a:cs typeface="Arial" charset="0"/>
                <a:sym typeface="Symbol"/>
              </a:rPr>
              <a:t></a:t>
            </a:r>
            <a:r>
              <a:rPr lang="en-US" dirty="0">
                <a:cs typeface="Arial" charset="0"/>
              </a:rPr>
              <a:t> b implies (</a:t>
            </a:r>
            <a:r>
              <a:rPr lang="en-US" dirty="0" err="1">
                <a:cs typeface="Arial" charset="0"/>
              </a:rPr>
              <a:t>b,a</a:t>
            </a:r>
            <a:r>
              <a:rPr lang="en-US" dirty="0"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5257800"/>
            <a:ext cx="7951788" cy="4619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 is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transitive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iff</a:t>
            </a:r>
            <a:r>
              <a:rPr lang="en-US" dirty="0">
                <a:cs typeface="Arial" charset="0"/>
              </a:rPr>
              <a:t> (</a:t>
            </a:r>
            <a:r>
              <a:rPr lang="en-US" dirty="0" err="1">
                <a:cs typeface="Arial" charset="0"/>
              </a:rPr>
              <a:t>a,b</a:t>
            </a:r>
            <a:r>
              <a:rPr lang="en-US" dirty="0">
                <a:cs typeface="Arial" charset="0"/>
              </a:rPr>
              <a:t>)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 and (b, c)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 </a:t>
            </a:r>
            <a:r>
              <a:rPr lang="en-US" dirty="0">
                <a:latin typeface="+mn-lt"/>
                <a:cs typeface="Arial" charset="0"/>
                <a:sym typeface="Symbol"/>
              </a:rPr>
              <a:t>implies</a:t>
            </a:r>
            <a:r>
              <a:rPr lang="en-US" dirty="0">
                <a:cs typeface="Arial" charset="0"/>
              </a:rPr>
              <a:t> (a, c)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cs typeface="Arial" charset="0"/>
              </a:rPr>
              <a:t> R</a:t>
            </a:r>
          </a:p>
        </p:txBody>
      </p:sp>
      <p:sp>
        <p:nvSpPr>
          <p:cNvPr id="6155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23EADA18-851C-493B-BFD9-3BA0F8C10FB7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19</a:t>
            </a:fld>
            <a:endParaRPr lang="en-US" sz="1200" smtClean="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57660" y="438971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pp. 851-855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pp. 789-793</a:t>
            </a: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Today and Friday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Edition,  </a:t>
            </a:r>
            <a:r>
              <a:rPr lang="en-US" dirty="0" smtClean="0">
                <a:ea typeface="+mn-ea"/>
              </a:rPr>
              <a:t>Section 9.1 and pp. 594-601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8.1 and pp. 541-548</a:t>
            </a:r>
            <a:endParaRPr lang="en-US" dirty="0">
              <a:ea typeface="+mn-ea"/>
            </a:endParaRPr>
          </a:p>
          <a:p>
            <a:pPr marL="457200" lvl="1" indent="0" eaLnBrk="1" hangingPunct="1">
              <a:buNone/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5B0FE07-50F4-5C46-941F-38EAA4772487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…</a:t>
            </a:r>
            <a:br>
              <a:rPr lang="en-US" dirty="0" smtClean="0"/>
            </a:br>
            <a:r>
              <a:rPr lang="en-US" dirty="0" smtClean="0"/>
              <a:t>Languages: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strings that satisfy special properties are called </a:t>
            </a:r>
            <a:r>
              <a:rPr lang="en-US" i="1" dirty="0" smtClean="0"/>
              <a:t>languages</a:t>
            </a:r>
            <a:r>
              <a:rPr lang="en-US" dirty="0" smtClean="0"/>
              <a:t>.  Examples:</a:t>
            </a:r>
          </a:p>
          <a:p>
            <a:pPr lvl="1"/>
            <a:r>
              <a:rPr lang="en-US" dirty="0" smtClean="0"/>
              <a:t>English sentences</a:t>
            </a:r>
          </a:p>
          <a:p>
            <a:pPr lvl="1"/>
            <a:r>
              <a:rPr lang="en-US" dirty="0" smtClean="0"/>
              <a:t>Syntactically correct Java/C/C++ programs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*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= </a:t>
            </a:r>
            <a:r>
              <a:rPr lang="en-US" dirty="0" smtClean="0"/>
              <a:t>All strings over alphabet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Palindromes over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Binary strings that don’t have a 0 after a 1</a:t>
            </a:r>
          </a:p>
          <a:p>
            <a:pPr lvl="1"/>
            <a:r>
              <a:rPr lang="en-US" dirty="0" smtClean="0"/>
              <a:t>Legal variable names. keywords in Java/C/C++</a:t>
            </a:r>
          </a:p>
          <a:p>
            <a:pPr lvl="1"/>
            <a:r>
              <a:rPr lang="en-US" dirty="0" smtClean="0"/>
              <a:t>Binary strings with an equal # of 0’s and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Highlights…Regular expressions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Regular expressions over </a:t>
            </a:r>
            <a:r>
              <a:rPr lang="en-US">
                <a:latin typeface="Symbol" charset="0"/>
                <a:sym typeface="Symbol" charset="0"/>
              </a:rPr>
              <a:t>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 Basis: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,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 are regular expressions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is a regular expression </a:t>
            </a:r>
            <a:r>
              <a:rPr lang="en-US">
                <a:latin typeface="Calibri" charset="0"/>
                <a:sym typeface="Symbol" charset="0"/>
              </a:rPr>
              <a:t>for any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Recursive step: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If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(</a:t>
            </a:r>
            <a:r>
              <a:rPr lang="en-US" sz="2800" b="1">
                <a:latin typeface="Calibri" charset="0"/>
                <a:sym typeface="Symbol" charset="0"/>
              </a:rPr>
              <a:t>A</a:t>
            </a:r>
            <a:r>
              <a:rPr lang="en-US" sz="2800">
                <a:latin typeface="Calibri" charset="0"/>
                <a:sym typeface="Symbol" charset="0"/>
              </a:rPr>
              <a:t> </a:t>
            </a:r>
            <a:r>
              <a:rPr lang="en-US" sz="2800" b="1">
                <a:latin typeface="Calibri" charset="0"/>
                <a:sym typeface="Symbol" charset="0"/>
              </a:rPr>
              <a:t> 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 (</a:t>
            </a:r>
            <a:r>
              <a:rPr lang="en-US" sz="2800" b="1">
                <a:latin typeface="Calibri" charset="0"/>
                <a:sym typeface="Symbol" charset="0"/>
              </a:rPr>
              <a:t>AB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27D-0615-F945-8544-D20D629885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Fact</a:t>
            </a:r>
            <a:r>
              <a:rPr lang="en-US" sz="4000" dirty="0"/>
              <a:t>: Not all sets of strings can be specified by regular expressions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100" dirty="0" smtClean="0">
              <a:ea typeface="+mn-ea"/>
            </a:endParaRPr>
          </a:p>
          <a:p>
            <a:pPr>
              <a:defRPr/>
            </a:pPr>
            <a:r>
              <a:rPr lang="en-US" sz="3600" dirty="0" smtClean="0">
                <a:ea typeface="+mn-ea"/>
              </a:rPr>
              <a:t>Even some easy things like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Palindromes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Strings with equal number of 0’s and 1’s</a:t>
            </a:r>
          </a:p>
          <a:p>
            <a:pPr>
              <a:defRPr/>
            </a:pPr>
            <a:r>
              <a:rPr lang="en-US" sz="3600" dirty="0" smtClean="0">
                <a:ea typeface="+mn-ea"/>
              </a:rPr>
              <a:t>But also more complicated structures in programming languages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Matched parentheses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Properly formed arithmetic expressions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Etc.</a:t>
            </a: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822A95A-CEB4-EE4D-AADF-37F75A1B3988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Context Free Grammars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A Context-Free Grammar (CFG) is given by a finite set of substitution rules involving</a:t>
            </a:r>
          </a:p>
          <a:p>
            <a:pPr lvl="1"/>
            <a:r>
              <a:rPr lang="en-US" dirty="0">
                <a:latin typeface="Calibri" charset="0"/>
              </a:rPr>
              <a:t>A finite set </a:t>
            </a:r>
            <a:r>
              <a:rPr lang="en-US" b="1" dirty="0">
                <a:latin typeface="Calibri" charset="0"/>
              </a:rPr>
              <a:t>V</a:t>
            </a:r>
            <a:r>
              <a:rPr lang="en-US" dirty="0">
                <a:latin typeface="Calibri" charset="0"/>
              </a:rPr>
              <a:t> of </a:t>
            </a:r>
            <a:r>
              <a:rPr lang="en-US" i="1" dirty="0">
                <a:latin typeface="Calibri" charset="0"/>
              </a:rPr>
              <a:t>variables </a:t>
            </a:r>
            <a:r>
              <a:rPr lang="en-US" dirty="0">
                <a:latin typeface="Calibri" charset="0"/>
              </a:rPr>
              <a:t>that can be replaced</a:t>
            </a:r>
          </a:p>
          <a:p>
            <a:pPr lvl="1"/>
            <a:r>
              <a:rPr lang="en-US" dirty="0">
                <a:latin typeface="Calibri" charset="0"/>
              </a:rPr>
              <a:t>Alphabet </a:t>
            </a:r>
            <a:r>
              <a:rPr lang="en-US" b="1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  <a:sym typeface="Symbol" charset="0"/>
              </a:rPr>
              <a:t> of </a:t>
            </a:r>
            <a:r>
              <a:rPr lang="en-US" i="1" dirty="0">
                <a:latin typeface="Calibri" charset="0"/>
              </a:rPr>
              <a:t>terminal symbols</a:t>
            </a:r>
            <a:r>
              <a:rPr lang="en-US" dirty="0">
                <a:latin typeface="Calibri" charset="0"/>
              </a:rPr>
              <a:t> that </a:t>
            </a:r>
            <a:r>
              <a:rPr lang="en-US" dirty="0" smtClean="0">
                <a:latin typeface="Calibri" charset="0"/>
              </a:rPr>
              <a:t>can’t </a:t>
            </a:r>
            <a:r>
              <a:rPr lang="en-US" dirty="0">
                <a:latin typeface="Calibri" charset="0"/>
              </a:rPr>
              <a:t>be replaced</a:t>
            </a:r>
          </a:p>
          <a:p>
            <a:pPr lvl="1"/>
            <a:r>
              <a:rPr lang="en-US" dirty="0">
                <a:latin typeface="Calibri" charset="0"/>
                <a:sym typeface="Symbol" charset="0"/>
              </a:rPr>
              <a:t>One variable, usually </a:t>
            </a:r>
            <a:r>
              <a:rPr lang="en-US" b="1" dirty="0">
                <a:latin typeface="Calibri" charset="0"/>
                <a:sym typeface="Symbol" charset="0"/>
              </a:rPr>
              <a:t>S</a:t>
            </a:r>
            <a:r>
              <a:rPr lang="en-US" dirty="0">
                <a:latin typeface="Calibri" charset="0"/>
                <a:sym typeface="Symbol" charset="0"/>
              </a:rPr>
              <a:t>, is called the </a:t>
            </a:r>
            <a:r>
              <a:rPr lang="en-US" i="1" dirty="0">
                <a:latin typeface="Calibri" charset="0"/>
                <a:sym typeface="Symbol" charset="0"/>
              </a:rPr>
              <a:t>start symbol</a:t>
            </a:r>
          </a:p>
          <a:p>
            <a:pPr lvl="4"/>
            <a:endParaRPr lang="en-US" i="1" dirty="0">
              <a:latin typeface="Calibri" charset="0"/>
              <a:sym typeface="Symbol" charset="0"/>
            </a:endParaRPr>
          </a:p>
          <a:p>
            <a:r>
              <a:rPr lang="en-US" dirty="0">
                <a:latin typeface="Calibri" charset="0"/>
                <a:sym typeface="Symbol" charset="0"/>
              </a:rPr>
              <a:t>The rules involving a variable </a:t>
            </a:r>
            <a:r>
              <a:rPr lang="en-US" b="1" dirty="0">
                <a:latin typeface="Calibri" charset="0"/>
                <a:sym typeface="Symbol" charset="0"/>
              </a:rPr>
              <a:t>A</a:t>
            </a:r>
            <a:r>
              <a:rPr lang="en-US" dirty="0">
                <a:latin typeface="Calibri" charset="0"/>
                <a:sym typeface="Symbol" charset="0"/>
              </a:rPr>
              <a:t> are written as</a:t>
            </a:r>
          </a:p>
          <a:p>
            <a:pPr lvl="1">
              <a:buFont typeface="Arial" charset="0"/>
              <a:buNone/>
            </a:pPr>
            <a:r>
              <a:rPr lang="en-US" b="1" dirty="0">
                <a:latin typeface="Calibri" charset="0"/>
                <a:sym typeface="Symbol" charset="0"/>
              </a:rPr>
              <a:t>A</a:t>
            </a:r>
            <a:r>
              <a:rPr lang="en-US" dirty="0">
                <a:latin typeface="Calibri" charset="0"/>
                <a:sym typeface="Symbol" charset="0"/>
              </a:rPr>
              <a:t>  w</a:t>
            </a:r>
            <a:r>
              <a:rPr lang="en-US" baseline="-25000" dirty="0">
                <a:latin typeface="Calibri" charset="0"/>
                <a:sym typeface="Symbol" charset="0"/>
              </a:rPr>
              <a:t>1</a:t>
            </a:r>
            <a:r>
              <a:rPr lang="en-US" dirty="0">
                <a:latin typeface="Calibri" charset="0"/>
                <a:sym typeface="Symbol" charset="0"/>
              </a:rPr>
              <a:t> |  w</a:t>
            </a:r>
            <a:r>
              <a:rPr lang="en-US" baseline="-25000" dirty="0">
                <a:latin typeface="Calibri" charset="0"/>
                <a:sym typeface="Symbol" charset="0"/>
              </a:rPr>
              <a:t>2</a:t>
            </a:r>
            <a:r>
              <a:rPr lang="en-US" dirty="0">
                <a:latin typeface="Calibri" charset="0"/>
                <a:sym typeface="Symbol" charset="0"/>
              </a:rPr>
              <a:t> | ... | </a:t>
            </a:r>
            <a:r>
              <a:rPr lang="en-US" dirty="0" err="1">
                <a:latin typeface="Calibri" charset="0"/>
                <a:sym typeface="Symbol" charset="0"/>
              </a:rPr>
              <a:t>w</a:t>
            </a:r>
            <a:r>
              <a:rPr lang="en-US" baseline="-25000" dirty="0" err="1">
                <a:latin typeface="Calibri" charset="0"/>
                <a:sym typeface="Symbol" charset="0"/>
              </a:rPr>
              <a:t>k</a:t>
            </a:r>
            <a:r>
              <a:rPr lang="en-US" dirty="0">
                <a:latin typeface="Calibri" charset="0"/>
                <a:sym typeface="Symbol" charset="0"/>
              </a:rPr>
              <a:t> where each </a:t>
            </a:r>
            <a:r>
              <a:rPr lang="en-US" dirty="0" err="1">
                <a:latin typeface="Calibri" charset="0"/>
                <a:sym typeface="Symbol" charset="0"/>
              </a:rPr>
              <a:t>w</a:t>
            </a:r>
            <a:r>
              <a:rPr lang="en-US" baseline="-25000" dirty="0" err="1">
                <a:latin typeface="Calibri" charset="0"/>
                <a:sym typeface="Symbol" charset="0"/>
              </a:rPr>
              <a:t>i</a:t>
            </a:r>
            <a:r>
              <a:rPr lang="en-US" dirty="0">
                <a:latin typeface="Calibri" charset="0"/>
                <a:sym typeface="Symbol" charset="0"/>
              </a:rPr>
              <a:t> is a string of variables and terminals – that is </a:t>
            </a:r>
            <a:r>
              <a:rPr lang="en-US" dirty="0" err="1">
                <a:latin typeface="Calibri" charset="0"/>
                <a:sym typeface="Symbol" charset="0"/>
              </a:rPr>
              <a:t>w</a:t>
            </a:r>
            <a:r>
              <a:rPr lang="en-US" baseline="-25000" dirty="0" err="1">
                <a:latin typeface="Calibri" charset="0"/>
                <a:sym typeface="Symbol" charset="0"/>
              </a:rPr>
              <a:t>i</a:t>
            </a:r>
            <a:r>
              <a:rPr lang="en-US" dirty="0">
                <a:latin typeface="Calibri" charset="0"/>
                <a:sym typeface="Symbol" charset="0"/>
              </a:rPr>
              <a:t> </a:t>
            </a:r>
            <a:r>
              <a:rPr lang="en-US" dirty="0">
                <a:latin typeface="Cambria Math" charset="0"/>
                <a:cs typeface="Cambria Math" charset="0"/>
                <a:sym typeface="Symbol" charset="0"/>
              </a:rPr>
              <a:t>∈</a:t>
            </a:r>
            <a:r>
              <a:rPr lang="en-US" dirty="0">
                <a:latin typeface="Calibri" charset="0"/>
                <a:sym typeface="Symbol" charset="0"/>
              </a:rPr>
              <a:t> (</a:t>
            </a:r>
            <a:r>
              <a:rPr lang="en-US" b="1" dirty="0">
                <a:latin typeface="Calibri" charset="0"/>
                <a:sym typeface="Symbol" charset="0"/>
              </a:rPr>
              <a:t>V</a:t>
            </a:r>
            <a:r>
              <a:rPr lang="en-US" dirty="0">
                <a:latin typeface="Cambria Math" charset="0"/>
                <a:cs typeface="Cambria Math" charset="0"/>
                <a:sym typeface="Symbol" charset="0"/>
              </a:rPr>
              <a:t>  </a:t>
            </a:r>
            <a:r>
              <a:rPr lang="en-US" b="1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Symbol" charset="0"/>
                <a:sym typeface="Symbol" charset="0"/>
              </a:rPr>
              <a:t>)</a:t>
            </a:r>
            <a:r>
              <a:rPr lang="en-US" baseline="30000" dirty="0">
                <a:latin typeface="Symbol" charset="0"/>
                <a:sym typeface="Symbol" charset="0"/>
              </a:rPr>
              <a:t>*</a:t>
            </a:r>
            <a:endParaRPr lang="en-US" baseline="30000" dirty="0">
              <a:latin typeface="Calibri" charset="0"/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311718B-2130-7B44-AFA0-E10269776FE3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How Context-Free Grammars generate strings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</a:rPr>
              <a:t>Begin with start symbol </a:t>
            </a:r>
            <a:r>
              <a:rPr lang="en-US" b="1" dirty="0">
                <a:latin typeface="Calibri" charset="0"/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</a:rPr>
              <a:t>If there is some variable </a:t>
            </a:r>
            <a:r>
              <a:rPr lang="en-US" b="1" dirty="0">
                <a:latin typeface="Calibri" charset="0"/>
              </a:rPr>
              <a:t>A</a:t>
            </a:r>
            <a:r>
              <a:rPr lang="en-US" dirty="0">
                <a:latin typeface="Calibri" charset="0"/>
              </a:rPr>
              <a:t> in the current string you can replace it by one of the </a:t>
            </a:r>
            <a:r>
              <a:rPr lang="en-US" dirty="0" smtClean="0">
                <a:latin typeface="Calibri" charset="0"/>
              </a:rPr>
              <a:t>w’s </a:t>
            </a:r>
            <a:r>
              <a:rPr lang="en-US" dirty="0">
                <a:latin typeface="Calibri" charset="0"/>
              </a:rPr>
              <a:t>in the rules for </a:t>
            </a:r>
            <a:r>
              <a:rPr lang="en-US" b="1" dirty="0">
                <a:latin typeface="Calibri" charset="0"/>
              </a:rPr>
              <a:t>A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Calibri" charset="0"/>
              </a:rPr>
              <a:t>Write this as    </a:t>
            </a:r>
            <a:r>
              <a:rPr lang="en-US" sz="3200" dirty="0" err="1">
                <a:latin typeface="Calibri" charset="0"/>
              </a:rPr>
              <a:t>x</a:t>
            </a:r>
            <a:r>
              <a:rPr lang="en-US" sz="3200" b="1" dirty="0" err="1">
                <a:latin typeface="Calibri" charset="0"/>
              </a:rPr>
              <a:t>A</a:t>
            </a:r>
            <a:r>
              <a:rPr lang="en-US" sz="3200" dirty="0" err="1">
                <a:latin typeface="Calibri" charset="0"/>
              </a:rPr>
              <a:t>y</a:t>
            </a:r>
            <a:r>
              <a:rPr lang="en-US" sz="3200" dirty="0">
                <a:latin typeface="Calibri" charset="0"/>
              </a:rPr>
              <a:t> </a:t>
            </a:r>
            <a:r>
              <a:rPr lang="en-US" sz="3200" dirty="0">
                <a:latin typeface="Cambria Math" charset="0"/>
                <a:cs typeface="Cambria Math" charset="0"/>
              </a:rPr>
              <a:t>⇒</a:t>
            </a:r>
            <a:r>
              <a:rPr lang="en-US" sz="3200" dirty="0">
                <a:latin typeface="Calibri" charset="0"/>
              </a:rPr>
              <a:t> </a:t>
            </a:r>
            <a:r>
              <a:rPr lang="en-US" sz="3200" dirty="0" err="1">
                <a:latin typeface="Calibri" charset="0"/>
              </a:rPr>
              <a:t>xwy</a:t>
            </a:r>
            <a:endParaRPr lang="en-US" sz="3200" dirty="0">
              <a:latin typeface="Calibri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Calibri" charset="0"/>
              </a:rPr>
              <a:t>Repeat until no variables left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</a:rPr>
              <a:t>The set of strings the CFG generates are all strings produced in this way that have no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C686FFB-500F-7F47-9379-D66F918E8791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0 | 1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0 | 1 | 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Example: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 |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</a:t>
            </a:r>
            <a:endParaRPr lang="en-US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7C752C2-D2DC-6947-AEE3-5A28B1D451FE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Grammar for {0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1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: n≥ 0}  all strings with same # of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1’s </a:t>
            </a:r>
            <a:r>
              <a:rPr lang="en-US" dirty="0">
                <a:latin typeface="Calibri" charset="0"/>
              </a:rPr>
              <a:t>with all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before </a:t>
            </a:r>
            <a:r>
              <a:rPr lang="en-US" dirty="0" smtClean="0">
                <a:latin typeface="Calibri" charset="0"/>
              </a:rPr>
              <a:t>1’s</a:t>
            </a:r>
            <a:r>
              <a:rPr lang="en-US" dirty="0">
                <a:latin typeface="Calibri" charset="0"/>
              </a:rPr>
              <a:t>.</a:t>
            </a: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Example:       </a:t>
            </a:r>
            <a:r>
              <a:rPr lang="en-US" b="1" dirty="0">
                <a:latin typeface="Calibri" charset="0"/>
              </a:rPr>
              <a:t>S </a:t>
            </a:r>
            <a:r>
              <a:rPr lang="en-US" dirty="0">
                <a:latin typeface="Calibri" charset="0"/>
                <a:sym typeface="Symbol" charset="0"/>
              </a:rPr>
              <a:t> </a:t>
            </a:r>
            <a:r>
              <a:rPr lang="en-US" b="1" dirty="0">
                <a:latin typeface="Symbol" charset="0"/>
                <a:sym typeface="Symbol" charset="0"/>
              </a:rPr>
              <a:t>(</a:t>
            </a:r>
            <a:r>
              <a:rPr lang="en-US" b="1" dirty="0">
                <a:latin typeface="Calibri" charset="0"/>
                <a:sym typeface="Symbol" charset="0"/>
              </a:rPr>
              <a:t>S</a:t>
            </a:r>
            <a:r>
              <a:rPr lang="en-US" b="1" dirty="0">
                <a:latin typeface="Symbol" charset="0"/>
                <a:sym typeface="Symbol" charset="0"/>
              </a:rPr>
              <a:t>)</a:t>
            </a:r>
            <a:r>
              <a:rPr lang="en-US" dirty="0">
                <a:latin typeface="Symbol" charset="0"/>
                <a:sym typeface="Symbol" charset="0"/>
              </a:rPr>
              <a:t> </a:t>
            </a:r>
            <a:r>
              <a:rPr lang="en-US" dirty="0">
                <a:latin typeface="Calibri" charset="0"/>
                <a:sym typeface="Symbol" charset="0"/>
              </a:rPr>
              <a:t>| </a:t>
            </a:r>
            <a:r>
              <a:rPr lang="en-US" b="1" dirty="0">
                <a:latin typeface="Calibri" charset="0"/>
                <a:sym typeface="Symbol" charset="0"/>
              </a:rPr>
              <a:t>SS</a:t>
            </a:r>
            <a:r>
              <a:rPr lang="en-US" dirty="0">
                <a:latin typeface="Calibri" charset="0"/>
                <a:sym typeface="Symbol" charset="0"/>
              </a:rPr>
              <a:t>  |  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2A8353B-E80C-8E47-AE84-168E73F8AE92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914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CSE 311  Foundations of Computing I</vt:lpstr>
      <vt:lpstr>Announcements</vt:lpstr>
      <vt:lpstr>Highlights … Languages:  Sets of Strings</vt:lpstr>
      <vt:lpstr>Highlights…Regular expressions</vt:lpstr>
      <vt:lpstr>Fact: Not all sets of strings can be specified by regular expressions</vt:lpstr>
      <vt:lpstr>Context Free Grammars</vt:lpstr>
      <vt:lpstr>How Context-Free Grammars generate strings</vt:lpstr>
      <vt:lpstr>Sample Context-Free Grammars</vt:lpstr>
      <vt:lpstr>Sample Context-Free Grammars</vt:lpstr>
      <vt:lpstr>Simple Arithmetic Expressions</vt:lpstr>
      <vt:lpstr>Context-Free Grammars and recursively-defined sets of strings</vt:lpstr>
      <vt:lpstr>Building in Precedence in Simple Arithmetic Expressions</vt:lpstr>
      <vt:lpstr>Another name for CFGs</vt:lpstr>
      <vt:lpstr>BNF for C</vt:lpstr>
      <vt:lpstr>Parse Trees</vt:lpstr>
      <vt:lpstr>CSE 311  Foundations of Computing I</vt:lpstr>
      <vt:lpstr>Definition of Relations</vt:lpstr>
      <vt:lpstr>Relation Examples</vt:lpstr>
      <vt:lpstr>Properties of Relations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2013-05-15T22:25:53Z</dcterms:modified>
</cp:coreProperties>
</file>