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706" r:id="rId1"/>
  </p:sldMasterIdLst>
  <p:notesMasterIdLst>
    <p:notesMasterId r:id="rId23"/>
  </p:notesMasterIdLst>
  <p:handoutMasterIdLst>
    <p:handoutMasterId r:id="rId24"/>
  </p:handoutMasterIdLst>
  <p:sldIdLst>
    <p:sldId id="413" r:id="rId2"/>
    <p:sldId id="415" r:id="rId3"/>
    <p:sldId id="428" r:id="rId4"/>
    <p:sldId id="429" r:id="rId5"/>
    <p:sldId id="433" r:id="rId6"/>
    <p:sldId id="434" r:id="rId7"/>
    <p:sldId id="435" r:id="rId8"/>
    <p:sldId id="437" r:id="rId9"/>
    <p:sldId id="438" r:id="rId10"/>
    <p:sldId id="439" r:id="rId11"/>
    <p:sldId id="441" r:id="rId12"/>
    <p:sldId id="443" r:id="rId13"/>
    <p:sldId id="444" r:id="rId14"/>
    <p:sldId id="445" r:id="rId15"/>
    <p:sldId id="446" r:id="rId16"/>
    <p:sldId id="447" r:id="rId17"/>
    <p:sldId id="448" r:id="rId18"/>
    <p:sldId id="449" r:id="rId19"/>
    <p:sldId id="450" r:id="rId20"/>
    <p:sldId id="451" r:id="rId21"/>
    <p:sldId id="452" r:id="rId22"/>
  </p:sldIdLst>
  <p:sldSz cx="9144000" cy="6858000" type="screen4x3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CCFF"/>
    <a:srgbClr val="FFCC99"/>
    <a:srgbClr val="FFFF00"/>
    <a:srgbClr val="CC99FF"/>
    <a:srgbClr val="9999FF"/>
    <a:srgbClr val="6699FF"/>
    <a:srgbClr val="4D4D4D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2" d="100"/>
          <a:sy n="112" d="100"/>
        </p:scale>
        <p:origin x="-1584" y="-3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0252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21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6093" tIns="47205" rIns="96093" bIns="472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0"/>
            <a:r>
              <a:rPr lang="en-US" noProof="0"/>
              <a:t>Second level</a:t>
            </a:r>
          </a:p>
          <a:p>
            <a:pPr lvl="0"/>
            <a:r>
              <a:rPr lang="en-US" noProof="0"/>
              <a:t>Third level</a:t>
            </a:r>
          </a:p>
          <a:p>
            <a:pPr lvl="0"/>
            <a:r>
              <a:rPr lang="en-US" noProof="0"/>
              <a:t>Fourth level</a:t>
            </a:r>
          </a:p>
          <a:p>
            <a:pPr lvl="0"/>
            <a:r>
              <a:rPr lang="en-US" noProof="0"/>
              <a:t>Fifth level</a:t>
            </a:r>
          </a:p>
        </p:txBody>
      </p:sp>
      <p:sp>
        <p:nvSpPr>
          <p:cNvPr id="1433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35075" y="727075"/>
            <a:ext cx="4845050" cy="36337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40534559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7B69D-B36B-E64D-A662-BDD3722485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7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28AC6-A5EF-944B-80AB-A018F86D02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007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57E67-7664-384D-B1C5-CD945115A4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925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58887-3AFD-9247-97DD-DEC9A5EF6B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73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799E8-680D-A34C-BD38-00BA4FEBEE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492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0BEC-F0D3-8841-9639-D7DF4EFE29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804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D931C-C07E-4F4B-89C2-59DBAAB3AC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683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FC208-45F4-634B-8599-4A03359438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788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A97E0-8D14-8E4B-AB17-7BFC2778D8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174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E5522-D38F-A84D-99D8-1B8D2F3DE9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116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4ABD4-A7B6-B940-9721-658F3A7F2E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188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3BCFEB1-2C40-8E4C-9B85-8075E5E174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CSE 311  Foundations of Computing 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Lecture 17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Structural Induction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ea typeface="+mn-ea"/>
                <a:cs typeface="+mn-cs"/>
              </a:rPr>
              <a:t>Spring 2013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ea typeface="+mn-ea"/>
              <a:cs typeface="+mn-cs"/>
            </a:endParaRP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CBD88088-A1AF-D048-9CD7-6A99E4585247}" type="slidenum">
              <a:rPr lang="en-US" sz="1200">
                <a:solidFill>
                  <a:srgbClr val="898989"/>
                </a:solidFill>
              </a:rPr>
              <a:pPr eaLnBrk="1" hangingPunct="1"/>
              <a:t>1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Using Structural Induction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>
                <a:cs typeface="Arial" charset="0"/>
              </a:rPr>
              <a:t>Let S be given by</a:t>
            </a:r>
          </a:p>
          <a:p>
            <a:pPr lvl="1" eaLnBrk="1" hangingPunct="1"/>
            <a:r>
              <a:rPr lang="en-US" b="1" dirty="0" smtClean="0">
                <a:cs typeface="Arial" charset="0"/>
              </a:rPr>
              <a:t>Basis:   </a:t>
            </a:r>
            <a:r>
              <a:rPr lang="en-US" dirty="0" smtClean="0">
                <a:cs typeface="Arial" charset="0"/>
              </a:rPr>
              <a:t>6 </a:t>
            </a:r>
            <a:r>
              <a:rPr lang="en-US" dirty="0" smtClean="0">
                <a:latin typeface="Symbol" pitchFamily="18" charset="2"/>
                <a:cs typeface="Arial" charset="0"/>
                <a:sym typeface="Symbol" pitchFamily="18" charset="2"/>
              </a:rPr>
              <a:t></a:t>
            </a:r>
            <a:r>
              <a:rPr lang="en-US" dirty="0" smtClean="0">
                <a:cs typeface="Arial" charset="0"/>
              </a:rPr>
              <a:t> S;  15 </a:t>
            </a:r>
            <a:r>
              <a:rPr lang="en-US" dirty="0" smtClean="0">
                <a:latin typeface="Symbol" pitchFamily="18" charset="2"/>
                <a:cs typeface="Arial" charset="0"/>
                <a:sym typeface="Symbol" pitchFamily="18" charset="2"/>
              </a:rPr>
              <a:t></a:t>
            </a:r>
            <a:r>
              <a:rPr lang="en-US" dirty="0" smtClean="0">
                <a:cs typeface="Arial" charset="0"/>
              </a:rPr>
              <a:t> S;</a:t>
            </a:r>
          </a:p>
          <a:p>
            <a:pPr lvl="1" eaLnBrk="1" hangingPunct="1"/>
            <a:r>
              <a:rPr lang="en-US" b="1" dirty="0" smtClean="0">
                <a:cs typeface="Arial" charset="0"/>
              </a:rPr>
              <a:t>Recursive:  </a:t>
            </a:r>
            <a:r>
              <a:rPr lang="en-US" dirty="0" smtClean="0">
                <a:cs typeface="Arial" charset="0"/>
              </a:rPr>
              <a:t>if x, y </a:t>
            </a:r>
            <a:r>
              <a:rPr lang="en-US" dirty="0" smtClean="0">
                <a:latin typeface="Symbol" pitchFamily="18" charset="2"/>
                <a:cs typeface="Arial" charset="0"/>
                <a:sym typeface="Symbol" pitchFamily="18" charset="2"/>
              </a:rPr>
              <a:t></a:t>
            </a:r>
            <a:r>
              <a:rPr lang="en-US" dirty="0" smtClean="0">
                <a:cs typeface="Arial" charset="0"/>
              </a:rPr>
              <a:t> S, then x + y </a:t>
            </a:r>
            <a:r>
              <a:rPr lang="en-US" dirty="0" smtClean="0">
                <a:latin typeface="Symbol" pitchFamily="18" charset="2"/>
                <a:cs typeface="Arial" charset="0"/>
                <a:sym typeface="Symbol" pitchFamily="18" charset="2"/>
              </a:rPr>
              <a:t></a:t>
            </a:r>
            <a:r>
              <a:rPr lang="en-US" dirty="0" smtClean="0">
                <a:cs typeface="Arial" charset="0"/>
              </a:rPr>
              <a:t> S.</a:t>
            </a:r>
          </a:p>
          <a:p>
            <a:pPr eaLnBrk="1" hangingPunct="1"/>
            <a:r>
              <a:rPr lang="en-US" b="1" dirty="0" smtClean="0">
                <a:cs typeface="Arial" charset="0"/>
              </a:rPr>
              <a:t>Claim:  </a:t>
            </a:r>
            <a:r>
              <a:rPr lang="en-US" dirty="0" smtClean="0">
                <a:cs typeface="Arial" charset="0"/>
              </a:rPr>
              <a:t>Every element of S is divisible by 3</a:t>
            </a:r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35570A-B45A-4EF9-9A7A-2D9C6E213E7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6438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Structural Induction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Let S be a set of strings over {</a:t>
                </a:r>
                <a:r>
                  <a:rPr lang="en-US" dirty="0" err="1" smtClean="0"/>
                  <a:t>a,b</a:t>
                </a:r>
                <a:r>
                  <a:rPr lang="en-US" dirty="0" smtClean="0"/>
                  <a:t>} defined as follows</a:t>
                </a:r>
              </a:p>
              <a:p>
                <a:pPr lvl="1"/>
                <a:r>
                  <a:rPr lang="en-US" dirty="0" smtClean="0"/>
                  <a:t>Basis:  a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∈</m:t>
                    </m:r>
                  </m:oMath>
                </a14:m>
                <a:r>
                  <a:rPr lang="en-US" dirty="0" smtClean="0"/>
                  <a:t> S</a:t>
                </a:r>
              </a:p>
              <a:p>
                <a:pPr lvl="1"/>
                <a:r>
                  <a:rPr lang="en-US" dirty="0" smtClean="0"/>
                  <a:t>Recursive:</a:t>
                </a:r>
              </a:p>
              <a:p>
                <a:pPr lvl="2"/>
                <a:r>
                  <a:rPr lang="en-US" dirty="0" smtClean="0"/>
                  <a:t>If u </a:t>
                </a:r>
                <a:r>
                  <a:rPr lang="en-US" dirty="0" smtClean="0">
                    <a:latin typeface="Cambria Math"/>
                    <a:ea typeface="Cambria Math"/>
                  </a:rPr>
                  <a:t>∈ </a:t>
                </a:r>
                <a:r>
                  <a:rPr lang="en-US" dirty="0" smtClean="0">
                    <a:ea typeface="Cambria Math"/>
                  </a:rPr>
                  <a:t>S then au </a:t>
                </a:r>
                <a:r>
                  <a:rPr lang="en-US" dirty="0" smtClean="0">
                    <a:latin typeface="Cambria Math"/>
                    <a:ea typeface="Cambria Math"/>
                  </a:rPr>
                  <a:t>∈ </a:t>
                </a:r>
                <a:r>
                  <a:rPr lang="en-US" dirty="0" smtClean="0">
                    <a:ea typeface="Cambria Math"/>
                  </a:rPr>
                  <a:t>S and </a:t>
                </a:r>
                <a:r>
                  <a:rPr lang="en-US" dirty="0" err="1" smtClean="0">
                    <a:ea typeface="Cambria Math"/>
                  </a:rPr>
                  <a:t>bau</a:t>
                </a:r>
                <a:r>
                  <a:rPr lang="en-US" dirty="0" smtClean="0">
                    <a:ea typeface="Cambria Math"/>
                  </a:rPr>
                  <a:t> </a:t>
                </a:r>
                <a:r>
                  <a:rPr lang="en-US" dirty="0" smtClean="0">
                    <a:latin typeface="Cambria Math"/>
                    <a:ea typeface="Cambria Math"/>
                  </a:rPr>
                  <a:t>∈ </a:t>
                </a:r>
                <a:r>
                  <a:rPr lang="en-US" dirty="0" smtClean="0">
                    <a:ea typeface="Cambria Math"/>
                  </a:rPr>
                  <a:t>S</a:t>
                </a:r>
              </a:p>
              <a:p>
                <a:pPr lvl="2"/>
                <a:r>
                  <a:rPr lang="en-US" dirty="0" smtClean="0">
                    <a:ea typeface="Cambria Math"/>
                  </a:rPr>
                  <a:t>If u </a:t>
                </a:r>
                <a:r>
                  <a:rPr lang="en-US" dirty="0">
                    <a:latin typeface="Cambria Math"/>
                    <a:ea typeface="Cambria Math"/>
                  </a:rPr>
                  <a:t>∈ </a:t>
                </a:r>
                <a:r>
                  <a:rPr lang="en-US" dirty="0" smtClean="0">
                    <a:ea typeface="Cambria Math"/>
                  </a:rPr>
                  <a:t>S and v </a:t>
                </a:r>
                <a:r>
                  <a:rPr lang="en-US" dirty="0">
                    <a:latin typeface="Cambria Math"/>
                    <a:ea typeface="Cambria Math"/>
                  </a:rPr>
                  <a:t>∈ </a:t>
                </a:r>
                <a:r>
                  <a:rPr lang="en-US" dirty="0" smtClean="0">
                    <a:ea typeface="Cambria Math"/>
                  </a:rPr>
                  <a:t>S then </a:t>
                </a:r>
                <a:r>
                  <a:rPr lang="en-US" dirty="0" err="1" smtClean="0">
                    <a:ea typeface="Cambria Math"/>
                  </a:rPr>
                  <a:t>uv</a:t>
                </a:r>
                <a:r>
                  <a:rPr lang="en-US" dirty="0" smtClean="0">
                    <a:ea typeface="Cambria Math"/>
                  </a:rPr>
                  <a:t> </a:t>
                </a:r>
                <a:r>
                  <a:rPr lang="en-US" dirty="0">
                    <a:latin typeface="Cambria Math"/>
                    <a:ea typeface="Cambria Math"/>
                  </a:rPr>
                  <a:t>∈ </a:t>
                </a:r>
                <a:r>
                  <a:rPr lang="en-US" dirty="0" smtClean="0">
                    <a:ea typeface="Cambria Math"/>
                  </a:rPr>
                  <a:t>S</a:t>
                </a:r>
              </a:p>
              <a:p>
                <a:r>
                  <a:rPr lang="en-US" dirty="0" smtClean="0">
                    <a:ea typeface="Cambria Math"/>
                  </a:rPr>
                  <a:t>Claim: if x </a:t>
                </a:r>
                <a:r>
                  <a:rPr lang="en-US" dirty="0">
                    <a:latin typeface="Cambria Math"/>
                    <a:ea typeface="Cambria Math"/>
                  </a:rPr>
                  <a:t>∈ </a:t>
                </a:r>
                <a:r>
                  <a:rPr lang="en-US" dirty="0" smtClean="0">
                    <a:ea typeface="Cambria Math"/>
                  </a:rPr>
                  <a:t>S then x has more a’s than b’s</a:t>
                </a:r>
              </a:p>
              <a:p>
                <a:pPr marL="914400" lvl="2" indent="0">
                  <a:buNone/>
                </a:pPr>
                <a:r>
                  <a:rPr lang="en-US" dirty="0" smtClean="0">
                    <a:ea typeface="Cambria Math"/>
                  </a:rPr>
                  <a:t>	</a:t>
                </a:r>
              </a:p>
              <a:p>
                <a:pPr lvl="2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4AD7-9620-D842-AE22-C311D97F8C8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5353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dirty="0" err="1" smtClean="0"/>
              <a:t>len</a:t>
            </a:r>
            <a:r>
              <a:rPr lang="en-US" sz="3600" dirty="0" smtClean="0"/>
              <a:t>(</a:t>
            </a:r>
            <a:r>
              <a:rPr lang="en-US" sz="3600" dirty="0" err="1" smtClean="0"/>
              <a:t>x</a:t>
            </a:r>
            <a:r>
              <a:rPr lang="en-US" sz="3600" dirty="0" err="1" smtClean="0">
                <a:latin typeface="Cambria Math"/>
                <a:ea typeface="Cambria Math"/>
              </a:rPr>
              <a:t>•</a:t>
            </a:r>
            <a:r>
              <a:rPr lang="en-US" sz="3600" dirty="0" err="1" smtClean="0">
                <a:latin typeface="+mn-lt"/>
                <a:ea typeface="Cambria Math"/>
              </a:rPr>
              <a:t>y</a:t>
            </a:r>
            <a:r>
              <a:rPr lang="en-US" sz="3600" dirty="0" smtClean="0">
                <a:latin typeface="+mn-lt"/>
                <a:ea typeface="Cambria Math"/>
              </a:rPr>
              <a:t>)=</a:t>
            </a:r>
            <a:r>
              <a:rPr lang="en-US" sz="3600" dirty="0" err="1" smtClean="0">
                <a:latin typeface="+mn-lt"/>
                <a:ea typeface="Cambria Math"/>
              </a:rPr>
              <a:t>len</a:t>
            </a:r>
            <a:r>
              <a:rPr lang="en-US" sz="3600" dirty="0" smtClean="0">
                <a:latin typeface="+mn-lt"/>
                <a:ea typeface="Cambria Math"/>
              </a:rPr>
              <a:t>(x)+</a:t>
            </a:r>
            <a:r>
              <a:rPr lang="en-US" sz="3600" dirty="0" err="1" smtClean="0">
                <a:latin typeface="+mn-lt"/>
                <a:ea typeface="Cambria Math"/>
              </a:rPr>
              <a:t>len</a:t>
            </a:r>
            <a:r>
              <a:rPr lang="en-US" sz="3600" dirty="0" smtClean="0">
                <a:latin typeface="+mn-lt"/>
                <a:ea typeface="Cambria Math"/>
              </a:rPr>
              <a:t>(y) for all strings x and y</a:t>
            </a:r>
            <a:endParaRPr lang="en-US" sz="3600" dirty="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7ED2D5-B093-4A31-95DB-39F9643EFF6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09600" y="1219199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Let P(w) be “For all strings x, </a:t>
            </a:r>
            <a:r>
              <a:rPr lang="en-US" sz="2400" dirty="0" err="1" smtClean="0"/>
              <a:t>len</a:t>
            </a:r>
            <a:r>
              <a:rPr lang="en-US" sz="2400" dirty="0" smtClean="0"/>
              <a:t>(</a:t>
            </a:r>
            <a:r>
              <a:rPr lang="en-US" sz="2400" dirty="0" err="1" smtClean="0"/>
              <a:t>x</a:t>
            </a:r>
            <a:r>
              <a:rPr lang="en-US" sz="2400" dirty="0" err="1" smtClean="0">
                <a:latin typeface="Cambria Math"/>
                <a:ea typeface="Cambria Math"/>
              </a:rPr>
              <a:t>•</a:t>
            </a:r>
            <a:r>
              <a:rPr lang="en-US" sz="2400" dirty="0" err="1" smtClean="0">
                <a:ea typeface="Cambria Math"/>
              </a:rPr>
              <a:t>w</a:t>
            </a:r>
            <a:r>
              <a:rPr lang="en-US" sz="2400" dirty="0" smtClean="0">
                <a:ea typeface="Cambria Math"/>
              </a:rPr>
              <a:t>)=</a:t>
            </a:r>
            <a:r>
              <a:rPr lang="en-US" sz="2400" dirty="0" err="1">
                <a:ea typeface="Cambria Math"/>
              </a:rPr>
              <a:t>len</a:t>
            </a:r>
            <a:r>
              <a:rPr lang="en-US" sz="2400" dirty="0">
                <a:ea typeface="Cambria Math"/>
              </a:rPr>
              <a:t>(x)+</a:t>
            </a:r>
            <a:r>
              <a:rPr lang="en-US" sz="2400" dirty="0" err="1" smtClean="0">
                <a:ea typeface="Cambria Math"/>
              </a:rPr>
              <a:t>len</a:t>
            </a:r>
            <a:r>
              <a:rPr lang="en-US" sz="2400" dirty="0" smtClean="0">
                <a:ea typeface="Cambria Math"/>
              </a:rPr>
              <a:t>(w)”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5426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For every rooted binary tree T</a:t>
            </a:r>
            <a:br>
              <a:rPr lang="en-US" smtClean="0"/>
            </a:br>
            <a:r>
              <a:rPr lang="en-US" smtClean="0"/>
              <a:t>size(T) </a:t>
            </a:r>
            <a:r>
              <a:rPr lang="en-US" smtClean="0">
                <a:sym typeface="Symbol" pitchFamily="18" charset="2"/>
              </a:rPr>
              <a:t> 2</a:t>
            </a:r>
            <a:r>
              <a:rPr lang="en-US" sz="4800" b="1" baseline="30000" smtClean="0">
                <a:sym typeface="Symbol" pitchFamily="18" charset="2"/>
              </a:rPr>
              <a:t>height</a:t>
            </a:r>
            <a:r>
              <a:rPr lang="en-US" sz="4800" baseline="30000" smtClean="0">
                <a:sym typeface="Symbol" pitchFamily="18" charset="2"/>
              </a:rPr>
              <a:t>(</a:t>
            </a:r>
            <a:r>
              <a:rPr lang="en-US" sz="4800" b="1" baseline="30000" smtClean="0">
                <a:sym typeface="Symbol" pitchFamily="18" charset="2"/>
              </a:rPr>
              <a:t>T</a:t>
            </a:r>
            <a:r>
              <a:rPr lang="en-US" sz="4800" baseline="30000" smtClean="0">
                <a:sym typeface="Symbol" pitchFamily="18" charset="2"/>
              </a:rPr>
              <a:t>)+</a:t>
            </a:r>
            <a:r>
              <a:rPr lang="en-US" sz="4800" b="1" baseline="30000" smtClean="0">
                <a:sym typeface="Symbol" pitchFamily="18" charset="2"/>
              </a:rPr>
              <a:t>1</a:t>
            </a:r>
            <a:r>
              <a:rPr lang="en-US" b="1" baseline="30000" smtClean="0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-1</a:t>
            </a: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7D5BEE-CB20-4B29-A3A4-88DE7D84F9C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39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Languages:  Sets of Strings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Sets of strings that satisfy special properties are called </a:t>
            </a:r>
            <a:r>
              <a:rPr lang="en-US" i="1" dirty="0" smtClean="0"/>
              <a:t>languages</a:t>
            </a:r>
            <a:r>
              <a:rPr lang="en-US" dirty="0" smtClean="0"/>
              <a:t>.  Examples:</a:t>
            </a:r>
          </a:p>
          <a:p>
            <a:pPr lvl="1"/>
            <a:r>
              <a:rPr lang="en-US" dirty="0" smtClean="0"/>
              <a:t>English sentences</a:t>
            </a:r>
          </a:p>
          <a:p>
            <a:pPr lvl="1"/>
            <a:r>
              <a:rPr lang="en-US" dirty="0" smtClean="0"/>
              <a:t>Syntactically correct Java/C/C++ programs</a:t>
            </a:r>
          </a:p>
          <a:p>
            <a:pPr lvl="1"/>
            <a:r>
              <a:rPr lang="en-US" dirty="0" smtClean="0"/>
              <a:t>All strings over alphabet  </a:t>
            </a:r>
            <a:r>
              <a:rPr lang="en-US" dirty="0" smtClean="0">
                <a:latin typeface="Symbol" pitchFamily="18" charset="2"/>
                <a:sym typeface="Symbol" pitchFamily="18" charset="2"/>
              </a:rPr>
              <a:t></a:t>
            </a:r>
            <a:endParaRPr lang="en-US" dirty="0" smtClean="0"/>
          </a:p>
          <a:p>
            <a:pPr lvl="1"/>
            <a:r>
              <a:rPr lang="en-US" dirty="0" smtClean="0"/>
              <a:t>Palindromes over  </a:t>
            </a:r>
            <a:r>
              <a:rPr lang="en-US" dirty="0" smtClean="0">
                <a:latin typeface="Symbol" pitchFamily="18" charset="2"/>
                <a:sym typeface="Symbol" pitchFamily="18" charset="2"/>
              </a:rPr>
              <a:t></a:t>
            </a:r>
            <a:endParaRPr lang="en-US" dirty="0" smtClean="0"/>
          </a:p>
          <a:p>
            <a:pPr lvl="1"/>
            <a:r>
              <a:rPr lang="en-US" dirty="0" smtClean="0"/>
              <a:t>Binary strings that don’t have a 0 after a 1</a:t>
            </a:r>
          </a:p>
          <a:p>
            <a:pPr lvl="1"/>
            <a:r>
              <a:rPr lang="en-US" dirty="0" smtClean="0"/>
              <a:t>Legal variable names. keywords in Java/C/C++</a:t>
            </a:r>
          </a:p>
          <a:p>
            <a:pPr lvl="1"/>
            <a:r>
              <a:rPr lang="en-US" dirty="0" smtClean="0"/>
              <a:t>Binary strings with an equal # of 0’s and 1’s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2CF975-A684-49FB-9E1B-43BE5A5DB03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4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Regular Expressions over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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Each is a “pattern” that specifies a set of strings</a:t>
            </a:r>
          </a:p>
          <a:p>
            <a:pPr>
              <a:defRPr/>
            </a:pPr>
            <a:r>
              <a:rPr lang="en-US" dirty="0" smtClean="0"/>
              <a:t>Basis:</a:t>
            </a:r>
          </a:p>
          <a:p>
            <a:pPr lvl="1">
              <a:defRPr/>
            </a:pPr>
            <a:r>
              <a:rPr lang="en-US" b="1" dirty="0" smtClean="0">
                <a:sym typeface="Symbol"/>
              </a:rPr>
              <a:t></a:t>
            </a:r>
            <a:r>
              <a:rPr lang="en-US" dirty="0" smtClean="0">
                <a:sym typeface="Symbol"/>
              </a:rPr>
              <a:t>, </a:t>
            </a:r>
            <a:r>
              <a:rPr lang="en-US" b="1" dirty="0" smtClean="0">
                <a:sym typeface="Symbol"/>
              </a:rPr>
              <a:t></a:t>
            </a:r>
            <a:r>
              <a:rPr lang="en-US" dirty="0" smtClean="0">
                <a:sym typeface="Symbol"/>
              </a:rPr>
              <a:t> are regular expressions</a:t>
            </a:r>
          </a:p>
          <a:p>
            <a:pPr lvl="1">
              <a:defRPr/>
            </a:pPr>
            <a:r>
              <a:rPr lang="en-US" b="1" i="1" dirty="0" smtClean="0"/>
              <a:t>a</a:t>
            </a:r>
            <a:r>
              <a:rPr lang="en-US" dirty="0" smtClean="0"/>
              <a:t> is a regular expression </a:t>
            </a:r>
            <a:r>
              <a:rPr lang="en-US" dirty="0" smtClean="0">
                <a:sym typeface="Symbol"/>
              </a:rPr>
              <a:t>for any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  <a:sym typeface="Symbol" pitchFamily="18" charset="2"/>
              </a:rPr>
              <a:t></a:t>
            </a:r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  <a:sym typeface="Symbol" pitchFamily="18" charset="2"/>
              </a:rPr>
              <a:t></a:t>
            </a:r>
          </a:p>
          <a:p>
            <a:pPr>
              <a:defRPr/>
            </a:pPr>
            <a:r>
              <a:rPr lang="en-US" dirty="0" smtClean="0">
                <a:sym typeface="Symbol" pitchFamily="18" charset="2"/>
              </a:rPr>
              <a:t>Recursive step:</a:t>
            </a:r>
          </a:p>
          <a:p>
            <a:pPr lvl="1">
              <a:defRPr/>
            </a:pPr>
            <a:r>
              <a:rPr lang="en-US" dirty="0" smtClean="0">
                <a:sym typeface="Symbol" pitchFamily="18" charset="2"/>
              </a:rPr>
              <a:t>If </a:t>
            </a:r>
            <a:r>
              <a:rPr lang="en-US" b="1" dirty="0" smtClean="0">
                <a:sym typeface="Symbol" pitchFamily="18" charset="2"/>
              </a:rPr>
              <a:t>A</a:t>
            </a:r>
            <a:r>
              <a:rPr lang="en-US" dirty="0" smtClean="0">
                <a:sym typeface="Symbol" pitchFamily="18" charset="2"/>
              </a:rPr>
              <a:t> and </a:t>
            </a:r>
            <a:r>
              <a:rPr lang="en-US" b="1" dirty="0" smtClean="0">
                <a:sym typeface="Symbol" pitchFamily="18" charset="2"/>
              </a:rPr>
              <a:t>B</a:t>
            </a:r>
            <a:r>
              <a:rPr lang="en-US" dirty="0" smtClean="0">
                <a:sym typeface="Symbol" pitchFamily="18" charset="2"/>
              </a:rPr>
              <a:t> are regular expressions then so are:</a:t>
            </a:r>
          </a:p>
          <a:p>
            <a:pPr lvl="2">
              <a:defRPr/>
            </a:pPr>
            <a:r>
              <a:rPr lang="en-US" sz="2800" dirty="0" smtClean="0">
                <a:sym typeface="Symbol" pitchFamily="18" charset="2"/>
              </a:rPr>
              <a:t>(</a:t>
            </a:r>
            <a:r>
              <a:rPr lang="en-US" sz="2800" b="1" dirty="0" smtClean="0">
                <a:sym typeface="Symbol" pitchFamily="18" charset="2"/>
              </a:rPr>
              <a:t>A</a:t>
            </a:r>
            <a:r>
              <a:rPr lang="en-US" sz="2800" dirty="0" smtClean="0">
                <a:sym typeface="Symbol" pitchFamily="18" charset="2"/>
              </a:rPr>
              <a:t> </a:t>
            </a:r>
            <a:r>
              <a:rPr lang="en-US" sz="2800" dirty="0" smtClean="0">
                <a:sym typeface="Symbol"/>
              </a:rPr>
              <a:t></a:t>
            </a:r>
            <a:r>
              <a:rPr lang="en-US" sz="2800" b="1" dirty="0" smtClean="0">
                <a:sym typeface="Symbol" pitchFamily="18" charset="2"/>
              </a:rPr>
              <a:t> B</a:t>
            </a:r>
            <a:r>
              <a:rPr lang="en-US" sz="2800" dirty="0" smtClean="0">
                <a:sym typeface="Symbol" pitchFamily="18" charset="2"/>
              </a:rPr>
              <a:t>)</a:t>
            </a:r>
          </a:p>
          <a:p>
            <a:pPr lvl="2">
              <a:defRPr/>
            </a:pPr>
            <a:r>
              <a:rPr lang="en-US" sz="2800" dirty="0" smtClean="0">
                <a:sym typeface="Symbol" pitchFamily="18" charset="2"/>
              </a:rPr>
              <a:t> (</a:t>
            </a:r>
            <a:r>
              <a:rPr lang="en-US" sz="2800" b="1" dirty="0" smtClean="0">
                <a:sym typeface="Symbol" pitchFamily="18" charset="2"/>
              </a:rPr>
              <a:t>AB</a:t>
            </a:r>
            <a:r>
              <a:rPr lang="en-US" sz="2800" dirty="0" smtClean="0">
                <a:sym typeface="Symbol" pitchFamily="18" charset="2"/>
              </a:rPr>
              <a:t>)</a:t>
            </a:r>
          </a:p>
          <a:p>
            <a:pPr lvl="2">
              <a:defRPr/>
            </a:pPr>
            <a:r>
              <a:rPr lang="en-US" sz="2800" b="1" dirty="0" smtClean="0">
                <a:sym typeface="Symbol" pitchFamily="18" charset="2"/>
              </a:rPr>
              <a:t>A*</a:t>
            </a:r>
            <a:endParaRPr lang="en-US" sz="2800" b="1" dirty="0" smtClean="0">
              <a:sym typeface="Symbol"/>
            </a:endParaRPr>
          </a:p>
          <a:p>
            <a:pPr lvl="1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F89EB1-82CE-49BC-9AC1-C8B59840572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87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113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Each regular expression is a “pattern”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0292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b="1" dirty="0" smtClean="0">
                <a:sym typeface="Symbol"/>
              </a:rPr>
              <a:t></a:t>
            </a:r>
            <a:r>
              <a:rPr lang="en-US" dirty="0" smtClean="0">
                <a:sym typeface="Symbol"/>
              </a:rPr>
              <a:t> matches the empty string</a:t>
            </a:r>
          </a:p>
          <a:p>
            <a:pPr>
              <a:defRPr/>
            </a:pPr>
            <a:r>
              <a:rPr lang="en-US" b="1" i="1" dirty="0" smtClean="0"/>
              <a:t>a</a:t>
            </a:r>
            <a:r>
              <a:rPr lang="en-US" dirty="0" smtClean="0"/>
              <a:t> matches the one character string </a:t>
            </a:r>
            <a:r>
              <a:rPr lang="en-US" i="1" dirty="0" smtClean="0"/>
              <a:t>a</a:t>
            </a:r>
          </a:p>
          <a:p>
            <a:pPr marL="342900" lvl="2" indent="-342900">
              <a:defRPr/>
            </a:pPr>
            <a:r>
              <a:rPr lang="en-US" sz="3200" dirty="0" smtClean="0">
                <a:sym typeface="Symbol" pitchFamily="18" charset="2"/>
              </a:rPr>
              <a:t>(</a:t>
            </a:r>
            <a:r>
              <a:rPr lang="en-US" sz="3200" b="1" dirty="0" smtClean="0">
                <a:sym typeface="Symbol" pitchFamily="18" charset="2"/>
              </a:rPr>
              <a:t>A</a:t>
            </a:r>
            <a:r>
              <a:rPr lang="en-US" sz="3200" dirty="0" smtClean="0">
                <a:sym typeface="Symbol" pitchFamily="18" charset="2"/>
              </a:rPr>
              <a:t> </a:t>
            </a:r>
            <a:r>
              <a:rPr lang="en-US" sz="3200" dirty="0" smtClean="0">
                <a:latin typeface="Cambria Math"/>
                <a:ea typeface="Cambria Math"/>
                <a:sym typeface="Symbol"/>
              </a:rPr>
              <a:t></a:t>
            </a:r>
            <a:r>
              <a:rPr lang="en-US" sz="3200" b="1" dirty="0" smtClean="0">
                <a:sym typeface="Symbol" pitchFamily="18" charset="2"/>
              </a:rPr>
              <a:t> B</a:t>
            </a:r>
            <a:r>
              <a:rPr lang="en-US" sz="3200" dirty="0" smtClean="0">
                <a:sym typeface="Symbol" pitchFamily="18" charset="2"/>
              </a:rPr>
              <a:t>) matches all strings that either </a:t>
            </a:r>
            <a:r>
              <a:rPr lang="en-US" sz="3200" b="1" dirty="0" smtClean="0">
                <a:sym typeface="Symbol" pitchFamily="18" charset="2"/>
              </a:rPr>
              <a:t>A</a:t>
            </a:r>
            <a:r>
              <a:rPr lang="en-US" sz="3200" dirty="0" smtClean="0">
                <a:sym typeface="Symbol" pitchFamily="18" charset="2"/>
              </a:rPr>
              <a:t> matches or </a:t>
            </a:r>
            <a:r>
              <a:rPr lang="en-US" sz="3200" b="1" dirty="0" smtClean="0">
                <a:sym typeface="Symbol" pitchFamily="18" charset="2"/>
              </a:rPr>
              <a:t>B</a:t>
            </a:r>
            <a:r>
              <a:rPr lang="en-US" sz="3200" dirty="0" smtClean="0">
                <a:sym typeface="Symbol" pitchFamily="18" charset="2"/>
              </a:rPr>
              <a:t> matches (or both)</a:t>
            </a:r>
          </a:p>
          <a:p>
            <a:pPr marL="342900" lvl="2" indent="-342900">
              <a:defRPr/>
            </a:pPr>
            <a:r>
              <a:rPr lang="en-US" sz="3200" dirty="0" smtClean="0">
                <a:sym typeface="Symbol" pitchFamily="18" charset="2"/>
              </a:rPr>
              <a:t>(</a:t>
            </a:r>
            <a:r>
              <a:rPr lang="en-US" sz="3200" b="1" dirty="0" smtClean="0">
                <a:sym typeface="Symbol" pitchFamily="18" charset="2"/>
              </a:rPr>
              <a:t>AB</a:t>
            </a:r>
            <a:r>
              <a:rPr lang="en-US" sz="3200" dirty="0" smtClean="0">
                <a:sym typeface="Symbol" pitchFamily="18" charset="2"/>
              </a:rPr>
              <a:t>) matches all strings that have a first part that </a:t>
            </a:r>
            <a:r>
              <a:rPr lang="en-US" sz="3200" b="1" dirty="0" smtClean="0">
                <a:sym typeface="Symbol" pitchFamily="18" charset="2"/>
              </a:rPr>
              <a:t>A</a:t>
            </a:r>
            <a:r>
              <a:rPr lang="en-US" sz="3200" dirty="0" smtClean="0">
                <a:sym typeface="Symbol" pitchFamily="18" charset="2"/>
              </a:rPr>
              <a:t> matches followed by a second part that </a:t>
            </a:r>
            <a:r>
              <a:rPr lang="en-US" sz="3200" b="1" dirty="0" smtClean="0">
                <a:sym typeface="Symbol" pitchFamily="18" charset="2"/>
              </a:rPr>
              <a:t>B</a:t>
            </a:r>
            <a:r>
              <a:rPr lang="en-US" sz="3200" dirty="0" smtClean="0">
                <a:sym typeface="Symbol" pitchFamily="18" charset="2"/>
              </a:rPr>
              <a:t> matches</a:t>
            </a:r>
          </a:p>
          <a:p>
            <a:pPr marL="342900" lvl="2" indent="-342900">
              <a:defRPr/>
            </a:pPr>
            <a:r>
              <a:rPr lang="en-US" sz="3200" b="1" dirty="0" smtClean="0">
                <a:sym typeface="Symbol" pitchFamily="18" charset="2"/>
              </a:rPr>
              <a:t>A*</a:t>
            </a:r>
            <a:r>
              <a:rPr lang="en-US" sz="3200" dirty="0" smtClean="0">
                <a:sym typeface="Symbol" pitchFamily="18" charset="2"/>
              </a:rPr>
              <a:t> matches all strings that have any number of strings (even 0) that </a:t>
            </a:r>
            <a:r>
              <a:rPr lang="en-US" sz="3200" b="1" dirty="0" smtClean="0">
                <a:sym typeface="Symbol" pitchFamily="18" charset="2"/>
              </a:rPr>
              <a:t>A</a:t>
            </a:r>
            <a:r>
              <a:rPr lang="en-US" sz="3200" dirty="0" smtClean="0">
                <a:sym typeface="Symbol" pitchFamily="18" charset="2"/>
              </a:rPr>
              <a:t> matches, one after another</a:t>
            </a:r>
            <a:endParaRPr lang="en-US" sz="3200" dirty="0" smtClean="0">
              <a:sym typeface="Symbol"/>
            </a:endParaRPr>
          </a:p>
          <a:p>
            <a:pPr lvl="1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4515CB-AE71-4485-A559-C550C86270D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73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mtClean="0"/>
              <a:t>Examples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2800" b="1" i="1" dirty="0" smtClean="0"/>
              <a:t>0*    </a:t>
            </a:r>
            <a:endParaRPr lang="en-US" sz="1800" b="1" i="1" dirty="0" smtClean="0"/>
          </a:p>
          <a:p>
            <a:pPr lvl="3">
              <a:defRPr/>
            </a:pPr>
            <a:endParaRPr lang="en-US" sz="1800" b="1" i="1" dirty="0" smtClean="0"/>
          </a:p>
          <a:p>
            <a:pPr>
              <a:defRPr/>
            </a:pPr>
            <a:r>
              <a:rPr lang="en-US" sz="2800" b="1" i="1" dirty="0" smtClean="0"/>
              <a:t>0*1*</a:t>
            </a:r>
          </a:p>
          <a:p>
            <a:pPr marL="1371600" lvl="3" indent="0">
              <a:buFont typeface="Arial" charset="0"/>
              <a:buNone/>
              <a:defRPr/>
            </a:pPr>
            <a:endParaRPr lang="en-US" sz="1800" b="1" i="1" dirty="0" smtClean="0"/>
          </a:p>
          <a:p>
            <a:pPr>
              <a:defRPr/>
            </a:pPr>
            <a:r>
              <a:rPr lang="en-US" sz="2800" dirty="0" smtClean="0"/>
              <a:t>(</a:t>
            </a:r>
            <a:r>
              <a:rPr lang="en-US" sz="2800" b="1" i="1" dirty="0" smtClean="0"/>
              <a:t>0 </a:t>
            </a:r>
            <a:r>
              <a:rPr lang="en-US" sz="2800" dirty="0" smtClean="0">
                <a:sym typeface="Symbol" pitchFamily="18" charset="2"/>
              </a:rPr>
              <a:t> </a:t>
            </a:r>
            <a:r>
              <a:rPr lang="en-US" sz="2800" b="1" i="1" dirty="0" smtClean="0"/>
              <a:t>1</a:t>
            </a:r>
            <a:r>
              <a:rPr lang="en-US" sz="2800" dirty="0" smtClean="0"/>
              <a:t>)</a:t>
            </a:r>
            <a:r>
              <a:rPr lang="en-US" sz="2800" b="1" i="1" dirty="0" smtClean="0"/>
              <a:t>* 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800" b="1" i="1" dirty="0" smtClean="0"/>
              <a:t>                    </a:t>
            </a:r>
          </a:p>
          <a:p>
            <a:pPr>
              <a:defRPr/>
            </a:pPr>
            <a:r>
              <a:rPr lang="en-US" sz="2800" dirty="0" smtClean="0"/>
              <a:t>(</a:t>
            </a:r>
            <a:r>
              <a:rPr lang="en-US" sz="2800" b="1" i="1" dirty="0" smtClean="0"/>
              <a:t>0*1*</a:t>
            </a:r>
            <a:r>
              <a:rPr lang="en-US" sz="2800" dirty="0" smtClean="0"/>
              <a:t>)</a:t>
            </a:r>
            <a:r>
              <a:rPr lang="en-US" sz="2800" b="1" i="1" dirty="0" smtClean="0"/>
              <a:t>*</a:t>
            </a:r>
          </a:p>
          <a:p>
            <a:pPr marL="1828800" lvl="4" indent="0">
              <a:buFont typeface="Arial" charset="0"/>
              <a:buNone/>
              <a:defRPr/>
            </a:pPr>
            <a:endParaRPr lang="en-US" sz="1800" b="1" i="1" dirty="0"/>
          </a:p>
          <a:p>
            <a:pPr marL="1828800" lvl="4" indent="0">
              <a:buFont typeface="Arial" charset="0"/>
              <a:buNone/>
              <a:defRPr/>
            </a:pPr>
            <a:endParaRPr lang="en-US" sz="1800" b="1" i="1" dirty="0" smtClean="0"/>
          </a:p>
          <a:p>
            <a:pPr>
              <a:defRPr/>
            </a:pPr>
            <a:r>
              <a:rPr lang="en-US" sz="2800" dirty="0" smtClean="0"/>
              <a:t>(</a:t>
            </a:r>
            <a:r>
              <a:rPr lang="en-US" sz="2800" b="1" i="1" dirty="0" smtClean="0"/>
              <a:t>0 </a:t>
            </a:r>
            <a:r>
              <a:rPr lang="en-US" sz="2800" dirty="0" smtClean="0">
                <a:sym typeface="Symbol" pitchFamily="18" charset="2"/>
              </a:rPr>
              <a:t> </a:t>
            </a:r>
            <a:r>
              <a:rPr lang="en-US" sz="2800" b="1" i="1" dirty="0" smtClean="0"/>
              <a:t>1</a:t>
            </a:r>
            <a:r>
              <a:rPr lang="en-US" sz="2800" dirty="0" smtClean="0"/>
              <a:t>)</a:t>
            </a:r>
            <a:r>
              <a:rPr lang="en-US" sz="2800" b="1" i="1" dirty="0" smtClean="0"/>
              <a:t>* 0110 </a:t>
            </a:r>
            <a:r>
              <a:rPr lang="en-US" sz="2800" dirty="0" smtClean="0"/>
              <a:t>(</a:t>
            </a:r>
            <a:r>
              <a:rPr lang="en-US" sz="2800" b="1" i="1" dirty="0" smtClean="0"/>
              <a:t>0 </a:t>
            </a:r>
            <a:r>
              <a:rPr lang="en-US" sz="2800" dirty="0" smtClean="0">
                <a:sym typeface="Symbol" pitchFamily="18" charset="2"/>
              </a:rPr>
              <a:t> </a:t>
            </a:r>
            <a:r>
              <a:rPr lang="en-US" sz="2800" b="1" i="1" dirty="0" smtClean="0"/>
              <a:t>1</a:t>
            </a:r>
            <a:r>
              <a:rPr lang="en-US" sz="2800" dirty="0" smtClean="0"/>
              <a:t>)</a:t>
            </a:r>
            <a:r>
              <a:rPr lang="en-US" sz="2800" b="1" i="1" dirty="0" smtClean="0"/>
              <a:t>*</a:t>
            </a:r>
          </a:p>
          <a:p>
            <a:pPr lvl="4">
              <a:defRPr/>
            </a:pPr>
            <a:endParaRPr lang="en-US" sz="1800" b="1" i="1" dirty="0" smtClean="0"/>
          </a:p>
          <a:p>
            <a:pPr lvl="4">
              <a:defRPr/>
            </a:pPr>
            <a:endParaRPr lang="en-US" sz="1800" b="1" i="1" dirty="0" smtClean="0"/>
          </a:p>
          <a:p>
            <a:pPr>
              <a:defRPr/>
            </a:pPr>
            <a:r>
              <a:rPr lang="en-US" sz="2800" dirty="0" smtClean="0"/>
              <a:t>(</a:t>
            </a:r>
            <a:r>
              <a:rPr lang="en-US" sz="2800" b="1" i="1" dirty="0" smtClean="0"/>
              <a:t>0 </a:t>
            </a:r>
            <a:r>
              <a:rPr lang="en-US" sz="2800" dirty="0" smtClean="0">
                <a:sym typeface="Symbol" pitchFamily="18" charset="2"/>
              </a:rPr>
              <a:t> </a:t>
            </a:r>
            <a:r>
              <a:rPr lang="en-US" sz="2800" b="1" i="1" dirty="0" smtClean="0"/>
              <a:t>1</a:t>
            </a:r>
            <a:r>
              <a:rPr lang="en-US" sz="2800" dirty="0" smtClean="0"/>
              <a:t>)</a:t>
            </a:r>
            <a:r>
              <a:rPr lang="en-US" sz="2800" b="1" i="1" dirty="0" smtClean="0"/>
              <a:t>* </a:t>
            </a:r>
            <a:r>
              <a:rPr lang="en-US" sz="2800" dirty="0" smtClean="0"/>
              <a:t>(</a:t>
            </a:r>
            <a:r>
              <a:rPr lang="en-US" sz="2800" b="1" i="1" dirty="0" smtClean="0"/>
              <a:t>0110</a:t>
            </a:r>
            <a:r>
              <a:rPr lang="en-US" sz="2800" dirty="0" smtClean="0">
                <a:sym typeface="Symbol" pitchFamily="18" charset="2"/>
              </a:rPr>
              <a:t> </a:t>
            </a:r>
            <a:r>
              <a:rPr lang="en-US" sz="2800" b="1" i="1" dirty="0" smtClean="0"/>
              <a:t> 100</a:t>
            </a:r>
            <a:r>
              <a:rPr lang="en-US" sz="2800" dirty="0" smtClean="0"/>
              <a:t>)(</a:t>
            </a:r>
            <a:r>
              <a:rPr lang="en-US" sz="2800" b="1" i="1" dirty="0" smtClean="0"/>
              <a:t>0 </a:t>
            </a:r>
            <a:r>
              <a:rPr lang="en-US" sz="2800" dirty="0" smtClean="0">
                <a:sym typeface="Symbol" pitchFamily="18" charset="2"/>
              </a:rPr>
              <a:t> </a:t>
            </a:r>
            <a:r>
              <a:rPr lang="en-US" sz="2800" b="1" i="1" dirty="0" smtClean="0"/>
              <a:t>1</a:t>
            </a:r>
            <a:r>
              <a:rPr lang="en-US" sz="2800" dirty="0" smtClean="0"/>
              <a:t>)</a:t>
            </a:r>
            <a:r>
              <a:rPr lang="en-US" sz="2800" b="1" i="1" dirty="0" smtClean="0"/>
              <a:t>*</a:t>
            </a:r>
          </a:p>
          <a:p>
            <a:pPr>
              <a:defRPr/>
            </a:pPr>
            <a:endParaRPr lang="en-US" b="1" i="1" dirty="0" smtClean="0"/>
          </a:p>
          <a:p>
            <a:pPr>
              <a:defRPr/>
            </a:pPr>
            <a:endParaRPr lang="en-US" dirty="0" smtClean="0">
              <a:latin typeface="Symbol" pitchFamily="18" charset="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6CDF82-1CD9-4B5C-B734-EBC086F5B90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44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mtClean="0"/>
              <a:t>Regular expressions in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lvl="1" indent="-342900">
              <a:buFont typeface="Arial" charset="0"/>
              <a:buChar char="•"/>
              <a:defRPr/>
            </a:pPr>
            <a:r>
              <a:rPr lang="en-US" dirty="0" smtClean="0"/>
              <a:t>Used to define the “tokens”: e.g., legal variable names, keywords in programming languages and compilers</a:t>
            </a:r>
          </a:p>
          <a:p>
            <a:pPr marL="342900" lvl="1" indent="-342900">
              <a:buFont typeface="Arial" charset="0"/>
              <a:buChar char="•"/>
              <a:defRPr/>
            </a:pPr>
            <a:endParaRPr lang="en-US" dirty="0"/>
          </a:p>
          <a:p>
            <a:pPr marL="342900" lvl="1" indent="-342900">
              <a:buFont typeface="Arial" charset="0"/>
              <a:buChar char="•"/>
              <a:defRPr/>
            </a:pPr>
            <a:r>
              <a:rPr lang="en-US" dirty="0" smtClean="0"/>
              <a:t>Used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grep</a:t>
            </a:r>
            <a:r>
              <a:rPr lang="en-US" dirty="0" smtClean="0">
                <a:cs typeface="Courier New" pitchFamily="49" charset="0"/>
              </a:rPr>
              <a:t>,</a:t>
            </a:r>
            <a:r>
              <a:rPr lang="en-US" dirty="0" smtClean="0"/>
              <a:t> a program that does pattern matching searches in UNIX/LINUX</a:t>
            </a:r>
          </a:p>
          <a:p>
            <a:pPr marL="342900" lvl="1" indent="-342900">
              <a:buFont typeface="Arial" charset="0"/>
              <a:buChar char="•"/>
              <a:defRPr/>
            </a:pPr>
            <a:endParaRPr lang="en-US" dirty="0" smtClean="0"/>
          </a:p>
          <a:p>
            <a:pPr>
              <a:defRPr/>
            </a:pPr>
            <a:r>
              <a:rPr lang="en-US" sz="2800" dirty="0" smtClean="0"/>
              <a:t>Pattern matching using regular expressions is an essential feature of hypertext scripting language PHP used for web programming </a:t>
            </a:r>
          </a:p>
          <a:p>
            <a:pPr lvl="1">
              <a:defRPr/>
            </a:pPr>
            <a:r>
              <a:rPr lang="en-US" dirty="0" smtClean="0"/>
              <a:t>Also in text processing programming language Perl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75CFF5-A990-464A-AE68-591FD6126D2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04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1143000"/>
          </a:xfrm>
        </p:spPr>
        <p:txBody>
          <a:bodyPr/>
          <a:lstStyle/>
          <a:p>
            <a:r>
              <a:rPr lang="en-US" smtClean="0"/>
              <a:t>Regular Expressions in PHP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5181600"/>
          </a:xfrm>
        </p:spPr>
        <p:txBody>
          <a:bodyPr/>
          <a:lstStyle/>
          <a:p>
            <a:pPr>
              <a:defRPr/>
            </a:pP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b="1" dirty="0" err="1" smtClean="0"/>
              <a:t>preg_match</a:t>
            </a:r>
            <a:r>
              <a:rPr lang="en-US" sz="2800" dirty="0" smtClean="0"/>
              <a:t> ( string $pattern , string $subject,...)</a:t>
            </a:r>
          </a:p>
          <a:p>
            <a:pPr>
              <a:defRPr/>
            </a:pPr>
            <a:r>
              <a:rPr lang="en-US" sz="2800" dirty="0" smtClean="0">
                <a:cs typeface="Courier New" pitchFamily="49" charset="0"/>
              </a:rPr>
              <a:t>$pattern syntax:</a:t>
            </a:r>
          </a:p>
          <a:p>
            <a:pPr marL="457200" lvl="1" indent="0">
              <a:buFont typeface="Arial" charset="0"/>
              <a:buNone/>
              <a:defRPr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[01]</a:t>
            </a:r>
            <a:r>
              <a:rPr lang="en-US" sz="2400" dirty="0" smtClean="0"/>
              <a:t>     a 0 or a 1  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^</a:t>
            </a:r>
            <a:r>
              <a:rPr lang="en-US" sz="2400" dirty="0" smtClean="0"/>
              <a:t> start of string  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400" dirty="0" smtClean="0"/>
              <a:t> end of string</a:t>
            </a:r>
          </a:p>
          <a:p>
            <a:pPr marL="457200" lvl="1" indent="0">
              <a:buFont typeface="Arial" charset="0"/>
              <a:buNone/>
              <a:defRPr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[0-9]</a:t>
            </a:r>
            <a:r>
              <a:rPr lang="en-US" sz="2400" dirty="0" smtClean="0"/>
              <a:t>   any single digit    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\.</a:t>
            </a:r>
            <a:r>
              <a:rPr lang="en-US" sz="2400" dirty="0" smtClean="0"/>
              <a:t>   period 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\,</a:t>
            </a:r>
            <a:r>
              <a:rPr lang="en-US" sz="2400" dirty="0" smtClean="0"/>
              <a:t>  comma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\-</a:t>
            </a:r>
            <a:r>
              <a:rPr lang="en-US" sz="2400" dirty="0" smtClean="0"/>
              <a:t> minus</a:t>
            </a:r>
          </a:p>
          <a:p>
            <a:pPr marL="457200" lvl="1" indent="0">
              <a:buFont typeface="Arial" charset="0"/>
              <a:buNone/>
              <a:defRPr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. </a:t>
            </a:r>
            <a:r>
              <a:rPr lang="en-US" sz="2400" dirty="0" smtClean="0"/>
              <a:t>          any single character</a:t>
            </a:r>
          </a:p>
          <a:p>
            <a:pPr marL="457200" lvl="1" indent="0">
              <a:buFont typeface="Arial" charset="0"/>
              <a:buNone/>
              <a:defRPr/>
            </a:pPr>
            <a:r>
              <a:rPr lang="en-US" sz="2400" dirty="0" err="1" smtClean="0"/>
              <a:t>ab</a:t>
            </a:r>
            <a:r>
              <a:rPr lang="en-US" sz="2400" dirty="0" smtClean="0"/>
              <a:t>         a followed by b            </a:t>
            </a:r>
            <a:r>
              <a:rPr lang="en-US" sz="2400" b="1" dirty="0" smtClean="0"/>
              <a:t>  </a:t>
            </a:r>
            <a:r>
              <a:rPr lang="en-US" sz="2400" dirty="0" smtClean="0"/>
              <a:t>(</a:t>
            </a:r>
            <a:r>
              <a:rPr lang="en-US" sz="2400" b="1" dirty="0" smtClean="0"/>
              <a:t>AB</a:t>
            </a:r>
            <a:r>
              <a:rPr lang="en-US" sz="2400" dirty="0" smtClean="0"/>
              <a:t>)</a:t>
            </a:r>
          </a:p>
          <a:p>
            <a:pPr marL="457200" lvl="1" indent="0">
              <a:buFont typeface="Arial" charset="0"/>
              <a:buNone/>
              <a:defRPr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dirty="0" err="1" smtClean="0"/>
              <a:t>a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|</a:t>
            </a:r>
            <a:r>
              <a:rPr lang="en-US" sz="2400" dirty="0" err="1" smtClean="0"/>
              <a:t>b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400" dirty="0" smtClean="0"/>
              <a:t>  a or b                              </a:t>
            </a:r>
            <a:r>
              <a:rPr lang="en-US" sz="2400" dirty="0" smtClean="0">
                <a:sym typeface="Symbol" pitchFamily="18" charset="2"/>
              </a:rPr>
              <a:t>(</a:t>
            </a:r>
            <a:r>
              <a:rPr lang="en-US" sz="2400" b="1" dirty="0" smtClean="0">
                <a:sym typeface="Symbol" pitchFamily="18" charset="2"/>
              </a:rPr>
              <a:t>A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smtClean="0">
                <a:latin typeface="Cambria Math"/>
                <a:ea typeface="Cambria Math"/>
                <a:sym typeface="Symbol"/>
              </a:rPr>
              <a:t></a:t>
            </a:r>
            <a:r>
              <a:rPr lang="en-US" sz="2400" b="1" dirty="0" smtClean="0">
                <a:sym typeface="Symbol" pitchFamily="18" charset="2"/>
              </a:rPr>
              <a:t> B</a:t>
            </a:r>
            <a:r>
              <a:rPr lang="en-US" sz="2400" dirty="0" smtClean="0">
                <a:sym typeface="Symbol" pitchFamily="18" charset="2"/>
              </a:rPr>
              <a:t>)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a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sz="2400" dirty="0" smtClean="0"/>
              <a:t>         zero or one of a             (</a:t>
            </a:r>
            <a:r>
              <a:rPr lang="en-US" sz="2400" b="1" dirty="0" smtClean="0"/>
              <a:t>A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smtClean="0">
                <a:latin typeface="Cambria Math"/>
                <a:ea typeface="Cambria Math"/>
                <a:sym typeface="Symbol"/>
              </a:rPr>
              <a:t> </a:t>
            </a:r>
            <a:r>
              <a:rPr lang="en-US" sz="2400" b="1" dirty="0" smtClean="0">
                <a:sym typeface="Symbol"/>
              </a:rPr>
              <a:t></a:t>
            </a:r>
            <a:r>
              <a:rPr lang="en-US" sz="2400" dirty="0" smtClean="0">
                <a:sym typeface="Symbol" pitchFamily="18" charset="2"/>
              </a:rPr>
              <a:t>)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a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400" dirty="0" smtClean="0"/>
              <a:t>         zero or more of a          </a:t>
            </a:r>
            <a:r>
              <a:rPr lang="en-US" sz="2400" b="1" dirty="0" smtClean="0"/>
              <a:t>A</a:t>
            </a:r>
            <a:r>
              <a:rPr lang="en-US" sz="2400" dirty="0" smtClean="0"/>
              <a:t>*</a:t>
            </a:r>
          </a:p>
          <a:p>
            <a:pPr marL="457200" lvl="1" indent="0">
              <a:buFont typeface="Arial" charset="0"/>
              <a:buNone/>
              <a:defRPr/>
            </a:pPr>
            <a:r>
              <a:rPr lang="en-US" sz="2400" dirty="0" smtClean="0"/>
              <a:t>a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sz="2400" dirty="0" smtClean="0"/>
              <a:t>         one or more of a          </a:t>
            </a:r>
            <a:r>
              <a:rPr lang="en-US" sz="2400" b="1" dirty="0" smtClean="0"/>
              <a:t>AA</a:t>
            </a:r>
            <a:r>
              <a:rPr lang="en-US" sz="2400" dirty="0" smtClean="0"/>
              <a:t>* </a:t>
            </a:r>
          </a:p>
          <a:p>
            <a:pPr>
              <a:defRPr/>
            </a:pPr>
            <a:r>
              <a:rPr lang="en-US" sz="2400" dirty="0" smtClean="0">
                <a:cs typeface="Courier New" pitchFamily="49" charset="0"/>
              </a:rPr>
              <a:t>e.g.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^[\-+]?[0-9]*(\.|\,)?[0-9]+$</a:t>
            </a:r>
            <a:r>
              <a:rPr lang="en-US" sz="2400" dirty="0" smtClean="0"/>
              <a:t>      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400" dirty="0" smtClean="0"/>
              <a:t>               General form of decimal number  e.g.  9.12  or -9,8 (Europe)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722F2F-8F08-410B-9FDF-3C0BA37EC78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08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libri" charset="0"/>
              </a:rPr>
              <a:t>Announcements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Reading assignments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</a:rPr>
              <a:t>Today and Monday: </a:t>
            </a:r>
          </a:p>
          <a:p>
            <a:pPr lvl="2" eaLnBrk="1" hangingPunct="1">
              <a:defRPr/>
            </a:pPr>
            <a:r>
              <a:rPr lang="en-US" dirty="0"/>
              <a:t>7</a:t>
            </a:r>
            <a:r>
              <a:rPr lang="en-US" baseline="30000" dirty="0"/>
              <a:t>th</a:t>
            </a:r>
            <a:r>
              <a:rPr lang="en-US" dirty="0"/>
              <a:t> Edition, Section 5.3 and pp. 878-880</a:t>
            </a:r>
          </a:p>
          <a:p>
            <a:pPr lvl="2" eaLnBrk="1" hangingPunct="1">
              <a:defRPr/>
            </a:pPr>
            <a:r>
              <a:rPr lang="en-US" dirty="0"/>
              <a:t>6</a:t>
            </a:r>
            <a:r>
              <a:rPr lang="en-US" baseline="30000" dirty="0"/>
              <a:t>th</a:t>
            </a:r>
            <a:r>
              <a:rPr lang="en-US" dirty="0"/>
              <a:t> Edition, Section 4.3 and pp. 817-819</a:t>
            </a:r>
          </a:p>
          <a:p>
            <a:pPr lvl="2" eaLnBrk="1" hangingPunct="1">
              <a:defRPr/>
            </a:pPr>
            <a:endParaRPr lang="en-US" sz="1400" dirty="0" smtClean="0">
              <a:ea typeface="+mn-ea"/>
            </a:endParaRPr>
          </a:p>
          <a:p>
            <a:pPr lvl="3" eaLnBrk="1" hangingPunct="1">
              <a:defRPr/>
            </a:pPr>
            <a:endParaRPr lang="en-US" sz="2300" dirty="0" smtClean="0">
              <a:ea typeface="+mn-ea"/>
            </a:endParaRPr>
          </a:p>
          <a:p>
            <a:pPr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Midterm Friday, May 10, MGH 389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</a:rPr>
              <a:t>Closed book, closed notes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</a:rPr>
              <a:t>Tables of inference rules and equivalences will be included on test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</a:rPr>
              <a:t>Sample questions from old midterms are now posted</a:t>
            </a:r>
          </a:p>
        </p:txBody>
      </p:sp>
      <p:sp>
        <p:nvSpPr>
          <p:cNvPr id="1638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A9D2DFA8-B96F-984F-A264-ACE8F0D45358}" type="slidenum">
              <a:rPr lang="en-US" sz="1200">
                <a:solidFill>
                  <a:srgbClr val="898989"/>
                </a:solidFill>
              </a:rPr>
              <a:pPr eaLnBrk="1" hangingPunct="1"/>
              <a:t>2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mtClean="0"/>
              <a:t>More examples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All binary strings that have an even # of 1’s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All binary strings that </a:t>
            </a:r>
            <a:r>
              <a:rPr lang="en-US" i="1" smtClean="0"/>
              <a:t>don’t</a:t>
            </a:r>
            <a:r>
              <a:rPr lang="en-US" smtClean="0"/>
              <a:t> contain 101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F8AB05-29F3-419E-A8EE-A67F9AFFD2A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47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Regular expressions can’t specify everything we might want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600" b="1" dirty="0" smtClean="0"/>
          </a:p>
          <a:p>
            <a:r>
              <a:rPr lang="en-US" sz="3600" b="1" dirty="0" smtClean="0"/>
              <a:t>Fact</a:t>
            </a:r>
            <a:r>
              <a:rPr lang="en-US" sz="3600" dirty="0" smtClean="0"/>
              <a:t>: Not all sets of strings can be specified by regular expressions</a:t>
            </a:r>
          </a:p>
          <a:p>
            <a:pPr lvl="1"/>
            <a:r>
              <a:rPr lang="en-US" sz="3200" dirty="0" smtClean="0"/>
              <a:t>One example is the set of binary strings with equal #’s of 0’s and 1’s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94BBE8-59A3-4682-BDC4-997742DA6C9C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75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</a:rPr>
              <a:t>Highlight from last time…</a:t>
            </a:r>
            <a:br>
              <a:rPr lang="en-US" dirty="0" smtClean="0">
                <a:ea typeface="+mj-ea"/>
              </a:rPr>
            </a:br>
            <a:r>
              <a:rPr lang="en-US" dirty="0" smtClean="0">
                <a:ea typeface="+mj-ea"/>
              </a:rPr>
              <a:t>Recursive Definitions of Set 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Recursive definition</a:t>
            </a:r>
          </a:p>
          <a:p>
            <a:pPr lvl="1"/>
            <a:r>
              <a:rPr lang="en-US" i="1">
                <a:latin typeface="Calibri" charset="0"/>
              </a:rPr>
              <a:t>Basis step:</a:t>
            </a:r>
            <a:r>
              <a:rPr lang="en-US">
                <a:latin typeface="Calibri" charset="0"/>
              </a:rPr>
              <a:t>  Some specific elements are in S </a:t>
            </a:r>
          </a:p>
          <a:p>
            <a:pPr lvl="1"/>
            <a:r>
              <a:rPr lang="en-US" i="1">
                <a:latin typeface="Calibri" charset="0"/>
              </a:rPr>
              <a:t>Recursive step: </a:t>
            </a:r>
            <a:r>
              <a:rPr lang="en-US">
                <a:latin typeface="Calibri" charset="0"/>
              </a:rPr>
              <a:t> Given some existing named elements in S some new objects constructed from these named elements are also in S.</a:t>
            </a:r>
          </a:p>
          <a:p>
            <a:pPr lvl="1"/>
            <a:r>
              <a:rPr lang="en-US">
                <a:latin typeface="Calibri" charset="0"/>
              </a:rPr>
              <a:t>Exclusion rule:  Every element in S follows from basis steps and a finite number of recursive steps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4AD7-9620-D842-AE22-C311D97F8C8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Highlight from last time…</a:t>
            </a:r>
            <a:br>
              <a:rPr lang="en-US" dirty="0"/>
            </a:br>
            <a:r>
              <a:rPr lang="en-US" dirty="0" smtClean="0">
                <a:latin typeface="Calibri" charset="0"/>
              </a:rPr>
              <a:t>Strings</a:t>
            </a:r>
            <a:endParaRPr lang="en-US" dirty="0">
              <a:latin typeface="Calibri" charset="0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>
                <a:latin typeface="Calibri" charset="0"/>
              </a:rPr>
              <a:t>An </a:t>
            </a:r>
            <a:r>
              <a:rPr lang="en-US" i="1" dirty="0">
                <a:latin typeface="Calibri" charset="0"/>
              </a:rPr>
              <a:t>alphabet</a:t>
            </a:r>
            <a:r>
              <a:rPr lang="en-US" dirty="0">
                <a:latin typeface="Calibri" charset="0"/>
              </a:rPr>
              <a:t> </a:t>
            </a:r>
            <a:r>
              <a:rPr lang="en-US" dirty="0">
                <a:latin typeface="Symbol" charset="0"/>
                <a:sym typeface="Symbol" charset="0"/>
              </a:rPr>
              <a:t> </a:t>
            </a:r>
            <a:r>
              <a:rPr lang="en-US" dirty="0">
                <a:latin typeface="Calibri" charset="0"/>
              </a:rPr>
              <a:t>is any finite set of characters.</a:t>
            </a:r>
          </a:p>
          <a:p>
            <a:r>
              <a:rPr lang="en-US" dirty="0">
                <a:latin typeface="Calibri" charset="0"/>
              </a:rPr>
              <a:t>The set </a:t>
            </a:r>
            <a:r>
              <a:rPr lang="en-US" dirty="0">
                <a:latin typeface="Symbol" charset="0"/>
                <a:sym typeface="Symbol" charset="0"/>
              </a:rPr>
              <a:t></a:t>
            </a:r>
            <a:r>
              <a:rPr lang="en-US" dirty="0">
                <a:latin typeface="Calibri" charset="0"/>
              </a:rPr>
              <a:t>* of </a:t>
            </a:r>
            <a:r>
              <a:rPr lang="en-US" i="1" dirty="0">
                <a:latin typeface="Calibri" charset="0"/>
              </a:rPr>
              <a:t>strings</a:t>
            </a:r>
            <a:r>
              <a:rPr lang="en-US" dirty="0">
                <a:latin typeface="Calibri" charset="0"/>
              </a:rPr>
              <a:t> over the alphabet </a:t>
            </a:r>
            <a:r>
              <a:rPr lang="en-US" dirty="0">
                <a:latin typeface="Symbol" charset="0"/>
                <a:sym typeface="Symbol" charset="0"/>
              </a:rPr>
              <a:t></a:t>
            </a:r>
            <a:r>
              <a:rPr lang="en-US" dirty="0">
                <a:latin typeface="Calibri" charset="0"/>
              </a:rPr>
              <a:t> is defined by</a:t>
            </a:r>
          </a:p>
          <a:p>
            <a:pPr lvl="1"/>
            <a:r>
              <a:rPr lang="en-US" b="1" dirty="0">
                <a:latin typeface="Calibri" charset="0"/>
              </a:rPr>
              <a:t>Basis:  </a:t>
            </a:r>
            <a:r>
              <a:rPr lang="en-US" dirty="0">
                <a:latin typeface="Symbol" charset="0"/>
                <a:sym typeface="Symbol" charset="0"/>
              </a:rPr>
              <a:t></a:t>
            </a:r>
            <a:r>
              <a:rPr lang="en-US" dirty="0">
                <a:latin typeface="Calibri" charset="0"/>
              </a:rPr>
              <a:t> </a:t>
            </a:r>
            <a:r>
              <a:rPr lang="en-US" dirty="0">
                <a:latin typeface="Symbol" charset="0"/>
                <a:sym typeface="Symbol" charset="0"/>
              </a:rPr>
              <a:t></a:t>
            </a:r>
            <a:r>
              <a:rPr lang="en-US" dirty="0">
                <a:latin typeface="Calibri" charset="0"/>
              </a:rPr>
              <a:t> </a:t>
            </a:r>
            <a:r>
              <a:rPr lang="en-US" dirty="0">
                <a:latin typeface="Symbol" charset="0"/>
                <a:sym typeface="Symbol" charset="0"/>
              </a:rPr>
              <a:t></a:t>
            </a:r>
            <a:r>
              <a:rPr lang="en-US" dirty="0" smtClean="0">
                <a:latin typeface="Calibri" charset="0"/>
              </a:rPr>
              <a:t>*  </a:t>
            </a:r>
            <a:r>
              <a:rPr lang="en-US" dirty="0">
                <a:latin typeface="Calibri" charset="0"/>
              </a:rPr>
              <a:t>(</a:t>
            </a:r>
            <a:r>
              <a:rPr lang="en-US" dirty="0">
                <a:latin typeface="Symbol" charset="0"/>
                <a:sym typeface="Symbol" charset="0"/>
              </a:rPr>
              <a:t></a:t>
            </a:r>
            <a:r>
              <a:rPr lang="en-US" dirty="0">
                <a:latin typeface="Calibri" charset="0"/>
              </a:rPr>
              <a:t> is the empty string)</a:t>
            </a:r>
          </a:p>
          <a:p>
            <a:pPr lvl="1"/>
            <a:r>
              <a:rPr lang="en-US" b="1" dirty="0">
                <a:latin typeface="Calibri" charset="0"/>
              </a:rPr>
              <a:t>Recursive:  </a:t>
            </a:r>
            <a:r>
              <a:rPr lang="en-US" dirty="0">
                <a:latin typeface="Calibri" charset="0"/>
              </a:rPr>
              <a:t>if w </a:t>
            </a:r>
            <a:r>
              <a:rPr lang="en-US" dirty="0">
                <a:latin typeface="Symbol" charset="0"/>
                <a:sym typeface="Symbol" charset="0"/>
              </a:rPr>
              <a:t></a:t>
            </a:r>
            <a:r>
              <a:rPr lang="en-US" dirty="0">
                <a:latin typeface="Calibri" charset="0"/>
              </a:rPr>
              <a:t> </a:t>
            </a:r>
            <a:r>
              <a:rPr lang="en-US" dirty="0">
                <a:latin typeface="Symbol" charset="0"/>
                <a:sym typeface="Symbol" charset="0"/>
              </a:rPr>
              <a:t></a:t>
            </a:r>
            <a:r>
              <a:rPr lang="en-US" dirty="0">
                <a:latin typeface="Calibri" charset="0"/>
              </a:rPr>
              <a:t>*, </a:t>
            </a:r>
            <a:r>
              <a:rPr lang="en-US" dirty="0" smtClean="0">
                <a:latin typeface="Calibri" charset="0"/>
              </a:rPr>
              <a:t>a </a:t>
            </a:r>
            <a:r>
              <a:rPr lang="en-US" dirty="0">
                <a:latin typeface="Symbol" charset="0"/>
                <a:sym typeface="Symbol" charset="0"/>
              </a:rPr>
              <a:t></a:t>
            </a:r>
            <a:r>
              <a:rPr lang="en-US" dirty="0">
                <a:latin typeface="Calibri" charset="0"/>
              </a:rPr>
              <a:t> </a:t>
            </a:r>
            <a:r>
              <a:rPr lang="en-US" dirty="0">
                <a:latin typeface="Symbol" charset="0"/>
                <a:sym typeface="Symbol" charset="0"/>
              </a:rPr>
              <a:t></a:t>
            </a:r>
            <a:r>
              <a:rPr lang="en-US" dirty="0">
                <a:latin typeface="Calibri" charset="0"/>
              </a:rPr>
              <a:t>, then </a:t>
            </a:r>
            <a:r>
              <a:rPr lang="en-US" smtClean="0">
                <a:latin typeface="Calibri" charset="0"/>
              </a:rPr>
              <a:t>wa </a:t>
            </a:r>
            <a:r>
              <a:rPr lang="en-US" dirty="0">
                <a:latin typeface="Symbol" charset="0"/>
                <a:sym typeface="Symbol" charset="0"/>
              </a:rPr>
              <a:t></a:t>
            </a:r>
            <a:r>
              <a:rPr lang="en-US" dirty="0">
                <a:latin typeface="Calibri" charset="0"/>
              </a:rPr>
              <a:t> </a:t>
            </a:r>
            <a:r>
              <a:rPr lang="en-US" dirty="0">
                <a:latin typeface="Symbol" charset="0"/>
                <a:sym typeface="Symbol" charset="0"/>
              </a:rPr>
              <a:t></a:t>
            </a:r>
            <a:r>
              <a:rPr lang="en-US" dirty="0">
                <a:latin typeface="Calibri" charset="0"/>
              </a:rPr>
              <a:t>*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4AD7-9620-D842-AE22-C311D97F8C8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Highlight from last time…</a:t>
            </a:r>
            <a:br>
              <a:rPr lang="en-US" dirty="0"/>
            </a:br>
            <a:r>
              <a:rPr lang="en-US" dirty="0" smtClean="0"/>
              <a:t>Functions on recursively defined sets</a:t>
            </a:r>
          </a:p>
        </p:txBody>
      </p:sp>
      <p:sp>
        <p:nvSpPr>
          <p:cNvPr id="4" name="TextBox 3"/>
          <p:cNvSpPr txBox="1"/>
          <p:nvPr>
            <p:custDataLst>
              <p:tags r:id="rId2"/>
            </p:custDataLst>
          </p:nvPr>
        </p:nvSpPr>
        <p:spPr>
          <a:xfrm>
            <a:off x="685800" y="1676400"/>
            <a:ext cx="7772400" cy="5632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 err="1">
                <a:latin typeface="+mn-lt"/>
              </a:rPr>
              <a:t>len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/>
              <a:t>(</a:t>
            </a:r>
            <a:r>
              <a:rPr lang="en-US" sz="2800" dirty="0">
                <a:latin typeface="Symbol"/>
                <a:sym typeface="Symbol"/>
              </a:rPr>
              <a:t></a:t>
            </a:r>
            <a:r>
              <a:rPr lang="en-US" sz="2800" dirty="0"/>
              <a:t>) = 0;</a:t>
            </a:r>
          </a:p>
          <a:p>
            <a:pPr>
              <a:defRPr/>
            </a:pPr>
            <a:r>
              <a:rPr lang="en-US" sz="2800" dirty="0" err="1">
                <a:latin typeface="+mn-lt"/>
              </a:rPr>
              <a:t>len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/>
              <a:t>(</a:t>
            </a:r>
            <a:r>
              <a:rPr lang="en-US" sz="2800" dirty="0" err="1"/>
              <a:t>wa</a:t>
            </a:r>
            <a:r>
              <a:rPr lang="en-US" sz="2800" dirty="0"/>
              <a:t>) = 1 + </a:t>
            </a:r>
            <a:r>
              <a:rPr lang="en-US" sz="2800" dirty="0" err="1">
                <a:latin typeface="+mn-lt"/>
              </a:rPr>
              <a:t>len</a:t>
            </a:r>
            <a:r>
              <a:rPr lang="en-US" sz="2800" dirty="0"/>
              <a:t>(w); for w </a:t>
            </a:r>
            <a:r>
              <a:rPr lang="en-US" sz="2800" dirty="0">
                <a:solidFill>
                  <a:prstClr val="black"/>
                </a:solidFill>
                <a:latin typeface="Symbol"/>
                <a:sym typeface="Symbol"/>
              </a:rPr>
              <a:t></a:t>
            </a:r>
            <a:r>
              <a:rPr lang="en-US" sz="2800" dirty="0"/>
              <a:t> </a:t>
            </a:r>
            <a:r>
              <a:rPr lang="en-US" sz="2800" dirty="0">
                <a:latin typeface="Symbol"/>
                <a:sym typeface="Symbol"/>
              </a:rPr>
              <a:t></a:t>
            </a:r>
            <a:r>
              <a:rPr lang="en-US" sz="2800" dirty="0"/>
              <a:t>*, a </a:t>
            </a:r>
            <a:r>
              <a:rPr lang="en-US" sz="2800" dirty="0">
                <a:solidFill>
                  <a:prstClr val="black"/>
                </a:solidFill>
                <a:latin typeface="Symbol"/>
                <a:sym typeface="Symbol"/>
              </a:rPr>
              <a:t></a:t>
            </a:r>
            <a:r>
              <a:rPr lang="en-US" sz="2800" dirty="0"/>
              <a:t> </a:t>
            </a:r>
            <a:r>
              <a:rPr lang="en-US" sz="2800" dirty="0">
                <a:latin typeface="Symbol"/>
                <a:sym typeface="Symbol"/>
              </a:rPr>
              <a:t></a:t>
            </a:r>
          </a:p>
          <a:p>
            <a:pPr>
              <a:defRPr/>
            </a:pPr>
            <a:endParaRPr lang="en-US" sz="2400" dirty="0">
              <a:sym typeface="Symbol"/>
            </a:endParaRPr>
          </a:p>
          <a:p>
            <a:pPr>
              <a:defRPr/>
            </a:pPr>
            <a:r>
              <a:rPr lang="en-US" sz="2800" dirty="0">
                <a:latin typeface="+mn-lt"/>
                <a:sym typeface="Symbol"/>
              </a:rPr>
              <a:t>Reversal:</a:t>
            </a:r>
          </a:p>
          <a:p>
            <a:pPr>
              <a:defRPr/>
            </a:pPr>
            <a:r>
              <a:rPr lang="en-US" sz="2800" dirty="0">
                <a:latin typeface="Symbol"/>
                <a:sym typeface="Symbol"/>
              </a:rPr>
              <a:t></a:t>
            </a:r>
            <a:r>
              <a:rPr lang="en-US" sz="2800" baseline="30000" dirty="0">
                <a:sym typeface="Symbol"/>
              </a:rPr>
              <a:t>R </a:t>
            </a:r>
            <a:r>
              <a:rPr lang="en-US" sz="2800" dirty="0">
                <a:sym typeface="Symbol"/>
              </a:rPr>
              <a:t>=</a:t>
            </a:r>
            <a:r>
              <a:rPr lang="en-US" sz="2800" dirty="0">
                <a:latin typeface="Symbol"/>
                <a:sym typeface="Symbol"/>
              </a:rPr>
              <a:t> </a:t>
            </a:r>
            <a:endParaRPr lang="en-US" sz="2800" dirty="0">
              <a:sym typeface="Symbol"/>
            </a:endParaRPr>
          </a:p>
          <a:p>
            <a:pPr>
              <a:defRPr/>
            </a:pPr>
            <a:r>
              <a:rPr lang="en-US" sz="2800" dirty="0">
                <a:latin typeface="Arial" pitchFamily="34" charset="0"/>
                <a:cs typeface="Arial" pitchFamily="34" charset="0"/>
                <a:sym typeface="Symbol"/>
              </a:rPr>
              <a:t>(</a:t>
            </a:r>
            <a:r>
              <a:rPr lang="en-US" sz="2800" dirty="0" err="1">
                <a:latin typeface="Arial" pitchFamily="34" charset="0"/>
                <a:cs typeface="Arial" pitchFamily="34" charset="0"/>
                <a:sym typeface="Symbol"/>
              </a:rPr>
              <a:t>wa</a:t>
            </a:r>
            <a:r>
              <a:rPr lang="en-US" sz="2800" dirty="0">
                <a:latin typeface="Arial" pitchFamily="34" charset="0"/>
                <a:cs typeface="Arial" pitchFamily="34" charset="0"/>
                <a:sym typeface="Symbol"/>
              </a:rPr>
              <a:t>)</a:t>
            </a:r>
            <a:r>
              <a:rPr lang="en-US" sz="2800" baseline="30000" dirty="0">
                <a:latin typeface="Arial" pitchFamily="34" charset="0"/>
                <a:cs typeface="Arial" pitchFamily="34" charset="0"/>
                <a:sym typeface="Symbol"/>
              </a:rPr>
              <a:t>R </a:t>
            </a:r>
            <a:r>
              <a:rPr lang="en-US" sz="2800" dirty="0">
                <a:latin typeface="Arial" pitchFamily="34" charset="0"/>
                <a:cs typeface="Arial" pitchFamily="34" charset="0"/>
                <a:sym typeface="Symbol"/>
              </a:rPr>
              <a:t>= </a:t>
            </a:r>
            <a:r>
              <a:rPr lang="en-US" sz="2800" dirty="0" err="1">
                <a:latin typeface="Arial" pitchFamily="34" charset="0"/>
                <a:cs typeface="Arial" pitchFamily="34" charset="0"/>
                <a:sym typeface="Symbol"/>
              </a:rPr>
              <a:t>aw</a:t>
            </a:r>
            <a:r>
              <a:rPr lang="en-US" sz="2800" baseline="30000" dirty="0" err="1">
                <a:latin typeface="Arial" pitchFamily="34" charset="0"/>
                <a:cs typeface="Arial" pitchFamily="34" charset="0"/>
                <a:sym typeface="Symbol"/>
              </a:rPr>
              <a:t>R</a:t>
            </a:r>
            <a:r>
              <a:rPr lang="en-US" sz="2800" baseline="30000" dirty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n-US" sz="2800" dirty="0">
                <a:latin typeface="+mn-lt"/>
                <a:sym typeface="Symbol"/>
              </a:rPr>
              <a:t>for</a:t>
            </a:r>
            <a:r>
              <a:rPr lang="en-US" sz="2800" dirty="0">
                <a:sym typeface="Symbol"/>
              </a:rPr>
              <a:t> </a:t>
            </a:r>
            <a:r>
              <a:rPr lang="en-US" sz="2800" dirty="0">
                <a:latin typeface="Arial"/>
                <a:sym typeface="Symbol"/>
              </a:rPr>
              <a:t>w</a:t>
            </a:r>
            <a:r>
              <a:rPr lang="en-US" sz="2800" dirty="0">
                <a:sym typeface="Symbol"/>
              </a:rPr>
              <a:t> </a:t>
            </a:r>
            <a:r>
              <a:rPr lang="en-US" sz="2800" dirty="0">
                <a:latin typeface="Symbol"/>
                <a:sym typeface="Symbol"/>
              </a:rPr>
              <a:t></a:t>
            </a:r>
            <a:r>
              <a:rPr lang="en-US" sz="2800" dirty="0">
                <a:sym typeface="Symbol"/>
              </a:rPr>
              <a:t> </a:t>
            </a:r>
            <a:r>
              <a:rPr lang="en-US" sz="2800" dirty="0">
                <a:latin typeface="Symbol"/>
                <a:sym typeface="Symbol"/>
              </a:rPr>
              <a:t></a:t>
            </a:r>
            <a:r>
              <a:rPr lang="en-US" sz="2800" dirty="0">
                <a:sym typeface="Symbol"/>
              </a:rPr>
              <a:t>*, a </a:t>
            </a:r>
            <a:r>
              <a:rPr lang="en-US" sz="2800" dirty="0">
                <a:latin typeface="Symbol"/>
                <a:sym typeface="Symbol"/>
              </a:rPr>
              <a:t></a:t>
            </a:r>
            <a:r>
              <a:rPr lang="en-US" sz="2800" dirty="0">
                <a:sym typeface="Symbol"/>
              </a:rPr>
              <a:t> </a:t>
            </a:r>
            <a:r>
              <a:rPr lang="en-US" sz="2800" dirty="0">
                <a:latin typeface="Symbol"/>
                <a:sym typeface="Symbol"/>
              </a:rPr>
              <a:t></a:t>
            </a:r>
          </a:p>
          <a:p>
            <a:pPr>
              <a:defRPr/>
            </a:pPr>
            <a:endParaRPr lang="en-US" sz="2400" dirty="0">
              <a:latin typeface="Symbol"/>
              <a:sym typeface="Symbol"/>
            </a:endParaRPr>
          </a:p>
          <a:p>
            <a:pPr>
              <a:defRPr/>
            </a:pPr>
            <a:r>
              <a:rPr lang="en-US" sz="2800" dirty="0">
                <a:latin typeface="+mn-lt"/>
                <a:sym typeface="Symbol"/>
              </a:rPr>
              <a:t>Concatenation:</a:t>
            </a:r>
          </a:p>
          <a:p>
            <a:pPr>
              <a:defRPr/>
            </a:pPr>
            <a:r>
              <a:rPr lang="en-US" sz="2800" dirty="0">
                <a:latin typeface="Arial" pitchFamily="34" charset="0"/>
                <a:cs typeface="Arial" pitchFamily="34" charset="0"/>
                <a:sym typeface="Symbol"/>
              </a:rPr>
              <a:t>x</a:t>
            </a:r>
            <a:r>
              <a:rPr lang="en-US" sz="2800" dirty="0">
                <a:latin typeface="+mn-lt"/>
                <a:sym typeface="Symbol"/>
              </a:rPr>
              <a:t> </a:t>
            </a:r>
            <a:r>
              <a:rPr lang="en-US" sz="2800" dirty="0">
                <a:latin typeface="+mn-lt"/>
                <a:ea typeface="Cambria Math"/>
                <a:sym typeface="Symbol"/>
              </a:rPr>
              <a:t>•</a:t>
            </a:r>
            <a:r>
              <a:rPr lang="en-US" sz="2800" dirty="0">
                <a:latin typeface="+mn-lt"/>
                <a:sym typeface="Symbol"/>
              </a:rPr>
              <a:t> </a:t>
            </a:r>
            <a:r>
              <a:rPr lang="en-US" sz="2800" dirty="0">
                <a:latin typeface="Symbol" pitchFamily="18" charset="2"/>
                <a:sym typeface="Symbol"/>
              </a:rPr>
              <a:t></a:t>
            </a:r>
            <a:r>
              <a:rPr lang="en-US" sz="2800" dirty="0">
                <a:latin typeface="+mn-lt"/>
                <a:sym typeface="Symbol"/>
              </a:rPr>
              <a:t> = </a:t>
            </a:r>
            <a:r>
              <a:rPr lang="en-US" sz="2800" dirty="0">
                <a:latin typeface="Arial" pitchFamily="34" charset="0"/>
                <a:cs typeface="Arial" pitchFamily="34" charset="0"/>
                <a:sym typeface="Symbol"/>
              </a:rPr>
              <a:t>x</a:t>
            </a:r>
            <a:r>
              <a:rPr lang="en-US" sz="2800" dirty="0">
                <a:latin typeface="+mn-lt"/>
                <a:sym typeface="Symbol"/>
              </a:rPr>
              <a:t> for </a:t>
            </a:r>
            <a:r>
              <a:rPr lang="en-US" sz="2800" dirty="0">
                <a:latin typeface="Arial" pitchFamily="34" charset="0"/>
                <a:cs typeface="Arial" pitchFamily="34" charset="0"/>
                <a:sym typeface="Symbol"/>
              </a:rPr>
              <a:t>x</a:t>
            </a:r>
            <a:r>
              <a:rPr lang="en-US" sz="2800" dirty="0">
                <a:latin typeface="+mn-lt"/>
                <a:sym typeface="Symbol"/>
              </a:rPr>
              <a:t> </a:t>
            </a:r>
            <a:r>
              <a:rPr lang="en-US" sz="2800" dirty="0">
                <a:latin typeface="Symbol"/>
                <a:sym typeface="Symbol"/>
              </a:rPr>
              <a:t></a:t>
            </a:r>
            <a:r>
              <a:rPr lang="en-US" sz="2800" dirty="0">
                <a:latin typeface="+mn-lt"/>
                <a:sym typeface="Symbol"/>
              </a:rPr>
              <a:t> </a:t>
            </a:r>
            <a:r>
              <a:rPr lang="en-US" sz="2800" dirty="0">
                <a:latin typeface="Symbol"/>
                <a:sym typeface="Symbol"/>
              </a:rPr>
              <a:t></a:t>
            </a:r>
            <a:r>
              <a:rPr lang="en-US" sz="2800" dirty="0">
                <a:latin typeface="+mn-lt"/>
                <a:sym typeface="Symbol"/>
              </a:rPr>
              <a:t>*</a:t>
            </a:r>
          </a:p>
          <a:p>
            <a:pPr>
              <a:defRPr/>
            </a:pPr>
            <a:r>
              <a:rPr lang="en-US" sz="2800" dirty="0">
                <a:latin typeface="Arial" pitchFamily="34" charset="0"/>
                <a:cs typeface="Arial" pitchFamily="34" charset="0"/>
                <a:sym typeface="Symbol"/>
              </a:rPr>
              <a:t>x</a:t>
            </a:r>
            <a:r>
              <a:rPr lang="en-US" sz="2800" dirty="0">
                <a:latin typeface="+mn-lt"/>
                <a:sym typeface="Symbol"/>
              </a:rPr>
              <a:t> </a:t>
            </a:r>
            <a:r>
              <a:rPr lang="en-US" sz="2800" dirty="0">
                <a:latin typeface="+mn-lt"/>
                <a:ea typeface="Cambria Math"/>
                <a:sym typeface="Symbol"/>
              </a:rPr>
              <a:t>•</a:t>
            </a:r>
            <a:r>
              <a:rPr lang="en-US" sz="2800" dirty="0">
                <a:latin typeface="+mn-lt"/>
                <a:sym typeface="Symbol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  <a:sym typeface="Symbol"/>
              </a:rPr>
              <a:t>wa</a:t>
            </a:r>
            <a:r>
              <a:rPr lang="en-US" sz="2800" dirty="0">
                <a:latin typeface="+mn-lt"/>
                <a:sym typeface="Symbol"/>
              </a:rPr>
              <a:t> = </a:t>
            </a:r>
            <a:r>
              <a:rPr lang="en-US" sz="2800" dirty="0">
                <a:latin typeface="Arial" pitchFamily="34" charset="0"/>
                <a:cs typeface="Arial" pitchFamily="34" charset="0"/>
                <a:sym typeface="Symbol"/>
              </a:rPr>
              <a:t>(x </a:t>
            </a:r>
            <a:r>
              <a:rPr lang="en-US" sz="2800" dirty="0">
                <a:latin typeface="Arial" pitchFamily="34" charset="0"/>
                <a:ea typeface="Cambria Math"/>
                <a:cs typeface="Arial" pitchFamily="34" charset="0"/>
                <a:sym typeface="Symbol"/>
              </a:rPr>
              <a:t>•</a:t>
            </a:r>
            <a:r>
              <a:rPr lang="en-US" sz="2800" dirty="0">
                <a:latin typeface="Arial" pitchFamily="34" charset="0"/>
                <a:cs typeface="Arial" pitchFamily="34" charset="0"/>
                <a:sym typeface="Symbol"/>
              </a:rPr>
              <a:t> w)a </a:t>
            </a:r>
            <a:r>
              <a:rPr lang="en-US" sz="2800" dirty="0">
                <a:latin typeface="+mn-lt"/>
                <a:sym typeface="Symbol"/>
              </a:rPr>
              <a:t>for </a:t>
            </a:r>
            <a:r>
              <a:rPr lang="en-US" sz="2800" dirty="0">
                <a:latin typeface="Arial" pitchFamily="34" charset="0"/>
                <a:cs typeface="Arial" pitchFamily="34" charset="0"/>
                <a:sym typeface="Symbol"/>
              </a:rPr>
              <a:t>x, w </a:t>
            </a:r>
            <a:r>
              <a:rPr lang="en-US" sz="2800" dirty="0">
                <a:latin typeface="Symbol"/>
                <a:sym typeface="Symbol"/>
              </a:rPr>
              <a:t></a:t>
            </a:r>
            <a:r>
              <a:rPr lang="en-US" sz="2800" dirty="0">
                <a:latin typeface="+mn-lt"/>
                <a:sym typeface="Symbol"/>
              </a:rPr>
              <a:t> </a:t>
            </a:r>
            <a:r>
              <a:rPr lang="en-US" sz="2800" dirty="0">
                <a:latin typeface="Symbol"/>
                <a:sym typeface="Symbol"/>
              </a:rPr>
              <a:t></a:t>
            </a:r>
            <a:r>
              <a:rPr lang="en-US" sz="2800" dirty="0">
                <a:latin typeface="+mn-lt"/>
                <a:sym typeface="Symbol"/>
              </a:rPr>
              <a:t>*, </a:t>
            </a:r>
            <a:r>
              <a:rPr lang="en-US" sz="2800" dirty="0">
                <a:latin typeface="Arial" pitchFamily="34" charset="0"/>
                <a:cs typeface="Arial" pitchFamily="34" charset="0"/>
                <a:sym typeface="Symbol"/>
              </a:rPr>
              <a:t>a</a:t>
            </a:r>
            <a:r>
              <a:rPr lang="en-US" sz="2800" dirty="0">
                <a:latin typeface="+mn-lt"/>
                <a:sym typeface="Symbol"/>
              </a:rPr>
              <a:t> </a:t>
            </a:r>
            <a:r>
              <a:rPr lang="en-US" sz="2800" dirty="0">
                <a:latin typeface="Symbol"/>
                <a:sym typeface="Symbol"/>
              </a:rPr>
              <a:t></a:t>
            </a:r>
            <a:r>
              <a:rPr lang="en-US" sz="2800" dirty="0">
                <a:latin typeface="+mn-lt"/>
                <a:sym typeface="Symbol"/>
              </a:rPr>
              <a:t> </a:t>
            </a:r>
            <a:r>
              <a:rPr lang="en-US" sz="2800" dirty="0">
                <a:latin typeface="Symbol"/>
                <a:sym typeface="Symbol"/>
              </a:rPr>
              <a:t></a:t>
            </a:r>
          </a:p>
          <a:p>
            <a:pPr>
              <a:defRPr/>
            </a:pPr>
            <a:endParaRPr lang="en-US" sz="2800" dirty="0">
              <a:latin typeface="Symbol"/>
              <a:sym typeface="Symbol"/>
            </a:endParaRPr>
          </a:p>
          <a:p>
            <a:pPr>
              <a:defRPr/>
            </a:pPr>
            <a:endParaRPr lang="en-US" sz="2800" dirty="0">
              <a:latin typeface="+mn-lt"/>
              <a:sym typeface="Symbol"/>
            </a:endParaRPr>
          </a:p>
          <a:p>
            <a:pPr>
              <a:defRPr/>
            </a:pPr>
            <a:endParaRPr lang="en-US" sz="2400" dirty="0">
              <a:latin typeface="+mn-lt"/>
              <a:sym typeface="Symbo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4AD7-9620-D842-AE22-C311D97F8C8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34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Highlight from last time…</a:t>
            </a:r>
            <a:br>
              <a:rPr lang="en-US" dirty="0"/>
            </a:br>
            <a:r>
              <a:rPr lang="en-US" dirty="0" smtClean="0"/>
              <a:t>Rooted Binary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Basis:   </a:t>
            </a:r>
            <a:r>
              <a:rPr lang="en-US" dirty="0" smtClean="0"/>
              <a:t>•  is a rooted binary tree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b="1" dirty="0" smtClean="0"/>
              <a:t>Recursive Step:   </a:t>
            </a:r>
            <a:r>
              <a:rPr lang="en-US" dirty="0" smtClean="0"/>
              <a:t>If             and          are rooted 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                                                	binary trees                                                            	then so is: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C592AD-EAF6-4E5E-87B9-02E86BE7176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pSp>
        <p:nvGrpSpPr>
          <p:cNvPr id="10247" name="Group 8"/>
          <p:cNvGrpSpPr>
            <a:grpSpLocks/>
          </p:cNvGrpSpPr>
          <p:nvPr/>
        </p:nvGrpSpPr>
        <p:grpSpPr bwMode="auto">
          <a:xfrm>
            <a:off x="4038600" y="2438400"/>
            <a:ext cx="1060450" cy="1143000"/>
            <a:chOff x="3810000" y="2743200"/>
            <a:chExt cx="1060704" cy="1219200"/>
          </a:xfrm>
        </p:grpSpPr>
        <p:sp>
          <p:nvSpPr>
            <p:cNvPr id="7" name="Isosceles Triangle 6"/>
            <p:cNvSpPr/>
            <p:nvPr/>
          </p:nvSpPr>
          <p:spPr>
            <a:xfrm>
              <a:off x="3810000" y="2819401"/>
              <a:ext cx="1060704" cy="1142999"/>
            </a:xfrm>
            <a:prstGeom prst="triangle">
              <a:avLst/>
            </a:prstGeom>
            <a:noFill/>
            <a:ln w="444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200" b="1" dirty="0">
                  <a:solidFill>
                    <a:schemeClr val="tx1"/>
                  </a:solidFill>
                </a:rPr>
                <a:t>T</a:t>
              </a:r>
              <a:r>
                <a:rPr lang="en-US" sz="3200" b="1" baseline="-25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4267310" y="2743200"/>
              <a:ext cx="136558" cy="13716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0248" name="Group 9"/>
          <p:cNvGrpSpPr>
            <a:grpSpLocks/>
          </p:cNvGrpSpPr>
          <p:nvPr/>
        </p:nvGrpSpPr>
        <p:grpSpPr bwMode="auto">
          <a:xfrm>
            <a:off x="5638800" y="2286000"/>
            <a:ext cx="1060450" cy="1371600"/>
            <a:chOff x="3810000" y="2743200"/>
            <a:chExt cx="1060704" cy="1219200"/>
          </a:xfrm>
        </p:grpSpPr>
        <p:sp>
          <p:nvSpPr>
            <p:cNvPr id="11" name="Isosceles Triangle 10"/>
            <p:cNvSpPr/>
            <p:nvPr/>
          </p:nvSpPr>
          <p:spPr>
            <a:xfrm>
              <a:off x="3810000" y="2819400"/>
              <a:ext cx="1060704" cy="1143000"/>
            </a:xfrm>
            <a:prstGeom prst="triangle">
              <a:avLst/>
            </a:prstGeom>
            <a:noFill/>
            <a:ln w="444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200" b="1" dirty="0">
                  <a:solidFill>
                    <a:schemeClr val="tx1"/>
                  </a:solidFill>
                </a:rPr>
                <a:t>T</a:t>
              </a:r>
              <a:r>
                <a:rPr lang="en-US" sz="3200" b="1" baseline="-25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4267310" y="2743200"/>
              <a:ext cx="136558" cy="13687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0249" name="Group 12"/>
          <p:cNvGrpSpPr>
            <a:grpSpLocks/>
          </p:cNvGrpSpPr>
          <p:nvPr/>
        </p:nvGrpSpPr>
        <p:grpSpPr bwMode="auto">
          <a:xfrm>
            <a:off x="3505200" y="4800600"/>
            <a:ext cx="1060450" cy="1143000"/>
            <a:chOff x="3810000" y="2743200"/>
            <a:chExt cx="1060704" cy="1219200"/>
          </a:xfrm>
        </p:grpSpPr>
        <p:sp>
          <p:nvSpPr>
            <p:cNvPr id="14" name="Isosceles Triangle 13"/>
            <p:cNvSpPr/>
            <p:nvPr/>
          </p:nvSpPr>
          <p:spPr>
            <a:xfrm>
              <a:off x="3810000" y="2819401"/>
              <a:ext cx="1060704" cy="1142999"/>
            </a:xfrm>
            <a:prstGeom prst="triangle">
              <a:avLst/>
            </a:prstGeom>
            <a:noFill/>
            <a:ln w="444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200" b="1" dirty="0">
                  <a:solidFill>
                    <a:schemeClr val="tx1"/>
                  </a:solidFill>
                </a:rPr>
                <a:t>T</a:t>
              </a:r>
              <a:r>
                <a:rPr lang="en-US" sz="3200" b="1" baseline="-25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5" name="Oval 14"/>
            <p:cNvSpPr/>
            <p:nvPr/>
          </p:nvSpPr>
          <p:spPr>
            <a:xfrm>
              <a:off x="4267310" y="2743200"/>
              <a:ext cx="136558" cy="13716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0250" name="Group 15"/>
          <p:cNvGrpSpPr>
            <a:grpSpLocks/>
          </p:cNvGrpSpPr>
          <p:nvPr/>
        </p:nvGrpSpPr>
        <p:grpSpPr bwMode="auto">
          <a:xfrm>
            <a:off x="4800600" y="4648200"/>
            <a:ext cx="1060450" cy="1371600"/>
            <a:chOff x="3810000" y="2743200"/>
            <a:chExt cx="1060704" cy="1219200"/>
          </a:xfrm>
        </p:grpSpPr>
        <p:sp>
          <p:nvSpPr>
            <p:cNvPr id="17" name="Isosceles Triangle 16"/>
            <p:cNvSpPr/>
            <p:nvPr/>
          </p:nvSpPr>
          <p:spPr>
            <a:xfrm>
              <a:off x="3810000" y="2819400"/>
              <a:ext cx="1060704" cy="1143000"/>
            </a:xfrm>
            <a:prstGeom prst="triangle">
              <a:avLst/>
            </a:prstGeom>
            <a:noFill/>
            <a:ln w="4445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200" b="1" dirty="0">
                  <a:solidFill>
                    <a:schemeClr val="tx1"/>
                  </a:solidFill>
                </a:rPr>
                <a:t>T</a:t>
              </a:r>
              <a:r>
                <a:rPr lang="en-US" sz="3200" b="1" baseline="-25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8" name="Oval 17"/>
            <p:cNvSpPr/>
            <p:nvPr/>
          </p:nvSpPr>
          <p:spPr>
            <a:xfrm>
              <a:off x="4267310" y="2743200"/>
              <a:ext cx="136558" cy="13687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1" name="Oval 20"/>
          <p:cNvSpPr/>
          <p:nvPr/>
        </p:nvSpPr>
        <p:spPr>
          <a:xfrm>
            <a:off x="4572000" y="3962400"/>
            <a:ext cx="136525" cy="12858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5" name="Straight Connector 24"/>
          <p:cNvCxnSpPr>
            <a:stCxn id="21" idx="3"/>
            <a:endCxn id="15" idx="7"/>
          </p:cNvCxnSpPr>
          <p:nvPr/>
        </p:nvCxnSpPr>
        <p:spPr>
          <a:xfrm flipH="1">
            <a:off x="4079875" y="4071938"/>
            <a:ext cx="512763" cy="7477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21" idx="5"/>
            <a:endCxn id="18" idx="1"/>
          </p:cNvCxnSpPr>
          <p:nvPr/>
        </p:nvCxnSpPr>
        <p:spPr>
          <a:xfrm>
            <a:off x="4689475" y="4071938"/>
            <a:ext cx="588963" cy="5984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541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3600" dirty="0"/>
              <a:t>Highlight from last time…</a:t>
            </a:r>
            <a:br>
              <a:rPr lang="en-US" sz="3600" dirty="0"/>
            </a:br>
            <a:r>
              <a:rPr lang="en-US" sz="3600" dirty="0" smtClean="0"/>
              <a:t>Functions defined on rooted binary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483076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size(•)=1</a:t>
            </a:r>
          </a:p>
          <a:p>
            <a:pPr>
              <a:defRPr/>
            </a:pPr>
            <a:endParaRPr lang="en-US" sz="2800" dirty="0" smtClean="0"/>
          </a:p>
          <a:p>
            <a:pPr>
              <a:defRPr/>
            </a:pPr>
            <a:r>
              <a:rPr lang="en-US" dirty="0" smtClean="0"/>
              <a:t>size(              ) = 1+size(T</a:t>
            </a:r>
            <a:r>
              <a:rPr lang="en-US" baseline="-25000" dirty="0" smtClean="0"/>
              <a:t>1</a:t>
            </a:r>
            <a:r>
              <a:rPr lang="en-US" dirty="0" smtClean="0"/>
              <a:t>)+size(T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sz="2000" dirty="0"/>
          </a:p>
          <a:p>
            <a:pPr>
              <a:defRPr/>
            </a:pPr>
            <a:r>
              <a:rPr lang="en-US" dirty="0" smtClean="0"/>
              <a:t>height(•)=0</a:t>
            </a:r>
          </a:p>
          <a:p>
            <a:pPr>
              <a:defRPr/>
            </a:pPr>
            <a:endParaRPr lang="en-US" sz="1400" dirty="0" smtClean="0"/>
          </a:p>
          <a:p>
            <a:pPr>
              <a:defRPr/>
            </a:pPr>
            <a:r>
              <a:rPr lang="en-US" dirty="0" smtClean="0"/>
              <a:t>height(             )=1+max{height(T</a:t>
            </a:r>
            <a:r>
              <a:rPr lang="en-US" baseline="-25000" dirty="0" smtClean="0"/>
              <a:t>1</a:t>
            </a:r>
            <a:r>
              <a:rPr lang="en-US" dirty="0" smtClean="0"/>
              <a:t>),height(T</a:t>
            </a:r>
            <a:r>
              <a:rPr lang="en-US" baseline="-25000" dirty="0" smtClean="0"/>
              <a:t>2</a:t>
            </a:r>
            <a:r>
              <a:rPr lang="en-US" dirty="0" smtClean="0"/>
              <a:t>)}</a:t>
            </a:r>
          </a:p>
          <a:p>
            <a:pPr marL="0" indent="0">
              <a:buFont typeface="Arial" charset="0"/>
              <a:buNone/>
              <a:defRPr/>
            </a:pPr>
            <a:endParaRPr lang="en-US" dirty="0" smtClean="0"/>
          </a:p>
          <a:p>
            <a:pPr lvl="3">
              <a:defRPr/>
            </a:pPr>
            <a:endParaRPr lang="en-US" sz="800" dirty="0" smtClean="0"/>
          </a:p>
          <a:p>
            <a:pPr>
              <a:defRPr/>
            </a:pPr>
            <a:endParaRPr lang="en-US" sz="105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F6875-1B2A-4BF3-B837-AE56A99608B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pSp>
        <p:nvGrpSpPr>
          <p:cNvPr id="11271" name="Group 22"/>
          <p:cNvGrpSpPr>
            <a:grpSpLocks/>
          </p:cNvGrpSpPr>
          <p:nvPr/>
        </p:nvGrpSpPr>
        <p:grpSpPr bwMode="auto">
          <a:xfrm>
            <a:off x="1524000" y="2133600"/>
            <a:ext cx="1447800" cy="1066800"/>
            <a:chOff x="1905000" y="2057400"/>
            <a:chExt cx="1447800" cy="1066800"/>
          </a:xfrm>
        </p:grpSpPr>
        <p:grpSp>
          <p:nvGrpSpPr>
            <p:cNvPr id="11286" name="Group 21"/>
            <p:cNvGrpSpPr>
              <a:grpSpLocks/>
            </p:cNvGrpSpPr>
            <p:nvPr/>
          </p:nvGrpSpPr>
          <p:grpSpPr bwMode="auto">
            <a:xfrm>
              <a:off x="1905000" y="2057400"/>
              <a:ext cx="1447800" cy="1066800"/>
              <a:chOff x="1905000" y="2057400"/>
              <a:chExt cx="1447800" cy="1066800"/>
            </a:xfrm>
          </p:grpSpPr>
          <p:grpSp>
            <p:nvGrpSpPr>
              <p:cNvPr id="11289" name="Group 18"/>
              <p:cNvGrpSpPr>
                <a:grpSpLocks/>
              </p:cNvGrpSpPr>
              <p:nvPr/>
            </p:nvGrpSpPr>
            <p:grpSpPr bwMode="auto">
              <a:xfrm>
                <a:off x="1905000" y="2057400"/>
                <a:ext cx="1447800" cy="1066800"/>
                <a:chOff x="3505200" y="3962400"/>
                <a:chExt cx="2356104" cy="2057400"/>
              </a:xfrm>
            </p:grpSpPr>
            <p:grpSp>
              <p:nvGrpSpPr>
                <p:cNvPr id="11291" name="Group 12"/>
                <p:cNvGrpSpPr>
                  <a:grpSpLocks/>
                </p:cNvGrpSpPr>
                <p:nvPr/>
              </p:nvGrpSpPr>
              <p:grpSpPr bwMode="auto">
                <a:xfrm>
                  <a:off x="3505200" y="4800600"/>
                  <a:ext cx="1060704" cy="1143000"/>
                  <a:chOff x="3810000" y="2743200"/>
                  <a:chExt cx="1060704" cy="1219200"/>
                </a:xfrm>
              </p:grpSpPr>
              <p:sp>
                <p:nvSpPr>
                  <p:cNvPr id="14" name="Isosceles Triangle 13"/>
                  <p:cNvSpPr/>
                  <p:nvPr/>
                </p:nvSpPr>
                <p:spPr>
                  <a:xfrm>
                    <a:off x="3810000" y="2819039"/>
                    <a:ext cx="1061798" cy="1142999"/>
                  </a:xfrm>
                  <a:prstGeom prst="triangle">
                    <a:avLst/>
                  </a:prstGeom>
                  <a:noFill/>
                  <a:ln w="44450">
                    <a:solidFill>
                      <a:schemeClr val="tx1"/>
                    </a:solidFill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b="1" baseline="-250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5" name="Oval 14"/>
                  <p:cNvSpPr/>
                  <p:nvPr/>
                </p:nvSpPr>
                <p:spPr>
                  <a:xfrm>
                    <a:off x="4267271" y="2743926"/>
                    <a:ext cx="136922" cy="13716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1292" name="Group 15"/>
                <p:cNvGrpSpPr>
                  <a:grpSpLocks/>
                </p:cNvGrpSpPr>
                <p:nvPr/>
              </p:nvGrpSpPr>
              <p:grpSpPr bwMode="auto">
                <a:xfrm>
                  <a:off x="4800600" y="4648200"/>
                  <a:ext cx="1060704" cy="1371600"/>
                  <a:chOff x="3810000" y="2743200"/>
                  <a:chExt cx="1060704" cy="1219200"/>
                </a:xfrm>
              </p:grpSpPr>
              <p:sp>
                <p:nvSpPr>
                  <p:cNvPr id="17" name="Isosceles Triangle 16"/>
                  <p:cNvSpPr/>
                  <p:nvPr/>
                </p:nvSpPr>
                <p:spPr>
                  <a:xfrm>
                    <a:off x="3808908" y="2819400"/>
                    <a:ext cx="1061796" cy="1143000"/>
                  </a:xfrm>
                  <a:prstGeom prst="triangle">
                    <a:avLst/>
                  </a:prstGeom>
                  <a:noFill/>
                  <a:ln w="44450">
                    <a:solidFill>
                      <a:schemeClr val="tx1"/>
                    </a:solidFill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sz="3200" b="1" baseline="-250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8" name="Oval 17"/>
                  <p:cNvSpPr/>
                  <p:nvPr/>
                </p:nvSpPr>
                <p:spPr>
                  <a:xfrm>
                    <a:off x="4266177" y="2743200"/>
                    <a:ext cx="136924" cy="136071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21" name="Oval 20"/>
                <p:cNvSpPr/>
                <p:nvPr/>
              </p:nvSpPr>
              <p:spPr>
                <a:xfrm>
                  <a:off x="4572165" y="3962400"/>
                  <a:ext cx="136922" cy="128588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cxnSp>
              <p:nvCxnSpPr>
                <p:cNvPr id="25" name="Straight Connector 24"/>
                <p:cNvCxnSpPr>
                  <a:stCxn id="21" idx="3"/>
                  <a:endCxn id="15" idx="7"/>
                </p:cNvCxnSpPr>
                <p:nvPr/>
              </p:nvCxnSpPr>
              <p:spPr>
                <a:xfrm flipH="1">
                  <a:off x="4078725" y="4072618"/>
                  <a:ext cx="514107" cy="74703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8" name="Straight Connector 27"/>
              <p:cNvCxnSpPr>
                <a:stCxn id="21" idx="5"/>
                <a:endCxn id="18" idx="1"/>
              </p:cNvCxnSpPr>
              <p:nvPr/>
            </p:nvCxnSpPr>
            <p:spPr>
              <a:xfrm>
                <a:off x="2632075" y="2114550"/>
                <a:ext cx="361950" cy="30956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287" name="TextBox 19"/>
            <p:cNvSpPr txBox="1">
              <a:spLocks noChangeArrowheads="1"/>
            </p:cNvSpPr>
            <p:nvPr/>
          </p:nvSpPr>
          <p:spPr bwMode="auto">
            <a:xfrm>
              <a:off x="2006046" y="2667000"/>
              <a:ext cx="43633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sz="2000" b="1"/>
                <a:t>T</a:t>
              </a:r>
              <a:r>
                <a:rPr lang="en-US" sz="2000" b="1" baseline="-25000"/>
                <a:t>1</a:t>
              </a:r>
            </a:p>
          </p:txBody>
        </p:sp>
        <p:sp>
          <p:nvSpPr>
            <p:cNvPr id="11288" name="TextBox 23"/>
            <p:cNvSpPr txBox="1">
              <a:spLocks noChangeArrowheads="1"/>
            </p:cNvSpPr>
            <p:nvPr/>
          </p:nvSpPr>
          <p:spPr bwMode="auto">
            <a:xfrm>
              <a:off x="2819400" y="2667000"/>
              <a:ext cx="43633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sz="2000" b="1"/>
                <a:t>T</a:t>
              </a:r>
              <a:r>
                <a:rPr lang="en-US" sz="2000" b="1" baseline="-25000"/>
                <a:t>2</a:t>
              </a:r>
            </a:p>
          </p:txBody>
        </p:sp>
      </p:grpSp>
      <p:grpSp>
        <p:nvGrpSpPr>
          <p:cNvPr id="11272" name="Group 49"/>
          <p:cNvGrpSpPr>
            <a:grpSpLocks/>
          </p:cNvGrpSpPr>
          <p:nvPr/>
        </p:nvGrpSpPr>
        <p:grpSpPr bwMode="auto">
          <a:xfrm>
            <a:off x="1905000" y="4648200"/>
            <a:ext cx="1447800" cy="1066800"/>
            <a:chOff x="1905000" y="2057400"/>
            <a:chExt cx="1447800" cy="1066800"/>
          </a:xfrm>
        </p:grpSpPr>
        <p:grpSp>
          <p:nvGrpSpPr>
            <p:cNvPr id="11273" name="Group 50"/>
            <p:cNvGrpSpPr>
              <a:grpSpLocks/>
            </p:cNvGrpSpPr>
            <p:nvPr/>
          </p:nvGrpSpPr>
          <p:grpSpPr bwMode="auto">
            <a:xfrm>
              <a:off x="1905000" y="2057400"/>
              <a:ext cx="1447800" cy="1066800"/>
              <a:chOff x="1905000" y="2057400"/>
              <a:chExt cx="1447800" cy="1066800"/>
            </a:xfrm>
          </p:grpSpPr>
          <p:grpSp>
            <p:nvGrpSpPr>
              <p:cNvPr id="11276" name="Group 53"/>
              <p:cNvGrpSpPr>
                <a:grpSpLocks/>
              </p:cNvGrpSpPr>
              <p:nvPr/>
            </p:nvGrpSpPr>
            <p:grpSpPr bwMode="auto">
              <a:xfrm>
                <a:off x="1905000" y="2057400"/>
                <a:ext cx="1447800" cy="1066800"/>
                <a:chOff x="3505200" y="3962400"/>
                <a:chExt cx="2356104" cy="2057400"/>
              </a:xfrm>
            </p:grpSpPr>
            <p:grpSp>
              <p:nvGrpSpPr>
                <p:cNvPr id="11278" name="Group 55"/>
                <p:cNvGrpSpPr>
                  <a:grpSpLocks/>
                </p:cNvGrpSpPr>
                <p:nvPr/>
              </p:nvGrpSpPr>
              <p:grpSpPr bwMode="auto">
                <a:xfrm>
                  <a:off x="3505200" y="4800600"/>
                  <a:ext cx="1060704" cy="1143000"/>
                  <a:chOff x="3810000" y="2743200"/>
                  <a:chExt cx="1060704" cy="1219200"/>
                </a:xfrm>
              </p:grpSpPr>
              <p:sp>
                <p:nvSpPr>
                  <p:cNvPr id="62" name="Isosceles Triangle 61"/>
                  <p:cNvSpPr/>
                  <p:nvPr/>
                </p:nvSpPr>
                <p:spPr>
                  <a:xfrm>
                    <a:off x="3810000" y="2819039"/>
                    <a:ext cx="1061798" cy="1142999"/>
                  </a:xfrm>
                  <a:prstGeom prst="triangle">
                    <a:avLst/>
                  </a:prstGeom>
                  <a:noFill/>
                  <a:ln w="44450">
                    <a:solidFill>
                      <a:schemeClr val="tx1"/>
                    </a:solidFill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b="1" baseline="-250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3" name="Oval 62"/>
                  <p:cNvSpPr/>
                  <p:nvPr/>
                </p:nvSpPr>
                <p:spPr>
                  <a:xfrm>
                    <a:off x="4267271" y="2743926"/>
                    <a:ext cx="136922" cy="13716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1279" name="Group 56"/>
                <p:cNvGrpSpPr>
                  <a:grpSpLocks/>
                </p:cNvGrpSpPr>
                <p:nvPr/>
              </p:nvGrpSpPr>
              <p:grpSpPr bwMode="auto">
                <a:xfrm>
                  <a:off x="4800600" y="4648200"/>
                  <a:ext cx="1060704" cy="1371600"/>
                  <a:chOff x="3810000" y="2743200"/>
                  <a:chExt cx="1060704" cy="1219200"/>
                </a:xfrm>
              </p:grpSpPr>
              <p:sp>
                <p:nvSpPr>
                  <p:cNvPr id="60" name="Isosceles Triangle 59"/>
                  <p:cNvSpPr/>
                  <p:nvPr/>
                </p:nvSpPr>
                <p:spPr>
                  <a:xfrm>
                    <a:off x="3808908" y="2819400"/>
                    <a:ext cx="1061796" cy="1143000"/>
                  </a:xfrm>
                  <a:prstGeom prst="triangle">
                    <a:avLst/>
                  </a:prstGeom>
                  <a:noFill/>
                  <a:ln w="44450">
                    <a:solidFill>
                      <a:schemeClr val="tx1"/>
                    </a:solidFill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sz="3200" b="1" baseline="-250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1" name="Oval 60"/>
                  <p:cNvSpPr/>
                  <p:nvPr/>
                </p:nvSpPr>
                <p:spPr>
                  <a:xfrm>
                    <a:off x="4266177" y="2743200"/>
                    <a:ext cx="136924" cy="136071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58" name="Oval 57"/>
                <p:cNvSpPr/>
                <p:nvPr/>
              </p:nvSpPr>
              <p:spPr>
                <a:xfrm>
                  <a:off x="4572165" y="3962400"/>
                  <a:ext cx="136922" cy="128588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cxnSp>
              <p:nvCxnSpPr>
                <p:cNvPr id="59" name="Straight Connector 58"/>
                <p:cNvCxnSpPr>
                  <a:stCxn id="58" idx="3"/>
                  <a:endCxn id="63" idx="7"/>
                </p:cNvCxnSpPr>
                <p:nvPr/>
              </p:nvCxnSpPr>
              <p:spPr>
                <a:xfrm flipH="1">
                  <a:off x="4078725" y="4072618"/>
                  <a:ext cx="514107" cy="74703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5" name="Straight Connector 54"/>
              <p:cNvCxnSpPr>
                <a:stCxn id="58" idx="5"/>
                <a:endCxn id="61" idx="1"/>
              </p:cNvCxnSpPr>
              <p:nvPr/>
            </p:nvCxnSpPr>
            <p:spPr>
              <a:xfrm>
                <a:off x="2632075" y="2114550"/>
                <a:ext cx="361950" cy="30956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274" name="TextBox 51"/>
            <p:cNvSpPr txBox="1">
              <a:spLocks noChangeArrowheads="1"/>
            </p:cNvSpPr>
            <p:nvPr/>
          </p:nvSpPr>
          <p:spPr bwMode="auto">
            <a:xfrm>
              <a:off x="2006046" y="2667000"/>
              <a:ext cx="43633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sz="2000" b="1"/>
                <a:t>T</a:t>
              </a:r>
              <a:r>
                <a:rPr lang="en-US" sz="2000" b="1" baseline="-25000"/>
                <a:t>1</a:t>
              </a:r>
            </a:p>
          </p:txBody>
        </p:sp>
        <p:sp>
          <p:nvSpPr>
            <p:cNvPr id="11275" name="TextBox 52"/>
            <p:cNvSpPr txBox="1">
              <a:spLocks noChangeArrowheads="1"/>
            </p:cNvSpPr>
            <p:nvPr/>
          </p:nvSpPr>
          <p:spPr bwMode="auto">
            <a:xfrm>
              <a:off x="2819400" y="2667000"/>
              <a:ext cx="43633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sz="2000" b="1"/>
                <a:t>T</a:t>
              </a:r>
              <a:r>
                <a:rPr lang="en-US" sz="2000" b="1" baseline="-25000"/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1803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Structural Induction: Proving properties of recursively defined sets</a:t>
            </a:r>
            <a:endParaRPr lang="en-US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en-US" sz="3000" dirty="0" smtClean="0"/>
              <a:t>How to prove</a:t>
            </a:r>
            <a:r>
              <a:rPr lang="en-US" sz="3000" b="1" dirty="0" smtClean="0">
                <a:latin typeface="Symbol" pitchFamily="18" charset="2"/>
                <a:cs typeface="Arial" charset="0"/>
                <a:sym typeface="Symbol" pitchFamily="18" charset="2"/>
              </a:rPr>
              <a:t> </a:t>
            </a:r>
            <a:r>
              <a:rPr lang="en-US" sz="3000" dirty="0" err="1" smtClean="0">
                <a:cs typeface="Arial" charset="0"/>
                <a:sym typeface="Symbol" pitchFamily="18" charset="2"/>
              </a:rPr>
              <a:t>x</a:t>
            </a:r>
            <a:r>
              <a:rPr lang="en-US" sz="3000" dirty="0" err="1" smtClean="0">
                <a:latin typeface="Cambria Math" pitchFamily="18" charset="0"/>
                <a:ea typeface="Cambria Math" pitchFamily="18" charset="0"/>
                <a:cs typeface="Arial" charset="0"/>
                <a:sym typeface="Symbol" pitchFamily="18" charset="2"/>
              </a:rPr>
              <a:t>∈</a:t>
            </a:r>
            <a:r>
              <a:rPr lang="en-US" sz="3000" dirty="0" err="1" smtClean="0">
                <a:ea typeface="Cambria Math" pitchFamily="18" charset="0"/>
                <a:cs typeface="Arial" charset="0"/>
                <a:sym typeface="Symbol" pitchFamily="18" charset="2"/>
              </a:rPr>
              <a:t>S</a:t>
            </a:r>
            <a:r>
              <a:rPr lang="en-US" sz="3000" dirty="0" smtClean="0">
                <a:ea typeface="Cambria Math" pitchFamily="18" charset="0"/>
                <a:cs typeface="Arial" charset="0"/>
                <a:sym typeface="Symbol" pitchFamily="18" charset="2"/>
              </a:rPr>
              <a:t>. P(x) is true: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3000" dirty="0" smtClean="0">
                <a:ea typeface="Cambria Math" pitchFamily="18" charset="0"/>
                <a:cs typeface="Arial" charset="0"/>
                <a:sym typeface="Symbol" pitchFamily="18" charset="2"/>
              </a:rPr>
              <a:t>1.  Let P(x) be “…”. We will prove P(x) for all </a:t>
            </a:r>
            <a:r>
              <a:rPr lang="en-US" sz="3000" dirty="0" err="1">
                <a:cs typeface="Arial" charset="0"/>
                <a:sym typeface="Symbol" pitchFamily="18" charset="2"/>
              </a:rPr>
              <a:t>x</a:t>
            </a:r>
            <a:r>
              <a:rPr lang="en-US" sz="3000" dirty="0" err="1">
                <a:latin typeface="Cambria Math" pitchFamily="18" charset="0"/>
                <a:ea typeface="Cambria Math" pitchFamily="18" charset="0"/>
                <a:cs typeface="Arial" charset="0"/>
                <a:sym typeface="Symbol" pitchFamily="18" charset="2"/>
              </a:rPr>
              <a:t>∈</a:t>
            </a:r>
            <a:r>
              <a:rPr lang="en-US" sz="3000" dirty="0" err="1">
                <a:ea typeface="Cambria Math" pitchFamily="18" charset="0"/>
                <a:cs typeface="Arial" charset="0"/>
                <a:sym typeface="Symbol" pitchFamily="18" charset="2"/>
              </a:rPr>
              <a:t>S</a:t>
            </a:r>
            <a:endParaRPr lang="en-US" sz="3000" dirty="0" smtClean="0">
              <a:ea typeface="Cambria Math" pitchFamily="18" charset="0"/>
              <a:cs typeface="Arial" charset="0"/>
              <a:sym typeface="Symbol" pitchFamily="18" charset="2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3000" b="1" dirty="0" smtClean="0">
                <a:ea typeface="Cambria Math" pitchFamily="18" charset="0"/>
                <a:cs typeface="Arial" charset="0"/>
                <a:sym typeface="Symbol" pitchFamily="18" charset="2"/>
              </a:rPr>
              <a:t>2.  Base Case:</a:t>
            </a:r>
            <a:r>
              <a:rPr lang="en-US" sz="3000" dirty="0" smtClean="0"/>
              <a:t>  Show that P is true for all specific elements of S mentioned in the </a:t>
            </a:r>
            <a:r>
              <a:rPr lang="en-US" sz="3000" i="1" dirty="0" smtClean="0"/>
              <a:t>Basis step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3000" b="1" dirty="0" smtClean="0"/>
              <a:t>3.  Inductive Hypothesis: </a:t>
            </a:r>
            <a:r>
              <a:rPr lang="en-US" sz="3000" dirty="0" smtClean="0"/>
              <a:t> Assume that P is true for some arbitrary values of each of the existing named elements mentioned in the </a:t>
            </a:r>
            <a:r>
              <a:rPr lang="en-US" sz="3000" i="1" dirty="0" smtClean="0"/>
              <a:t>Recursive step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3000" b="1" dirty="0" smtClean="0"/>
              <a:t>4.  Inductive Step:</a:t>
            </a:r>
            <a:r>
              <a:rPr lang="en-US" sz="3000" dirty="0" smtClean="0"/>
              <a:t> Prove that P holds for each of the new elements constructed in the </a:t>
            </a:r>
            <a:r>
              <a:rPr lang="en-US" sz="3000" i="1" dirty="0" smtClean="0"/>
              <a:t>Recursive step</a:t>
            </a:r>
            <a:r>
              <a:rPr lang="en-US" sz="3000" dirty="0" smtClean="0"/>
              <a:t> using the named elements mentioned in the Inductive Hypothesis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3000" dirty="0" smtClean="0"/>
              <a:t>5.  Conclude that </a:t>
            </a:r>
            <a:r>
              <a:rPr lang="en-US" sz="3000" b="1" dirty="0" smtClean="0">
                <a:latin typeface="Symbol" pitchFamily="18" charset="2"/>
                <a:cs typeface="Arial" charset="0"/>
                <a:sym typeface="Symbol" pitchFamily="18" charset="2"/>
              </a:rPr>
              <a:t></a:t>
            </a:r>
            <a:r>
              <a:rPr lang="en-US" sz="3000" dirty="0" err="1" smtClean="0">
                <a:cs typeface="Arial" charset="0"/>
                <a:sym typeface="Symbol" pitchFamily="18" charset="2"/>
              </a:rPr>
              <a:t>x</a:t>
            </a:r>
            <a:r>
              <a:rPr lang="en-US" sz="3000" dirty="0" err="1" smtClean="0">
                <a:latin typeface="Cambria Math" pitchFamily="18" charset="0"/>
                <a:ea typeface="Cambria Math" pitchFamily="18" charset="0"/>
                <a:cs typeface="Cambria Math" pitchFamily="18" charset="0"/>
                <a:sym typeface="Symbol" pitchFamily="18" charset="2"/>
              </a:rPr>
              <a:t>∈</a:t>
            </a:r>
            <a:r>
              <a:rPr lang="en-US" sz="3000" dirty="0" err="1" smtClean="0">
                <a:ea typeface="Cambria Math" pitchFamily="18" charset="0"/>
                <a:cs typeface="Cambria Math" pitchFamily="18" charset="0"/>
                <a:sym typeface="Symbol" pitchFamily="18" charset="2"/>
              </a:rPr>
              <a:t>S</a:t>
            </a:r>
            <a:r>
              <a:rPr lang="en-US" sz="3000" dirty="0" smtClean="0">
                <a:ea typeface="Cambria Math" pitchFamily="18" charset="0"/>
                <a:cs typeface="Cambria Math" pitchFamily="18" charset="0"/>
                <a:sym typeface="Symbol" pitchFamily="18" charset="2"/>
              </a:rPr>
              <a:t>. P(x)</a:t>
            </a:r>
            <a:endParaRPr lang="en-US" sz="3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026FCB-D841-4B96-A88C-B44657F2C15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082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Structural Induction versus</a:t>
            </a:r>
            <a:br>
              <a:rPr lang="en-US" dirty="0" smtClean="0"/>
            </a:br>
            <a:r>
              <a:rPr lang="en-US" dirty="0" smtClean="0"/>
              <a:t>Ordinary Induction</a:t>
            </a:r>
            <a:endParaRPr lang="en-US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Ordinary induction is a special case of structural induction: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Recursive Definition of 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ℕ</a:t>
            </a:r>
          </a:p>
          <a:p>
            <a:pPr lvl="2">
              <a:lnSpc>
                <a:spcPct val="90000"/>
              </a:lnSpc>
            </a:pPr>
            <a:r>
              <a:rPr lang="en-US" sz="2800" b="1" dirty="0" smtClean="0"/>
              <a:t>Basis:   </a:t>
            </a:r>
            <a:r>
              <a:rPr lang="en-US" sz="2800" dirty="0" smtClean="0"/>
              <a:t>0 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∈ ℕ</a:t>
            </a:r>
          </a:p>
          <a:p>
            <a:pPr lvl="2">
              <a:lnSpc>
                <a:spcPct val="90000"/>
              </a:lnSpc>
            </a:pPr>
            <a:r>
              <a:rPr lang="en-US" sz="2800" b="1" dirty="0" smtClean="0">
                <a:ea typeface="Cambria Math" pitchFamily="18" charset="0"/>
                <a:cs typeface="Cambria Math" pitchFamily="18" charset="0"/>
              </a:rPr>
              <a:t>Recursive Step:  </a:t>
            </a:r>
            <a:r>
              <a:rPr lang="en-US" sz="2800" dirty="0" smtClean="0">
                <a:ea typeface="Cambria Math" pitchFamily="18" charset="0"/>
                <a:cs typeface="Cambria Math" pitchFamily="18" charset="0"/>
              </a:rPr>
              <a:t>If k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∈ ℕ</a:t>
            </a:r>
            <a:r>
              <a:rPr lang="en-US" sz="2800" dirty="0" smtClean="0">
                <a:ea typeface="Cambria Math" pitchFamily="18" charset="0"/>
                <a:cs typeface="Cambria Math" pitchFamily="18" charset="0"/>
              </a:rPr>
              <a:t> then k+1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∈ ℕ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Structural induction follows from ordinary induction</a:t>
            </a:r>
          </a:p>
          <a:p>
            <a:pPr lvl="1">
              <a:lnSpc>
                <a:spcPct val="90000"/>
              </a:lnSpc>
              <a:buFont typeface="Arial" charset="0"/>
              <a:buChar char="•"/>
            </a:pPr>
            <a:r>
              <a:rPr lang="en-US" dirty="0" smtClean="0"/>
              <a:t>Let Q(n) be true </a:t>
            </a:r>
            <a:r>
              <a:rPr lang="en-US" dirty="0" err="1" smtClean="0"/>
              <a:t>iff</a:t>
            </a:r>
            <a:r>
              <a:rPr lang="en-US" dirty="0" smtClean="0"/>
              <a:t> for all </a:t>
            </a:r>
            <a:r>
              <a:rPr lang="en-US" dirty="0" err="1" smtClean="0"/>
              <a:t>x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∈</a:t>
            </a:r>
            <a:r>
              <a:rPr lang="en-US" dirty="0" err="1" smtClean="0">
                <a:ea typeface="Cambria Math" pitchFamily="18" charset="0"/>
                <a:cs typeface="Cambria Math" pitchFamily="18" charset="0"/>
              </a:rPr>
              <a:t>S</a:t>
            </a:r>
            <a:r>
              <a:rPr lang="en-US" dirty="0" smtClean="0">
                <a:ea typeface="Cambria Math" pitchFamily="18" charset="0"/>
                <a:cs typeface="Cambria Math" pitchFamily="18" charset="0"/>
              </a:rPr>
              <a:t> that take n Recursive steps to be constructed, P(x) is true.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85DC9C-B314-4764-BEBF-A6054674A64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02124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 sz="3200" dirty="0" smtClean="0">
            <a:solidFill>
              <a:prstClr val="black"/>
            </a:solidFill>
            <a:ea typeface="ＭＳ Ｐゴシック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0</Pages>
  <Words>1086</Words>
  <Application>Microsoft Office PowerPoint</Application>
  <PresentationFormat>On-screen Show (4:3)</PresentationFormat>
  <Paragraphs>178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CSE 311  Foundations of Computing I</vt:lpstr>
      <vt:lpstr>Announcements</vt:lpstr>
      <vt:lpstr>Highlight from last time… Recursive Definitions of Set S</vt:lpstr>
      <vt:lpstr>Highlight from last time… Strings</vt:lpstr>
      <vt:lpstr>Highlight from last time… Functions on recursively defined sets</vt:lpstr>
      <vt:lpstr>Highlight from last time… Rooted Binary trees</vt:lpstr>
      <vt:lpstr>Highlight from last time… Functions defined on rooted binary trees</vt:lpstr>
      <vt:lpstr>Structural Induction: Proving properties of recursively defined sets</vt:lpstr>
      <vt:lpstr>Structural Induction versus Ordinary Induction</vt:lpstr>
      <vt:lpstr>Using Structural Induction</vt:lpstr>
      <vt:lpstr>Using Structural Induction</vt:lpstr>
      <vt:lpstr>len(x•y)=len(x)+len(y) for all strings x and y</vt:lpstr>
      <vt:lpstr>For every rooted binary tree T size(T)  2height(T)+1 -1</vt:lpstr>
      <vt:lpstr>Languages:  Sets of Strings</vt:lpstr>
      <vt:lpstr>Regular Expressions over </vt:lpstr>
      <vt:lpstr>Each regular expression is a “pattern”</vt:lpstr>
      <vt:lpstr>Examples</vt:lpstr>
      <vt:lpstr>Regular expressions in practice</vt:lpstr>
      <vt:lpstr>Regular Expressions in PHP</vt:lpstr>
      <vt:lpstr>More examples</vt:lpstr>
      <vt:lpstr>Regular expressions can’t specify everything we might want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311: Foundations of Computing</dc:title>
  <dc:creator/>
  <cp:lastModifiedBy/>
  <cp:revision>5</cp:revision>
  <cp:lastPrinted>1901-01-01T07:00:00Z</cp:lastPrinted>
  <dcterms:created xsi:type="dcterms:W3CDTF">2010-01-04T17:42:51Z</dcterms:created>
  <dcterms:modified xsi:type="dcterms:W3CDTF">2013-05-08T21:52:50Z</dcterms:modified>
</cp:coreProperties>
</file>