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2"/>
  </p:notesMasterIdLst>
  <p:handoutMasterIdLst>
    <p:handoutMasterId r:id="rId23"/>
  </p:handoutMasterIdLst>
  <p:sldIdLst>
    <p:sldId id="413" r:id="rId2"/>
    <p:sldId id="415" r:id="rId3"/>
    <p:sldId id="432" r:id="rId4"/>
    <p:sldId id="419" r:id="rId5"/>
    <p:sldId id="424" r:id="rId6"/>
    <p:sldId id="436" r:id="rId7"/>
    <p:sldId id="426" r:id="rId8"/>
    <p:sldId id="427" r:id="rId9"/>
    <p:sldId id="428" r:id="rId10"/>
    <p:sldId id="429" r:id="rId11"/>
    <p:sldId id="430" r:id="rId12"/>
    <p:sldId id="431" r:id="rId13"/>
    <p:sldId id="433" r:id="rId14"/>
    <p:sldId id="434" r:id="rId15"/>
    <p:sldId id="435" r:id="rId16"/>
    <p:sldId id="437" r:id="rId17"/>
    <p:sldId id="438" r:id="rId18"/>
    <p:sldId id="439" r:id="rId19"/>
    <p:sldId id="441" r:id="rId20"/>
    <p:sldId id="443" r:id="rId21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FF"/>
    <a:srgbClr val="FFCC99"/>
    <a:srgbClr val="FFFF00"/>
    <a:srgbClr val="CC99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584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25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534559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B69D-B36B-E64D-A662-BDD372248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8AC6-A5EF-944B-80AB-A018F86D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0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7E67-7664-384D-B1C5-CD945115A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2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58887-3AFD-9247-97DD-DEC9A5EF6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99E8-680D-A34C-BD38-00BA4FE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9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0BEC-F0D3-8841-9639-D7DF4EFE2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0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931C-C07E-4F4B-89C2-59DBAAB3A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8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FC208-45F4-634B-8599-4A0335943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8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97E0-8D14-8E4B-AB17-7BFC2778D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7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5522-D38F-A84D-99D8-1B8D2F3DE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1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ABD4-A7B6-B940-9721-658F3A7F2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8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3BCFEB1-2C40-8E4C-9B85-8075E5E1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Lecture 16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Recursively Defined Sets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and Structural Induction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BD88088-A1AF-D048-9CD7-6A99E4585247}" type="slidenum">
              <a:rPr 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Strings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An </a:t>
            </a:r>
            <a:r>
              <a:rPr lang="en-US" i="1" dirty="0">
                <a:latin typeface="Calibri" charset="0"/>
              </a:rPr>
              <a:t>alphabet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 </a:t>
            </a:r>
            <a:r>
              <a:rPr lang="en-US" dirty="0">
                <a:latin typeface="Calibri" charset="0"/>
              </a:rPr>
              <a:t>is any finite set of characters.</a:t>
            </a:r>
          </a:p>
          <a:p>
            <a:r>
              <a:rPr lang="en-US" dirty="0">
                <a:latin typeface="Calibri" charset="0"/>
              </a:rPr>
              <a:t>The set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 of </a:t>
            </a:r>
            <a:r>
              <a:rPr lang="en-US" i="1" dirty="0">
                <a:latin typeface="Calibri" charset="0"/>
              </a:rPr>
              <a:t>strings</a:t>
            </a:r>
            <a:r>
              <a:rPr lang="en-US" dirty="0">
                <a:latin typeface="Calibri" charset="0"/>
              </a:rPr>
              <a:t> over the alphabet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 is defined by</a:t>
            </a:r>
          </a:p>
          <a:p>
            <a:pPr lvl="1"/>
            <a:r>
              <a:rPr lang="en-US" b="1" dirty="0">
                <a:latin typeface="Calibri" charset="0"/>
              </a:rPr>
              <a:t>Basis:  </a:t>
            </a:r>
            <a:r>
              <a:rPr lang="en-US" dirty="0">
                <a:latin typeface="Symbol" charset="0"/>
                <a:sym typeface="Symbol" charset="0"/>
              </a:rPr>
              <a:t>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 smtClean="0">
                <a:latin typeface="Calibri" charset="0"/>
              </a:rPr>
              <a:t>*  </a:t>
            </a:r>
            <a:r>
              <a:rPr lang="en-US" dirty="0">
                <a:latin typeface="Calibri" charset="0"/>
              </a:rPr>
              <a:t>(</a:t>
            </a:r>
            <a:r>
              <a:rPr lang="en-US" dirty="0">
                <a:latin typeface="Symbol" charset="0"/>
                <a:sym typeface="Symbol" charset="0"/>
              </a:rPr>
              <a:t></a:t>
            </a:r>
            <a:r>
              <a:rPr lang="en-US" dirty="0">
                <a:latin typeface="Calibri" charset="0"/>
              </a:rPr>
              <a:t> is the empty string)</a:t>
            </a:r>
          </a:p>
          <a:p>
            <a:pPr lvl="1"/>
            <a:r>
              <a:rPr lang="en-US" b="1" dirty="0">
                <a:latin typeface="Calibri" charset="0"/>
              </a:rPr>
              <a:t>Recursive:  </a:t>
            </a:r>
            <a:r>
              <a:rPr lang="en-US" dirty="0">
                <a:latin typeface="Calibri" charset="0"/>
              </a:rPr>
              <a:t>if w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*, </a:t>
            </a:r>
            <a:r>
              <a:rPr lang="en-US" dirty="0" smtClean="0">
                <a:latin typeface="Calibri" charset="0"/>
              </a:rPr>
              <a:t>a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, then </a:t>
            </a:r>
            <a:r>
              <a:rPr lang="en-US" dirty="0" err="1" smtClean="0">
                <a:latin typeface="Calibri" charset="0"/>
              </a:rPr>
              <a:t>wa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Palindromes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Palindromes are strings that are the same backwards and forwards</a:t>
            </a:r>
          </a:p>
          <a:p>
            <a:r>
              <a:rPr lang="en-US" b="1" dirty="0" smtClean="0"/>
              <a:t>Basis: 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</a:t>
            </a:r>
            <a:r>
              <a:rPr lang="en-US" dirty="0" smtClean="0">
                <a:sym typeface="Symbol" pitchFamily="18" charset="2"/>
              </a:rPr>
              <a:t> is a palindrome and any a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r>
              <a:rPr lang="en-US" dirty="0" smtClean="0">
                <a:sym typeface="Symbol" pitchFamily="18" charset="2"/>
              </a:rPr>
              <a:t> is a 	      palindrome</a:t>
            </a:r>
          </a:p>
          <a:p>
            <a:r>
              <a:rPr lang="en-US" b="1" dirty="0" smtClean="0">
                <a:sym typeface="Symbol" pitchFamily="18" charset="2"/>
              </a:rPr>
              <a:t>Recursive step: </a:t>
            </a:r>
            <a:r>
              <a:rPr lang="en-US" dirty="0" smtClean="0">
                <a:sym typeface="Symbol" pitchFamily="18" charset="2"/>
              </a:rPr>
              <a:t>If </a:t>
            </a:r>
            <a:r>
              <a:rPr lang="en-US" i="1" dirty="0" smtClean="0">
                <a:sym typeface="Symbol" pitchFamily="18" charset="2"/>
              </a:rPr>
              <a:t>p</a:t>
            </a:r>
            <a:r>
              <a:rPr lang="en-US" dirty="0" smtClean="0">
                <a:sym typeface="Symbol" pitchFamily="18" charset="2"/>
              </a:rPr>
              <a:t> is a palindrome then </a:t>
            </a:r>
            <a:r>
              <a:rPr lang="en-US" dirty="0" err="1" smtClean="0">
                <a:sym typeface="Symbol" pitchFamily="18" charset="2"/>
              </a:rPr>
              <a:t>a</a:t>
            </a:r>
            <a:r>
              <a:rPr lang="en-US" i="1" dirty="0" err="1" smtClean="0">
                <a:sym typeface="Symbol" pitchFamily="18" charset="2"/>
              </a:rPr>
              <a:t>p</a:t>
            </a:r>
            <a:r>
              <a:rPr lang="en-US" dirty="0" err="1" smtClean="0">
                <a:sym typeface="Symbol" pitchFamily="18" charset="2"/>
              </a:rPr>
              <a:t>a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is  	                      a palindrome for every a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i="1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94241-DAE3-4AE7-AC95-A752934FB9D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6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All binary strings with no 1’s before 0’s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87EF2-B4C7-41AE-BE55-F3E006DAAA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Function definitions on recursively defined sets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685800" y="1676400"/>
            <a:ext cx="77724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+mn-lt"/>
              </a:rPr>
              <a:t>len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/>
              <a:t>(</a:t>
            </a:r>
            <a:r>
              <a:rPr lang="en-US" sz="2800" dirty="0">
                <a:latin typeface="Symbol"/>
                <a:sym typeface="Symbol"/>
              </a:rPr>
              <a:t></a:t>
            </a:r>
            <a:r>
              <a:rPr lang="en-US" sz="2800" dirty="0"/>
              <a:t>) = 0;</a:t>
            </a:r>
          </a:p>
          <a:p>
            <a:pPr>
              <a:defRPr/>
            </a:pPr>
            <a:r>
              <a:rPr lang="en-US" sz="2800" dirty="0" err="1">
                <a:latin typeface="+mn-lt"/>
              </a:rPr>
              <a:t>len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/>
              <a:t>(</a:t>
            </a:r>
            <a:r>
              <a:rPr lang="en-US" sz="2800" dirty="0" err="1"/>
              <a:t>wa</a:t>
            </a:r>
            <a:r>
              <a:rPr lang="en-US" sz="2800" dirty="0"/>
              <a:t>) = 1 + </a:t>
            </a:r>
            <a:r>
              <a:rPr lang="en-US" sz="2800" dirty="0" err="1">
                <a:latin typeface="+mn-lt"/>
              </a:rPr>
              <a:t>len</a:t>
            </a:r>
            <a:r>
              <a:rPr lang="en-US" sz="2800" dirty="0"/>
              <a:t>(w); for w </a:t>
            </a:r>
            <a:r>
              <a:rPr lang="en-US" sz="2800" dirty="0">
                <a:solidFill>
                  <a:prstClr val="black"/>
                </a:solidFill>
                <a:latin typeface="Symbol"/>
                <a:sym typeface="Symbol"/>
              </a:rPr>
              <a:t></a:t>
            </a:r>
            <a:r>
              <a:rPr lang="en-US" sz="2800" dirty="0"/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/>
              <a:t>*, a </a:t>
            </a:r>
            <a:r>
              <a:rPr lang="en-US" sz="2800" dirty="0">
                <a:solidFill>
                  <a:prstClr val="black"/>
                </a:solidFill>
                <a:latin typeface="Symbol"/>
                <a:sym typeface="Symbol"/>
              </a:rPr>
              <a:t></a:t>
            </a:r>
            <a:r>
              <a:rPr lang="en-US" sz="2800" dirty="0"/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</a:p>
          <a:p>
            <a:pPr>
              <a:defRPr/>
            </a:pPr>
            <a:endParaRPr lang="en-US" sz="2400" dirty="0">
              <a:sym typeface="Symbol"/>
            </a:endParaRPr>
          </a:p>
          <a:p>
            <a:pPr>
              <a:defRPr/>
            </a:pPr>
            <a:r>
              <a:rPr lang="en-US" sz="2800" dirty="0">
                <a:latin typeface="+mn-lt"/>
                <a:sym typeface="Symbol"/>
              </a:rPr>
              <a:t>Reversal:</a:t>
            </a:r>
          </a:p>
          <a:p>
            <a:pPr>
              <a:defRPr/>
            </a:pPr>
            <a:r>
              <a:rPr lang="en-US" sz="2800" dirty="0">
                <a:latin typeface="Symbol"/>
                <a:sym typeface="Symbol"/>
              </a:rPr>
              <a:t></a:t>
            </a:r>
            <a:r>
              <a:rPr lang="en-US" sz="2800" baseline="30000" dirty="0">
                <a:sym typeface="Symbol"/>
              </a:rPr>
              <a:t>R </a:t>
            </a:r>
            <a:r>
              <a:rPr lang="en-US" sz="2800" dirty="0">
                <a:sym typeface="Symbol"/>
              </a:rPr>
              <a:t>=</a:t>
            </a:r>
            <a:r>
              <a:rPr lang="en-US" sz="2800" dirty="0">
                <a:latin typeface="Symbol"/>
                <a:sym typeface="Symbol"/>
              </a:rPr>
              <a:t> </a:t>
            </a:r>
            <a:endParaRPr lang="en-US" sz="2800" dirty="0">
              <a:sym typeface="Symbol"/>
            </a:endParaRP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(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/>
              </a:rPr>
              <a:t>wa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)</a:t>
            </a:r>
            <a:r>
              <a:rPr lang="en-US" sz="2800" baseline="30000" dirty="0">
                <a:latin typeface="Arial" pitchFamily="34" charset="0"/>
                <a:cs typeface="Arial" pitchFamily="34" charset="0"/>
                <a:sym typeface="Symbol"/>
              </a:rPr>
              <a:t>R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/>
              </a:rPr>
              <a:t>aw</a:t>
            </a:r>
            <a:r>
              <a:rPr lang="en-US" sz="2800" baseline="30000" dirty="0" err="1">
                <a:latin typeface="Arial" pitchFamily="34" charset="0"/>
                <a:cs typeface="Arial" pitchFamily="34" charset="0"/>
                <a:sym typeface="Symbol"/>
              </a:rPr>
              <a:t>R</a:t>
            </a:r>
            <a:r>
              <a:rPr lang="en-US" sz="2800" baseline="30000" dirty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800" dirty="0">
                <a:latin typeface="+mn-lt"/>
                <a:sym typeface="Symbol"/>
              </a:rPr>
              <a:t>for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Arial"/>
                <a:sym typeface="Symbol"/>
              </a:rPr>
              <a:t>w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>
                <a:sym typeface="Symbol"/>
              </a:rPr>
              <a:t>*, a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</a:p>
          <a:p>
            <a:pPr>
              <a:defRPr/>
            </a:pPr>
            <a:endParaRPr lang="en-US" sz="2400" dirty="0">
              <a:latin typeface="Symbol"/>
              <a:sym typeface="Symbol"/>
            </a:endParaRPr>
          </a:p>
          <a:p>
            <a:pPr>
              <a:defRPr/>
            </a:pPr>
            <a:r>
              <a:rPr lang="en-US" sz="2800" dirty="0">
                <a:latin typeface="+mn-lt"/>
                <a:sym typeface="Symbol"/>
              </a:rPr>
              <a:t>Concatenation:</a:t>
            </a: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x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+mn-lt"/>
                <a:ea typeface="Cambria Math"/>
                <a:sym typeface="Symbol"/>
              </a:rPr>
              <a:t>•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 pitchFamily="18" charset="2"/>
                <a:sym typeface="Symbol"/>
              </a:rPr>
              <a:t></a:t>
            </a:r>
            <a:r>
              <a:rPr lang="en-US" sz="2800" dirty="0">
                <a:latin typeface="+mn-lt"/>
                <a:sym typeface="Symbol"/>
              </a:rPr>
              <a:t> =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x</a:t>
            </a:r>
            <a:r>
              <a:rPr lang="en-US" sz="2800" dirty="0">
                <a:latin typeface="+mn-lt"/>
                <a:sym typeface="Symbol"/>
              </a:rPr>
              <a:t> for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x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>
                <a:latin typeface="+mn-lt"/>
                <a:sym typeface="Symbol"/>
              </a:rPr>
              <a:t>*</a:t>
            </a: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x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+mn-lt"/>
                <a:ea typeface="Cambria Math"/>
                <a:sym typeface="Symbol"/>
              </a:rPr>
              <a:t>•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/>
              </a:rPr>
              <a:t>wa</a:t>
            </a:r>
            <a:r>
              <a:rPr lang="en-US" sz="2800" dirty="0">
                <a:latin typeface="+mn-lt"/>
                <a:sym typeface="Symbol"/>
              </a:rPr>
              <a:t> =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(x </a:t>
            </a:r>
            <a:r>
              <a:rPr lang="en-US" sz="2800" dirty="0">
                <a:latin typeface="Arial" pitchFamily="34" charset="0"/>
                <a:ea typeface="Cambria Math"/>
                <a:cs typeface="Arial" pitchFamily="34" charset="0"/>
                <a:sym typeface="Symbol"/>
              </a:rPr>
              <a:t>•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 w)a </a:t>
            </a:r>
            <a:r>
              <a:rPr lang="en-US" sz="2800" dirty="0">
                <a:latin typeface="+mn-lt"/>
                <a:sym typeface="Symbol"/>
              </a:rPr>
              <a:t>for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x, w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>
                <a:latin typeface="+mn-lt"/>
                <a:sym typeface="Symbol"/>
              </a:rPr>
              <a:t>*,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</a:p>
          <a:p>
            <a:pPr>
              <a:defRPr/>
            </a:pPr>
            <a:endParaRPr lang="en-US" sz="2800" dirty="0">
              <a:latin typeface="Symbol"/>
              <a:sym typeface="Symbol"/>
            </a:endParaRPr>
          </a:p>
          <a:p>
            <a:pPr>
              <a:defRPr/>
            </a:pPr>
            <a:endParaRPr lang="en-US" sz="2800" dirty="0">
              <a:latin typeface="+mn-lt"/>
              <a:sym typeface="Symbol"/>
            </a:endParaRPr>
          </a:p>
          <a:p>
            <a:pPr>
              <a:defRPr/>
            </a:pPr>
            <a:endParaRPr lang="en-US" sz="2400" dirty="0">
              <a:latin typeface="+mn-lt"/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Basis:   </a:t>
            </a:r>
            <a:r>
              <a:rPr lang="en-US" dirty="0" smtClean="0"/>
              <a:t>•  is a rooted binary tree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Recursive Step:   </a:t>
            </a:r>
            <a:r>
              <a:rPr lang="en-US" dirty="0" smtClean="0"/>
              <a:t>If             and          are rooted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	binary trees                                                            	then so is: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592AD-EAF6-4E5E-87B9-02E86BE7176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10247" name="Group 8"/>
          <p:cNvGrpSpPr>
            <a:grpSpLocks/>
          </p:cNvGrpSpPr>
          <p:nvPr/>
        </p:nvGrpSpPr>
        <p:grpSpPr bwMode="auto">
          <a:xfrm>
            <a:off x="4038600" y="2438400"/>
            <a:ext cx="1060450" cy="1143000"/>
            <a:chOff x="3810000" y="2743200"/>
            <a:chExt cx="1060704" cy="1219200"/>
          </a:xfrm>
        </p:grpSpPr>
        <p:sp>
          <p:nvSpPr>
            <p:cNvPr id="7" name="Isosceles Triangle 6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8" name="Group 9"/>
          <p:cNvGrpSpPr>
            <a:grpSpLocks/>
          </p:cNvGrpSpPr>
          <p:nvPr/>
        </p:nvGrpSpPr>
        <p:grpSpPr bwMode="auto">
          <a:xfrm>
            <a:off x="5638800" y="2286000"/>
            <a:ext cx="1060450" cy="1371600"/>
            <a:chOff x="3810000" y="2743200"/>
            <a:chExt cx="1060704" cy="1219200"/>
          </a:xfrm>
        </p:grpSpPr>
        <p:sp>
          <p:nvSpPr>
            <p:cNvPr id="11" name="Isosceles Triangle 10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9" name="Group 12"/>
          <p:cNvGrpSpPr>
            <a:grpSpLocks/>
          </p:cNvGrpSpPr>
          <p:nvPr/>
        </p:nvGrpSpPr>
        <p:grpSpPr bwMode="auto">
          <a:xfrm>
            <a:off x="3505200" y="4800600"/>
            <a:ext cx="1060450" cy="1143000"/>
            <a:chOff x="3810000" y="2743200"/>
            <a:chExt cx="1060704" cy="1219200"/>
          </a:xfrm>
        </p:grpSpPr>
        <p:sp>
          <p:nvSpPr>
            <p:cNvPr id="14" name="Isosceles Triangle 13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0" name="Group 15"/>
          <p:cNvGrpSpPr>
            <a:grpSpLocks/>
          </p:cNvGrpSpPr>
          <p:nvPr/>
        </p:nvGrpSpPr>
        <p:grpSpPr bwMode="auto">
          <a:xfrm>
            <a:off x="4800600" y="4648200"/>
            <a:ext cx="1060450" cy="1371600"/>
            <a:chOff x="3810000" y="2743200"/>
            <a:chExt cx="1060704" cy="1219200"/>
          </a:xfrm>
        </p:grpSpPr>
        <p:sp>
          <p:nvSpPr>
            <p:cNvPr id="17" name="Isosceles Triangle 16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4572000" y="3962400"/>
            <a:ext cx="136525" cy="1285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1" idx="3"/>
            <a:endCxn id="15" idx="7"/>
          </p:cNvCxnSpPr>
          <p:nvPr/>
        </p:nvCxnSpPr>
        <p:spPr>
          <a:xfrm flipH="1">
            <a:off x="4079875" y="4071938"/>
            <a:ext cx="512763" cy="747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5"/>
            <a:endCxn id="18" idx="1"/>
          </p:cNvCxnSpPr>
          <p:nvPr/>
        </p:nvCxnSpPr>
        <p:spPr>
          <a:xfrm>
            <a:off x="4689475" y="4071938"/>
            <a:ext cx="588963" cy="598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4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smtClean="0"/>
              <a:t>Functions defined on 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size(•)=1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dirty="0" smtClean="0"/>
              <a:t>size(              ) = 1+size(T</a:t>
            </a:r>
            <a:r>
              <a:rPr lang="en-US" baseline="-25000" dirty="0" smtClean="0"/>
              <a:t>1</a:t>
            </a:r>
            <a:r>
              <a:rPr lang="en-US" dirty="0" smtClean="0"/>
              <a:t>)+size(T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 smtClean="0"/>
              <a:t>height(•)=0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dirty="0" smtClean="0"/>
              <a:t>height(             )=1+max{height(T</a:t>
            </a:r>
            <a:r>
              <a:rPr lang="en-US" baseline="-25000" dirty="0" smtClean="0"/>
              <a:t>1</a:t>
            </a:r>
            <a:r>
              <a:rPr lang="en-US" dirty="0" smtClean="0"/>
              <a:t>),height(T</a:t>
            </a:r>
            <a:r>
              <a:rPr lang="en-US" baseline="-25000" dirty="0" smtClean="0"/>
              <a:t>2</a:t>
            </a:r>
            <a:r>
              <a:rPr lang="en-US" dirty="0" smtClean="0"/>
              <a:t>)}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3">
              <a:defRPr/>
            </a:pPr>
            <a:endParaRPr lang="en-US" sz="800" dirty="0" smtClean="0"/>
          </a:p>
          <a:p>
            <a:pPr>
              <a:defRPr/>
            </a:pPr>
            <a:endParaRPr lang="en-US" sz="105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F6875-1B2A-4BF3-B837-AE56A99608B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1524000" y="2133600"/>
            <a:ext cx="1447800" cy="1066800"/>
            <a:chOff x="1905000" y="2057400"/>
            <a:chExt cx="1447800" cy="1066800"/>
          </a:xfrm>
        </p:grpSpPr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89" name="Group 18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91" name="Group 12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14" name="Isosceles Triangle 13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92" name="Group 15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17" name="Isosceles Triangle 16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1" idx="3"/>
                  <a:endCxn id="15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>
                <a:stCxn id="21" idx="5"/>
                <a:endCxn id="18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7" name="TextBox 19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88" name="TextBox 23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  <p:grpSp>
        <p:nvGrpSpPr>
          <p:cNvPr id="11272" name="Group 49"/>
          <p:cNvGrpSpPr>
            <a:grpSpLocks/>
          </p:cNvGrpSpPr>
          <p:nvPr/>
        </p:nvGrpSpPr>
        <p:grpSpPr bwMode="auto">
          <a:xfrm>
            <a:off x="1905000" y="4648200"/>
            <a:ext cx="1447800" cy="1066800"/>
            <a:chOff x="1905000" y="2057400"/>
            <a:chExt cx="1447800" cy="1066800"/>
          </a:xfrm>
        </p:grpSpPr>
        <p:grpSp>
          <p:nvGrpSpPr>
            <p:cNvPr id="11273" name="Group 50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76" name="Group 53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78" name="Group 55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62" name="Isosceles Triangle 61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79" name="Group 56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60" name="Isosceles Triangle 59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8" name="Oval 57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8" idx="3"/>
                  <a:endCxn id="63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8" idx="5"/>
                <a:endCxn id="61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4" name="TextBox 51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75" name="TextBox 52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80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Structural Induction: proving properties of recursively defined sets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3000" smtClean="0"/>
              <a:t>How to prove</a:t>
            </a:r>
            <a:r>
              <a:rPr lang="en-US" sz="3000" b="1" smtClean="0">
                <a:latin typeface="Symbol" pitchFamily="18" charset="2"/>
                <a:cs typeface="Arial" charset="0"/>
                <a:sym typeface="Symbol" pitchFamily="18" charset="2"/>
              </a:rPr>
              <a:t> </a:t>
            </a:r>
            <a:r>
              <a:rPr lang="en-US" sz="3000" smtClean="0">
                <a:cs typeface="Arial" charset="0"/>
                <a:sym typeface="Symbol" pitchFamily="18" charset="2"/>
              </a:rPr>
              <a:t>x</a:t>
            </a:r>
            <a:r>
              <a:rPr lang="en-US" sz="3000" smtClean="0">
                <a:latin typeface="Cambria Math" pitchFamily="18" charset="0"/>
                <a:ea typeface="Cambria Math" pitchFamily="18" charset="0"/>
                <a:cs typeface="Arial" charset="0"/>
                <a:sym typeface="Symbol" pitchFamily="18" charset="2"/>
              </a:rPr>
              <a:t>∈</a:t>
            </a:r>
            <a:r>
              <a:rPr lang="en-US" sz="3000" smtClean="0">
                <a:ea typeface="Cambria Math" pitchFamily="18" charset="0"/>
                <a:cs typeface="Arial" charset="0"/>
                <a:sym typeface="Symbol" pitchFamily="18" charset="2"/>
              </a:rPr>
              <a:t>S. P(x) is true:</a:t>
            </a:r>
          </a:p>
          <a:p>
            <a:pPr marL="0" indent="0">
              <a:lnSpc>
                <a:spcPct val="80000"/>
              </a:lnSpc>
            </a:pPr>
            <a:r>
              <a:rPr lang="en-US" sz="3000" b="1" smtClean="0">
                <a:ea typeface="Cambria Math" pitchFamily="18" charset="0"/>
                <a:cs typeface="Arial" charset="0"/>
                <a:sym typeface="Symbol" pitchFamily="18" charset="2"/>
              </a:rPr>
              <a:t>Base Case:</a:t>
            </a:r>
            <a:r>
              <a:rPr lang="en-US" sz="3000" smtClean="0"/>
              <a:t>  Show that P is true for all specific elements of S mentioned in the </a:t>
            </a:r>
            <a:r>
              <a:rPr lang="en-US" sz="3000" i="1" smtClean="0"/>
              <a:t>Basis step</a:t>
            </a:r>
          </a:p>
          <a:p>
            <a:pPr marL="0" indent="0">
              <a:lnSpc>
                <a:spcPct val="80000"/>
              </a:lnSpc>
            </a:pPr>
            <a:r>
              <a:rPr lang="en-US" sz="3000" b="1" smtClean="0"/>
              <a:t>Inductive Hypothesis: </a:t>
            </a:r>
            <a:r>
              <a:rPr lang="en-US" sz="3000" smtClean="0"/>
              <a:t> Assume that P is true for some arbitrary values of each of the existing named elements mentioned in the </a:t>
            </a:r>
            <a:r>
              <a:rPr lang="en-US" sz="3000" i="1" smtClean="0"/>
              <a:t>Recursive step</a:t>
            </a:r>
          </a:p>
          <a:p>
            <a:pPr marL="0" indent="0">
              <a:lnSpc>
                <a:spcPct val="80000"/>
              </a:lnSpc>
            </a:pPr>
            <a:r>
              <a:rPr lang="en-US" sz="3000" b="1" smtClean="0"/>
              <a:t>Inductive Step:</a:t>
            </a:r>
            <a:r>
              <a:rPr lang="en-US" sz="3000" smtClean="0"/>
              <a:t> Prove that P holds for each of the new elements constructed in the </a:t>
            </a:r>
            <a:r>
              <a:rPr lang="en-US" sz="3000" i="1" smtClean="0"/>
              <a:t>Recursive step</a:t>
            </a:r>
            <a:r>
              <a:rPr lang="en-US" sz="3000" smtClean="0"/>
              <a:t> using the named elements mentioned in the Inductive Hypothesis</a:t>
            </a:r>
          </a:p>
          <a:p>
            <a:pPr marL="0" indent="0">
              <a:lnSpc>
                <a:spcPct val="80000"/>
              </a:lnSpc>
            </a:pPr>
            <a:r>
              <a:rPr lang="en-US" sz="3000" smtClean="0"/>
              <a:t>Conclude that </a:t>
            </a:r>
            <a:r>
              <a:rPr lang="en-US" sz="3000" b="1" smtClean="0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 sz="3000" smtClean="0">
                <a:cs typeface="Arial" charset="0"/>
                <a:sym typeface="Symbol" pitchFamily="18" charset="2"/>
              </a:rPr>
              <a:t>x</a:t>
            </a:r>
            <a:r>
              <a:rPr lang="en-US" sz="300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sz="3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S. P(x)</a:t>
            </a:r>
            <a:endParaRPr lang="en-US" sz="3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26FCB-D841-4B96-A88C-B44657F2C1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82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Structural Induction versus</a:t>
            </a:r>
            <a:br>
              <a:rPr lang="en-US" dirty="0" smtClean="0"/>
            </a:br>
            <a:r>
              <a:rPr lang="en-US" dirty="0" smtClean="0"/>
              <a:t>Ordinary Induction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Ordinary induction is a special case of structural induction: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Recursive Definition of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</a:p>
          <a:p>
            <a:pPr lvl="2">
              <a:lnSpc>
                <a:spcPct val="90000"/>
              </a:lnSpc>
            </a:pPr>
            <a:r>
              <a:rPr lang="en-US" sz="2800" b="1" dirty="0" smtClean="0"/>
              <a:t>Basis:   </a:t>
            </a:r>
            <a:r>
              <a:rPr lang="en-US" sz="2800" dirty="0" smtClean="0"/>
              <a:t>0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∈ ℕ</a:t>
            </a:r>
          </a:p>
          <a:p>
            <a:pPr lvl="2">
              <a:lnSpc>
                <a:spcPct val="90000"/>
              </a:lnSpc>
            </a:pPr>
            <a:r>
              <a:rPr lang="en-US" sz="2800" b="1" dirty="0" smtClean="0">
                <a:ea typeface="Cambria Math" pitchFamily="18" charset="0"/>
                <a:cs typeface="Cambria Math" pitchFamily="18" charset="0"/>
              </a:rPr>
              <a:t>Recursive Step:  </a:t>
            </a:r>
            <a:r>
              <a:rPr lang="en-US" sz="2800" dirty="0" smtClean="0">
                <a:ea typeface="Cambria Math" pitchFamily="18" charset="0"/>
                <a:cs typeface="Cambria Math" pitchFamily="18" charset="0"/>
              </a:rPr>
              <a:t>If 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∈ ℕ</a:t>
            </a:r>
            <a:r>
              <a:rPr lang="en-US" sz="2800" dirty="0" smtClean="0">
                <a:ea typeface="Cambria Math" pitchFamily="18" charset="0"/>
                <a:cs typeface="Cambria Math" pitchFamily="18" charset="0"/>
              </a:rPr>
              <a:t> then k+1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∈ ℕ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Structural induction follows from ordinary induction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Let Q(n) be true </a:t>
            </a:r>
            <a:r>
              <a:rPr lang="en-US" dirty="0" err="1" smtClean="0"/>
              <a:t>iff</a:t>
            </a:r>
            <a:r>
              <a:rPr lang="en-US" dirty="0" smtClean="0"/>
              <a:t> for all </a:t>
            </a:r>
            <a:r>
              <a:rPr lang="en-US" dirty="0" err="1" smtClean="0"/>
              <a:t>x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∈</a:t>
            </a:r>
            <a:r>
              <a:rPr lang="en-US" dirty="0" err="1" smtClean="0">
                <a:ea typeface="Cambria Math" pitchFamily="18" charset="0"/>
                <a:cs typeface="Cambria Math" pitchFamily="18" charset="0"/>
              </a:rPr>
              <a:t>S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that take n Recursive steps to be constructed, P(x) is true.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5DC9C-B314-4764-BEBF-A6054674A6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21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mtClean="0"/>
              <a:t>Using Structural Induction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Let S be given by</a:t>
            </a:r>
          </a:p>
          <a:p>
            <a:pPr lvl="1" eaLnBrk="1" hangingPunct="1"/>
            <a:r>
              <a:rPr lang="en-US" b="1" dirty="0" smtClean="0">
                <a:cs typeface="Arial" charset="0"/>
              </a:rPr>
              <a:t>Basis:   </a:t>
            </a:r>
            <a:r>
              <a:rPr lang="en-US" dirty="0" smtClean="0">
                <a:cs typeface="Arial" charset="0"/>
              </a:rPr>
              <a:t>6 </a:t>
            </a:r>
            <a:r>
              <a:rPr lang="en-US" dirty="0" smtClean="0">
                <a:latin typeface="Symbol" pitchFamily="18" charset="2"/>
                <a:cs typeface="Arial" charset="0"/>
                <a:sym typeface="Symbol" pitchFamily="18" charset="2"/>
              </a:rPr>
              <a:t></a:t>
            </a:r>
            <a:r>
              <a:rPr lang="en-US" dirty="0" smtClean="0">
                <a:cs typeface="Arial" charset="0"/>
              </a:rPr>
              <a:t> S;  15 </a:t>
            </a:r>
            <a:r>
              <a:rPr lang="en-US" dirty="0" smtClean="0">
                <a:latin typeface="Symbol" pitchFamily="18" charset="2"/>
                <a:cs typeface="Arial" charset="0"/>
                <a:sym typeface="Symbol" pitchFamily="18" charset="2"/>
              </a:rPr>
              <a:t></a:t>
            </a:r>
            <a:r>
              <a:rPr lang="en-US" dirty="0" smtClean="0">
                <a:cs typeface="Arial" charset="0"/>
              </a:rPr>
              <a:t> S;</a:t>
            </a:r>
          </a:p>
          <a:p>
            <a:pPr lvl="1" eaLnBrk="1" hangingPunct="1"/>
            <a:r>
              <a:rPr lang="en-US" b="1" dirty="0" smtClean="0">
                <a:cs typeface="Arial" charset="0"/>
              </a:rPr>
              <a:t>Recursive:  </a:t>
            </a:r>
            <a:r>
              <a:rPr lang="en-US" dirty="0" smtClean="0">
                <a:cs typeface="Arial" charset="0"/>
              </a:rPr>
              <a:t>if x, y </a:t>
            </a:r>
            <a:r>
              <a:rPr lang="en-US" dirty="0" smtClean="0">
                <a:latin typeface="Symbol" pitchFamily="18" charset="2"/>
                <a:cs typeface="Arial" charset="0"/>
                <a:sym typeface="Symbol" pitchFamily="18" charset="2"/>
              </a:rPr>
              <a:t></a:t>
            </a:r>
            <a:r>
              <a:rPr lang="en-US" dirty="0" smtClean="0">
                <a:cs typeface="Arial" charset="0"/>
              </a:rPr>
              <a:t> S, then x + y </a:t>
            </a:r>
            <a:r>
              <a:rPr lang="en-US" dirty="0" smtClean="0">
                <a:latin typeface="Symbol" pitchFamily="18" charset="2"/>
                <a:cs typeface="Arial" charset="0"/>
                <a:sym typeface="Symbol" pitchFamily="18" charset="2"/>
              </a:rPr>
              <a:t></a:t>
            </a:r>
            <a:r>
              <a:rPr lang="en-US" dirty="0" smtClean="0">
                <a:cs typeface="Arial" charset="0"/>
              </a:rPr>
              <a:t> S.</a:t>
            </a:r>
          </a:p>
          <a:p>
            <a:pPr eaLnBrk="1" hangingPunct="1"/>
            <a:r>
              <a:rPr lang="en-US" b="1" dirty="0" smtClean="0">
                <a:cs typeface="Arial" charset="0"/>
              </a:rPr>
              <a:t>Claim:  </a:t>
            </a:r>
            <a:r>
              <a:rPr lang="en-US" dirty="0" smtClean="0">
                <a:cs typeface="Arial" charset="0"/>
              </a:rPr>
              <a:t>Every element of S is divisible by 3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5570A-B45A-4EF9-9A7A-2D9C6E213E7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43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Induction for strings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S be a set of strings over {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} defined as follows</a:t>
                </a:r>
              </a:p>
              <a:p>
                <a:pPr lvl="1"/>
                <a:r>
                  <a:rPr lang="en-US" dirty="0" smtClean="0"/>
                  <a:t>Basis:  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 S</a:t>
                </a:r>
              </a:p>
              <a:p>
                <a:pPr lvl="1"/>
                <a:r>
                  <a:rPr lang="en-US" dirty="0" smtClean="0"/>
                  <a:t>Recursive:</a:t>
                </a:r>
              </a:p>
              <a:p>
                <a:pPr lvl="2"/>
                <a:r>
                  <a:rPr lang="en-US" dirty="0" smtClean="0"/>
                  <a:t>If w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then aw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and </a:t>
                </a:r>
                <a:r>
                  <a:rPr lang="en-US" dirty="0" err="1" smtClean="0">
                    <a:ea typeface="Cambria Math"/>
                  </a:rPr>
                  <a:t>baw</a:t>
                </a:r>
                <a:r>
                  <a:rPr lang="en-US" dirty="0" smtClean="0">
                    <a:ea typeface="Cambria Math"/>
                  </a:rPr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</a:t>
                </a:r>
              </a:p>
              <a:p>
                <a:pPr lvl="2"/>
                <a:r>
                  <a:rPr lang="en-US" dirty="0" smtClean="0">
                    <a:ea typeface="Cambria Math"/>
                  </a:rPr>
                  <a:t>If u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and v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then </a:t>
                </a:r>
                <a:r>
                  <a:rPr lang="en-US" dirty="0" err="1" smtClean="0">
                    <a:ea typeface="Cambria Math"/>
                  </a:rPr>
                  <a:t>uv</a:t>
                </a:r>
                <a:r>
                  <a:rPr lang="en-US" dirty="0" smtClean="0">
                    <a:ea typeface="Cambria Math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</a:t>
                </a:r>
              </a:p>
              <a:p>
                <a:r>
                  <a:rPr lang="en-US" dirty="0" smtClean="0">
                    <a:ea typeface="Cambria Math"/>
                  </a:rPr>
                  <a:t>Claim: if w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then w has more a’s than b’s</a:t>
                </a:r>
              </a:p>
              <a:p>
                <a:pPr marL="914400" lvl="2" indent="0">
                  <a:buNone/>
                </a:pPr>
                <a:r>
                  <a:rPr lang="en-US" dirty="0" smtClean="0">
                    <a:ea typeface="Cambria Math"/>
                  </a:rPr>
                  <a:t>	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3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Today: 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5.3   7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5.3   6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endParaRPr lang="en-US" sz="1400" dirty="0" smtClean="0">
              <a:ea typeface="+mn-ea"/>
            </a:endParaRPr>
          </a:p>
          <a:p>
            <a:pPr lvl="3" eaLnBrk="1" hangingPunct="1">
              <a:defRPr/>
            </a:pPr>
            <a:endParaRPr lang="en-US" sz="2300" dirty="0" smtClean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Midterm Friday, May 10, MGH 389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Closed book, closed notes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Tables of inference rules and equivalences will be included on test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Sample questions from old midterms are now posted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9D2DFA8-B96F-984F-A264-ACE8F0D45358}" type="slidenum">
              <a:rPr 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err="1" smtClean="0"/>
              <a:t>len</a:t>
            </a:r>
            <a:r>
              <a:rPr lang="en-US" sz="3600" dirty="0" smtClean="0"/>
              <a:t>(</a:t>
            </a:r>
            <a:r>
              <a:rPr lang="en-US" sz="3600" dirty="0" err="1" smtClean="0"/>
              <a:t>x</a:t>
            </a:r>
            <a:r>
              <a:rPr lang="en-US" sz="3600" dirty="0" err="1" smtClean="0">
                <a:latin typeface="Cambria Math"/>
                <a:ea typeface="Cambria Math"/>
              </a:rPr>
              <a:t>•</a:t>
            </a:r>
            <a:r>
              <a:rPr lang="en-US" sz="3600" dirty="0" err="1" smtClean="0">
                <a:latin typeface="+mn-lt"/>
                <a:ea typeface="Cambria Math"/>
              </a:rPr>
              <a:t>y</a:t>
            </a:r>
            <a:r>
              <a:rPr lang="en-US" sz="3600" dirty="0" smtClean="0">
                <a:latin typeface="+mn-lt"/>
                <a:ea typeface="Cambria Math"/>
              </a:rPr>
              <a:t>)=</a:t>
            </a:r>
            <a:r>
              <a:rPr lang="en-US" sz="3600" dirty="0" err="1" smtClean="0">
                <a:latin typeface="+mn-lt"/>
                <a:ea typeface="Cambria Math"/>
              </a:rPr>
              <a:t>len</a:t>
            </a:r>
            <a:r>
              <a:rPr lang="en-US" sz="3600" dirty="0" smtClean="0">
                <a:latin typeface="+mn-lt"/>
                <a:ea typeface="Cambria Math"/>
              </a:rPr>
              <a:t>(x)+</a:t>
            </a:r>
            <a:r>
              <a:rPr lang="en-US" sz="3600" dirty="0" err="1" smtClean="0">
                <a:latin typeface="+mn-lt"/>
                <a:ea typeface="Cambria Math"/>
              </a:rPr>
              <a:t>len</a:t>
            </a:r>
            <a:r>
              <a:rPr lang="en-US" sz="3600" dirty="0" smtClean="0">
                <a:latin typeface="+mn-lt"/>
                <a:ea typeface="Cambria Math"/>
              </a:rPr>
              <a:t>(y) for all strings x and y</a:t>
            </a:r>
            <a:endParaRPr lang="en-US" sz="36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ED2D5-B093-4A31-95DB-39F9643EFF6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1219199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P(w) be “</a:t>
            </a:r>
            <a:r>
              <a:rPr lang="en-US" sz="2400" dirty="0" err="1" smtClean="0"/>
              <a:t>len</a:t>
            </a:r>
            <a:r>
              <a:rPr lang="en-US" sz="2400" dirty="0" smtClean="0"/>
              <a:t>(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ambria Math"/>
                <a:ea typeface="Cambria Math"/>
              </a:rPr>
              <a:t>•</a:t>
            </a:r>
            <a:r>
              <a:rPr lang="en-US" sz="2400" dirty="0" err="1">
                <a:ea typeface="Cambria Math"/>
              </a:rPr>
              <a:t>w</a:t>
            </a:r>
            <a:r>
              <a:rPr lang="en-US" sz="2400" dirty="0" smtClean="0">
                <a:ea typeface="Cambria Math"/>
              </a:rPr>
              <a:t>)=</a:t>
            </a:r>
            <a:r>
              <a:rPr lang="en-US" sz="2400" dirty="0" err="1">
                <a:ea typeface="Cambria Math"/>
              </a:rPr>
              <a:t>len</a:t>
            </a:r>
            <a:r>
              <a:rPr lang="en-US" sz="2400" dirty="0">
                <a:ea typeface="Cambria Math"/>
              </a:rPr>
              <a:t>(x)+</a:t>
            </a:r>
            <a:r>
              <a:rPr lang="en-US" sz="2400" dirty="0" err="1" smtClean="0">
                <a:ea typeface="Cambria Math"/>
              </a:rPr>
              <a:t>len</a:t>
            </a:r>
            <a:r>
              <a:rPr lang="en-US" sz="2400" dirty="0" smtClean="0">
                <a:ea typeface="Cambria Math"/>
              </a:rPr>
              <a:t>(w)”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42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Induction</a:t>
            </a:r>
            <a:endParaRPr lang="en-US" dirty="0">
              <a:latin typeface="Calibri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 dirty="0">
                <a:latin typeface="Calibri" charset="0"/>
              </a:rPr>
              <a:t>Mathematical Induction</a:t>
            </a:r>
          </a:p>
          <a:p>
            <a:pPr>
              <a:lnSpc>
                <a:spcPct val="80000"/>
              </a:lnSpc>
            </a:pPr>
            <a:endParaRPr lang="en-US" sz="2500" dirty="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en-US" sz="2500" dirty="0">
              <a:latin typeface="Calibri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Calibri" charset="0"/>
            </a:endParaRPr>
          </a:p>
          <a:p>
            <a:pPr>
              <a:lnSpc>
                <a:spcPct val="150000"/>
              </a:lnSpc>
            </a:pPr>
            <a:r>
              <a:rPr lang="en-US" sz="2500" dirty="0">
                <a:latin typeface="Calibri" charset="0"/>
              </a:rPr>
              <a:t>Induction proof layout: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 dirty="0" smtClean="0">
                <a:latin typeface="Calibri" charset="0"/>
              </a:rPr>
              <a:t>Let P(n) be “   “.  By </a:t>
            </a:r>
            <a:r>
              <a:rPr lang="en-US" sz="2200" dirty="0">
                <a:latin typeface="Calibri" charset="0"/>
              </a:rPr>
              <a:t>induction we will show that P(n) is true for every n≥0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 dirty="0">
                <a:latin typeface="Calibri" charset="0"/>
              </a:rPr>
              <a:t>Base Case: Prove P(0)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 dirty="0">
                <a:latin typeface="Calibri" charset="0"/>
              </a:rPr>
              <a:t>Inductive Hypothesis: Assume that P(k) is true for 	                             	                           some arbitrary integer k ≥ 0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 dirty="0">
                <a:latin typeface="Calibri" charset="0"/>
              </a:rPr>
              <a:t>Inductive Step: Prove that P(k+1) is true using Inductive 	  	               Hypothesis that P(k) is true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 dirty="0">
                <a:latin typeface="Calibri" charset="0"/>
              </a:rPr>
              <a:t>Conclusion: Result follows by induction</a:t>
            </a:r>
          </a:p>
          <a:p>
            <a:pPr>
              <a:lnSpc>
                <a:spcPct val="80000"/>
              </a:lnSpc>
            </a:pPr>
            <a:endParaRPr lang="en-US" sz="2500" dirty="0">
              <a:latin typeface="Calibri" charset="0"/>
            </a:endParaRPr>
          </a:p>
          <a:p>
            <a:pPr marL="971550" lvl="1" indent="-514350">
              <a:lnSpc>
                <a:spcPct val="80000"/>
              </a:lnSpc>
            </a:pPr>
            <a:endParaRPr lang="en-US" sz="2200" dirty="0">
              <a:latin typeface="Calibri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1828800"/>
            <a:ext cx="3886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</a:t>
            </a:r>
            <a:r>
              <a:rPr lang="en-US" sz="3200"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P(0)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    </a:t>
            </a:r>
            <a:r>
              <a:rPr lang="en-US" sz="2400" u="sng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 u="sng">
                <a:cs typeface="Arial" charset="0"/>
              </a:rPr>
              <a:t> k≥0 (P(k) </a:t>
            </a:r>
            <a:r>
              <a:rPr lang="en-US" sz="2400" u="sng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 sz="2400" u="sng">
                <a:cs typeface="Arial" charset="0"/>
              </a:rPr>
              <a:t> P(k+1))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</a:t>
            </a:r>
            <a:r>
              <a:rPr lang="en-US" sz="2400">
                <a:cs typeface="Arial" charset="0"/>
              </a:rPr>
              <a:t>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>
                <a:cs typeface="Arial" charset="0"/>
              </a:rPr>
              <a:t> n≥0  P(n)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Strong Induction</a:t>
            </a:r>
          </a:p>
        </p:txBody>
      </p:sp>
      <p:sp>
        <p:nvSpPr>
          <p:cNvPr id="7171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8733" y="1219200"/>
            <a:ext cx="8229600" cy="5246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 dirty="0">
                <a:cs typeface="Arial" charset="0"/>
              </a:rPr>
              <a:t>    P(0)</a:t>
            </a:r>
          </a:p>
          <a:p>
            <a:pPr eaLnBrk="1" hangingPunct="1"/>
            <a:r>
              <a:rPr lang="en-US" sz="2800" dirty="0">
                <a:latin typeface="Symbol" charset="0"/>
                <a:cs typeface="Arial" charset="0"/>
                <a:sym typeface="Symbol" charset="0"/>
              </a:rPr>
              <a:t>    </a:t>
            </a:r>
            <a:r>
              <a:rPr lang="en-US" sz="2800" b="1" dirty="0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800" dirty="0">
                <a:cs typeface="Arial" charset="0"/>
              </a:rPr>
              <a:t> k </a:t>
            </a:r>
            <a:r>
              <a:rPr lang="en-US" sz="2800" dirty="0" smtClean="0">
                <a:cs typeface="Arial" charset="0"/>
              </a:rPr>
              <a:t>(</a:t>
            </a:r>
            <a:r>
              <a:rPr lang="en-US" sz="2800" b="1" dirty="0" smtClean="0">
                <a:solidFill>
                  <a:prstClr val="black"/>
                </a:solidFill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j (</a:t>
            </a:r>
            <a:r>
              <a:rPr lang="en-US" sz="2800" dirty="0" smtClean="0">
                <a:cs typeface="Arial" charset="0"/>
              </a:rPr>
              <a:t>(0</a:t>
            </a:r>
            <a:r>
              <a:rPr lang="en-US" sz="2800" dirty="0">
                <a:latin typeface="Calibri"/>
                <a:cs typeface="Arial" charset="0"/>
              </a:rPr>
              <a:t>≤j </a:t>
            </a:r>
            <a:r>
              <a:rPr lang="en-US" sz="2800" dirty="0" smtClean="0">
                <a:latin typeface="Calibri"/>
                <a:cs typeface="Arial" charset="0"/>
              </a:rPr>
              <a:t>≤k) </a:t>
            </a:r>
            <a:r>
              <a:rPr lang="en-US" sz="2800" dirty="0">
                <a:solidFill>
                  <a:prstClr val="black"/>
                </a:solidFill>
                <a:latin typeface="Symbol" charset="0"/>
                <a:cs typeface="Arial" charset="0"/>
                <a:sym typeface="Symbol" charset="0"/>
              </a:rPr>
              <a:t> </a:t>
            </a:r>
            <a:r>
              <a:rPr lang="en-US" sz="2800" dirty="0" smtClean="0">
                <a:cs typeface="Arial" charset="0"/>
              </a:rPr>
              <a:t>P(j)) </a:t>
            </a:r>
            <a:r>
              <a:rPr lang="en-US" sz="2800" dirty="0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 sz="2800" dirty="0">
                <a:cs typeface="Arial" charset="0"/>
              </a:rPr>
              <a:t> P(k+1))</a:t>
            </a:r>
          </a:p>
          <a:p>
            <a:pPr marL="457200" indent="-457200" eaLnBrk="1" hangingPunct="1">
              <a:buFont typeface="Symbol"/>
              <a:buChar char="\"/>
            </a:pPr>
            <a:r>
              <a:rPr lang="en-US" sz="2800" b="1" dirty="0" smtClean="0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>
                <a:cs typeface="Arial" charset="0"/>
              </a:rPr>
              <a:t>n P(n</a:t>
            </a:r>
            <a:r>
              <a:rPr lang="en-US" sz="2800" dirty="0" smtClean="0">
                <a:cs typeface="Arial" charset="0"/>
              </a:rPr>
              <a:t>)</a:t>
            </a:r>
            <a:endParaRPr lang="en-US" sz="2800" dirty="0">
              <a:cs typeface="Arial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500" dirty="0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t>Strong Induction </a:t>
            </a:r>
            <a:r>
              <a:rPr lang="en-US" sz="2500" dirty="0">
                <a:solidFill>
                  <a:prstClr val="black"/>
                </a:solidFill>
                <a:latin typeface="Calibri" charset="0"/>
                <a:ea typeface="ＭＳ Ｐゴシック" charset="0"/>
              </a:rPr>
              <a:t>proof layout:</a:t>
            </a:r>
          </a:p>
          <a:p>
            <a:pPr marL="971550" lvl="1" indent="-514350">
              <a:lnSpc>
                <a:spcPct val="80000"/>
              </a:lnSpc>
              <a:spcBef>
                <a:spcPct val="20000"/>
              </a:spcBef>
              <a:buFont typeface="Calibri" charset="0"/>
              <a:buAutoNum type="arabicPeriod"/>
            </a:pPr>
            <a:r>
              <a:rPr lang="en-US" sz="2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Let P(n) be </a:t>
            </a:r>
            <a:r>
              <a:rPr lang="en-US" sz="2200" dirty="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“…”.  </a:t>
            </a:r>
            <a:r>
              <a:rPr lang="en-US" sz="2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By induction we will show that P(n) is true for every n≥0</a:t>
            </a:r>
          </a:p>
          <a:p>
            <a:pPr marL="971550" lvl="1" indent="-514350">
              <a:lnSpc>
                <a:spcPct val="80000"/>
              </a:lnSpc>
              <a:spcBef>
                <a:spcPct val="20000"/>
              </a:spcBef>
              <a:buFont typeface="Calibri" charset="0"/>
              <a:buAutoNum type="arabicPeriod"/>
            </a:pPr>
            <a:r>
              <a:rPr lang="en-US" sz="2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Base Case: Prove P(0)</a:t>
            </a:r>
          </a:p>
          <a:p>
            <a:pPr marL="971550" lvl="1" indent="-514350">
              <a:lnSpc>
                <a:spcPct val="80000"/>
              </a:lnSpc>
              <a:spcBef>
                <a:spcPct val="20000"/>
              </a:spcBef>
              <a:buFont typeface="Calibri" charset="0"/>
              <a:buAutoNum type="arabicPeriod"/>
            </a:pPr>
            <a:r>
              <a:rPr lang="en-US" sz="2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Inductive Hypothesis: Assume that </a:t>
            </a:r>
            <a:r>
              <a:rPr lang="en-US" sz="2200" dirty="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for some </a:t>
            </a:r>
            <a:r>
              <a:rPr lang="en-US" sz="2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arbitrary integer </a:t>
            </a:r>
            <a:r>
              <a:rPr lang="en-US" sz="2200" dirty="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	                         k </a:t>
            </a:r>
            <a:r>
              <a:rPr lang="en-US" sz="2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≥ </a:t>
            </a:r>
            <a:r>
              <a:rPr lang="en-US" sz="2200" dirty="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0 we have P(j) true for every integer j 	                         with 0 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ea typeface="ＭＳ Ｐゴシック" charset="0"/>
                <a:cs typeface="+mn-cs"/>
              </a:rPr>
              <a:t>≤ j ≤ k.</a:t>
            </a:r>
            <a:endParaRPr lang="en-US" sz="2200" dirty="0">
              <a:solidFill>
                <a:prstClr val="black"/>
              </a:solidFill>
              <a:latin typeface="Calibri" charset="0"/>
              <a:ea typeface="ＭＳ Ｐゴシック" charset="0"/>
              <a:cs typeface="+mn-cs"/>
            </a:endParaRPr>
          </a:p>
          <a:p>
            <a:pPr marL="971550" lvl="1" indent="-514350">
              <a:lnSpc>
                <a:spcPct val="80000"/>
              </a:lnSpc>
              <a:spcBef>
                <a:spcPct val="20000"/>
              </a:spcBef>
              <a:buFont typeface="Calibri" charset="0"/>
              <a:buAutoNum type="arabicPeriod"/>
            </a:pPr>
            <a:r>
              <a:rPr lang="en-US" sz="2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Inductive Step: Prove that P(k+1) is true using Inductive 	  	               Hypothesis that </a:t>
            </a:r>
            <a:r>
              <a:rPr lang="en-US" sz="2200" dirty="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 P(0),…,P(k</a:t>
            </a:r>
            <a:r>
              <a:rPr lang="en-US" sz="2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) </a:t>
            </a:r>
            <a:r>
              <a:rPr lang="en-US" sz="2200" dirty="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are </a:t>
            </a:r>
            <a:r>
              <a:rPr lang="en-US" sz="2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true</a:t>
            </a:r>
          </a:p>
          <a:p>
            <a:pPr marL="971550" lvl="1" indent="-514350">
              <a:lnSpc>
                <a:spcPct val="80000"/>
              </a:lnSpc>
              <a:spcBef>
                <a:spcPct val="20000"/>
              </a:spcBef>
              <a:buFont typeface="Calibri" charset="0"/>
              <a:buAutoNum type="arabicPeriod"/>
            </a:pPr>
            <a:r>
              <a:rPr lang="en-US" sz="2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+mn-cs"/>
              </a:rPr>
              <a:t>Conclusion: Result follows by induction</a:t>
            </a:r>
          </a:p>
          <a:p>
            <a:pPr marL="457200" indent="-457200" eaLnBrk="1" hangingPunct="1">
              <a:buFont typeface="Symbol"/>
              <a:buChar char="\"/>
            </a:pPr>
            <a:endParaRPr lang="en-US" sz="2800" dirty="0">
              <a:cs typeface="Arial" charset="0"/>
            </a:endParaRPr>
          </a:p>
        </p:txBody>
      </p:sp>
      <p:cxnSp>
        <p:nvCxnSpPr>
          <p:cNvPr id="4" name="Straight Connector 3"/>
          <p:cNvCxnSpPr/>
          <p:nvPr>
            <p:custDataLst>
              <p:tags r:id="rId3"/>
            </p:custDataLst>
          </p:nvPr>
        </p:nvCxnSpPr>
        <p:spPr>
          <a:xfrm>
            <a:off x="914400" y="2133600"/>
            <a:ext cx="5486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F7B-C0BA-8F4F-ABBA-210AF26E30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Bounding the Fibonacci </a:t>
            </a:r>
            <a:r>
              <a:rPr lang="en-US" dirty="0" smtClean="0">
                <a:latin typeface="Calibri" charset="0"/>
              </a:rPr>
              <a:t>Numbers</a:t>
            </a:r>
            <a:br>
              <a:rPr lang="en-US" dirty="0" smtClean="0">
                <a:latin typeface="Calibri" charset="0"/>
              </a:rPr>
            </a:br>
            <a:r>
              <a:rPr lang="en-US" sz="3600" dirty="0" smtClean="0">
                <a:latin typeface="Calibri" charset="0"/>
              </a:rPr>
              <a:t>How we did it last time</a:t>
            </a:r>
            <a:endParaRPr lang="en-US" dirty="0">
              <a:latin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200" y="1600200"/>
                <a:ext cx="8382000" cy="4525963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0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= 0;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= 1; </a:t>
                </a:r>
                <a:r>
                  <a:rPr lang="en-US" sz="2400" dirty="0" err="1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=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n-1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+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n-2 </a:t>
                </a:r>
                <a:r>
                  <a:rPr lang="en-US" sz="2400" dirty="0">
                    <a:solidFill>
                      <a:prstClr val="black"/>
                    </a:solidFill>
                  </a:rPr>
                  <a:t>for all n</a:t>
                </a:r>
                <a:r>
                  <a:rPr lang="en-US" sz="2400" dirty="0">
                    <a:solidFill>
                      <a:prstClr val="black"/>
                    </a:solidFill>
                    <a:latin typeface="Symbol" pitchFamily="18" charset="2"/>
                    <a:sym typeface="Symbol" pitchFamily="18" charset="2"/>
                  </a:rPr>
                  <a:t></a:t>
                </a:r>
                <a:r>
                  <a:rPr lang="en-US" sz="2400" dirty="0">
                    <a:solidFill>
                      <a:prstClr val="black"/>
                    </a:solidFill>
                  </a:rPr>
                  <a:t> 2</a:t>
                </a:r>
                <a:endParaRPr lang="en-US" sz="2400" baseline="-25000" dirty="0">
                  <a:solidFill>
                    <a:prstClr val="black"/>
                  </a:solidFill>
                  <a:latin typeface="Calibri" charset="0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latin typeface="Calibri" charset="0"/>
                  </a:rPr>
                  <a:t>Theorem</a:t>
                </a:r>
                <a:r>
                  <a:rPr lang="en-US" sz="2400" b="1" dirty="0">
                    <a:latin typeface="Calibri" charset="0"/>
                  </a:rPr>
                  <a:t>:   </a:t>
                </a:r>
                <a:r>
                  <a:rPr lang="en-US" sz="2400" dirty="0">
                    <a:latin typeface="Calibri" charset="0"/>
                  </a:rPr>
                  <a:t>2</a:t>
                </a:r>
                <a:r>
                  <a:rPr lang="en-US" sz="2400" baseline="30000" dirty="0">
                    <a:latin typeface="Calibri" charset="0"/>
                  </a:rPr>
                  <a:t>n/2-1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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err="1">
                    <a:latin typeface="Calibri" charset="0"/>
                  </a:rPr>
                  <a:t>f</a:t>
                </a:r>
                <a:r>
                  <a:rPr lang="en-US" sz="2400" baseline="-25000" dirty="0" err="1">
                    <a:latin typeface="Calibri" charset="0"/>
                  </a:rPr>
                  <a:t>n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>
                    <a:latin typeface="Calibri" charset="0"/>
                  </a:rPr>
                  <a:t> 2</a:t>
                </a:r>
                <a:r>
                  <a:rPr lang="en-US" sz="2400" baseline="30000" dirty="0">
                    <a:latin typeface="Calibri" charset="0"/>
                  </a:rPr>
                  <a:t>n</a:t>
                </a:r>
                <a:r>
                  <a:rPr lang="en-US" sz="2400" dirty="0">
                    <a:latin typeface="Calibri" charset="0"/>
                  </a:rPr>
                  <a:t> for </a:t>
                </a:r>
                <a:r>
                  <a:rPr lang="en-US" sz="2400" dirty="0" smtClean="0">
                    <a:latin typeface="Calibri" charset="0"/>
                  </a:rPr>
                  <a:t>all n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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smtClean="0">
                    <a:latin typeface="Calibri" charset="0"/>
                  </a:rPr>
                  <a:t>2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Calibri" charset="0"/>
                  </a:rPr>
                  <a:t>Proof</a:t>
                </a:r>
                <a:r>
                  <a:rPr lang="en-US" sz="2000" dirty="0" smtClean="0">
                    <a:latin typeface="Calibri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Calibri" charset="0"/>
                  </a:rPr>
                  <a:t>1.  Let P(n) be “2</a:t>
                </a:r>
                <a:r>
                  <a:rPr lang="en-US" sz="2000" baseline="30000" dirty="0" smtClean="0">
                    <a:latin typeface="Calibri" charset="0"/>
                  </a:rPr>
                  <a:t>n/2-1</a:t>
                </a:r>
                <a:r>
                  <a:rPr lang="en-US" sz="2000" dirty="0" smtClean="0">
                    <a:latin typeface="Calibri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err="1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.   By (strong) induction we prove P(n) for all n ≥ 2.</a:t>
                </a:r>
              </a:p>
              <a:p>
                <a:pPr marL="457200" indent="-457200">
                  <a:buAutoNum type="arabicPeriod" startAt="2"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Base Case: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…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P(2) is true, … P(3) is true</a:t>
                </a:r>
              </a:p>
              <a:p>
                <a:pPr marL="457200" indent="-457200">
                  <a:buAutoNum type="arabicPeriod" startAt="2"/>
                </a:pPr>
                <a:r>
                  <a:rPr lang="en-US" sz="2000" b="1" dirty="0" err="1" smtClean="0">
                    <a:solidFill>
                      <a:prstClr val="black"/>
                    </a:solidFill>
                    <a:latin typeface="Calibri" charset="0"/>
                  </a:rPr>
                  <a:t>Ind.Hyp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: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Assume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j/2-1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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err="1" smtClean="0">
                    <a:solidFill>
                      <a:prstClr val="black"/>
                    </a:solidFill>
                    <a:latin typeface="Calibri" charset="0"/>
                  </a:rPr>
                  <a:t>j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&lt;2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j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  for all integers j with 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j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k for … k ≥ 3.</a:t>
                </a:r>
              </a:p>
              <a:p>
                <a:pPr marL="457200" indent="-457200">
                  <a:buAutoNum type="arabicPeriod" startAt="2"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Ind. Step: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Goal:  Show </a:t>
                </a:r>
                <a:r>
                  <a:rPr lang="en-US" sz="2400" dirty="0" smtClean="0">
                    <a:latin typeface="Calibri" charset="0"/>
                  </a:rPr>
                  <a:t>2</a:t>
                </a:r>
                <a:r>
                  <a:rPr lang="en-US" sz="2400" baseline="30000" dirty="0" smtClean="0">
                    <a:latin typeface="Calibri" charset="0"/>
                  </a:rPr>
                  <a:t>(k+1)/2-1</a:t>
                </a:r>
                <a:r>
                  <a:rPr lang="en-US" sz="2400" dirty="0" smtClean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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smtClean="0">
                    <a:latin typeface="Calibri" charset="0"/>
                  </a:rPr>
                  <a:t>f</a:t>
                </a:r>
                <a:r>
                  <a:rPr lang="en-US" sz="2400" baseline="-25000" dirty="0" smtClean="0">
                    <a:latin typeface="Calibri" charset="0"/>
                  </a:rPr>
                  <a:t>k+1</a:t>
                </a:r>
                <a:r>
                  <a:rPr lang="en-US" sz="2400" dirty="0" smtClean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smtClean="0">
                    <a:latin typeface="Calibri" charset="0"/>
                  </a:rPr>
                  <a:t>2</a:t>
                </a:r>
                <a:r>
                  <a:rPr lang="en-US" sz="2400" baseline="30000" dirty="0" smtClean="0">
                    <a:latin typeface="Calibri" charset="0"/>
                  </a:rPr>
                  <a:t>k+1</a:t>
                </a:r>
              </a:p>
              <a:p>
                <a:pPr marL="0" lvl="0" indent="0">
                  <a:buNone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        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k+1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= </a:t>
                </a:r>
                <a:r>
                  <a:rPr lang="en-US" sz="24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f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Symbol" charset="0"/>
                    <a:cs typeface="+mn-cs"/>
                    <a:sym typeface="Symbol" charset="0"/>
                  </a:rPr>
                  <a:t>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k/2-1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 – 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1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by I.H. since k-1 ≥ 2</a:t>
                </a:r>
                <a:endParaRPr lang="en-US" sz="2400" dirty="0">
                  <a:solidFill>
                    <a:prstClr val="black"/>
                  </a:solidFill>
                  <a:latin typeface="Calibri" pitchFamily="34" charset="0"/>
                  <a:cs typeface="Calibri" pitchFamily="34" charset="0"/>
                  <a:sym typeface="Symbol" charset="0"/>
                </a:endParaRPr>
              </a:p>
              <a:p>
                <a:pPr marL="0" lvl="0" indent="0">
                  <a:buNone/>
                </a:pP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		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cs typeface="+mn-cs"/>
                    <a:sym typeface="Symbol" charset="0"/>
                  </a:rPr>
                  <a:t>&gt;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 – 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1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cs typeface="+mn-cs"/>
                    <a:sym typeface="Symbol" charset="0"/>
                  </a:rPr>
                  <a:t> =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itchFamily="34" charset="0"/>
                        <a:sym typeface="Symbol" charset="0"/>
                      </a:rPr>
                      <m:t>∙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= 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(k+1)/2 – 1</a:t>
                </a:r>
              </a:p>
              <a:p>
                <a:pPr marL="0" lvl="0" indent="0"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        f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k+1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= </a:t>
                </a:r>
                <a:r>
                  <a:rPr lang="en-US" sz="24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f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+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 by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I.H. since k-1 ≥ 2</a:t>
                </a:r>
              </a:p>
              <a:p>
                <a:pPr marL="0" lvl="0" indent="0">
                  <a:buNone/>
                </a:pP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sym typeface="Symbol" charset="0"/>
                  </a:rPr>
                  <a:t>                           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+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=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itchFamily="34" charset="0"/>
                        <a:sym typeface="Symbol" charset="0"/>
                      </a:rPr>
                      <m:t>∙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=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k+1</a:t>
                </a:r>
                <a:endParaRPr lang="en-US" sz="2400" baseline="30000" dirty="0">
                  <a:solidFill>
                    <a:prstClr val="black"/>
                  </a:solidFill>
                  <a:latin typeface="Calibri" pitchFamily="34" charset="0"/>
                  <a:cs typeface="Calibri" pitchFamily="34" charset="0"/>
                  <a:sym typeface="Symbol" charset="0"/>
                </a:endParaRPr>
              </a:p>
              <a:p>
                <a:pPr marL="0" indent="0">
                  <a:buNone/>
                </a:pPr>
                <a:endParaRPr lang="en-US" sz="2400" b="1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457200" y="1600200"/>
                <a:ext cx="8382000" cy="4525963"/>
              </a:xfrm>
              <a:blipFill rotWithShape="1">
                <a:blip r:embed="rId5"/>
                <a:stretch>
                  <a:fillRect l="-1091" t="-1348" b="-3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33600" y="3962400"/>
            <a:ext cx="3810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61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Bounding the Fibonacci </a:t>
            </a:r>
            <a:r>
              <a:rPr lang="en-US" dirty="0" smtClean="0">
                <a:latin typeface="Calibri" charset="0"/>
              </a:rPr>
              <a:t>Numbers</a:t>
            </a:r>
            <a:br>
              <a:rPr lang="en-US" dirty="0" smtClean="0">
                <a:latin typeface="Calibri" charset="0"/>
              </a:rPr>
            </a:br>
            <a:r>
              <a:rPr lang="en-US" sz="4000" dirty="0" smtClean="0">
                <a:latin typeface="Calibri" charset="0"/>
              </a:rPr>
              <a:t>Alternative Layout</a:t>
            </a:r>
            <a:endParaRPr lang="en-US" sz="4000" dirty="0">
              <a:latin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200" y="1600200"/>
                <a:ext cx="8382000" cy="4525963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0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= 0;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= 1; </a:t>
                </a:r>
                <a:r>
                  <a:rPr lang="en-US" sz="2400" dirty="0" err="1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=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n-1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+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n-2 </a:t>
                </a:r>
                <a:r>
                  <a:rPr lang="en-US" sz="2400" dirty="0">
                    <a:solidFill>
                      <a:prstClr val="black"/>
                    </a:solidFill>
                  </a:rPr>
                  <a:t>for all n</a:t>
                </a:r>
                <a:r>
                  <a:rPr lang="en-US" sz="2400" dirty="0">
                    <a:solidFill>
                      <a:prstClr val="black"/>
                    </a:solidFill>
                    <a:latin typeface="Symbol" pitchFamily="18" charset="2"/>
                    <a:sym typeface="Symbol" pitchFamily="18" charset="2"/>
                  </a:rPr>
                  <a:t></a:t>
                </a:r>
                <a:r>
                  <a:rPr lang="en-US" sz="2400" dirty="0">
                    <a:solidFill>
                      <a:prstClr val="black"/>
                    </a:solidFill>
                  </a:rPr>
                  <a:t> 2</a:t>
                </a:r>
                <a:endParaRPr lang="en-US" sz="2400" baseline="-25000" dirty="0">
                  <a:solidFill>
                    <a:prstClr val="black"/>
                  </a:solidFill>
                  <a:latin typeface="Calibri" charset="0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latin typeface="Calibri" charset="0"/>
                  </a:rPr>
                  <a:t>Theorem</a:t>
                </a:r>
                <a:r>
                  <a:rPr lang="en-US" sz="2400" b="1" dirty="0">
                    <a:latin typeface="Calibri" charset="0"/>
                  </a:rPr>
                  <a:t>:   </a:t>
                </a:r>
                <a:r>
                  <a:rPr lang="en-US" sz="2400" dirty="0">
                    <a:latin typeface="Calibri" charset="0"/>
                  </a:rPr>
                  <a:t>2</a:t>
                </a:r>
                <a:r>
                  <a:rPr lang="en-US" sz="2400" baseline="30000" dirty="0">
                    <a:latin typeface="Calibri" charset="0"/>
                  </a:rPr>
                  <a:t>n/2-1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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err="1">
                    <a:latin typeface="Calibri" charset="0"/>
                  </a:rPr>
                  <a:t>f</a:t>
                </a:r>
                <a:r>
                  <a:rPr lang="en-US" sz="2400" baseline="-25000" dirty="0" err="1">
                    <a:latin typeface="Calibri" charset="0"/>
                  </a:rPr>
                  <a:t>n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>
                    <a:latin typeface="Calibri" charset="0"/>
                  </a:rPr>
                  <a:t> 2</a:t>
                </a:r>
                <a:r>
                  <a:rPr lang="en-US" sz="2400" baseline="30000" dirty="0">
                    <a:latin typeface="Calibri" charset="0"/>
                  </a:rPr>
                  <a:t>n</a:t>
                </a:r>
                <a:r>
                  <a:rPr lang="en-US" sz="2400" dirty="0">
                    <a:latin typeface="Calibri" charset="0"/>
                  </a:rPr>
                  <a:t> for </a:t>
                </a:r>
                <a:r>
                  <a:rPr lang="en-US" sz="2400" dirty="0" smtClean="0">
                    <a:latin typeface="Calibri" charset="0"/>
                  </a:rPr>
                  <a:t>all n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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smtClean="0">
                    <a:latin typeface="Calibri" charset="0"/>
                  </a:rPr>
                  <a:t>2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Calibri" charset="0"/>
                  </a:rPr>
                  <a:t>Proof</a:t>
                </a:r>
                <a:r>
                  <a:rPr lang="en-US" sz="2000" dirty="0" smtClean="0">
                    <a:latin typeface="Calibri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Calibri" charset="0"/>
                  </a:rPr>
                  <a:t>1.  Let P(n) be “2</a:t>
                </a:r>
                <a:r>
                  <a:rPr lang="en-US" sz="2000" baseline="30000" dirty="0" smtClean="0">
                    <a:latin typeface="Calibri" charset="0"/>
                  </a:rPr>
                  <a:t>n/2-1</a:t>
                </a:r>
                <a:r>
                  <a:rPr lang="en-US" sz="2000" dirty="0" smtClean="0">
                    <a:latin typeface="Calibri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err="1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.   By (strong) induction we prove P(n) for all n ≥ 2.</a:t>
                </a:r>
              </a:p>
              <a:p>
                <a:pPr marL="457200" indent="-457200">
                  <a:buAutoNum type="arabicPeriod" startAt="2"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Base Case:  …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P(2) is true</a:t>
                </a:r>
              </a:p>
              <a:p>
                <a:pPr marL="457200" indent="-457200">
                  <a:buAutoNum type="arabicPeriod" startAt="2"/>
                </a:pPr>
                <a:r>
                  <a:rPr lang="en-US" sz="2000" b="1" dirty="0" err="1" smtClean="0">
                    <a:solidFill>
                      <a:prstClr val="black"/>
                    </a:solidFill>
                    <a:latin typeface="Calibri" charset="0"/>
                  </a:rPr>
                  <a:t>Ind.Hyp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: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Assume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j/2-1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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err="1" smtClean="0">
                    <a:solidFill>
                      <a:prstClr val="black"/>
                    </a:solidFill>
                    <a:latin typeface="Calibri" charset="0"/>
                  </a:rPr>
                  <a:t>j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&lt;2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j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for all integers j with 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j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k for … k ≥ 2.</a:t>
                </a:r>
              </a:p>
              <a:p>
                <a:pPr marL="457200" indent="-457200">
                  <a:buFont typeface="Arial" charset="0"/>
                  <a:buAutoNum type="arabicPeriod" startAt="2"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Ind. Step:   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Goal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:  Show </a:t>
                </a:r>
                <a:r>
                  <a:rPr lang="en-US" sz="2400" dirty="0">
                    <a:latin typeface="Calibri" charset="0"/>
                  </a:rPr>
                  <a:t>2</a:t>
                </a:r>
                <a:r>
                  <a:rPr lang="en-US" sz="2400" baseline="30000" dirty="0">
                    <a:latin typeface="Calibri" charset="0"/>
                  </a:rPr>
                  <a:t>(k+1)/2-1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</a:t>
                </a:r>
                <a:r>
                  <a:rPr lang="en-US" sz="2400" dirty="0">
                    <a:latin typeface="Calibri" charset="0"/>
                  </a:rPr>
                  <a:t> f</a:t>
                </a:r>
                <a:r>
                  <a:rPr lang="en-US" sz="2400" baseline="-25000" dirty="0">
                    <a:latin typeface="Calibri" charset="0"/>
                  </a:rPr>
                  <a:t>k+1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smtClean="0">
                    <a:latin typeface="Calibri" charset="0"/>
                  </a:rPr>
                  <a:t>2</a:t>
                </a:r>
                <a:r>
                  <a:rPr lang="en-US" sz="2400" baseline="30000" dirty="0" smtClean="0">
                    <a:latin typeface="Calibri" charset="0"/>
                  </a:rPr>
                  <a:t>k+1</a:t>
                </a:r>
                <a:endParaRPr lang="en-US" sz="2400" b="1" dirty="0" smtClean="0">
                  <a:solidFill>
                    <a:prstClr val="black"/>
                  </a:solidFill>
                  <a:latin typeface="Calibri" charset="0"/>
                </a:endParaRPr>
              </a:p>
              <a:p>
                <a:pPr marL="0" lvl="0" indent="0">
                  <a:buNone/>
                </a:pPr>
                <a:r>
                  <a:rPr lang="en-US" sz="2000" b="1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        </a:t>
                </a:r>
                <a:r>
                  <a:rPr lang="en-US" sz="2000" u="sng" dirty="0" smtClean="0">
                    <a:solidFill>
                      <a:prstClr val="black"/>
                    </a:solidFill>
                    <a:latin typeface="Calibri" charset="0"/>
                  </a:rPr>
                  <a:t>Case k=2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: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…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P(3) is true</a:t>
                </a:r>
              </a:p>
              <a:p>
                <a:pPr marL="0" lvl="0" indent="0">
                  <a:buNone/>
                </a:pPr>
                <a:r>
                  <a:rPr lang="en-US" sz="2000" b="1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        </a:t>
                </a:r>
                <a:r>
                  <a:rPr lang="en-US" sz="2000" u="sng" dirty="0" smtClean="0">
                    <a:solidFill>
                      <a:prstClr val="black"/>
                    </a:solidFill>
                    <a:latin typeface="Calibri" charset="0"/>
                  </a:rPr>
                  <a:t>Case k≥3: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f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k+1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= </a:t>
                </a:r>
                <a:r>
                  <a:rPr lang="en-US" sz="24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f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Symbol" charset="0"/>
                    <a:cs typeface="+mn-cs"/>
                    <a:sym typeface="Symbol" charset="0"/>
                  </a:rPr>
                  <a:t>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k/2-1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 – 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1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by I.H. since k-1 ≥ 2</a:t>
                </a:r>
                <a:endParaRPr lang="en-US" sz="2400" dirty="0">
                  <a:solidFill>
                    <a:prstClr val="black"/>
                  </a:solidFill>
                  <a:latin typeface="Calibri" pitchFamily="34" charset="0"/>
                  <a:cs typeface="Calibri" pitchFamily="34" charset="0"/>
                  <a:sym typeface="Symbol" charset="0"/>
                </a:endParaRPr>
              </a:p>
              <a:p>
                <a:pPr marL="0" lvl="0" indent="0">
                  <a:buNone/>
                </a:pP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		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cs typeface="+mn-cs"/>
                    <a:sym typeface="Symbol" charset="0"/>
                  </a:rPr>
                  <a:t>&gt;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 – 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1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cs typeface="+mn-cs"/>
                    <a:sym typeface="Symbol" charset="0"/>
                  </a:rPr>
                  <a:t> =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itchFamily="34" charset="0"/>
                        <a:sym typeface="Symbol" charset="0"/>
                      </a:rPr>
                      <m:t>∙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= 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(k+1)/2 – 1</a:t>
                </a:r>
              </a:p>
              <a:p>
                <a:pPr marL="0" lvl="0" indent="0"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                         f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k+1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= </a:t>
                </a:r>
                <a:r>
                  <a:rPr lang="en-US" sz="24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f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+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 by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I.H. since k-1 ≥ 2</a:t>
                </a:r>
              </a:p>
              <a:p>
                <a:pPr marL="0" lvl="0" indent="0">
                  <a:buNone/>
                </a:pP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sym typeface="Symbol" charset="0"/>
                  </a:rPr>
                  <a:t>                           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+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=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itchFamily="34" charset="0"/>
                        <a:sym typeface="Symbol" charset="0"/>
                      </a:rPr>
                      <m:t>∙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=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k+1</a:t>
                </a:r>
                <a:endParaRPr lang="en-US" sz="2400" baseline="30000" dirty="0">
                  <a:solidFill>
                    <a:prstClr val="black"/>
                  </a:solidFill>
                  <a:latin typeface="Calibri" pitchFamily="34" charset="0"/>
                  <a:cs typeface="Calibri" pitchFamily="34" charset="0"/>
                  <a:sym typeface="Symbol" charset="0"/>
                </a:endParaRPr>
              </a:p>
              <a:p>
                <a:pPr marL="0" indent="0">
                  <a:buNone/>
                </a:pPr>
                <a:endParaRPr lang="en-US" sz="2400" b="1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457200" y="1600200"/>
                <a:ext cx="8382000" cy="4525963"/>
              </a:xfrm>
              <a:blipFill rotWithShape="1">
                <a:blip r:embed="rId5"/>
                <a:stretch>
                  <a:fillRect l="-1091" t="-1348" b="-11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3979333"/>
            <a:ext cx="3810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33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Definitions of Sets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</a:t>
            </a:r>
          </a:p>
          <a:p>
            <a:pPr lvl="1"/>
            <a:r>
              <a:rPr lang="en-US">
                <a:latin typeface="Calibri" charset="0"/>
              </a:rPr>
              <a:t>Basis step:  0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S</a:t>
            </a:r>
          </a:p>
          <a:p>
            <a:pPr lvl="1"/>
            <a:r>
              <a:rPr lang="en-US">
                <a:latin typeface="Calibri" charset="0"/>
              </a:rPr>
              <a:t>Recursive step:  if x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S, then x + 2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S</a:t>
            </a:r>
          </a:p>
          <a:p>
            <a:pPr lvl="1"/>
            <a:r>
              <a:rPr lang="en-US">
                <a:latin typeface="Calibri" charset="0"/>
              </a:rPr>
              <a:t>Exclusion rule:  Every element in S follows from basis steps and a finite number of recursive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Recursive definitions of sets</a:t>
            </a:r>
          </a:p>
        </p:txBody>
      </p:sp>
      <p:sp>
        <p:nvSpPr>
          <p:cNvPr id="9219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 b="1" dirty="0">
                <a:cs typeface="Arial" charset="0"/>
              </a:rPr>
              <a:t>Basis:   </a:t>
            </a:r>
            <a:r>
              <a:rPr lang="en-US" sz="2400" dirty="0">
                <a:cs typeface="Arial" charset="0"/>
              </a:rPr>
              <a:t>6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S;  15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S;</a:t>
            </a:r>
          </a:p>
          <a:p>
            <a:pPr eaLnBrk="1" hangingPunct="1"/>
            <a:r>
              <a:rPr lang="en-US" sz="2400" b="1" dirty="0">
                <a:cs typeface="Arial" charset="0"/>
              </a:rPr>
              <a:t>Recursive:  </a:t>
            </a:r>
            <a:r>
              <a:rPr lang="en-US" sz="2400" dirty="0">
                <a:cs typeface="Arial" charset="0"/>
              </a:rPr>
              <a:t>if x, y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S, then x + y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S;</a:t>
            </a:r>
          </a:p>
          <a:p>
            <a:pPr eaLnBrk="1" hangingPunct="1"/>
            <a:endParaRPr lang="en-US" sz="2400" dirty="0">
              <a:cs typeface="Arial" charset="0"/>
            </a:endParaRPr>
          </a:p>
          <a:p>
            <a:pPr eaLnBrk="1" hangingPunct="1"/>
            <a:endParaRPr lang="en-US" sz="2400" dirty="0">
              <a:cs typeface="Arial" charset="0"/>
            </a:endParaRPr>
          </a:p>
          <a:p>
            <a:pPr eaLnBrk="1" hangingPunct="1"/>
            <a:r>
              <a:rPr lang="en-US" sz="2400" b="1" dirty="0">
                <a:cs typeface="Arial" charset="0"/>
              </a:rPr>
              <a:t>Basis: </a:t>
            </a:r>
            <a:r>
              <a:rPr lang="en-US" sz="2400" dirty="0">
                <a:cs typeface="Arial" charset="0"/>
              </a:rPr>
              <a:t>[1, 1, 0]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S, [0, 1, 1]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S;</a:t>
            </a:r>
          </a:p>
          <a:p>
            <a:pPr eaLnBrk="1" hangingPunct="1"/>
            <a:r>
              <a:rPr lang="en-US" sz="2400" b="1" dirty="0">
                <a:cs typeface="Arial" charset="0"/>
              </a:rPr>
              <a:t>Recursive: </a:t>
            </a:r>
          </a:p>
          <a:p>
            <a:pPr eaLnBrk="1" hangingPunct="1"/>
            <a:r>
              <a:rPr lang="en-US" sz="2400" dirty="0">
                <a:cs typeface="Arial" charset="0"/>
              </a:rPr>
              <a:t>        if [x, y, z]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S, 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 dirty="0">
                <a:cs typeface="Arial" charset="0"/>
              </a:rPr>
              <a:t> in </a:t>
            </a:r>
            <a:r>
              <a:rPr lang="en-US" sz="2400" dirty="0" smtClean="0">
                <a:latin typeface="Cambria Math"/>
                <a:ea typeface="Cambria Math"/>
              </a:rPr>
              <a:t>ℝ</a:t>
            </a:r>
            <a:r>
              <a:rPr lang="en-US" sz="2400" dirty="0" smtClean="0">
                <a:cs typeface="Arial" charset="0"/>
              </a:rPr>
              <a:t>,  </a:t>
            </a:r>
            <a:r>
              <a:rPr lang="en-US" sz="2400" dirty="0">
                <a:cs typeface="Arial" charset="0"/>
              </a:rPr>
              <a:t>then [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 dirty="0">
                <a:cs typeface="Arial" charset="0"/>
              </a:rPr>
              <a:t> x,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 dirty="0">
                <a:cs typeface="Arial" charset="0"/>
              </a:rPr>
              <a:t> y,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 dirty="0">
                <a:cs typeface="Arial" charset="0"/>
              </a:rPr>
              <a:t> z]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</a:t>
            </a:r>
          </a:p>
          <a:p>
            <a:pPr eaLnBrk="1" hangingPunct="1"/>
            <a:r>
              <a:rPr lang="en-US" sz="2400" dirty="0">
                <a:cs typeface="Arial" charset="0"/>
              </a:rPr>
              <a:t>        if [x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, y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, z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], [x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, y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, z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]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  </a:t>
            </a:r>
          </a:p>
          <a:p>
            <a:pPr eaLnBrk="1" hangingPunct="1"/>
            <a:r>
              <a:rPr lang="en-US" sz="2400" dirty="0">
                <a:cs typeface="Arial" charset="0"/>
              </a:rPr>
              <a:t>                  then [x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 + x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, y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 + y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, z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 + z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]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</a:t>
            </a:r>
          </a:p>
          <a:p>
            <a:pPr eaLnBrk="1" hangingPunct="1"/>
            <a:endParaRPr lang="en-US" sz="2400" dirty="0">
              <a:cs typeface="Arial" charset="0"/>
            </a:endParaRPr>
          </a:p>
          <a:p>
            <a:pPr eaLnBrk="1" hangingPunct="1"/>
            <a:endParaRPr lang="en-US" sz="2400" dirty="0">
              <a:cs typeface="Arial" charset="0"/>
            </a:endParaRPr>
          </a:p>
          <a:p>
            <a:pPr eaLnBrk="1" hangingPunct="1"/>
            <a:r>
              <a:rPr lang="en-US" sz="2400" dirty="0">
                <a:cs typeface="Arial" charset="0"/>
              </a:rPr>
              <a:t>Powers of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Recursive Definitions of Sets: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General Form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</a:t>
            </a:r>
          </a:p>
          <a:p>
            <a:pPr lvl="1"/>
            <a:r>
              <a:rPr lang="en-US" i="1">
                <a:latin typeface="Calibri" charset="0"/>
              </a:rPr>
              <a:t>Basis step:</a:t>
            </a:r>
            <a:r>
              <a:rPr lang="en-US">
                <a:latin typeface="Calibri" charset="0"/>
              </a:rPr>
              <a:t>  Some specific elements are in S </a:t>
            </a:r>
          </a:p>
          <a:p>
            <a:pPr lvl="1"/>
            <a:r>
              <a:rPr lang="en-US" i="1">
                <a:latin typeface="Calibri" charset="0"/>
              </a:rPr>
              <a:t>Recursive step: </a:t>
            </a:r>
            <a:r>
              <a:rPr lang="en-US">
                <a:latin typeface="Calibri" charset="0"/>
              </a:rPr>
              <a:t> Given some existing named elements in S some new objects constructed from these named elements are also in S.</a:t>
            </a:r>
          </a:p>
          <a:p>
            <a:pPr lvl="1"/>
            <a:r>
              <a:rPr lang="en-US">
                <a:latin typeface="Calibri" charset="0"/>
              </a:rPr>
              <a:t>Exclusion rule:  Every element in S follows from basis steps and a finite number of recursive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3200" dirty="0" smtClean="0">
            <a:solidFill>
              <a:prstClr val="black"/>
            </a:solidFill>
            <a:ea typeface="ＭＳ Ｐゴシック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1223</Words>
  <Application>Microsoft Office PowerPoint</Application>
  <PresentationFormat>On-screen Show (4:3)</PresentationFormat>
  <Paragraphs>181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CSE 311  Foundations of Computing I</vt:lpstr>
      <vt:lpstr>Announcements</vt:lpstr>
      <vt:lpstr>Induction</vt:lpstr>
      <vt:lpstr>Strong Induction</vt:lpstr>
      <vt:lpstr>Bounding the Fibonacci Numbers How we did it last time</vt:lpstr>
      <vt:lpstr>Bounding the Fibonacci Numbers Alternative Layout</vt:lpstr>
      <vt:lpstr>Recursive Definitions of Sets</vt:lpstr>
      <vt:lpstr>Recursive definitions of sets</vt:lpstr>
      <vt:lpstr>Recursive Definitions of Sets: General Form</vt:lpstr>
      <vt:lpstr>Strings</vt:lpstr>
      <vt:lpstr>Palindromes</vt:lpstr>
      <vt:lpstr>All binary strings with no 1’s before 0’s</vt:lpstr>
      <vt:lpstr>Function definitions on recursively defined sets</vt:lpstr>
      <vt:lpstr>Rooted Binary trees</vt:lpstr>
      <vt:lpstr>Functions defined on rooted binary trees</vt:lpstr>
      <vt:lpstr>Structural Induction: proving properties of recursively defined sets</vt:lpstr>
      <vt:lpstr>Structural Induction versus Ordinary Induction</vt:lpstr>
      <vt:lpstr>Using Structural Induction</vt:lpstr>
      <vt:lpstr>Structural Induction for strings</vt:lpstr>
      <vt:lpstr>len(x•y)=len(x)+len(y) for all strings x and 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2013-05-08T21:53:55Z</dcterms:modified>
</cp:coreProperties>
</file>