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432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CC99"/>
    <a:srgbClr val="FFFF00"/>
    <a:srgbClr val="CC99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80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5345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B69D-B36B-E64D-A662-BDD37224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C6-A5EF-944B-80AB-A018F86D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E67-7664-384D-B1C5-CD94511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8887-3AFD-9247-97DD-DEC9A5EF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99E8-680D-A34C-BD38-00BA4FE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0BEC-F0D3-8841-9639-D7DF4EFE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931C-C07E-4F4B-89C2-59DBAAB3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C208-45F4-634B-8599-4A0335943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97E0-8D14-8E4B-AB17-7BFC2778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5522-D38F-A84D-99D8-1B8D2F3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BD4-A7B6-B940-9721-658F3A7F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BCFEB1-2C40-8E4C-9B85-8075E5E1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Lecture </a:t>
            </a:r>
            <a:r>
              <a:rPr lang="en-US" dirty="0" smtClean="0">
                <a:ea typeface="+mn-ea"/>
                <a:cs typeface="+mn-cs"/>
              </a:rPr>
              <a:t>15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Strong Induction and Recursive Definitions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D88088-A1AF-D048-9CD7-6A99E458524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0"/>
            <a:ext cx="8610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charset="0"/>
              </a:rPr>
              <a:t>Fibonacci numbers and the running time of </a:t>
            </a:r>
            <a:r>
              <a:rPr lang="en-US" sz="4000" dirty="0" smtClean="0">
                <a:latin typeface="Calibri" charset="0"/>
              </a:rPr>
              <a:t>Euclid’s </a:t>
            </a:r>
            <a:r>
              <a:rPr lang="en-US" sz="4000" dirty="0">
                <a:latin typeface="Calibri" charset="0"/>
              </a:rPr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3000" b="1" dirty="0" err="1" smtClean="0">
                    <a:latin typeface="Calibri" charset="0"/>
                  </a:rPr>
                  <a:t>Lamé’s</a:t>
                </a:r>
                <a:r>
                  <a:rPr lang="en-US" sz="3000" b="1" dirty="0" smtClean="0">
                    <a:latin typeface="Calibri" charset="0"/>
                  </a:rPr>
                  <a:t> Theorem</a:t>
                </a:r>
                <a:r>
                  <a:rPr lang="en-US" sz="3000" dirty="0">
                    <a:latin typeface="Calibri" charset="0"/>
                  </a:rPr>
                  <a:t>: Suppose that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algorithm takes n steps for </a:t>
                </a:r>
                <a:r>
                  <a:rPr lang="en-US" sz="3000" dirty="0" err="1">
                    <a:latin typeface="Calibri" charset="0"/>
                  </a:rPr>
                  <a:t>gcd</a:t>
                </a:r>
                <a:r>
                  <a:rPr lang="en-US" sz="3000" dirty="0">
                    <a:latin typeface="Calibri" charset="0"/>
                  </a:rPr>
                  <a:t>(</a:t>
                </a:r>
                <a:r>
                  <a:rPr lang="en-US" sz="3000" i="1" dirty="0" err="1">
                    <a:latin typeface="Calibri" charset="0"/>
                  </a:rPr>
                  <a:t>a</a:t>
                </a:r>
                <a:r>
                  <a:rPr lang="en-US" sz="3000" dirty="0" err="1">
                    <a:latin typeface="Calibri" charset="0"/>
                  </a:rPr>
                  <a:t>,</a:t>
                </a:r>
                <a:r>
                  <a:rPr lang="en-US" sz="3000" i="1" dirty="0" err="1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) with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&gt;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, then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 ≥ f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(which we know is </a:t>
                </a:r>
                <a:r>
                  <a:rPr lang="en-US" sz="2400" dirty="0" smtClean="0">
                    <a:latin typeface="Calibri" charset="0"/>
                  </a:rPr>
                  <a:t>≥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)          </a:t>
                </a:r>
                <a:endParaRPr lang="en-US" sz="3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3000" dirty="0">
                    <a:latin typeface="Calibri" charset="0"/>
                  </a:rPr>
                  <a:t>Set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,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 then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alg. computes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 </a:t>
                </a:r>
                <a:r>
                  <a:rPr lang="en-US" sz="3000" dirty="0" err="1">
                    <a:latin typeface="Calibri" charset="0"/>
                  </a:rPr>
                  <a:t>q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n-1 </a:t>
                </a:r>
                <a:r>
                  <a:rPr lang="en-US" sz="3000" dirty="0">
                    <a:latin typeface="Calibri" charset="0"/>
                  </a:rPr>
                  <a:t>+ </a:t>
                </a:r>
                <a:r>
                  <a:rPr lang="en-US" sz="3000" dirty="0" smtClean="0">
                    <a:latin typeface="Calibri" charset="0"/>
                  </a:rPr>
                  <a:t>r</a:t>
                </a:r>
                <a:r>
                  <a:rPr lang="en-US" sz="3000" baseline="-25000" dirty="0" smtClean="0">
                    <a:latin typeface="Calibri" charset="0"/>
                  </a:rPr>
                  <a:t>n-2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baseline="-25000" dirty="0" smtClean="0">
                    <a:latin typeface="Calibri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3000" i="1" baseline="-25000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3000" baseline="-25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baseline="-25000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 smtClean="0">
                    <a:latin typeface="Calibri" charset="0"/>
                  </a:rPr>
                  <a:t>	 r</a:t>
                </a:r>
                <a:r>
                  <a:rPr lang="en-US" sz="3000" baseline="-25000" dirty="0" smtClean="0">
                    <a:latin typeface="Calibri" charset="0"/>
                  </a:rPr>
                  <a:t>3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2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</a:p>
              <a:p>
                <a:pPr lvl="0">
                  <a:lnSpc>
                    <a:spcPct val="80000"/>
                  </a:lnSpc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= </a:t>
                </a:r>
                <a:r>
                  <a:rPr lang="en-US" sz="3000" dirty="0" smtClean="0">
                    <a:latin typeface="Calibri" charset="0"/>
                  </a:rPr>
                  <a:t>q</a:t>
                </a:r>
                <a:r>
                  <a:rPr lang="en-US" sz="3000" baseline="-25000" dirty="0" smtClean="0">
                    <a:latin typeface="Calibri" charset="0"/>
                  </a:rPr>
                  <a:t>1</a:t>
                </a:r>
                <a:r>
                  <a:rPr lang="en-US" sz="3000" dirty="0" smtClean="0">
                    <a:latin typeface="Calibri" charset="0"/>
                  </a:rPr>
                  <a:t>r</a:t>
                </a:r>
                <a:r>
                  <a:rPr lang="en-US" sz="3000" baseline="-25000" dirty="0" smtClean="0">
                    <a:latin typeface="Calibri" charset="0"/>
                  </a:rPr>
                  <a:t>1 </a:t>
                </a:r>
                <a:r>
                  <a:rPr lang="en-US" sz="3000" dirty="0">
                    <a:solidFill>
                      <a:prstClr val="black"/>
                    </a:solidFill>
                    <a:latin typeface="Calibri" charset="0"/>
                  </a:rPr>
                  <a:t>+ </a:t>
                </a:r>
                <a:r>
                  <a:rPr lang="en-US" sz="3000" dirty="0" smtClean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657" t="-3504" r="-1513" b="-4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530305E-674C-064F-8999-5A8B974A7E7E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4648200" y="4267200"/>
            <a:ext cx="3260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/>
              <a:t>each quotient q</a:t>
            </a:r>
            <a:r>
              <a:rPr lang="en-US" sz="2800" baseline="-25000" dirty="0"/>
              <a:t>i </a:t>
            </a:r>
            <a:r>
              <a:rPr lang="en-US" sz="2800" dirty="0"/>
              <a:t>≥ 1</a:t>
            </a:r>
          </a:p>
          <a:p>
            <a:pPr eaLnBrk="1" hangingPunct="1"/>
            <a:r>
              <a:rPr lang="en-US" sz="2800" dirty="0"/>
              <a:t>r</a:t>
            </a:r>
            <a:r>
              <a:rPr lang="en-US" sz="2800" baseline="-25000" dirty="0"/>
              <a:t>1 </a:t>
            </a:r>
            <a:r>
              <a:rPr lang="en-US" sz="2800" dirty="0"/>
              <a:t>≥ </a:t>
            </a:r>
            <a:r>
              <a:rPr lang="en-US" sz="2800" dirty="0" smtClean="0"/>
              <a:t>1=f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 “r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”=0=f</a:t>
            </a:r>
            <a:r>
              <a:rPr lang="en-US" sz="2800" baseline="-25000" dirty="0" smtClean="0"/>
              <a:t>0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43512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>
                <a:latin typeface="Calibri" charset="0"/>
              </a:rPr>
              <a:t>Basis step:  0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Recursive step:  if 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S, then x + 2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9219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Basis:   6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  15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r>
              <a:rPr lang="en-US" sz="2400">
                <a:cs typeface="Arial" charset="0"/>
              </a:rPr>
              <a:t>Recursive:  if x, y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then x + y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r>
              <a:rPr lang="en-US" sz="2400">
                <a:cs typeface="Arial" charset="0"/>
              </a:rPr>
              <a:t>Basis: [1, 1, 0]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[0, 1, 1]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S;</a:t>
            </a:r>
          </a:p>
          <a:p>
            <a:pPr eaLnBrk="1" hangingPunct="1"/>
            <a:r>
              <a:rPr lang="en-US" sz="2400">
                <a:cs typeface="Arial" charset="0"/>
              </a:rPr>
              <a:t>Recursive: </a:t>
            </a:r>
          </a:p>
          <a:p>
            <a:pPr eaLnBrk="1" hangingPunct="1"/>
            <a:r>
              <a:rPr lang="en-US" sz="2400">
                <a:cs typeface="Arial" charset="0"/>
              </a:rPr>
              <a:t>        if [x, y, z]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S, 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in R,  then [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x,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y,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>
                <a:cs typeface="Arial" charset="0"/>
              </a:rPr>
              <a:t> z]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</a:t>
            </a:r>
          </a:p>
          <a:p>
            <a:pPr eaLnBrk="1" hangingPunct="1"/>
            <a:r>
              <a:rPr lang="en-US" sz="2400">
                <a:cs typeface="Arial" charset="0"/>
              </a:rPr>
              <a:t>        if [x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], [x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  </a:t>
            </a:r>
          </a:p>
          <a:p>
            <a:pPr eaLnBrk="1" hangingPunct="1"/>
            <a:r>
              <a:rPr lang="en-US" sz="2400">
                <a:cs typeface="Arial" charset="0"/>
              </a:rPr>
              <a:t>                  then [x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x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y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y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, z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 + z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]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>
                <a:cs typeface="Arial" charset="0"/>
              </a:rPr>
              <a:t> S</a:t>
            </a: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endParaRPr lang="en-US" sz="2400">
              <a:cs typeface="Arial" charset="0"/>
            </a:endParaRPr>
          </a:p>
          <a:p>
            <a:pPr eaLnBrk="1" hangingPunct="1"/>
            <a:r>
              <a:rPr lang="en-US" sz="2400">
                <a:cs typeface="Arial" charset="0"/>
              </a:rPr>
              <a:t>Powers of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Recursive Definitions of Sets: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General Form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 i="1">
                <a:latin typeface="Calibri" charset="0"/>
              </a:rPr>
              <a:t>Basis step:</a:t>
            </a:r>
            <a:r>
              <a:rPr lang="en-US">
                <a:latin typeface="Calibri" charset="0"/>
              </a:rPr>
              <a:t>  Some specific elements are in S </a:t>
            </a:r>
          </a:p>
          <a:p>
            <a:pPr lvl="1"/>
            <a:r>
              <a:rPr lang="en-US" i="1">
                <a:latin typeface="Calibri" charset="0"/>
              </a:rPr>
              <a:t>Recursive step: </a:t>
            </a:r>
            <a:r>
              <a:rPr lang="en-US">
                <a:latin typeface="Calibri" charset="0"/>
              </a:rPr>
              <a:t> Given some existing named elements in S some new objects constructed from these named elements are also in S.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 </a:t>
            </a:r>
            <a:r>
              <a:rPr lang="en-US" i="1" dirty="0">
                <a:latin typeface="Calibri" charset="0"/>
              </a:rPr>
              <a:t>alphabet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 </a:t>
            </a:r>
            <a:r>
              <a:rPr lang="en-US" dirty="0">
                <a:latin typeface="Calibri" charset="0"/>
              </a:rPr>
              <a:t>is any finite set of characters.</a:t>
            </a:r>
          </a:p>
          <a:p>
            <a:r>
              <a:rPr lang="en-US" dirty="0">
                <a:latin typeface="Calibri" charset="0"/>
              </a:rPr>
              <a:t>The set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 of </a:t>
            </a:r>
            <a:r>
              <a:rPr lang="en-US" i="1" dirty="0">
                <a:latin typeface="Calibri" charset="0"/>
              </a:rPr>
              <a:t>strings</a:t>
            </a:r>
            <a:r>
              <a:rPr lang="en-US" dirty="0">
                <a:latin typeface="Calibri" charset="0"/>
              </a:rPr>
              <a:t> over the alphabet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 is defined by</a:t>
            </a:r>
          </a:p>
          <a:p>
            <a:pPr lvl="1"/>
            <a:r>
              <a:rPr lang="en-US" dirty="0">
                <a:latin typeface="Calibri" charset="0"/>
              </a:rPr>
              <a:t>Basis:  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 smtClean="0">
                <a:latin typeface="Calibri" charset="0"/>
              </a:rPr>
              <a:t>*  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is the empty string)</a:t>
            </a:r>
          </a:p>
          <a:p>
            <a:pPr lvl="1"/>
            <a:r>
              <a:rPr lang="en-US" dirty="0">
                <a:latin typeface="Calibri" charset="0"/>
              </a:rPr>
              <a:t>Recursive:  if w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*, x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, then </a:t>
            </a:r>
            <a:r>
              <a:rPr lang="en-US" dirty="0" err="1">
                <a:latin typeface="Calibri" charset="0"/>
              </a:rPr>
              <a:t>wx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Palindromes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Palindromes are strings that are the same backwards and forwards</a:t>
            </a:r>
          </a:p>
          <a:p>
            <a:r>
              <a:rPr lang="en-US" smtClean="0"/>
              <a:t>Basis: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 is a palindrome and any a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smtClean="0">
                <a:sym typeface="Symbol" pitchFamily="18" charset="2"/>
              </a:rPr>
              <a:t> is a 	      palindrome</a:t>
            </a:r>
          </a:p>
          <a:p>
            <a:r>
              <a:rPr lang="en-US" smtClean="0">
                <a:sym typeface="Symbol" pitchFamily="18" charset="2"/>
              </a:rPr>
              <a:t>Recursive step: If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is a palindrome then a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 	                      a palindrome for every a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i="1" smtClean="0"/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4241-DAE3-4AE7-AC95-A752934FB9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All binary strings with no 1’s before 0’s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7EF2-B4C7-41AE-BE55-F3E006DAAA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5.2-5.3   </a:t>
            </a: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4.2-5.3   </a:t>
            </a: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endParaRPr lang="en-US" sz="23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Midterm Friday, May 10, MGH 389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Tables of inference rules and equivalences will be included on </a:t>
            </a:r>
            <a:r>
              <a:rPr lang="en-US" dirty="0" smtClean="0">
                <a:ea typeface="+mn-ea"/>
              </a:rPr>
              <a:t>test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Sample questions from old midterms are now posted</a:t>
            </a:r>
            <a:endParaRPr lang="en-US" dirty="0" smtClean="0">
              <a:ea typeface="+mn-ea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D2DFA8-B96F-984F-A264-ACE8F0D45358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</a:rPr>
              <a:t>Mathematical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150000"/>
              </a:lnSpc>
            </a:pPr>
            <a:endParaRPr lang="en-US" sz="1200">
              <a:latin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500">
                <a:latin typeface="Calibri" charset="0"/>
              </a:rPr>
              <a:t>Induction proof layout: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Hypothesis: Assume that P(k) is true for 	                             	                           some arbitrary integer k ≥ 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Step: Prove that P(k+1) is true using Inductive 	  	               Hypothesis that P(k) is true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Conclusion: Result follows by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</a:pPr>
            <a:endParaRPr lang="en-US" sz="2200">
              <a:latin typeface="Calibri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18288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</a:t>
            </a:r>
            <a:r>
              <a:rPr lang="en-US" sz="32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k≥0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n≥0  P(n)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k ((P(0)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P(1)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P(2)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 b="1">
                <a:cs typeface="Arial" charset="0"/>
              </a:rPr>
              <a:t> …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P(k))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914400" y="2362200"/>
            <a:ext cx="7391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52600" y="2895600"/>
            <a:ext cx="6132513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Follows from ordinary induction applied to </a:t>
            </a:r>
          </a:p>
          <a:p>
            <a:pPr eaLnBrk="1" hangingPunct="1"/>
            <a:r>
              <a:rPr lang="en-US" sz="2400"/>
              <a:t>	Q(n) = P(0)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P(1)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P(2)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 b="1"/>
              <a:t> …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 English Proofs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Base Case: Prove P(0)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Hypothesis: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Assume </a:t>
            </a:r>
            <a:r>
              <a:rPr lang="en-US" dirty="0">
                <a:latin typeface="Calibri" charset="0"/>
              </a:rPr>
              <a:t>that for some arbitrary integer k ≥ 0,  P(j) is true for every j from 0 to k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Step: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Prove </a:t>
            </a:r>
            <a:r>
              <a:rPr lang="en-US" dirty="0">
                <a:latin typeface="Calibri" charset="0"/>
              </a:rPr>
              <a:t>that P(k+1) is true using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Inductive Hypothesis </a:t>
            </a:r>
            <a:r>
              <a:rPr lang="en-US" dirty="0" smtClean="0">
                <a:latin typeface="Calibri" charset="0"/>
              </a:rPr>
              <a:t>(that </a:t>
            </a:r>
            <a:r>
              <a:rPr lang="en-US" dirty="0">
                <a:latin typeface="Calibri" charset="0"/>
              </a:rPr>
              <a:t>P(j) is true for all values </a:t>
            </a:r>
            <a:r>
              <a:rPr lang="en-US" dirty="0">
                <a:latin typeface="Calibri" charset="0"/>
                <a:sym typeface="Symbol" charset="0"/>
              </a:rPr>
              <a:t> </a:t>
            </a:r>
            <a:r>
              <a:rPr lang="en-US" dirty="0" smtClean="0">
                <a:latin typeface="Calibri" charset="0"/>
                <a:sym typeface="Symbol" charset="0"/>
              </a:rPr>
              <a:t>k)</a:t>
            </a:r>
            <a:endParaRPr lang="en-US" dirty="0">
              <a:latin typeface="Calibri" charset="0"/>
            </a:endParaRP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Conclusion: Result follows by induction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5D1B8B-889F-B34B-BC8F-2385078EE006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>
                <a:latin typeface="Calibri" charset="0"/>
              </a:rPr>
              <a:t>Every integer ≥ 2 is the product of primes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76117BC-6A28-D040-8576-FBB763F3CC0F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0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Recursive Definitions of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F(0) = 0;  F(n + 1) = F(n) + 1 for all n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 smtClean="0"/>
              <a:t> 0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G(0) = 1;  G(n + 1) =  2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G(n)</a:t>
            </a:r>
            <a:r>
              <a:rPr lang="en-US" dirty="0"/>
              <a:t> for </a:t>
            </a:r>
            <a:r>
              <a:rPr lang="en-US" dirty="0" smtClean="0"/>
              <a:t>all n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0! = 1;  (n+1)! = (n+1)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n! </a:t>
            </a:r>
            <a:r>
              <a:rPr lang="en-US" dirty="0"/>
              <a:t>for all n</a:t>
            </a:r>
            <a:r>
              <a:rPr lang="en-US" dirty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/>
              <a:t> 0</a:t>
            </a: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H(0) = 1;  H(n + 1) = 2</a:t>
            </a:r>
            <a:r>
              <a:rPr lang="en-US" baseline="30000" dirty="0" smtClean="0">
                <a:ea typeface="+mn-ea"/>
              </a:rPr>
              <a:t>H(n)</a:t>
            </a:r>
            <a:r>
              <a:rPr lang="en-US" dirty="0">
                <a:solidFill>
                  <a:prstClr val="black"/>
                </a:solidFill>
              </a:rPr>
              <a:t> for all n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>
                <a:solidFill>
                  <a:prstClr val="black"/>
                </a:solidFill>
              </a:rPr>
              <a:t> 0</a:t>
            </a:r>
            <a:endParaRPr lang="en-US" baseline="30000" dirty="0" smtClean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Fibonacci Numbers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f</a:t>
            </a:r>
            <a:r>
              <a:rPr lang="en-US" baseline="-25000" dirty="0">
                <a:latin typeface="Calibri" charset="0"/>
              </a:rPr>
              <a:t>0</a:t>
            </a:r>
            <a:r>
              <a:rPr lang="en-US" dirty="0">
                <a:latin typeface="Calibri" charset="0"/>
              </a:rPr>
              <a:t> = 0; f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 = 1; </a:t>
            </a:r>
            <a:r>
              <a:rPr lang="en-US" dirty="0" err="1">
                <a:latin typeface="Calibri" charset="0"/>
              </a:rPr>
              <a:t>f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= f</a:t>
            </a:r>
            <a:r>
              <a:rPr lang="en-US" baseline="-25000" dirty="0">
                <a:latin typeface="Calibri" charset="0"/>
              </a:rPr>
              <a:t>n-1</a:t>
            </a:r>
            <a:r>
              <a:rPr lang="en-US" dirty="0">
                <a:latin typeface="Calibri" charset="0"/>
              </a:rPr>
              <a:t> + </a:t>
            </a:r>
            <a:r>
              <a:rPr lang="en-US" dirty="0" smtClean="0">
                <a:latin typeface="Calibri" charset="0"/>
              </a:rPr>
              <a:t>f</a:t>
            </a:r>
            <a:r>
              <a:rPr lang="en-US" baseline="-25000" dirty="0" smtClean="0">
                <a:latin typeface="Calibri" charset="0"/>
              </a:rPr>
              <a:t>n-2 </a:t>
            </a:r>
            <a:r>
              <a:rPr lang="en-US" dirty="0">
                <a:solidFill>
                  <a:prstClr val="black"/>
                </a:solidFill>
              </a:rPr>
              <a:t>for all n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en-US" baseline="-250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Bounding the Fibonacci Numbers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Theorem:   2</a:t>
            </a:r>
            <a:r>
              <a:rPr lang="en-US" baseline="30000" dirty="0">
                <a:latin typeface="Calibri" charset="0"/>
              </a:rPr>
              <a:t>n/2-1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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f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&lt;</a:t>
            </a:r>
            <a:r>
              <a:rPr lang="en-US" dirty="0">
                <a:latin typeface="Calibri" charset="0"/>
              </a:rPr>
              <a:t> 2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for </a:t>
            </a:r>
            <a:r>
              <a:rPr lang="en-US" dirty="0" smtClean="0">
                <a:latin typeface="Calibri" charset="0"/>
              </a:rPr>
              <a:t>all n </a:t>
            </a:r>
            <a:r>
              <a:rPr lang="en-US" dirty="0">
                <a:latin typeface="Symbol" charset="0"/>
                <a:sym typeface="Symbol" charset="0"/>
              </a:rPr>
              <a:t></a:t>
            </a:r>
            <a:r>
              <a:rPr lang="en-US" dirty="0">
                <a:latin typeface="Calibri" charset="0"/>
              </a:rPr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prstClr val="black"/>
            </a:solidFill>
            <a:ea typeface="ＭＳ Ｐゴシック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703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  Foundations of Computing I</vt:lpstr>
      <vt:lpstr>Announcements</vt:lpstr>
      <vt:lpstr>Highlights from last lecture</vt:lpstr>
      <vt:lpstr>Strong Induction</vt:lpstr>
      <vt:lpstr>Strong Induction English Proofs</vt:lpstr>
      <vt:lpstr>Every integer ≥ 2 is the product of primes</vt:lpstr>
      <vt:lpstr>Recursive Definitions of Functions</vt:lpstr>
      <vt:lpstr>Fibonacci Numbers</vt:lpstr>
      <vt:lpstr>Bounding the Fibonacci Numbers</vt:lpstr>
      <vt:lpstr>Fibonacci numbers and the running time of Euclid’s algorithm</vt:lpstr>
      <vt:lpstr>Recursive Definitions of Sets</vt:lpstr>
      <vt:lpstr>Recursive definitions of sets</vt:lpstr>
      <vt:lpstr>Recursive Definitions of Sets: General Form</vt:lpstr>
      <vt:lpstr>Strings</vt:lpstr>
      <vt:lpstr>Palindromes</vt:lpstr>
      <vt:lpstr>All binary strings with no 1’s before 0’s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2013-05-03T17:11:52Z</dcterms:modified>
</cp:coreProperties>
</file>