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18"/>
  </p:notesMasterIdLst>
  <p:handoutMasterIdLst>
    <p:handoutMasterId r:id="rId19"/>
  </p:handoutMasterIdLst>
  <p:sldIdLst>
    <p:sldId id="413" r:id="rId2"/>
    <p:sldId id="415" r:id="rId3"/>
    <p:sldId id="416" r:id="rId4"/>
    <p:sldId id="431" r:id="rId5"/>
    <p:sldId id="434" r:id="rId6"/>
    <p:sldId id="432" r:id="rId7"/>
    <p:sldId id="433" r:id="rId8"/>
    <p:sldId id="417" r:id="rId9"/>
    <p:sldId id="430" r:id="rId10"/>
    <p:sldId id="419" r:id="rId11"/>
    <p:sldId id="420" r:id="rId12"/>
    <p:sldId id="421" r:id="rId13"/>
    <p:sldId id="422" r:id="rId14"/>
    <p:sldId id="423" r:id="rId15"/>
    <p:sldId id="424" r:id="rId16"/>
    <p:sldId id="425" r:id="rId17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584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2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53455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B69D-B36B-E64D-A662-BDD372248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8AC6-A5EF-944B-80AB-A018F86D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0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7E67-7664-384D-B1C5-CD945115A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2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58887-3AFD-9247-97DD-DEC9A5EF6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99E8-680D-A34C-BD38-00BA4FE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9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0BEC-F0D3-8841-9639-D7DF4EFE2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0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931C-C07E-4F4B-89C2-59DBAAB3A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8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FC208-45F4-634B-8599-4A0335943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8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97E0-8D14-8E4B-AB17-7BFC2778D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5522-D38F-A84D-99D8-1B8D2F3DE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1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ABD4-A7B6-B940-9721-658F3A7F2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3BCFEB1-2C40-8E4C-9B85-8075E5E1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Lecture 14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Induction and Strong Induction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BD88088-A1AF-D048-9CD7-6A99E4585247}" type="slidenum">
              <a:rPr 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Strong Induction</a:t>
            </a:r>
          </a:p>
        </p:txBody>
      </p:sp>
      <p:sp>
        <p:nvSpPr>
          <p:cNvPr id="7171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447800"/>
            <a:ext cx="8229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  P(0)</a:t>
            </a:r>
          </a:p>
          <a:p>
            <a:pPr eaLnBrk="1" hangingPunct="1"/>
            <a:r>
              <a:rPr lang="en-US" sz="2800">
                <a:latin typeface="Symbol" charset="0"/>
                <a:cs typeface="Arial" charset="0"/>
                <a:sym typeface="Symbol" charset="0"/>
              </a:rPr>
              <a:t>   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800">
                <a:cs typeface="Arial" charset="0"/>
              </a:rPr>
              <a:t> k ((P(0)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>
                <a:cs typeface="Arial" charset="0"/>
              </a:rPr>
              <a:t> P(1)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>
                <a:cs typeface="Arial" charset="0"/>
              </a:rPr>
              <a:t> P(2)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 b="1">
                <a:cs typeface="Arial" charset="0"/>
              </a:rPr>
              <a:t> …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>
                <a:cs typeface="Arial" charset="0"/>
              </a:rPr>
              <a:t> P(k)) </a:t>
            </a:r>
            <a:r>
              <a:rPr lang="en-US" sz="2800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800">
                <a:cs typeface="Arial" charset="0"/>
              </a:rPr>
              <a:t> P(k+1))</a:t>
            </a:r>
          </a:p>
          <a:p>
            <a:pPr eaLnBrk="1" hangingPunct="1"/>
            <a:r>
              <a:rPr lang="en-US" sz="2800">
                <a:latin typeface="Symbol" charset="0"/>
                <a:cs typeface="Arial" charset="0"/>
                <a:sym typeface="Symbol" charset="0"/>
              </a:rPr>
              <a:t></a:t>
            </a:r>
            <a:r>
              <a:rPr lang="en-US" sz="2800">
                <a:cs typeface="Arial" charset="0"/>
              </a:rPr>
              <a:t>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800">
                <a:cs typeface="Arial" charset="0"/>
              </a:rPr>
              <a:t> n P(n)</a:t>
            </a:r>
          </a:p>
        </p:txBody>
      </p:sp>
      <p:cxnSp>
        <p:nvCxnSpPr>
          <p:cNvPr id="4" name="Straight Connector 3"/>
          <p:cNvCxnSpPr/>
          <p:nvPr>
            <p:custDataLst>
              <p:tags r:id="rId3"/>
            </p:custDataLst>
          </p:nvPr>
        </p:nvCxnSpPr>
        <p:spPr>
          <a:xfrm>
            <a:off x="914400" y="2362200"/>
            <a:ext cx="7391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52600" y="2895600"/>
            <a:ext cx="6132513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Follows from ordinary induction applied to </a:t>
            </a:r>
          </a:p>
          <a:p>
            <a:pPr eaLnBrk="1" hangingPunct="1"/>
            <a:r>
              <a:rPr lang="en-US" sz="2400"/>
              <a:t>	Q(n) = P(0) </a:t>
            </a:r>
            <a:r>
              <a:rPr lang="en-US" sz="2400" b="1">
                <a:latin typeface="Symbol" charset="0"/>
                <a:sym typeface="Symbol" charset="0"/>
              </a:rPr>
              <a:t></a:t>
            </a:r>
            <a:r>
              <a:rPr lang="en-US" sz="2400"/>
              <a:t> P(1) </a:t>
            </a:r>
            <a:r>
              <a:rPr lang="en-US" sz="2400" b="1">
                <a:latin typeface="Symbol" charset="0"/>
                <a:sym typeface="Symbol" charset="0"/>
              </a:rPr>
              <a:t></a:t>
            </a:r>
            <a:r>
              <a:rPr lang="en-US" sz="2400"/>
              <a:t> P(2) </a:t>
            </a:r>
            <a:r>
              <a:rPr lang="en-US" sz="2400" b="1">
                <a:latin typeface="Symbol" charset="0"/>
                <a:sym typeface="Symbol" charset="0"/>
              </a:rPr>
              <a:t></a:t>
            </a:r>
            <a:r>
              <a:rPr lang="en-US" sz="2400" b="1"/>
              <a:t> … </a:t>
            </a:r>
            <a:r>
              <a:rPr lang="en-US" sz="2400" b="1">
                <a:latin typeface="Symbol" charset="0"/>
                <a:sym typeface="Symbol" charset="0"/>
              </a:rPr>
              <a:t></a:t>
            </a:r>
            <a:r>
              <a:rPr lang="en-US" sz="2400"/>
              <a:t> P(n)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F7B-C0BA-8F4F-ABBA-210AF26E30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Strong Induction English Proofs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By induction we will show that P(n) is true for every n≥0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Base Case: Prove P(0)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Inductive Hypothesis: </a:t>
            </a: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Assume </a:t>
            </a:r>
            <a:r>
              <a:rPr lang="en-US" dirty="0">
                <a:latin typeface="Calibri" charset="0"/>
              </a:rPr>
              <a:t>that for some arbitrary integer k ≥ 0,  P(j) is true for every j from 0 to k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Inductive Step: </a:t>
            </a: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Prove </a:t>
            </a:r>
            <a:r>
              <a:rPr lang="en-US" dirty="0">
                <a:latin typeface="Calibri" charset="0"/>
              </a:rPr>
              <a:t>that P(k+1) is true using </a:t>
            </a:r>
            <a:r>
              <a:rPr lang="en-US" dirty="0" smtClean="0">
                <a:latin typeface="Calibri" charset="0"/>
              </a:rPr>
              <a:t>the </a:t>
            </a:r>
            <a:r>
              <a:rPr lang="en-US" dirty="0">
                <a:latin typeface="Calibri" charset="0"/>
              </a:rPr>
              <a:t>Inductive Hypothesis </a:t>
            </a:r>
            <a:r>
              <a:rPr lang="en-US" dirty="0" smtClean="0">
                <a:latin typeface="Calibri" charset="0"/>
              </a:rPr>
              <a:t>(that </a:t>
            </a:r>
            <a:r>
              <a:rPr lang="en-US" dirty="0">
                <a:latin typeface="Calibri" charset="0"/>
              </a:rPr>
              <a:t>P(j) is true for all values </a:t>
            </a:r>
            <a:r>
              <a:rPr lang="en-US" dirty="0">
                <a:latin typeface="Calibri" charset="0"/>
                <a:sym typeface="Symbol" charset="0"/>
              </a:rPr>
              <a:t> </a:t>
            </a:r>
            <a:r>
              <a:rPr lang="en-US" dirty="0" smtClean="0">
                <a:latin typeface="Calibri" charset="0"/>
                <a:sym typeface="Symbol" charset="0"/>
              </a:rPr>
              <a:t>k)</a:t>
            </a:r>
            <a:endParaRPr lang="en-US" dirty="0">
              <a:latin typeface="Calibri" charset="0"/>
            </a:endParaRP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Conclusion: Result follows by induction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15D1B8B-889F-B34B-BC8F-2385078EE006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8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>
                <a:latin typeface="Calibri" charset="0"/>
              </a:rPr>
              <a:t>Every integer ≥ 2 is the product of primes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76117BC-6A28-D040-8576-FBB763F3CC0F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08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Recursive Definitions of Functions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F(0) = 0;  F(n + 1) = F(n) + </a:t>
            </a:r>
            <a:r>
              <a:rPr lang="en-US" dirty="0" smtClean="0">
                <a:ea typeface="+mn-ea"/>
              </a:rPr>
              <a:t>1 for all n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 smtClean="0"/>
              <a:t> 0</a:t>
            </a: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G(0) = 1;  G(n + 1) =  2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</a:t>
            </a:r>
            <a:r>
              <a:rPr lang="en-US" dirty="0" smtClean="0">
                <a:ea typeface="+mn-ea"/>
              </a:rPr>
              <a:t> G(n</a:t>
            </a:r>
            <a:r>
              <a:rPr lang="en-US" dirty="0" smtClean="0">
                <a:ea typeface="+mn-ea"/>
              </a:rPr>
              <a:t>)</a:t>
            </a:r>
            <a:r>
              <a:rPr lang="en-US" dirty="0"/>
              <a:t> for </a:t>
            </a:r>
            <a:r>
              <a:rPr lang="en-US" dirty="0" smtClean="0"/>
              <a:t>all n</a:t>
            </a:r>
            <a:r>
              <a:rPr lang="en-US" dirty="0"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/>
              <a:t> </a:t>
            </a:r>
            <a:r>
              <a:rPr lang="en-US" dirty="0" smtClean="0"/>
              <a:t>0</a:t>
            </a: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0! = 1;  (n+1)! = (n+1)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</a:t>
            </a:r>
            <a:r>
              <a:rPr lang="en-US" dirty="0" smtClean="0">
                <a:ea typeface="+mn-ea"/>
              </a:rPr>
              <a:t> n</a:t>
            </a:r>
            <a:r>
              <a:rPr lang="en-US" dirty="0" smtClean="0">
                <a:ea typeface="+mn-ea"/>
              </a:rPr>
              <a:t>! </a:t>
            </a:r>
            <a:r>
              <a:rPr lang="en-US" dirty="0"/>
              <a:t>for all n</a:t>
            </a:r>
            <a:r>
              <a:rPr lang="en-US" dirty="0"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/>
              <a:t> 0</a:t>
            </a: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H(0) = 1;  H(n + 1) = 2</a:t>
            </a:r>
            <a:r>
              <a:rPr lang="en-US" baseline="30000" dirty="0" smtClean="0">
                <a:ea typeface="+mn-ea"/>
              </a:rPr>
              <a:t>H(n</a:t>
            </a:r>
            <a:r>
              <a:rPr lang="en-US" baseline="30000" dirty="0" smtClean="0">
                <a:ea typeface="+mn-ea"/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for all n</a:t>
            </a:r>
            <a:r>
              <a:rPr lang="en-US" dirty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>
                <a:solidFill>
                  <a:prstClr val="black"/>
                </a:solidFill>
              </a:rPr>
              <a:t> 0</a:t>
            </a:r>
            <a:endParaRPr lang="en-US" baseline="30000" dirty="0" smtClean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Fibonacci Numbers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f</a:t>
            </a:r>
            <a:r>
              <a:rPr lang="en-US" baseline="-25000" dirty="0">
                <a:latin typeface="Calibri" charset="0"/>
              </a:rPr>
              <a:t>0</a:t>
            </a:r>
            <a:r>
              <a:rPr lang="en-US" dirty="0">
                <a:latin typeface="Calibri" charset="0"/>
              </a:rPr>
              <a:t> = 0; f</a:t>
            </a:r>
            <a:r>
              <a:rPr lang="en-US" baseline="-25000" dirty="0">
                <a:latin typeface="Calibri" charset="0"/>
              </a:rPr>
              <a:t>1</a:t>
            </a:r>
            <a:r>
              <a:rPr lang="en-US" dirty="0">
                <a:latin typeface="Calibri" charset="0"/>
              </a:rPr>
              <a:t> = 1; </a:t>
            </a:r>
            <a:r>
              <a:rPr lang="en-US" dirty="0" err="1">
                <a:latin typeface="Calibri" charset="0"/>
              </a:rPr>
              <a:t>f</a:t>
            </a:r>
            <a:r>
              <a:rPr lang="en-US" baseline="-25000" dirty="0" err="1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= f</a:t>
            </a:r>
            <a:r>
              <a:rPr lang="en-US" baseline="-25000" dirty="0">
                <a:latin typeface="Calibri" charset="0"/>
              </a:rPr>
              <a:t>n-1</a:t>
            </a:r>
            <a:r>
              <a:rPr lang="en-US" dirty="0">
                <a:latin typeface="Calibri" charset="0"/>
              </a:rPr>
              <a:t> + </a:t>
            </a:r>
            <a:r>
              <a:rPr lang="en-US" dirty="0" smtClean="0">
                <a:latin typeface="Calibri" charset="0"/>
              </a:rPr>
              <a:t>f</a:t>
            </a:r>
            <a:r>
              <a:rPr lang="en-US" baseline="-25000" dirty="0" smtClean="0">
                <a:latin typeface="Calibri" charset="0"/>
              </a:rPr>
              <a:t>n-2 </a:t>
            </a:r>
            <a:r>
              <a:rPr lang="en-US" dirty="0">
                <a:solidFill>
                  <a:prstClr val="black"/>
                </a:solidFill>
              </a:rPr>
              <a:t>for all n</a:t>
            </a:r>
            <a:r>
              <a:rPr lang="en-US" dirty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endParaRPr lang="en-US" baseline="-25000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8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Bounding the Fibonacci Numbers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Theorem:   2</a:t>
            </a:r>
            <a:r>
              <a:rPr lang="en-US" baseline="30000" dirty="0">
                <a:latin typeface="Calibri" charset="0"/>
              </a:rPr>
              <a:t>n/2-1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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f</a:t>
            </a:r>
            <a:r>
              <a:rPr lang="en-US" baseline="-25000" dirty="0" err="1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&lt;</a:t>
            </a:r>
            <a:r>
              <a:rPr lang="en-US" dirty="0">
                <a:latin typeface="Calibri" charset="0"/>
              </a:rPr>
              <a:t> 2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for </a:t>
            </a:r>
            <a:r>
              <a:rPr lang="en-US" dirty="0" smtClean="0">
                <a:latin typeface="Calibri" charset="0"/>
              </a:rPr>
              <a:t>all n </a:t>
            </a:r>
            <a:r>
              <a:rPr lang="en-US" dirty="0">
                <a:latin typeface="Symbol" charset="0"/>
                <a:sym typeface="Symbol" charset="0"/>
              </a:rPr>
              <a:t></a:t>
            </a:r>
            <a:r>
              <a:rPr lang="en-US" dirty="0">
                <a:latin typeface="Calibri" charset="0"/>
              </a:rPr>
              <a:t>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Calibri" charset="0"/>
              </a:rPr>
              <a:t>Fibonacci numbers and the running time of </a:t>
            </a:r>
            <a:r>
              <a:rPr lang="en-US" sz="4000" dirty="0" smtClean="0">
                <a:latin typeface="Calibri" charset="0"/>
              </a:rPr>
              <a:t>Euclid’s </a:t>
            </a:r>
            <a:r>
              <a:rPr lang="en-US" sz="4000" dirty="0">
                <a:latin typeface="Calibri" charset="0"/>
              </a:rPr>
              <a:t>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3000" dirty="0">
                    <a:latin typeface="Calibri" charset="0"/>
                  </a:rPr>
                  <a:t>Theorem: Suppose that </a:t>
                </a:r>
                <a:r>
                  <a:rPr lang="en-US" sz="3000" dirty="0" smtClean="0">
                    <a:latin typeface="Calibri" charset="0"/>
                  </a:rPr>
                  <a:t>Euclid’s </a:t>
                </a:r>
                <a:r>
                  <a:rPr lang="en-US" sz="3000" dirty="0">
                    <a:latin typeface="Calibri" charset="0"/>
                  </a:rPr>
                  <a:t>algorithm takes n steps for </a:t>
                </a:r>
                <a:r>
                  <a:rPr lang="en-US" sz="3000" dirty="0" err="1">
                    <a:latin typeface="Calibri" charset="0"/>
                  </a:rPr>
                  <a:t>gcd</a:t>
                </a:r>
                <a:r>
                  <a:rPr lang="en-US" sz="3000" dirty="0">
                    <a:latin typeface="Calibri" charset="0"/>
                  </a:rPr>
                  <a:t>(</a:t>
                </a:r>
                <a:r>
                  <a:rPr lang="en-US" sz="3000" i="1" dirty="0" err="1">
                    <a:latin typeface="Calibri" charset="0"/>
                  </a:rPr>
                  <a:t>a</a:t>
                </a:r>
                <a:r>
                  <a:rPr lang="en-US" sz="3000" dirty="0" err="1">
                    <a:latin typeface="Calibri" charset="0"/>
                  </a:rPr>
                  <a:t>,</a:t>
                </a:r>
                <a:r>
                  <a:rPr lang="en-US" sz="3000" i="1" dirty="0" err="1">
                    <a:latin typeface="Calibri" charset="0"/>
                  </a:rPr>
                  <a:t>b</a:t>
                </a:r>
                <a:r>
                  <a:rPr lang="en-US" sz="3000" dirty="0">
                    <a:latin typeface="Calibri" charset="0"/>
                  </a:rPr>
                  <a:t>) with </a:t>
                </a:r>
                <a:r>
                  <a:rPr lang="en-US" sz="3000" i="1" dirty="0">
                    <a:latin typeface="Calibri" charset="0"/>
                  </a:rPr>
                  <a:t>a</a:t>
                </a:r>
                <a:r>
                  <a:rPr lang="en-US" sz="3000" dirty="0">
                    <a:latin typeface="Calibri" charset="0"/>
                  </a:rPr>
                  <a:t>&gt;</a:t>
                </a:r>
                <a:r>
                  <a:rPr lang="en-US" sz="3000" i="1" dirty="0">
                    <a:latin typeface="Calibri" charset="0"/>
                  </a:rPr>
                  <a:t>b</a:t>
                </a:r>
                <a:r>
                  <a:rPr lang="en-US" sz="3000" dirty="0">
                    <a:latin typeface="Calibri" charset="0"/>
                  </a:rPr>
                  <a:t>, then </a:t>
                </a:r>
                <a:r>
                  <a:rPr lang="en-US" sz="3000" i="1" dirty="0">
                    <a:latin typeface="Calibri" charset="0"/>
                  </a:rPr>
                  <a:t>a</a:t>
                </a:r>
                <a:r>
                  <a:rPr lang="en-US" sz="3000" dirty="0">
                    <a:latin typeface="Calibri" charset="0"/>
                  </a:rPr>
                  <a:t> ≥ f</a:t>
                </a:r>
                <a:r>
                  <a:rPr lang="en-US" sz="3000" baseline="-25000" dirty="0">
                    <a:latin typeface="Calibri" charset="0"/>
                  </a:rPr>
                  <a:t>n+1</a:t>
                </a:r>
                <a:r>
                  <a:rPr lang="en-US" sz="3000" dirty="0">
                    <a:latin typeface="Calibri" charset="0"/>
                  </a:rPr>
                  <a:t>                  </a:t>
                </a:r>
                <a:endParaRPr lang="en-US" sz="3000" dirty="0" smtClean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2600" i="1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sz="3000" dirty="0">
                    <a:latin typeface="Calibri" charset="0"/>
                  </a:rPr>
                  <a:t>Set r</a:t>
                </a:r>
                <a:r>
                  <a:rPr lang="en-US" sz="3000" baseline="-25000" dirty="0">
                    <a:latin typeface="Calibri" charset="0"/>
                  </a:rPr>
                  <a:t>n+1</a:t>
                </a:r>
                <a:r>
                  <a:rPr lang="en-US" sz="3000" dirty="0">
                    <a:latin typeface="Calibri" charset="0"/>
                  </a:rPr>
                  <a:t>=</a:t>
                </a:r>
                <a:r>
                  <a:rPr lang="en-US" sz="3000" i="1" dirty="0">
                    <a:latin typeface="Calibri" charset="0"/>
                  </a:rPr>
                  <a:t>a</a:t>
                </a:r>
                <a:r>
                  <a:rPr lang="en-US" sz="3000" dirty="0">
                    <a:latin typeface="Calibri" charset="0"/>
                  </a:rPr>
                  <a:t>, </a:t>
                </a:r>
                <a:r>
                  <a:rPr lang="en-US" sz="3000" dirty="0" err="1">
                    <a:latin typeface="Calibri" charset="0"/>
                  </a:rPr>
                  <a:t>r</a:t>
                </a:r>
                <a:r>
                  <a:rPr lang="en-US" sz="3000" baseline="-25000" dirty="0" err="1">
                    <a:latin typeface="Calibri" charset="0"/>
                  </a:rPr>
                  <a:t>n</a:t>
                </a:r>
                <a:r>
                  <a:rPr lang="en-US" sz="3000" dirty="0">
                    <a:latin typeface="Calibri" charset="0"/>
                  </a:rPr>
                  <a:t>=</a:t>
                </a:r>
                <a:r>
                  <a:rPr lang="en-US" sz="3000" i="1" dirty="0">
                    <a:latin typeface="Calibri" charset="0"/>
                  </a:rPr>
                  <a:t>b</a:t>
                </a:r>
                <a:r>
                  <a:rPr lang="en-US" sz="3000" dirty="0">
                    <a:latin typeface="Calibri" charset="0"/>
                  </a:rPr>
                  <a:t> then </a:t>
                </a:r>
                <a:r>
                  <a:rPr lang="en-US" sz="3000" dirty="0" smtClean="0">
                    <a:latin typeface="Calibri" charset="0"/>
                  </a:rPr>
                  <a:t>Euclid’s </a:t>
                </a:r>
                <a:r>
                  <a:rPr lang="en-US" sz="3000" dirty="0">
                    <a:latin typeface="Calibri" charset="0"/>
                  </a:rPr>
                  <a:t>alg. computes</a:t>
                </a: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 r</a:t>
                </a:r>
                <a:r>
                  <a:rPr lang="en-US" sz="3000" baseline="-25000" dirty="0">
                    <a:latin typeface="Calibri" charset="0"/>
                  </a:rPr>
                  <a:t>n+1</a:t>
                </a:r>
                <a:r>
                  <a:rPr lang="en-US" sz="3000" dirty="0">
                    <a:latin typeface="Calibri" charset="0"/>
                  </a:rPr>
                  <a:t>= </a:t>
                </a:r>
                <a:r>
                  <a:rPr lang="en-US" sz="3000" dirty="0" err="1">
                    <a:latin typeface="Calibri" charset="0"/>
                  </a:rPr>
                  <a:t>q</a:t>
                </a:r>
                <a:r>
                  <a:rPr lang="en-US" sz="3000" baseline="-25000" dirty="0" err="1">
                    <a:latin typeface="Calibri" charset="0"/>
                  </a:rPr>
                  <a:t>n</a:t>
                </a:r>
                <a:r>
                  <a:rPr lang="en-US" sz="3000" dirty="0" err="1">
                    <a:latin typeface="Calibri" charset="0"/>
                  </a:rPr>
                  <a:t>r</a:t>
                </a:r>
                <a:r>
                  <a:rPr lang="en-US" sz="3000" baseline="-25000" dirty="0" err="1">
                    <a:latin typeface="Calibri" charset="0"/>
                  </a:rPr>
                  <a:t>n</a:t>
                </a:r>
                <a:r>
                  <a:rPr lang="en-US" sz="3000" baseline="-25000" dirty="0">
                    <a:latin typeface="Calibri" charset="0"/>
                  </a:rPr>
                  <a:t> </a:t>
                </a:r>
                <a:r>
                  <a:rPr lang="en-US" sz="3000" dirty="0">
                    <a:latin typeface="Calibri" charset="0"/>
                  </a:rPr>
                  <a:t>+ r</a:t>
                </a:r>
                <a:r>
                  <a:rPr lang="en-US" sz="3000" baseline="-25000" dirty="0">
                    <a:latin typeface="Calibri" charset="0"/>
                  </a:rPr>
                  <a:t>n-1</a:t>
                </a: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 </a:t>
                </a:r>
                <a:r>
                  <a:rPr lang="en-US" sz="3000" dirty="0" err="1">
                    <a:latin typeface="Calibri" charset="0"/>
                  </a:rPr>
                  <a:t>r</a:t>
                </a:r>
                <a:r>
                  <a:rPr lang="en-US" sz="3000" baseline="-25000" dirty="0" err="1">
                    <a:latin typeface="Calibri" charset="0"/>
                  </a:rPr>
                  <a:t>n</a:t>
                </a:r>
                <a:r>
                  <a:rPr lang="en-US" sz="3000" dirty="0">
                    <a:latin typeface="Calibri" charset="0"/>
                  </a:rPr>
                  <a:t>= q</a:t>
                </a:r>
                <a:r>
                  <a:rPr lang="en-US" sz="3000" baseline="-25000" dirty="0">
                    <a:latin typeface="Calibri" charset="0"/>
                  </a:rPr>
                  <a:t>n-1</a:t>
                </a:r>
                <a:r>
                  <a:rPr lang="en-US" sz="3000" dirty="0">
                    <a:latin typeface="Calibri" charset="0"/>
                  </a:rPr>
                  <a:t>r</a:t>
                </a:r>
                <a:r>
                  <a:rPr lang="en-US" sz="3000" baseline="-25000" dirty="0">
                    <a:latin typeface="Calibri" charset="0"/>
                  </a:rPr>
                  <a:t>n-1 </a:t>
                </a:r>
                <a:r>
                  <a:rPr lang="en-US" sz="3000" dirty="0">
                    <a:latin typeface="Calibri" charset="0"/>
                  </a:rPr>
                  <a:t>+ </a:t>
                </a:r>
                <a:r>
                  <a:rPr lang="en-US" sz="3000" dirty="0" smtClean="0">
                    <a:latin typeface="Calibri" charset="0"/>
                  </a:rPr>
                  <a:t>r</a:t>
                </a:r>
                <a:r>
                  <a:rPr lang="en-US" sz="3000" baseline="-25000" dirty="0" smtClean="0">
                    <a:latin typeface="Calibri" charset="0"/>
                  </a:rPr>
                  <a:t>n-2</a:t>
                </a: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baseline="-25000" dirty="0">
                    <a:latin typeface="Calibri" charset="0"/>
                  </a:rPr>
                  <a:t> </a:t>
                </a:r>
                <a:r>
                  <a:rPr lang="en-US" sz="3000" baseline="-25000" dirty="0" smtClean="0">
                    <a:latin typeface="Calibri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3000" i="1" baseline="-25000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endParaRPr lang="en-US" sz="3000" baseline="-25000" dirty="0" smtClean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3000" baseline="-25000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 smtClean="0">
                    <a:latin typeface="Calibri" charset="0"/>
                  </a:rPr>
                  <a:t>	 r</a:t>
                </a:r>
                <a:r>
                  <a:rPr lang="en-US" sz="3000" baseline="-25000" dirty="0" smtClean="0">
                    <a:latin typeface="Calibri" charset="0"/>
                  </a:rPr>
                  <a:t>3</a:t>
                </a:r>
                <a:r>
                  <a:rPr lang="en-US" sz="3000" dirty="0">
                    <a:latin typeface="Calibri" charset="0"/>
                  </a:rPr>
                  <a:t>= q</a:t>
                </a:r>
                <a:r>
                  <a:rPr lang="en-US" sz="3000" baseline="-25000" dirty="0">
                    <a:latin typeface="Calibri" charset="0"/>
                  </a:rPr>
                  <a:t>2</a:t>
                </a:r>
                <a:r>
                  <a:rPr lang="en-US" sz="3000" dirty="0">
                    <a:latin typeface="Calibri" charset="0"/>
                  </a:rPr>
                  <a:t>r</a:t>
                </a:r>
                <a:r>
                  <a:rPr lang="en-US" sz="3000" baseline="-25000" dirty="0">
                    <a:latin typeface="Calibri" charset="0"/>
                  </a:rPr>
                  <a:t>2 </a:t>
                </a:r>
                <a:r>
                  <a:rPr lang="en-US" sz="3000" dirty="0">
                    <a:latin typeface="Calibri" charset="0"/>
                  </a:rPr>
                  <a:t>+ r</a:t>
                </a:r>
                <a:r>
                  <a:rPr lang="en-US" sz="3000" baseline="-25000" dirty="0">
                    <a:latin typeface="Calibri" charset="0"/>
                  </a:rPr>
                  <a:t>1</a:t>
                </a: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 r</a:t>
                </a:r>
                <a:r>
                  <a:rPr lang="en-US" sz="3000" baseline="-25000" dirty="0">
                    <a:latin typeface="Calibri" charset="0"/>
                  </a:rPr>
                  <a:t>2</a:t>
                </a:r>
                <a:r>
                  <a:rPr lang="en-US" sz="3000" dirty="0">
                    <a:latin typeface="Calibri" charset="0"/>
                  </a:rPr>
                  <a:t>= q</a:t>
                </a:r>
                <a:r>
                  <a:rPr lang="en-US" sz="3000" baseline="-25000" dirty="0">
                    <a:latin typeface="Calibri" charset="0"/>
                  </a:rPr>
                  <a:t>1</a:t>
                </a:r>
                <a:r>
                  <a:rPr lang="en-US" sz="3000" dirty="0">
                    <a:latin typeface="Calibri" charset="0"/>
                  </a:rPr>
                  <a:t>r</a:t>
                </a:r>
                <a:r>
                  <a:rPr lang="en-US" sz="3000" baseline="-25000" dirty="0">
                    <a:latin typeface="Calibri" charset="0"/>
                  </a:rPr>
                  <a:t>1</a:t>
                </a:r>
                <a:endParaRPr lang="en-US" sz="3000" i="1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3000" i="1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3000" i="1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3000" i="1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 rotWithShape="1">
                <a:blip r:embed="rId2"/>
                <a:stretch>
                  <a:fillRect l="-1441" t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530305E-674C-064F-8999-5A8B974A7E7E}" type="slidenum">
              <a:rPr 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5334000" y="3657600"/>
            <a:ext cx="32607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/>
              <a:t>each quotient q</a:t>
            </a:r>
            <a:r>
              <a:rPr lang="en-US" sz="2800" baseline="-25000"/>
              <a:t>i </a:t>
            </a:r>
            <a:r>
              <a:rPr lang="en-US" sz="2800"/>
              <a:t>≥ 1</a:t>
            </a:r>
          </a:p>
          <a:p>
            <a:pPr eaLnBrk="1" hangingPunct="1"/>
            <a:r>
              <a:rPr lang="en-US" sz="2800"/>
              <a:t>r</a:t>
            </a:r>
            <a:r>
              <a:rPr lang="en-US" sz="2800" baseline="-25000"/>
              <a:t>1 </a:t>
            </a:r>
            <a:r>
              <a:rPr lang="en-US" sz="2800"/>
              <a:t>≥ 1</a:t>
            </a:r>
          </a:p>
        </p:txBody>
      </p:sp>
    </p:spTree>
    <p:extLst>
      <p:ext uri="{BB962C8B-B14F-4D97-AF65-F5344CB8AC3E}">
        <p14:creationId xmlns:p14="http://schemas.microsoft.com/office/powerpoint/2010/main" val="143512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Today: 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5.1-5.2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4.1-4.2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3.3, 3.4   5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endParaRPr lang="en-US" sz="1400" dirty="0" smtClean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Homework 4 due today,  Homework 3 back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Homework 5 out today, due May 8</a:t>
            </a:r>
          </a:p>
          <a:p>
            <a:pPr eaLnBrk="1" hangingPunct="1">
              <a:defRPr/>
            </a:pPr>
            <a:endParaRPr lang="en-US" sz="2300" dirty="0" smtClean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Midterm Friday, May 10, MGH 389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Closed book, closed notes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Tables of inference rules and equivalences will be included on </a:t>
            </a:r>
            <a:r>
              <a:rPr lang="en-US" dirty="0" smtClean="0">
                <a:ea typeface="+mn-ea"/>
              </a:rPr>
              <a:t>test</a:t>
            </a:r>
            <a:endParaRPr lang="en-US" dirty="0" smtClean="0">
              <a:ea typeface="+mn-ea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9D2DFA8-B96F-984F-A264-ACE8F0D45358}" type="slidenum">
              <a:rPr 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Highlights from last lecture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>
                <a:latin typeface="Calibri" charset="0"/>
              </a:rPr>
              <a:t>Mathematical Induction</a:t>
            </a:r>
          </a:p>
          <a:p>
            <a:pPr>
              <a:lnSpc>
                <a:spcPct val="80000"/>
              </a:lnSpc>
            </a:pPr>
            <a:endParaRPr lang="en-US" sz="250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en-US" sz="2500">
              <a:latin typeface="Calibri" charset="0"/>
            </a:endParaRPr>
          </a:p>
          <a:p>
            <a:pPr>
              <a:lnSpc>
                <a:spcPct val="150000"/>
              </a:lnSpc>
            </a:pPr>
            <a:endParaRPr lang="en-US" sz="1200">
              <a:latin typeface="Calibri" charset="0"/>
            </a:endParaRPr>
          </a:p>
          <a:p>
            <a:pPr>
              <a:lnSpc>
                <a:spcPct val="150000"/>
              </a:lnSpc>
            </a:pPr>
            <a:r>
              <a:rPr lang="en-US" sz="2500">
                <a:latin typeface="Calibri" charset="0"/>
              </a:rPr>
              <a:t>Induction proof layout: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By induction we will show that P(n) is true for every n≥0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Base Case: Prove P(0)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Inductive Hypothesis: Assume that P(k) is true for 	                             	                           some arbitrary integer k ≥ 0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Inductive Step: Prove that P(k+1) is true using Inductive 	  	               Hypothesis that P(k) is true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Conclusion: Result follows by induction</a:t>
            </a:r>
          </a:p>
          <a:p>
            <a:pPr>
              <a:lnSpc>
                <a:spcPct val="80000"/>
              </a:lnSpc>
            </a:pPr>
            <a:endParaRPr lang="en-US" sz="2500">
              <a:latin typeface="Calibri" charset="0"/>
            </a:endParaRPr>
          </a:p>
          <a:p>
            <a:pPr marL="971550" lvl="1" indent="-514350">
              <a:lnSpc>
                <a:spcPct val="80000"/>
              </a:lnSpc>
            </a:pPr>
            <a:endParaRPr lang="en-US" sz="2200">
              <a:latin typeface="Calibri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1828800"/>
            <a:ext cx="3886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</a:t>
            </a:r>
            <a:r>
              <a:rPr lang="en-US" sz="3200"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P(0)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   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 u="sng">
                <a:cs typeface="Arial" charset="0"/>
              </a:rPr>
              <a:t> k≥0 (P(k)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400" u="sng">
                <a:cs typeface="Arial" charset="0"/>
              </a:rPr>
              <a:t> P(k+1))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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>
                <a:cs typeface="Arial" charset="0"/>
              </a:rPr>
              <a:t> n≥0  P(n)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Highlights from last lecture: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Claim: </a:t>
            </a:r>
            <a:r>
              <a:rPr lang="en-US" dirty="0"/>
              <a:t>3 | 2</a:t>
            </a:r>
            <a:r>
              <a:rPr lang="en-US" baseline="30000" dirty="0"/>
              <a:t>2n</a:t>
            </a:r>
            <a:r>
              <a:rPr lang="en-US" dirty="0"/>
              <a:t> -1 for all n </a:t>
            </a:r>
            <a:r>
              <a:rPr lang="en-US" dirty="0"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/>
              <a:t> </a:t>
            </a:r>
            <a:r>
              <a:rPr lang="en-US" dirty="0" smtClean="0"/>
              <a:t>0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Proof: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Let P(n) be “3 | 2</a:t>
            </a:r>
            <a:r>
              <a:rPr lang="en-US" baseline="30000" dirty="0"/>
              <a:t>2n</a:t>
            </a:r>
            <a:r>
              <a:rPr lang="en-US" dirty="0"/>
              <a:t> -</a:t>
            </a:r>
            <a:r>
              <a:rPr lang="en-US" dirty="0" smtClean="0"/>
              <a:t>1”.   We will prove by induction </a:t>
            </a:r>
            <a:r>
              <a:rPr lang="en-US" dirty="0"/>
              <a:t>that </a:t>
            </a:r>
            <a:r>
              <a:rPr lang="en-US" dirty="0" smtClean="0"/>
              <a:t>P(n) is true for </a:t>
            </a:r>
            <a:r>
              <a:rPr lang="en-US" dirty="0"/>
              <a:t>all </a:t>
            </a:r>
            <a:r>
              <a:rPr lang="en-US" dirty="0" smtClean="0"/>
              <a:t>integers n </a:t>
            </a:r>
            <a:r>
              <a:rPr lang="en-US" dirty="0"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/>
              <a:t> </a:t>
            </a:r>
            <a:r>
              <a:rPr lang="en-US" dirty="0" smtClean="0"/>
              <a:t>0. 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Base Case</a:t>
            </a:r>
            <a:r>
              <a:rPr lang="en-US" dirty="0" smtClean="0"/>
              <a:t>: n=0.   2</a:t>
            </a:r>
            <a:r>
              <a:rPr lang="en-US" baseline="30000" dirty="0" smtClean="0"/>
              <a:t>2•0</a:t>
            </a:r>
            <a:r>
              <a:rPr lang="en-US" dirty="0" smtClean="0"/>
              <a:t>-1=2</a:t>
            </a:r>
            <a:r>
              <a:rPr lang="en-US" baseline="30000" dirty="0" smtClean="0"/>
              <a:t>0</a:t>
            </a:r>
            <a:r>
              <a:rPr lang="en-US" dirty="0" smtClean="0"/>
              <a:t>-1=1-1=0=3•0.     	                Therefore 3 | 2</a:t>
            </a:r>
            <a:r>
              <a:rPr lang="en-US" baseline="30000" dirty="0" smtClean="0"/>
              <a:t>2•0</a:t>
            </a:r>
            <a:r>
              <a:rPr lang="en-US" dirty="0" smtClean="0"/>
              <a:t>-1 so P(0) is true 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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ym typeface="Wingdings"/>
              </a:rPr>
              <a:t>Inductive Hypothesis</a:t>
            </a:r>
            <a:r>
              <a:rPr lang="en-US" dirty="0" smtClean="0">
                <a:sym typeface="Wingdings"/>
              </a:rPr>
              <a:t>: Assume that </a:t>
            </a:r>
            <a:r>
              <a:rPr lang="en-US" dirty="0"/>
              <a:t>3 | </a:t>
            </a:r>
            <a:r>
              <a:rPr lang="en-US" dirty="0" smtClean="0"/>
              <a:t>2</a:t>
            </a:r>
            <a:r>
              <a:rPr lang="en-US" baseline="30000" dirty="0" smtClean="0"/>
              <a:t>2k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1 for some arbitrary integer k </a:t>
            </a:r>
            <a:r>
              <a:rPr lang="en-US" dirty="0"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/>
              <a:t> </a:t>
            </a:r>
            <a:r>
              <a:rPr lang="en-US" dirty="0" smtClean="0"/>
              <a:t>0.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Inductive Step</a:t>
            </a:r>
            <a:r>
              <a:rPr lang="en-US" dirty="0" smtClean="0"/>
              <a:t>:   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FE1B7-618F-4CD7-B95D-8B19C4FA01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08400" y="5562600"/>
            <a:ext cx="41910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a typeface="ＭＳ Ｐゴシック" charset="0"/>
              </a:rPr>
              <a:t>Goal: Show 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</a:rPr>
              <a:t>3 | 2</a:t>
            </a:r>
            <a:r>
              <a:rPr lang="en-US" sz="3200" baseline="30000" dirty="0">
                <a:solidFill>
                  <a:prstClr val="black"/>
                </a:solidFill>
                <a:ea typeface="ＭＳ Ｐゴシック" charset="0"/>
              </a:rPr>
              <a:t>2(k+1)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</a:rPr>
              <a:t> -1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Highlights from last lecture: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Claim: </a:t>
            </a:r>
            <a:r>
              <a:rPr lang="en-US" dirty="0"/>
              <a:t>3 | 2</a:t>
            </a:r>
            <a:r>
              <a:rPr lang="en-US" baseline="30000" dirty="0"/>
              <a:t>2n</a:t>
            </a:r>
            <a:r>
              <a:rPr lang="en-US" dirty="0"/>
              <a:t> -1 for all n </a:t>
            </a:r>
            <a:r>
              <a:rPr lang="en-US" dirty="0"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/>
              <a:t> </a:t>
            </a:r>
            <a:r>
              <a:rPr lang="en-US" dirty="0" smtClean="0"/>
              <a:t>0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Proof continued…</a:t>
            </a:r>
          </a:p>
          <a:p>
            <a:pPr marL="0" indent="0">
              <a:buNone/>
            </a:pPr>
            <a:r>
              <a:rPr lang="en-US" dirty="0" smtClean="0"/>
              <a:t>4.   </a:t>
            </a:r>
            <a:r>
              <a:rPr lang="en-US" u="sng" dirty="0" smtClean="0"/>
              <a:t>Inductive Step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      By Inductive Hypothesis there is some integer      	m such that </a:t>
            </a:r>
            <a:r>
              <a:rPr lang="en-US" dirty="0" smtClean="0"/>
              <a:t>2</a:t>
            </a:r>
            <a:r>
              <a:rPr lang="en-US" baseline="30000" dirty="0" smtClean="0"/>
              <a:t>2k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1=3m.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5.   </a:t>
            </a:r>
            <a:r>
              <a:rPr lang="en-US" u="sng" dirty="0" smtClean="0"/>
              <a:t>Conclusion</a:t>
            </a:r>
            <a:r>
              <a:rPr lang="en-US" dirty="0" smtClean="0"/>
              <a:t>: Therefore, by induction we have 	    	            proved  that </a:t>
            </a:r>
            <a:r>
              <a:rPr lang="en-US" dirty="0" smtClean="0">
                <a:solidFill>
                  <a:prstClr val="black"/>
                </a:solidFill>
              </a:rPr>
              <a:t>3 </a:t>
            </a:r>
            <a:r>
              <a:rPr lang="en-US" dirty="0">
                <a:solidFill>
                  <a:prstClr val="black"/>
                </a:solidFill>
              </a:rPr>
              <a:t>| 2</a:t>
            </a:r>
            <a:r>
              <a:rPr lang="en-US" baseline="30000" dirty="0">
                <a:solidFill>
                  <a:prstClr val="black"/>
                </a:solidFill>
              </a:rPr>
              <a:t>2n</a:t>
            </a:r>
            <a:r>
              <a:rPr lang="en-US" dirty="0">
                <a:solidFill>
                  <a:prstClr val="black"/>
                </a:solidFill>
              </a:rPr>
              <a:t> -1 for all n </a:t>
            </a:r>
            <a:r>
              <a:rPr lang="en-US" dirty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>
                <a:solidFill>
                  <a:prstClr val="black"/>
                </a:solidFill>
              </a:rPr>
              <a:t> 0</a:t>
            </a:r>
            <a:endParaRPr lang="en-US" dirty="0" smtClean="0"/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FE1B7-618F-4CD7-B95D-8B19C4FA01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77733" y="1981200"/>
            <a:ext cx="41910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a typeface="ＭＳ Ｐゴシック" charset="0"/>
              </a:rPr>
              <a:t>Goal: Show 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</a:rPr>
              <a:t>3 | 2</a:t>
            </a:r>
            <a:r>
              <a:rPr lang="en-US" sz="3200" baseline="30000" dirty="0">
                <a:solidFill>
                  <a:prstClr val="black"/>
                </a:solidFill>
                <a:ea typeface="ＭＳ Ｐゴシック" charset="0"/>
              </a:rPr>
              <a:t>2(k+1)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</a:rPr>
              <a:t> -1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09132" y="3581400"/>
            <a:ext cx="77724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black"/>
                </a:solidFill>
                <a:ea typeface="ＭＳ Ｐゴシック" charset="0"/>
              </a:rPr>
              <a:t>Now 2</a:t>
            </a:r>
            <a:r>
              <a:rPr lang="en-US" sz="2800" baseline="30000" dirty="0" smtClean="0">
                <a:solidFill>
                  <a:prstClr val="black"/>
                </a:solidFill>
                <a:ea typeface="ＭＳ Ｐゴシック" charset="0"/>
              </a:rPr>
              <a:t>2(k+1</a:t>
            </a:r>
            <a:r>
              <a:rPr lang="en-US" sz="2800" baseline="30000" dirty="0">
                <a:solidFill>
                  <a:prstClr val="black"/>
                </a:solidFill>
                <a:ea typeface="ＭＳ Ｐゴシック" charset="0"/>
              </a:rPr>
              <a:t>)</a:t>
            </a:r>
            <a:r>
              <a:rPr lang="en-US" sz="2800" dirty="0">
                <a:solidFill>
                  <a:prstClr val="black"/>
                </a:solidFill>
                <a:ea typeface="ＭＳ Ｐゴシック" charset="0"/>
              </a:rPr>
              <a:t> -</a:t>
            </a:r>
            <a:r>
              <a:rPr lang="en-US" sz="2800" dirty="0" smtClean="0">
                <a:solidFill>
                  <a:prstClr val="black"/>
                </a:solidFill>
                <a:ea typeface="ＭＳ Ｐゴシック" charset="0"/>
              </a:rPr>
              <a:t>1 = 2</a:t>
            </a:r>
            <a:r>
              <a:rPr lang="en-US" sz="2800" baseline="30000" dirty="0" smtClean="0">
                <a:solidFill>
                  <a:prstClr val="black"/>
                </a:solidFill>
                <a:ea typeface="ＭＳ Ｐゴシック" charset="0"/>
              </a:rPr>
              <a:t>2k+2</a:t>
            </a:r>
            <a:r>
              <a:rPr lang="en-US" sz="2800" dirty="0" smtClean="0">
                <a:solidFill>
                  <a:prstClr val="black"/>
                </a:solidFill>
                <a:ea typeface="ＭＳ Ｐゴシック" charset="0"/>
              </a:rPr>
              <a:t>-1 = 4</a:t>
            </a:r>
            <a:r>
              <a:rPr lang="en-US" sz="2800" dirty="0">
                <a:solidFill>
                  <a:prstClr val="black"/>
                </a:solidFill>
                <a:ea typeface="ＭＳ Ｐゴシック" charset="0"/>
              </a:rPr>
              <a:t>•</a:t>
            </a:r>
            <a:r>
              <a:rPr lang="en-US" sz="2800" dirty="0" smtClean="0">
                <a:solidFill>
                  <a:prstClr val="black"/>
                </a:solidFill>
                <a:ea typeface="ＭＳ Ｐゴシック" charset="0"/>
              </a:rPr>
              <a:t>2</a:t>
            </a:r>
            <a:r>
              <a:rPr lang="en-US" sz="2800" baseline="30000" dirty="0" smtClean="0">
                <a:solidFill>
                  <a:prstClr val="black"/>
                </a:solidFill>
                <a:ea typeface="ＭＳ Ｐゴシック" charset="0"/>
              </a:rPr>
              <a:t>2k</a:t>
            </a:r>
            <a:r>
              <a:rPr lang="en-US" sz="2800" dirty="0" smtClean="0">
                <a:solidFill>
                  <a:prstClr val="black"/>
                </a:solidFill>
                <a:ea typeface="ＭＳ Ｐゴシック" charset="0"/>
              </a:rPr>
              <a:t>-1 =4 (3m+1)-1</a:t>
            </a:r>
          </a:p>
          <a:p>
            <a:r>
              <a:rPr lang="en-US" sz="2800" dirty="0">
                <a:solidFill>
                  <a:prstClr val="black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ＭＳ Ｐゴシック" charset="0"/>
              </a:rPr>
              <a:t>                        = 12m+3 = 3 (4m+1)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109132" y="4419600"/>
            <a:ext cx="6434668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black"/>
                </a:solidFill>
                <a:ea typeface="ＭＳ Ｐゴシック" charset="0"/>
              </a:rPr>
              <a:t>Since 4m+1 is an integer, 3 </a:t>
            </a:r>
            <a:r>
              <a:rPr lang="en-US" sz="2800" dirty="0">
                <a:solidFill>
                  <a:prstClr val="black"/>
                </a:solidFill>
                <a:ea typeface="ＭＳ Ｐゴシック" charset="0"/>
              </a:rPr>
              <a:t>| 2</a:t>
            </a:r>
            <a:r>
              <a:rPr lang="en-US" sz="2800" baseline="30000" dirty="0">
                <a:solidFill>
                  <a:prstClr val="black"/>
                </a:solidFill>
                <a:ea typeface="ＭＳ Ｐゴシック" charset="0"/>
              </a:rPr>
              <a:t>2(k+1)</a:t>
            </a:r>
            <a:r>
              <a:rPr lang="en-US" sz="2800" dirty="0">
                <a:solidFill>
                  <a:prstClr val="black"/>
                </a:solidFill>
                <a:ea typeface="ＭＳ Ｐゴシック" charset="0"/>
              </a:rPr>
              <a:t> -</a:t>
            </a:r>
            <a:r>
              <a:rPr lang="en-US" sz="2800" dirty="0" smtClean="0">
                <a:solidFill>
                  <a:prstClr val="black"/>
                </a:solidFill>
                <a:ea typeface="ＭＳ Ｐゴシック" charset="0"/>
              </a:rPr>
              <a:t>1 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  <a:sym typeface="Wingdings"/>
              </a:rPr>
              <a:t></a:t>
            </a:r>
            <a:r>
              <a:rPr lang="en-US" sz="2800" dirty="0" smtClean="0">
                <a:solidFill>
                  <a:prstClr val="black"/>
                </a:solidFill>
                <a:ea typeface="ＭＳ Ｐゴシック" charset="0"/>
              </a:rPr>
              <a:t>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94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152400"/>
            <a:ext cx="8915400" cy="1143000"/>
          </a:xfrm>
        </p:spPr>
        <p:txBody>
          <a:bodyPr/>
          <a:lstStyle/>
          <a:p>
            <a:r>
              <a:rPr lang="en-US" sz="4000" smtClean="0"/>
              <a:t>1 + 2 + 4 + … + 2</a:t>
            </a:r>
            <a:r>
              <a:rPr lang="en-US" sz="4000" baseline="30000" smtClean="0"/>
              <a:t>n</a:t>
            </a:r>
            <a:r>
              <a:rPr lang="en-US" sz="4000" smtClean="0"/>
              <a:t> = 2</a:t>
            </a:r>
            <a:r>
              <a:rPr lang="en-US" sz="4000" baseline="30000" smtClean="0"/>
              <a:t>n+1</a:t>
            </a:r>
            <a:r>
              <a:rPr lang="en-US" sz="4000" smtClean="0"/>
              <a:t> – 1 for all n ≥ 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E202-D865-4AFD-A026-20B3D4487C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ym typeface="Symbol" pitchFamily="18" charset="2"/>
              </a:rPr>
              <a:t>1+2+...+n =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z="4800" smtClean="0">
                <a:sym typeface="Symbol" pitchFamily="18" charset="2"/>
              </a:rPr>
              <a:t></a:t>
            </a:r>
            <a:r>
              <a:rPr lang="en-US" sz="4000" baseline="-25000" smtClean="0">
                <a:sym typeface="Symbol" pitchFamily="18" charset="2"/>
              </a:rPr>
              <a:t>  </a:t>
            </a:r>
            <a:r>
              <a:rPr lang="en-US" sz="4000" smtClean="0">
                <a:sym typeface="Symbol" pitchFamily="18" charset="2"/>
              </a:rPr>
              <a:t>i </a:t>
            </a:r>
            <a:r>
              <a:rPr lang="en-US" sz="4000" smtClean="0"/>
              <a:t>= n(n+1)/2 for all n≥1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12605-5CCD-40E8-919F-BE74A230FF3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381000"/>
            <a:ext cx="382588" cy="544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aseline="30000" dirty="0">
                <a:latin typeface="+mj-lt"/>
              </a:rPr>
              <a:t>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4200" y="685800"/>
            <a:ext cx="6064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aseline="-25000" dirty="0">
                <a:solidFill>
                  <a:prstClr val="black"/>
                </a:solidFill>
                <a:latin typeface="Calibri"/>
                <a:ea typeface="+mj-ea"/>
                <a:cs typeface="+mj-cs"/>
                <a:sym typeface="Symbol"/>
              </a:rPr>
              <a:t>i=1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Harmonic Numbers</a:t>
            </a:r>
          </a:p>
        </p:txBody>
      </p:sp>
      <p:pic>
        <p:nvPicPr>
          <p:cNvPr id="5123" name="Picture 3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46188"/>
            <a:ext cx="54864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4114800" y="2362200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latin typeface="Century Schoolbook" charset="0"/>
                <a:cs typeface="Times New Roman" charset="0"/>
              </a:rPr>
              <a:t>for all</a:t>
            </a:r>
            <a:r>
              <a:rPr lang="en-US" sz="2800">
                <a:latin typeface="Times New Roman" charset="0"/>
                <a:cs typeface="Times New Roman" charset="0"/>
              </a:rPr>
              <a:t> </a:t>
            </a:r>
            <a:r>
              <a:rPr lang="en-US" sz="2800">
                <a:latin typeface="Cambria Math" charset="0"/>
              </a:rPr>
              <a:t>𝑛 ≥ </a:t>
            </a:r>
            <a:r>
              <a:rPr lang="en-US" sz="2800">
                <a:latin typeface="Cambria Math" charset="0"/>
                <a:ea typeface="Cambria Math" charset="0"/>
                <a:cs typeface="Times New Roman" charset="0"/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F7B-C0BA-8F4F-ABBA-210AF26E305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7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Cute Application: Checkerboard </a:t>
            </a:r>
            <a:r>
              <a:rPr lang="en-US" dirty="0" smtClean="0">
                <a:latin typeface="Calibri" charset="0"/>
              </a:rPr>
              <a:t>tiling </a:t>
            </a:r>
            <a:r>
              <a:rPr lang="en-US" dirty="0">
                <a:latin typeface="Calibri" charset="0"/>
              </a:rPr>
              <a:t>with </a:t>
            </a:r>
            <a:r>
              <a:rPr lang="en-US" dirty="0" smtClean="0">
                <a:latin typeface="Calibri" charset="0"/>
              </a:rPr>
              <a:t>Tri-</a:t>
            </a:r>
            <a:r>
              <a:rPr lang="en-US" dirty="0" err="1" smtClean="0">
                <a:latin typeface="Calibri" charset="0"/>
              </a:rPr>
              <a:t>ominos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F7B-C0BA-8F4F-ABBA-210AF26E305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914400" y="3429000"/>
            <a:ext cx="2743200" cy="2743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057400"/>
            <a:ext cx="8037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Prove that a 2</a:t>
            </a:r>
            <a:r>
              <a:rPr lang="en-US" sz="3200" baseline="30000">
                <a:cs typeface="Arial" charset="0"/>
              </a:rPr>
              <a:t>n</a:t>
            </a:r>
            <a:r>
              <a:rPr lang="en-US" sz="3200">
                <a:cs typeface="Arial" charset="0"/>
              </a:rPr>
              <a:t> </a:t>
            </a:r>
            <a:r>
              <a:rPr lang="en-US" sz="3200">
                <a:latin typeface="Symbol" charset="0"/>
                <a:cs typeface="Arial" charset="0"/>
                <a:sym typeface="Symbol" charset="0"/>
              </a:rPr>
              <a:t></a:t>
            </a:r>
            <a:r>
              <a:rPr lang="en-US" sz="3200">
                <a:cs typeface="Arial" charset="0"/>
              </a:rPr>
              <a:t> 2</a:t>
            </a:r>
            <a:r>
              <a:rPr lang="en-US" sz="3200" baseline="30000">
                <a:cs typeface="Arial" charset="0"/>
              </a:rPr>
              <a:t>n</a:t>
            </a:r>
            <a:r>
              <a:rPr lang="en-US" sz="3200">
                <a:cs typeface="Arial" charset="0"/>
              </a:rPr>
              <a:t> checkerboard with one </a:t>
            </a:r>
          </a:p>
          <a:p>
            <a:pPr eaLnBrk="1" hangingPunct="1"/>
            <a:r>
              <a:rPr lang="en-US" sz="3200">
                <a:cs typeface="Arial" charset="0"/>
              </a:rPr>
              <a:t>square removed can be tiled with: </a:t>
            </a:r>
          </a:p>
        </p:txBody>
      </p:sp>
      <p:grpSp>
        <p:nvGrpSpPr>
          <p:cNvPr id="8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781800" y="2590800"/>
            <a:ext cx="533400" cy="533400"/>
            <a:chOff x="3657600" y="3429000"/>
            <a:chExt cx="1828800" cy="1828800"/>
          </a:xfrm>
        </p:grpSpPr>
        <p:sp>
          <p:nvSpPr>
            <p:cNvPr id="9" name="Rectangle 8"/>
            <p:cNvSpPr/>
            <p:nvPr>
              <p:custDataLst>
                <p:tags r:id="rId5"/>
              </p:custDataLst>
            </p:nvPr>
          </p:nvSpPr>
          <p:spPr>
            <a:xfrm>
              <a:off x="3657600" y="34290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>
              <p:custDataLst>
                <p:tags r:id="rId6"/>
              </p:custDataLst>
            </p:nvPr>
          </p:nvSpPr>
          <p:spPr>
            <a:xfrm>
              <a:off x="36576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>
              <p:custDataLst>
                <p:tags r:id="rId7"/>
              </p:custDataLst>
            </p:nvPr>
          </p:nvSpPr>
          <p:spPr>
            <a:xfrm>
              <a:off x="45720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3048000" y="5486400"/>
            <a:ext cx="2286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6" idx="1"/>
            <a:endCxn id="6" idx="3"/>
          </p:cNvCxnSpPr>
          <p:nvPr/>
        </p:nvCxnSpPr>
        <p:spPr>
          <a:xfrm>
            <a:off x="914400" y="4800600"/>
            <a:ext cx="2743200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  <a:endCxn id="6" idx="0"/>
          </p:cNvCxnSpPr>
          <p:nvPr/>
        </p:nvCxnSpPr>
        <p:spPr>
          <a:xfrm flipV="1">
            <a:off x="2286000" y="3429000"/>
            <a:ext cx="0" cy="274320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247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H_n = 1 + {1\over 2} + {1\over 3} + {1 \over 4} + \cdots {1\over n} = &#10;\sum_{k=1}^n{1\over k} $$&#10;\end{document}&#10;"/>
  <p:tag name="FILENAME" val="TP_tmp"/>
  <p:tag name="FORMAT" val="pngmono"/>
  <p:tag name="RES" val="2400"/>
  <p:tag name="BLEND" val="0"/>
  <p:tag name="TRANSPARENT" val="0"/>
  <p:tag name="TBUG" val="0"/>
  <p:tag name="ALLOWFS" val="0"/>
  <p:tag name="ORIGWIDTH" val="161"/>
  <p:tag name="PICTUREFILESIZE" val="15195"/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Prove $H_{2^n} \geq 1 +  {n\over 2}$&#10;\end{document}&#10;"/>
  <p:tag name="FILENAME" val="TP_tmp"/>
  <p:tag name="FORMAT" val="pngmono"/>
  <p:tag name="RES" val="2400"/>
  <p:tag name="BLEND" val="0"/>
  <p:tag name="TRANSPARENT" val="0"/>
  <p:tag name="TBUG" val="0"/>
  <p:tag name="ALLOWFS" val="0"/>
  <p:tag name="ORIGWIDTH" val="84"/>
  <p:tag name="PICTUREFILESIZE" val="7161"/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3200" dirty="0" smtClean="0">
            <a:solidFill>
              <a:prstClr val="black"/>
            </a:solidFill>
            <a:ea typeface="ＭＳ Ｐゴシック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601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CSE 311  Foundations of Computing I</vt:lpstr>
      <vt:lpstr>Announcements</vt:lpstr>
      <vt:lpstr>Highlights from last lecture</vt:lpstr>
      <vt:lpstr>Highlights from last lecture: Claim: 3 | 22n -1 for all n  0</vt:lpstr>
      <vt:lpstr>Highlights from last lecture: Claim: 3 | 22n -1 for all n  0</vt:lpstr>
      <vt:lpstr>1 + 2 + 4 + … + 2n = 2n+1 – 1 for all n ≥ 0</vt:lpstr>
      <vt:lpstr>1+2+...+n =   i = n(n+1)/2 for all n≥1</vt:lpstr>
      <vt:lpstr>Harmonic Numbers</vt:lpstr>
      <vt:lpstr>Cute Application: Checkerboard tiling with Tri-ominos</vt:lpstr>
      <vt:lpstr>Strong Induction</vt:lpstr>
      <vt:lpstr>Strong Induction English Proofs</vt:lpstr>
      <vt:lpstr>Every integer ≥ 2 is the product of primes</vt:lpstr>
      <vt:lpstr>Recursive Definitions of Functions</vt:lpstr>
      <vt:lpstr>Fibonacci Numbers</vt:lpstr>
      <vt:lpstr>Bounding the Fibonacci Numbers</vt:lpstr>
      <vt:lpstr>Fibonacci numbers and the running time of Euclid’s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2013-05-01T01:31:42Z</dcterms:modified>
</cp:coreProperties>
</file>