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9"/>
  </p:notesMasterIdLst>
  <p:handoutMasterIdLst>
    <p:handoutMasterId r:id="rId20"/>
  </p:handoutMasterIdLst>
  <p:sldIdLst>
    <p:sldId id="413" r:id="rId2"/>
    <p:sldId id="415" r:id="rId3"/>
    <p:sldId id="520" r:id="rId4"/>
    <p:sldId id="526" r:id="rId5"/>
    <p:sldId id="523" r:id="rId6"/>
    <p:sldId id="528" r:id="rId7"/>
    <p:sldId id="527" r:id="rId8"/>
    <p:sldId id="508" r:id="rId9"/>
    <p:sldId id="509" r:id="rId10"/>
    <p:sldId id="521" r:id="rId11"/>
    <p:sldId id="522" r:id="rId12"/>
    <p:sldId id="517" r:id="rId13"/>
    <p:sldId id="518" r:id="rId14"/>
    <p:sldId id="510" r:id="rId15"/>
    <p:sldId id="519" r:id="rId16"/>
    <p:sldId id="511" r:id="rId17"/>
    <p:sldId id="512" r:id="rId18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34" d="100"/>
          <a:sy n="134" d="100"/>
        </p:scale>
        <p:origin x="-95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1924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44630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47D1-667E-4255-9B57-331BA675A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F67E-DC3E-4C80-B68C-25E339FD6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1E67-6FF5-4CA0-BA49-8486721FB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402D-DAE6-40BB-AF6A-1E27FA8A8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A7BF-107A-427F-8B9A-7CB2F8C4C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5B2F-40BD-4193-A579-28419FEEA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A14A-A184-456A-BE91-C2DADD349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9442-D77B-4907-8AA8-CB593ED9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1F08D-794B-45BE-AB9D-F3152F56D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9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B15AC-BB95-46BD-A1ED-280BBE2FF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BB17-7913-4980-9FC2-DC8983EBD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9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0D4996A-888A-495A-830F-94DA2FD3A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13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Mathematical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10F5-EFE2-4F2F-A207-7277A70A16F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would we use the induction rule in a formal proof?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652DB-8A49-4D01-82CE-67394EA3E2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600200"/>
            <a:ext cx="4114800" cy="126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</a:t>
            </a:r>
            <a:r>
              <a:rPr lang="en-US" sz="2400">
                <a:cs typeface="Arial" charset="0"/>
              </a:rPr>
              <a:t> P(0)</a:t>
            </a:r>
          </a:p>
          <a:p>
            <a:pPr eaLnBrk="1" hangingPunct="1"/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    </a:t>
            </a:r>
            <a:r>
              <a:rPr lang="en-US" sz="2400" u="sng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2400" u="sng">
                <a:cs typeface="Arial" charset="0"/>
              </a:rPr>
              <a:t> k (P(k) </a:t>
            </a:r>
            <a:r>
              <a:rPr lang="en-US" sz="2400" u="sng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2400">
                <a:cs typeface="Arial" charset="0"/>
              </a:rPr>
              <a:t> n P(n)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would we use the induction rule in a formal proof?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0A8BC-44B6-445F-871D-3DF965C734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196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600200"/>
            <a:ext cx="4114800" cy="126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</a:t>
            </a:r>
            <a:r>
              <a:rPr lang="en-US" sz="2400">
                <a:cs typeface="Arial" charset="0"/>
              </a:rPr>
              <a:t> P(0)</a:t>
            </a:r>
          </a:p>
          <a:p>
            <a:pPr eaLnBrk="1" hangingPunct="1"/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    </a:t>
            </a:r>
            <a:r>
              <a:rPr lang="en-US" sz="2400" u="sng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2400" u="sng">
                <a:cs typeface="Arial" charset="0"/>
              </a:rPr>
              <a:t> k (P(k) </a:t>
            </a:r>
            <a:r>
              <a:rPr lang="en-US" sz="2400" u="sng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2400">
                <a:cs typeface="Arial" charset="0"/>
              </a:rPr>
              <a:t> n P(n)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124200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3124200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419600" y="3048000"/>
            <a:ext cx="174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3548063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6629400" y="3505200"/>
            <a:ext cx="18430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70C0"/>
                </a:solidFill>
              </a:rPr>
              <a:t>Inductive </a:t>
            </a:r>
          </a:p>
          <a:p>
            <a:pPr eaLnBrk="1" hangingPunct="1"/>
            <a:r>
              <a:rPr lang="en-US" sz="2400" b="1">
                <a:solidFill>
                  <a:srgbClr val="0070C0"/>
                </a:solidFill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4343400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705600" y="4267200"/>
            <a:ext cx="1619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Inductive </a:t>
            </a:r>
          </a:p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200" y="5075238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4648200" y="6172200"/>
            <a:ext cx="1858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C000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5 Steps to Inductive Proofs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“By induction we will show that P(n) is true for every 	n≥0”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 Assume that P(k) is true for 	                             	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  	Make sure you are using I.H. and point out where 	you are using it.  (Don’t assume P(k+1)!)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B9019-ED8A-4F71-92E2-8BE2BD6741A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Induction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Want to prove 3 | 2</a:t>
            </a:r>
            <a:r>
              <a:rPr lang="en-US" baseline="30000" smtClean="0"/>
              <a:t>2n</a:t>
            </a:r>
            <a:r>
              <a:rPr lang="en-US" smtClean="0"/>
              <a:t> -1 for all n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smtClean="0"/>
              <a:t> 0</a:t>
            </a:r>
          </a:p>
          <a:p>
            <a:pPr marL="457200" lvl="1" indent="0"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E1B7-618F-4CD7-B95D-8B19C4FA01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915400" cy="1143000"/>
          </a:xfrm>
        </p:spPr>
        <p:txBody>
          <a:bodyPr/>
          <a:lstStyle/>
          <a:p>
            <a:r>
              <a:rPr lang="en-US" sz="4000" smtClean="0"/>
              <a:t>1 + 2 + 4 + … + 2</a:t>
            </a:r>
            <a:r>
              <a:rPr lang="en-US" sz="4000" baseline="30000" smtClean="0"/>
              <a:t>n</a:t>
            </a:r>
            <a:r>
              <a:rPr lang="en-US" sz="4000" smtClean="0"/>
              <a:t> = 2</a:t>
            </a:r>
            <a:r>
              <a:rPr lang="en-US" sz="4000" baseline="30000" smtClean="0"/>
              <a:t>n+1</a:t>
            </a:r>
            <a:r>
              <a:rPr lang="en-US" sz="4000" smtClean="0"/>
              <a:t> – 1 for all n ≥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E202-D865-4AFD-A026-20B3D4487C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ym typeface="Symbol" pitchFamily="18" charset="2"/>
              </a:rPr>
              <a:t>1+2+...+n =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4800" smtClean="0">
                <a:sym typeface="Symbol" pitchFamily="18" charset="2"/>
              </a:rPr>
              <a:t></a:t>
            </a:r>
            <a:r>
              <a:rPr lang="en-US" sz="4000" baseline="-25000" smtClean="0">
                <a:sym typeface="Symbol" pitchFamily="18" charset="2"/>
              </a:rPr>
              <a:t>  </a:t>
            </a:r>
            <a:r>
              <a:rPr lang="en-US" sz="4000" smtClean="0">
                <a:sym typeface="Symbol" pitchFamily="18" charset="2"/>
              </a:rPr>
              <a:t>i </a:t>
            </a:r>
            <a:r>
              <a:rPr lang="en-US" sz="4000" smtClean="0"/>
              <a:t>= n(n+1)/2 for all n≥1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12605-5CCD-40E8-919F-BE74A230FF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81000"/>
            <a:ext cx="382588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aseline="30000" dirty="0">
                <a:latin typeface="+mj-lt"/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200" y="685800"/>
            <a:ext cx="6064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aseline="-25000" dirty="0">
                <a:solidFill>
                  <a:prstClr val="black"/>
                </a:solidFill>
                <a:latin typeface="Calibri"/>
                <a:ea typeface="+mj-ea"/>
                <a:cs typeface="+mj-cs"/>
                <a:sym typeface="Symbol"/>
              </a:rPr>
              <a:t>i=1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Harmonic Numbers</a:t>
            </a:r>
          </a:p>
        </p:txBody>
      </p:sp>
      <p:pic>
        <p:nvPicPr>
          <p:cNvPr id="13315" name="Picture 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606266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911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4800600" y="2438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>
                <a:latin typeface="Century Schoolbook" pitchFamily="18" charset="0"/>
                <a:cs typeface="Times New Roman" pitchFamily="18" charset="0"/>
              </a:rPr>
              <a:t>for all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Cambria Math" pitchFamily="18" charset="0"/>
              </a:rPr>
              <a:t>𝑛 ≥ </a:t>
            </a:r>
            <a:r>
              <a:rPr lang="en-US" sz="320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F4C51-41EE-4686-918D-D3357863C9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914400" y="3429000"/>
            <a:ext cx="2743200" cy="274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Cute Application: Checkerboard Tiling with Trinominos</a:t>
            </a:r>
          </a:p>
        </p:txBody>
      </p:sp>
      <p:sp>
        <p:nvSpPr>
          <p:cNvPr id="14340" name="Text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057400"/>
            <a:ext cx="8037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Prove that a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</a:t>
            </a:r>
            <a:r>
              <a:rPr lang="en-US" sz="3200">
                <a:latin typeface="Symbol" pitchFamily="18" charset="2"/>
                <a:cs typeface="Arial" charset="0"/>
                <a:sym typeface="Symbol" pitchFamily="18" charset="2"/>
              </a:rPr>
              <a:t></a:t>
            </a:r>
            <a:r>
              <a:rPr lang="en-US" sz="3200">
                <a:cs typeface="Arial" charset="0"/>
              </a:rPr>
              <a:t>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3200">
                <a:cs typeface="Arial" charset="0"/>
              </a:rPr>
              <a:t>square removed can be tiled with: </a:t>
            </a:r>
          </a:p>
        </p:txBody>
      </p:sp>
      <p:grpSp>
        <p:nvGrpSpPr>
          <p:cNvPr id="14341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781800" y="2590800"/>
            <a:ext cx="533400" cy="533400"/>
            <a:chOff x="3657600" y="3429000"/>
            <a:chExt cx="1828800" cy="1828800"/>
          </a:xfrm>
        </p:grpSpPr>
        <p:sp>
          <p:nvSpPr>
            <p:cNvPr id="4" name="Rectangle 3"/>
            <p:cNvSpPr/>
            <p:nvPr>
              <p:custDataLst>
                <p:tags r:id="rId10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>
              <p:custDataLst>
                <p:tags r:id="rId11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>
              <p:custDataLst>
                <p:tags r:id="rId12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3048000" y="5486400"/>
            <a:ext cx="2286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 hidden="1"/>
          <p:cNvCxnSpPr/>
          <p:nvPr>
            <p:custDataLst>
              <p:tags r:id="rId6"/>
            </p:custDataLst>
          </p:nvPr>
        </p:nvCxnSpPr>
        <p:spPr>
          <a:xfrm rot="5400000">
            <a:off x="915194" y="4799806"/>
            <a:ext cx="2743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 hidden="1"/>
          <p:cNvCxnSpPr/>
          <p:nvPr>
            <p:custDataLst>
              <p:tags r:id="rId7"/>
            </p:custDataLst>
          </p:nvPr>
        </p:nvCxnSpPr>
        <p:spPr>
          <a:xfrm>
            <a:off x="914400" y="4800600"/>
            <a:ext cx="2743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hidden="1"/>
          <p:cNvCxnSpPr>
            <a:endCxn id="8" idx="3"/>
          </p:cNvCxnSpPr>
          <p:nvPr>
            <p:custDataLst>
              <p:tags r:id="rId8"/>
            </p:custDataLst>
          </p:nvPr>
        </p:nvCxnSpPr>
        <p:spPr>
          <a:xfrm>
            <a:off x="914400" y="4800600"/>
            <a:ext cx="2743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 hidden="1"/>
          <p:cNvCxnSpPr/>
          <p:nvPr>
            <p:custDataLst>
              <p:tags r:id="rId9"/>
            </p:custDataLst>
          </p:nvPr>
        </p:nvCxnSpPr>
        <p:spPr>
          <a:xfrm rot="5400000">
            <a:off x="915194" y="4799806"/>
            <a:ext cx="2743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4BFC4-0A98-4731-A641-92A1B16F78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assignment </a:t>
            </a:r>
          </a:p>
          <a:p>
            <a:pPr lvl="2" eaLnBrk="1" hangingPunct="1">
              <a:defRPr/>
            </a:pPr>
            <a:r>
              <a:rPr lang="en-US" dirty="0" smtClean="0"/>
              <a:t>5.1-5.2   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>
              <a:defRPr/>
            </a:pPr>
            <a:r>
              <a:rPr lang="en-US" dirty="0" smtClean="0"/>
              <a:t>4.1-4.2    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>
              <a:defRPr/>
            </a:pPr>
            <a:r>
              <a:rPr lang="en-US" dirty="0" smtClean="0"/>
              <a:t>Today’s lecture:  5.1 (7</a:t>
            </a:r>
            <a:r>
              <a:rPr lang="en-US" baseline="30000" dirty="0" smtClean="0"/>
              <a:t>th</a:t>
            </a:r>
            <a:r>
              <a:rPr lang="en-US" dirty="0" smtClean="0"/>
              <a:t>),  4.1  (6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914400" lvl="2" indent="0"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6659F-6AC0-4CA0-A88F-5178F42BD5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Highlights from last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Greatest common divisor (</a:t>
            </a:r>
            <a:r>
              <a:rPr lang="en-US" dirty="0" err="1" smtClean="0"/>
              <a:t>gcd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Definition and computation via prime factorization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Euclid’s algorithm       78 = </a:t>
            </a:r>
            <a:r>
              <a:rPr lang="en-US" i="1" dirty="0" smtClean="0"/>
              <a:t>2</a:t>
            </a:r>
            <a:r>
              <a:rPr lang="en-US" dirty="0" smtClean="0"/>
              <a:t> • 33  + 12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                                           33 = </a:t>
            </a:r>
            <a:r>
              <a:rPr lang="en-US" i="1" dirty="0" smtClean="0"/>
              <a:t>2</a:t>
            </a:r>
            <a:r>
              <a:rPr lang="en-US" dirty="0" smtClean="0"/>
              <a:t> • 12  + 9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                                           12 = </a:t>
            </a:r>
            <a:r>
              <a:rPr lang="en-US" i="1" dirty="0" smtClean="0"/>
              <a:t>1</a:t>
            </a:r>
            <a:r>
              <a:rPr lang="en-US" dirty="0" smtClean="0"/>
              <a:t> • 9 + 3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                                             9 = </a:t>
            </a:r>
            <a:r>
              <a:rPr lang="en-US" i="1" dirty="0" smtClean="0"/>
              <a:t>3</a:t>
            </a:r>
            <a:r>
              <a:rPr lang="en-US" dirty="0" smtClean="0"/>
              <a:t> • 3    so  </a:t>
            </a:r>
            <a:r>
              <a:rPr lang="en-US" dirty="0" err="1" smtClean="0"/>
              <a:t>gcd</a:t>
            </a:r>
            <a:r>
              <a:rPr lang="en-US" dirty="0" smtClean="0"/>
              <a:t>(78,33)=3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Bézoit</a:t>
            </a:r>
            <a:r>
              <a:rPr lang="en-US" dirty="0" smtClean="0"/>
              <a:t>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∃ </a:t>
            </a:r>
            <a:r>
              <a:rPr lang="en-US" dirty="0" err="1" smtClean="0"/>
              <a:t>s,t</a:t>
            </a:r>
            <a:r>
              <a:rPr lang="en-US" dirty="0" smtClean="0"/>
              <a:t> such that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a,m</a:t>
            </a:r>
            <a:r>
              <a:rPr lang="en-US" dirty="0" smtClean="0"/>
              <a:t>)=</a:t>
            </a:r>
            <a:r>
              <a:rPr lang="en-US" dirty="0" err="1" smtClean="0"/>
              <a:t>sa+tm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E.g. </a:t>
            </a:r>
            <a:r>
              <a:rPr lang="en-US" sz="2800" dirty="0" smtClean="0"/>
              <a:t> 3=1•12 - 1•9 =1•12 - 1•(33 - 2•12)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= -1•33 +3•12</a:t>
            </a:r>
            <a:r>
              <a:rPr lang="en-US" dirty="0"/>
              <a:t> </a:t>
            </a:r>
            <a:r>
              <a:rPr lang="en-US" sz="2800" dirty="0" smtClean="0"/>
              <a:t>= -1•33 + 3•(78 - 2•33)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= 3•78 - 7•33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FD5F7-B017-4B41-A4E6-7010A21277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Solving Modular Equations</a:t>
            </a:r>
            <a:endParaRPr lang="en-US" sz="3600" dirty="0"/>
          </a:p>
          <a:p>
            <a:pPr lvl="1"/>
            <a:r>
              <a:rPr lang="en-US" sz="3200" dirty="0" smtClean="0"/>
              <a:t>Solving ax ≡ b (mod m)  for  unknown x when </a:t>
            </a:r>
            <a:r>
              <a:rPr lang="en-US" sz="3200" dirty="0" err="1" smtClean="0"/>
              <a:t>gcd</a:t>
            </a:r>
            <a:r>
              <a:rPr lang="en-US" sz="3200" dirty="0" smtClean="0"/>
              <a:t>(</a:t>
            </a:r>
            <a:r>
              <a:rPr lang="en-US" sz="3200" dirty="0" err="1" smtClean="0"/>
              <a:t>a,m</a:t>
            </a:r>
            <a:r>
              <a:rPr lang="en-US" sz="3200" dirty="0" smtClean="0"/>
              <a:t>)=1.</a:t>
            </a:r>
          </a:p>
          <a:p>
            <a:pPr lvl="1"/>
            <a:endParaRPr lang="en-US" sz="1400" dirty="0"/>
          </a:p>
          <a:p>
            <a:pPr marL="914400" lvl="1" indent="-514350">
              <a:buAutoNum type="arabicPeriod"/>
            </a:pPr>
            <a:r>
              <a:rPr lang="en-US" sz="3200" dirty="0" smtClean="0"/>
              <a:t>Find s such that </a:t>
            </a:r>
            <a:r>
              <a:rPr lang="en-US" sz="3200" dirty="0" err="1" smtClean="0"/>
              <a:t>sa+tm</a:t>
            </a:r>
            <a:r>
              <a:rPr lang="en-US" sz="3200" dirty="0" smtClean="0"/>
              <a:t>=1</a:t>
            </a:r>
          </a:p>
          <a:p>
            <a:pPr marL="914400" lvl="1" indent="-514350">
              <a:buAutoNum type="arabicPeriod"/>
            </a:pPr>
            <a:r>
              <a:rPr lang="en-US" sz="3200" dirty="0" smtClean="0"/>
              <a:t>Compute a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= s mod m, the </a:t>
            </a:r>
            <a:r>
              <a:rPr lang="en-US" sz="3200" i="1" dirty="0" smtClean="0"/>
              <a:t>multiplicative inverse</a:t>
            </a:r>
            <a:r>
              <a:rPr lang="en-US" sz="3200" dirty="0" smtClean="0"/>
              <a:t> of a modulo m</a:t>
            </a:r>
          </a:p>
          <a:p>
            <a:pPr marL="914400" lvl="1" indent="-514350">
              <a:buAutoNum type="arabicPeriod"/>
            </a:pPr>
            <a:r>
              <a:rPr lang="en-US" sz="3200" dirty="0" smtClean="0"/>
              <a:t>Set x = (a</a:t>
            </a:r>
            <a:r>
              <a:rPr lang="en-US" sz="3200" baseline="30000" dirty="0" smtClean="0"/>
              <a:t>-1</a:t>
            </a:r>
            <a:r>
              <a:rPr lang="en-US" sz="3200" dirty="0"/>
              <a:t> •</a:t>
            </a:r>
            <a:r>
              <a:rPr lang="en-US" sz="3200" dirty="0" smtClean="0"/>
              <a:t> b) mod m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CC6D-0A13-634B-950F-2C9E5517C2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7x mod 26 =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9881-4400-D740-8558-CE672319703E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48400" y="6172200"/>
                <a:ext cx="26670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Hint: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∙26−11∙7=1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72200"/>
                <a:ext cx="2667000" cy="381000"/>
              </a:xfrm>
              <a:prstGeom prst="rect">
                <a:avLst/>
              </a:prstGeom>
              <a:blipFill rotWithShape="1">
                <a:blip r:embed="rId2"/>
                <a:stretch>
                  <a:fillRect l="-1591" t="-6250" b="-18750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99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for proving statements about all integers n ≥ 0</a:t>
            </a:r>
          </a:p>
          <a:p>
            <a:pPr lvl="1"/>
            <a:r>
              <a:rPr lang="en-US" dirty="0" smtClean="0"/>
              <a:t>Part of sound logical inference that applies only in the domain of integers</a:t>
            </a:r>
          </a:p>
          <a:p>
            <a:pPr lvl="2"/>
            <a:r>
              <a:rPr lang="en-US" dirty="0" smtClean="0"/>
              <a:t>Not like scientific induction which is more like a guess from examples</a:t>
            </a:r>
          </a:p>
          <a:p>
            <a:pPr lvl="1"/>
            <a:r>
              <a:rPr lang="en-US" dirty="0" smtClean="0"/>
              <a:t>Particularly useful for reasoning about programs since the statement might be “after n times through this loop, property P(n) holds”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402D-DAE6-40BB-AF6A-1E27FA8A84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8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0 </a:t>
            </a:r>
            <a:r>
              <a:rPr lang="en-US" dirty="0" smtClean="0"/>
              <a:t>- 1 = 1 - 1 = 0 = 3 • 0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 </a:t>
            </a:r>
            <a:r>
              <a:rPr lang="en-US" dirty="0" smtClean="0"/>
              <a:t>- 1 = 4   - 1 = 3 = 3 • 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4 </a:t>
            </a:r>
            <a:r>
              <a:rPr lang="en-US" dirty="0" smtClean="0"/>
              <a:t>- 1 = 16 - 1 = 15 = 3 • 5 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6 </a:t>
            </a:r>
            <a:r>
              <a:rPr lang="en-US" dirty="0" smtClean="0"/>
              <a:t>- 1 = 64 - 1 = 63 = 3 • 21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8 </a:t>
            </a:r>
            <a:r>
              <a:rPr lang="en-US" dirty="0" smtClean="0"/>
              <a:t>- 1 = 256 - 1 = 255 = 3 • 85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402D-DAE6-40BB-AF6A-1E27FA8A84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do you prove it?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Want to prove 3 | 2</a:t>
            </a:r>
            <a:r>
              <a:rPr lang="en-US" baseline="30000" dirty="0" smtClean="0"/>
              <a:t>2n</a:t>
            </a:r>
            <a:r>
              <a:rPr lang="en-US" dirty="0" smtClean="0"/>
              <a:t> -1 for all integers n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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n=0</a:t>
            </a:r>
          </a:p>
          <a:p>
            <a:pPr lvl="1"/>
            <a:r>
              <a:rPr lang="en-US" dirty="0" smtClean="0"/>
              <a:t>n=1</a:t>
            </a:r>
          </a:p>
          <a:p>
            <a:pPr lvl="1"/>
            <a:r>
              <a:rPr lang="en-US" dirty="0" smtClean="0"/>
              <a:t>n=2</a:t>
            </a:r>
          </a:p>
          <a:p>
            <a:pPr lvl="1"/>
            <a:r>
              <a:rPr lang="en-US" dirty="0" smtClean="0"/>
              <a:t>n=3</a:t>
            </a:r>
          </a:p>
          <a:p>
            <a:pPr lvl="1"/>
            <a:r>
              <a:rPr lang="en-US" dirty="0" smtClean="0"/>
              <a:t>...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12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27D9-CD6B-49F4-A127-92E20D84FE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Induction as a rule of Inference</a:t>
            </a:r>
          </a:p>
        </p:txBody>
      </p:sp>
      <p:sp>
        <p:nvSpPr>
          <p:cNvPr id="6147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9812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pitchFamily="18" charset="2"/>
                <a:cs typeface="Arial" charset="0"/>
                <a:sym typeface="Symbol" pitchFamily="18" charset="2"/>
              </a:rPr>
              <a:t>    </a:t>
            </a:r>
            <a:r>
              <a:rPr lang="en-US" sz="2800">
                <a:cs typeface="Arial" charset="0"/>
              </a:rPr>
              <a:t> k (P(k) </a:t>
            </a:r>
            <a:r>
              <a:rPr lang="en-US" sz="2800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pitchFamily="18" charset="2"/>
                <a:cs typeface="Arial" charset="0"/>
                <a:sym typeface="Symbol" pitchFamily="18" charset="2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>
            <a:off x="914400" y="2895600"/>
            <a:ext cx="396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105400"/>
            <a:ext cx="5638800" cy="1474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Formal steps</a:t>
            </a:r>
          </a:p>
          <a:p>
            <a:pPr eaLnBrk="1" hangingPunct="1"/>
            <a:r>
              <a:rPr lang="en-US">
                <a:cs typeface="Arial" charset="0"/>
              </a:rPr>
              <a:t>Show P(0)</a:t>
            </a:r>
          </a:p>
          <a:p>
            <a:pPr eaLnBrk="1" hangingPunct="1"/>
            <a:r>
              <a:rPr lang="en-US">
                <a:cs typeface="Arial" charset="0"/>
              </a:rPr>
              <a:t>Assume P(k),  Prove P(k+1),  Conclude 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k (P(k)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n P(n)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1447800"/>
            <a:ext cx="23759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Domain: integers ≥ </a:t>
            </a:r>
            <a:r>
              <a:rPr lang="en-US" dirty="0" smtClean="0"/>
              <a:t>0: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C79EE-B5DC-45A4-A902-DF878ACEEC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H_n = 1 + {1\over 2} + {1\over 3} + {1 \over 4} + \cdots {1\over n} = &#10;\sum_{k=1}^n{1\over k} $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161"/>
  <p:tag name="PICTUREFILESIZE" val="15195"/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Prove $H_{2^n} \geq 1 +  {n\over 2}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84"/>
  <p:tag name="PICTUREFILESIZE" val="7161"/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749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CSE 311  Foundations of Computing I</vt:lpstr>
      <vt:lpstr>Announcements</vt:lpstr>
      <vt:lpstr>Highlights from last lecture</vt:lpstr>
      <vt:lpstr>Highlights from last lecture</vt:lpstr>
      <vt:lpstr>Solve 7x mod 26 = 1</vt:lpstr>
      <vt:lpstr>Mathematical Induction</vt:lpstr>
      <vt:lpstr>Finding a Pattern</vt:lpstr>
      <vt:lpstr>How do you prove it?</vt:lpstr>
      <vt:lpstr>Induction as a rule of Inference</vt:lpstr>
      <vt:lpstr>How would we use the induction rule in a formal proof?</vt:lpstr>
      <vt:lpstr>How would we use the induction rule in a formal proof?</vt:lpstr>
      <vt:lpstr>5 Steps to Inductive Proofs in English</vt:lpstr>
      <vt:lpstr>Induction Example</vt:lpstr>
      <vt:lpstr>1 + 2 + 4 + … + 2n = 2n+1 – 1 for all n ≥ 0</vt:lpstr>
      <vt:lpstr>1+2+...+n =   i = n(n+1)/2 for all n≥1</vt:lpstr>
      <vt:lpstr>Harmonic Numbers</vt:lpstr>
      <vt:lpstr>Cute Application: Checkerboard Tiling with Trinominos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2013-04-29T19:49:45Z</dcterms:modified>
</cp:coreProperties>
</file>