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706" r:id="rId1"/>
  </p:sldMasterIdLst>
  <p:notesMasterIdLst>
    <p:notesMasterId r:id="rId24"/>
  </p:notesMasterIdLst>
  <p:handoutMasterIdLst>
    <p:handoutMasterId r:id="rId25"/>
  </p:handoutMasterIdLst>
  <p:sldIdLst>
    <p:sldId id="413" r:id="rId2"/>
    <p:sldId id="558" r:id="rId3"/>
    <p:sldId id="559" r:id="rId4"/>
    <p:sldId id="549" r:id="rId5"/>
    <p:sldId id="554" r:id="rId6"/>
    <p:sldId id="555" r:id="rId7"/>
    <p:sldId id="556" r:id="rId8"/>
    <p:sldId id="557" r:id="rId9"/>
    <p:sldId id="515" r:id="rId10"/>
    <p:sldId id="516" r:id="rId11"/>
    <p:sldId id="517" r:id="rId12"/>
    <p:sldId id="518" r:id="rId13"/>
    <p:sldId id="521" r:id="rId14"/>
    <p:sldId id="524" r:id="rId15"/>
    <p:sldId id="563" r:id="rId16"/>
    <p:sldId id="564" r:id="rId17"/>
    <p:sldId id="562" r:id="rId18"/>
    <p:sldId id="527" r:id="rId19"/>
    <p:sldId id="523" r:id="rId20"/>
    <p:sldId id="530" r:id="rId21"/>
    <p:sldId id="565" r:id="rId22"/>
    <p:sldId id="529" r:id="rId23"/>
  </p:sldIdLst>
  <p:sldSz cx="9144000" cy="6858000" type="screen4x3"/>
  <p:notesSz cx="7315200" cy="96012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S PGothic" charset="0"/>
        <a:cs typeface="MS PGothic" charset="0"/>
      </a:defRPr>
    </a:lvl1pPr>
    <a:lvl2pPr marL="457200" algn="l" rtl="0" fontAlgn="base">
      <a:spcBef>
        <a:spcPct val="0"/>
      </a:spcBef>
      <a:spcAft>
        <a:spcPct val="0"/>
      </a:spcAft>
      <a:defRPr kern="1200">
        <a:solidFill>
          <a:schemeClr val="tx1"/>
        </a:solidFill>
        <a:latin typeface="Arial" charset="0"/>
        <a:ea typeface="MS PGothic" charset="0"/>
        <a:cs typeface="MS PGothic" charset="0"/>
      </a:defRPr>
    </a:lvl2pPr>
    <a:lvl3pPr marL="914400" algn="l" rtl="0" fontAlgn="base">
      <a:spcBef>
        <a:spcPct val="0"/>
      </a:spcBef>
      <a:spcAft>
        <a:spcPct val="0"/>
      </a:spcAft>
      <a:defRPr kern="1200">
        <a:solidFill>
          <a:schemeClr val="tx1"/>
        </a:solidFill>
        <a:latin typeface="Arial" charset="0"/>
        <a:ea typeface="MS PGothic" charset="0"/>
        <a:cs typeface="MS PGothic" charset="0"/>
      </a:defRPr>
    </a:lvl3pPr>
    <a:lvl4pPr marL="1371600" algn="l" rtl="0" fontAlgn="base">
      <a:spcBef>
        <a:spcPct val="0"/>
      </a:spcBef>
      <a:spcAft>
        <a:spcPct val="0"/>
      </a:spcAft>
      <a:defRPr kern="1200">
        <a:solidFill>
          <a:schemeClr val="tx1"/>
        </a:solidFill>
        <a:latin typeface="Arial" charset="0"/>
        <a:ea typeface="MS PGothic" charset="0"/>
        <a:cs typeface="MS PGothic" charset="0"/>
      </a:defRPr>
    </a:lvl4pPr>
    <a:lvl5pPr marL="1828800" algn="l" rtl="0" fontAlgn="base">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FFFF00"/>
    <a:srgbClr val="CC99FF"/>
    <a:srgbClr val="00CCFF"/>
    <a:srgbClr val="9999FF"/>
    <a:srgbClr val="6699FF"/>
    <a:srgbClr val="4D4D4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72" autoAdjust="0"/>
  </p:normalViewPr>
  <p:slideViewPr>
    <p:cSldViewPr>
      <p:cViewPr>
        <p:scale>
          <a:sx n="113" d="100"/>
          <a:sy n="113" d="100"/>
        </p:scale>
        <p:origin x="-1584"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685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6313" y="4560888"/>
            <a:ext cx="5362575" cy="4321175"/>
          </a:xfrm>
          <a:prstGeom prst="rect">
            <a:avLst/>
          </a:prstGeom>
          <a:noFill/>
          <a:ln w="12700">
            <a:noFill/>
            <a:miter lim="800000"/>
            <a:headEnd/>
            <a:tailEnd/>
          </a:ln>
          <a:effectLst/>
        </p:spPr>
        <p:txBody>
          <a:bodyPr vert="horz" wrap="square" lIns="96093" tIns="47205" rIns="96093" bIns="47205"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21507" name="Rectangle 3"/>
          <p:cNvSpPr>
            <a:spLocks noGrp="1" noRot="1" noChangeAspect="1" noChangeArrowheads="1" noTextEdit="1"/>
          </p:cNvSpPr>
          <p:nvPr>
            <p:ph type="sldImg" idx="2"/>
          </p:nvPr>
        </p:nvSpPr>
        <p:spPr bwMode="auto">
          <a:xfrm>
            <a:off x="1235075" y="727075"/>
            <a:ext cx="4845050" cy="3633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0288621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1pPr>
    <a:lvl2pPr marL="742950" indent="-28575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2pPr>
    <a:lvl3pPr marL="11430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3pPr>
    <a:lvl4pPr marL="16002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4pPr>
    <a:lvl5pPr marL="20574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3B5BD5C8-F2AC-754D-BF2F-33366E529D9A}" type="slidenum">
              <a:rPr lang="en-US"/>
              <a:pPr/>
              <a:t>‹#›</a:t>
            </a:fld>
            <a:endParaRPr lang="en-US"/>
          </a:p>
        </p:txBody>
      </p:sp>
    </p:spTree>
    <p:extLst>
      <p:ext uri="{BB962C8B-B14F-4D97-AF65-F5344CB8AC3E}">
        <p14:creationId xmlns:p14="http://schemas.microsoft.com/office/powerpoint/2010/main" val="367803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4BA8B2D3-987F-C141-9A80-B95EF11AE050}" type="slidenum">
              <a:rPr lang="en-US"/>
              <a:pPr/>
              <a:t>‹#›</a:t>
            </a:fld>
            <a:endParaRPr lang="en-US"/>
          </a:p>
        </p:txBody>
      </p:sp>
    </p:spTree>
    <p:extLst>
      <p:ext uri="{BB962C8B-B14F-4D97-AF65-F5344CB8AC3E}">
        <p14:creationId xmlns:p14="http://schemas.microsoft.com/office/powerpoint/2010/main" val="29321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77D66A82-6D5A-8148-B52E-CCBCC8C5A58E}" type="slidenum">
              <a:rPr lang="en-US"/>
              <a:pPr/>
              <a:t>‹#›</a:t>
            </a:fld>
            <a:endParaRPr lang="en-US"/>
          </a:p>
        </p:txBody>
      </p:sp>
    </p:spTree>
    <p:extLst>
      <p:ext uri="{BB962C8B-B14F-4D97-AF65-F5344CB8AC3E}">
        <p14:creationId xmlns:p14="http://schemas.microsoft.com/office/powerpoint/2010/main" val="213373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219DCC6D-0A13-634B-950F-2C9E5517C280}" type="slidenum">
              <a:rPr lang="en-US"/>
              <a:pPr/>
              <a:t>‹#›</a:t>
            </a:fld>
            <a:endParaRPr lang="en-US"/>
          </a:p>
        </p:txBody>
      </p:sp>
    </p:spTree>
    <p:extLst>
      <p:ext uri="{BB962C8B-B14F-4D97-AF65-F5344CB8AC3E}">
        <p14:creationId xmlns:p14="http://schemas.microsoft.com/office/powerpoint/2010/main" val="374606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1DD839AF-B9A6-4D42-82A6-1BBC04377DC0}" type="slidenum">
              <a:rPr lang="en-US"/>
              <a:pPr/>
              <a:t>‹#›</a:t>
            </a:fld>
            <a:endParaRPr lang="en-US"/>
          </a:p>
        </p:txBody>
      </p:sp>
    </p:spTree>
    <p:extLst>
      <p:ext uri="{BB962C8B-B14F-4D97-AF65-F5344CB8AC3E}">
        <p14:creationId xmlns:p14="http://schemas.microsoft.com/office/powerpoint/2010/main" val="382775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4DB6E1A6-143E-CF4F-9356-5CF59A5785BC}" type="slidenum">
              <a:rPr lang="en-US"/>
              <a:pPr/>
              <a:t>‹#›</a:t>
            </a:fld>
            <a:endParaRPr lang="en-US"/>
          </a:p>
        </p:txBody>
      </p:sp>
    </p:spTree>
    <p:extLst>
      <p:ext uri="{BB962C8B-B14F-4D97-AF65-F5344CB8AC3E}">
        <p14:creationId xmlns:p14="http://schemas.microsoft.com/office/powerpoint/2010/main" val="91197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CSE 311</a:t>
            </a:r>
          </a:p>
        </p:txBody>
      </p:sp>
      <p:sp>
        <p:nvSpPr>
          <p:cNvPr id="9" name="Slide Number Placeholder 5"/>
          <p:cNvSpPr>
            <a:spLocks noGrp="1"/>
          </p:cNvSpPr>
          <p:nvPr>
            <p:ph type="sldNum" sz="quarter" idx="12"/>
          </p:nvPr>
        </p:nvSpPr>
        <p:spPr/>
        <p:txBody>
          <a:bodyPr/>
          <a:lstStyle>
            <a:lvl1pPr>
              <a:defRPr/>
            </a:lvl1pPr>
          </a:lstStyle>
          <a:p>
            <a:fld id="{5FA9C81E-50B8-8E40-8564-0887E9444797}" type="slidenum">
              <a:rPr lang="en-US"/>
              <a:pPr/>
              <a:t>‹#›</a:t>
            </a:fld>
            <a:endParaRPr lang="en-US"/>
          </a:p>
        </p:txBody>
      </p:sp>
    </p:spTree>
    <p:extLst>
      <p:ext uri="{BB962C8B-B14F-4D97-AF65-F5344CB8AC3E}">
        <p14:creationId xmlns:p14="http://schemas.microsoft.com/office/powerpoint/2010/main" val="76378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CSE 311</a:t>
            </a:r>
          </a:p>
        </p:txBody>
      </p:sp>
      <p:sp>
        <p:nvSpPr>
          <p:cNvPr id="5" name="Slide Number Placeholder 5"/>
          <p:cNvSpPr>
            <a:spLocks noGrp="1"/>
          </p:cNvSpPr>
          <p:nvPr>
            <p:ph type="sldNum" sz="quarter" idx="12"/>
          </p:nvPr>
        </p:nvSpPr>
        <p:spPr/>
        <p:txBody>
          <a:bodyPr/>
          <a:lstStyle>
            <a:lvl1pPr>
              <a:defRPr/>
            </a:lvl1pPr>
          </a:lstStyle>
          <a:p>
            <a:fld id="{119472FD-5FB8-7446-B550-E4DA25226BBB}" type="slidenum">
              <a:rPr lang="en-US"/>
              <a:pPr/>
              <a:t>‹#›</a:t>
            </a:fld>
            <a:endParaRPr lang="en-US"/>
          </a:p>
        </p:txBody>
      </p:sp>
    </p:spTree>
    <p:extLst>
      <p:ext uri="{BB962C8B-B14F-4D97-AF65-F5344CB8AC3E}">
        <p14:creationId xmlns:p14="http://schemas.microsoft.com/office/powerpoint/2010/main" val="378240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E032AF24-FAF0-DF46-80F4-BB026815589E}" type="slidenum">
              <a:rPr lang="en-US"/>
              <a:pPr/>
              <a:t>‹#›</a:t>
            </a:fld>
            <a:endParaRPr lang="en-US"/>
          </a:p>
        </p:txBody>
      </p:sp>
    </p:spTree>
    <p:extLst>
      <p:ext uri="{BB962C8B-B14F-4D97-AF65-F5344CB8AC3E}">
        <p14:creationId xmlns:p14="http://schemas.microsoft.com/office/powerpoint/2010/main" val="340822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3111796D-6C87-A445-AED2-9BA5E3D7C2E9}" type="slidenum">
              <a:rPr lang="en-US"/>
              <a:pPr/>
              <a:t>‹#›</a:t>
            </a:fld>
            <a:endParaRPr lang="en-US"/>
          </a:p>
        </p:txBody>
      </p:sp>
    </p:spTree>
    <p:extLst>
      <p:ext uri="{BB962C8B-B14F-4D97-AF65-F5344CB8AC3E}">
        <p14:creationId xmlns:p14="http://schemas.microsoft.com/office/powerpoint/2010/main" val="156584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E86E137F-AB4B-C04E-9242-93AC7956E8B9}" type="slidenum">
              <a:rPr lang="en-US"/>
              <a:pPr/>
              <a:t>‹#›</a:t>
            </a:fld>
            <a:endParaRPr lang="en-US"/>
          </a:p>
        </p:txBody>
      </p:sp>
    </p:spTree>
    <p:extLst>
      <p:ext uri="{BB962C8B-B14F-4D97-AF65-F5344CB8AC3E}">
        <p14:creationId xmlns:p14="http://schemas.microsoft.com/office/powerpoint/2010/main" val="92643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pitchFamily="-111" charset="-128"/>
                <a:cs typeface="+mn-cs"/>
              </a:defRPr>
            </a:lvl1pPr>
          </a:lstStyle>
          <a:p>
            <a:pPr>
              <a:defRPr/>
            </a:pPr>
            <a:r>
              <a:rPr lang="en-US" smtClean="0"/>
              <a:t>Autumn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111" charset="-128"/>
                <a:cs typeface="+mn-cs"/>
              </a:defRPr>
            </a:lvl1pPr>
          </a:lstStyle>
          <a:p>
            <a:pPr>
              <a:defRPr/>
            </a:pPr>
            <a:r>
              <a:rPr lang="en-US"/>
              <a:t>CSE 311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6DC1909-EBBF-404A-9764-D4C4D9D0BE3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atin typeface="Calibri" charset="0"/>
              </a:rPr>
              <a:t>CSE 311  Foundations of Computing I</a:t>
            </a:r>
          </a:p>
        </p:txBody>
      </p:sp>
      <p:sp>
        <p:nvSpPr>
          <p:cNvPr id="3" name="Subtitle 2"/>
          <p:cNvSpPr>
            <a:spLocks noGrp="1"/>
          </p:cNvSpPr>
          <p:nvPr>
            <p:ph type="subTitle" idx="1"/>
          </p:nvPr>
        </p:nvSpPr>
        <p:spPr/>
        <p:txBody>
          <a:bodyPr>
            <a:normAutofit/>
          </a:bodyPr>
          <a:lstStyle/>
          <a:p>
            <a:pPr eaLnBrk="1" hangingPunct="1"/>
            <a:r>
              <a:rPr lang="en-US" dirty="0">
                <a:solidFill>
                  <a:srgbClr val="898989"/>
                </a:solidFill>
                <a:latin typeface="Calibri" charset="0"/>
              </a:rPr>
              <a:t>Lecture </a:t>
            </a:r>
            <a:r>
              <a:rPr lang="en-US" dirty="0" smtClean="0">
                <a:solidFill>
                  <a:srgbClr val="898989"/>
                </a:solidFill>
                <a:latin typeface="Calibri" charset="0"/>
              </a:rPr>
              <a:t>12</a:t>
            </a:r>
            <a:endParaRPr lang="en-US" dirty="0">
              <a:solidFill>
                <a:srgbClr val="898989"/>
              </a:solidFill>
              <a:latin typeface="Calibri" charset="0"/>
            </a:endParaRPr>
          </a:p>
          <a:p>
            <a:pPr eaLnBrk="1" hangingPunct="1"/>
            <a:r>
              <a:rPr lang="en-US" dirty="0" smtClean="0">
                <a:solidFill>
                  <a:srgbClr val="898989"/>
                </a:solidFill>
                <a:latin typeface="Calibri" charset="0"/>
              </a:rPr>
              <a:t>Primes, GCD, Modular Inverse</a:t>
            </a:r>
            <a:endParaRPr lang="en-US" dirty="0">
              <a:solidFill>
                <a:srgbClr val="898989"/>
              </a:solidFill>
              <a:latin typeface="Calibri" charset="0"/>
            </a:endParaRPr>
          </a:p>
          <a:p>
            <a:pPr eaLnBrk="1" hangingPunct="1"/>
            <a:r>
              <a:rPr lang="en-US" dirty="0" smtClean="0">
                <a:solidFill>
                  <a:srgbClr val="898989"/>
                </a:solidFill>
                <a:latin typeface="Calibri" charset="0"/>
              </a:rPr>
              <a:t>Spring 2013</a:t>
            </a:r>
            <a:endParaRPr lang="en-US" dirty="0">
              <a:solidFill>
                <a:srgbClr val="898989"/>
              </a:solidFill>
              <a:latin typeface="Calibri" charset="0"/>
            </a:endParaRPr>
          </a:p>
          <a:p>
            <a:pPr eaLnBrk="1" hangingPunct="1"/>
            <a:endParaRPr lang="en-US" dirty="0">
              <a:solidFill>
                <a:srgbClr val="898989"/>
              </a:solidFill>
              <a:latin typeface="Calibri"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909B8632-C85D-E64D-A365-66ABE5DDDF6A}" type="slidenum">
              <a:rPr lang="en-US">
                <a:solidFill>
                  <a:srgbClr val="898989"/>
                </a:solidFill>
              </a:rPr>
              <a:pPr eaLnBrk="1" hangingPunct="1"/>
              <a:t>1</a:t>
            </a:fld>
            <a:endParaRPr lang="en-US">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a:latin typeface="Calibri" charset="0"/>
              </a:rPr>
              <a:t>Famous Algorithmic Problems</a:t>
            </a:r>
          </a:p>
        </p:txBody>
      </p:sp>
      <p:sp>
        <p:nvSpPr>
          <p:cNvPr id="9219" name="Content Placeholder 2"/>
          <p:cNvSpPr>
            <a:spLocks noGrp="1"/>
          </p:cNvSpPr>
          <p:nvPr>
            <p:ph idx="1"/>
            <p:custDataLst>
              <p:tags r:id="rId2"/>
            </p:custDataLst>
          </p:nvPr>
        </p:nvSpPr>
        <p:spPr/>
        <p:txBody>
          <a:bodyPr/>
          <a:lstStyle/>
          <a:p>
            <a:r>
              <a:rPr lang="en-US">
                <a:latin typeface="Calibri" charset="0"/>
              </a:rPr>
              <a:t>Primality Testing:</a:t>
            </a:r>
          </a:p>
          <a:p>
            <a:pPr lvl="1"/>
            <a:r>
              <a:rPr lang="en-US">
                <a:latin typeface="Calibri" charset="0"/>
              </a:rPr>
              <a:t>Given an integer n, determine if n is prime</a:t>
            </a:r>
          </a:p>
          <a:p>
            <a:r>
              <a:rPr lang="en-US">
                <a:latin typeface="Calibri" charset="0"/>
              </a:rPr>
              <a:t>Factoring</a:t>
            </a:r>
          </a:p>
          <a:p>
            <a:pPr lvl="1"/>
            <a:r>
              <a:rPr lang="en-US">
                <a:latin typeface="Calibri" charset="0"/>
              </a:rPr>
              <a:t>Given an integer n, determine the prime factorization of n</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8D463E6-F331-7645-810C-EE9F825C9782}" type="slidenum">
              <a:rPr lang="en-US">
                <a:solidFill>
                  <a:srgbClr val="898989"/>
                </a:solidFill>
              </a:rPr>
              <a:pPr eaLnBrk="1" hangingPunct="1"/>
              <a:t>10</a:t>
            </a:fld>
            <a:endParaRPr lang="en-US">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a:latin typeface="Calibri" charset="0"/>
              </a:rPr>
              <a:t>Factoring  </a:t>
            </a:r>
          </a:p>
        </p:txBody>
      </p:sp>
      <p:sp>
        <p:nvSpPr>
          <p:cNvPr id="10243" name="Content Placeholder 2"/>
          <p:cNvSpPr>
            <a:spLocks noGrp="1"/>
          </p:cNvSpPr>
          <p:nvPr>
            <p:ph idx="1"/>
            <p:custDataLst>
              <p:tags r:id="rId2"/>
            </p:custDataLst>
          </p:nvPr>
        </p:nvSpPr>
        <p:spPr>
          <a:xfrm>
            <a:off x="457200" y="1600200"/>
            <a:ext cx="8229600" cy="762000"/>
          </a:xfrm>
        </p:spPr>
        <p:txBody>
          <a:bodyPr/>
          <a:lstStyle/>
          <a:p>
            <a:r>
              <a:rPr lang="en-US">
                <a:latin typeface="Calibri" charset="0"/>
              </a:rPr>
              <a:t>Factor the following 232 digit number [RSA768]:</a:t>
            </a:r>
          </a:p>
        </p:txBody>
      </p:sp>
      <p:sp>
        <p:nvSpPr>
          <p:cNvPr id="10244" name="TextBox 3"/>
          <p:cNvSpPr txBox="1">
            <a:spLocks noChangeArrowheads="1"/>
          </p:cNvSpPr>
          <p:nvPr>
            <p:custDataLst>
              <p:tags r:id="rId3"/>
            </p:custDataLst>
          </p:nvPr>
        </p:nvSpPr>
        <p:spPr bwMode="auto">
          <a:xfrm>
            <a:off x="533400" y="228600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endParaRPr lang="en-US"/>
          </a:p>
          <a:p>
            <a:pPr eaLnBrk="1" hangingPunct="1"/>
            <a:r>
              <a:rPr lang="en-US"/>
              <a:t> </a:t>
            </a:r>
          </a:p>
        </p:txBody>
      </p:sp>
      <p:sp>
        <p:nvSpPr>
          <p:cNvPr id="10245" name="Rectangle 4"/>
          <p:cNvSpPr>
            <a:spLocks noChangeArrowheads="1"/>
          </p:cNvSpPr>
          <p:nvPr/>
        </p:nvSpPr>
        <p:spPr bwMode="auto">
          <a:xfrm>
            <a:off x="1295400" y="3124200"/>
            <a:ext cx="6248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1230186684530117755130494958384962720772853569595334792197322452151726400507263657518745202199786469389956474942774063845925192557326303453731548268507917026122142913461670429214311602221240479274737794080665351419597459856902143413</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92441DB-6E26-2042-AE59-08CCAB05E5D4}" type="slidenum">
              <a:rPr lang="en-US">
                <a:solidFill>
                  <a:srgbClr val="898989"/>
                </a:solidFill>
              </a:rPr>
              <a:pPr eaLnBrk="1" hangingPunct="1"/>
              <a:t>11</a:t>
            </a:fld>
            <a:endParaRPr lang="en-US">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F888219-F63D-0C4D-AC38-C64FEE2980F7}" type="slidenum">
              <a:rPr lang="en-US">
                <a:solidFill>
                  <a:srgbClr val="898989"/>
                </a:solidFill>
              </a:rPr>
              <a:pPr eaLnBrk="1" hangingPunct="1"/>
              <a:t>12</a:t>
            </a:fld>
            <a:endParaRPr lang="en-US">
              <a:solidFill>
                <a:srgbClr val="898989"/>
              </a:solidFill>
            </a:endParaRPr>
          </a:p>
        </p:txBody>
      </p:sp>
      <p:sp>
        <p:nvSpPr>
          <p:cNvPr id="11269" name="Rectangle 6"/>
          <p:cNvSpPr>
            <a:spLocks noChangeArrowheads="1"/>
          </p:cNvSpPr>
          <p:nvPr/>
        </p:nvSpPr>
        <p:spPr bwMode="auto">
          <a:xfrm>
            <a:off x="457200" y="609600"/>
            <a:ext cx="8382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smtClean="0"/>
              <a:t>1230186684530117755130494958384962720772853569595334792197322452151726400507263657518745202199786469389956474942774063845925192557326303453731548268507917026122142913461670429214311602221240479274737794080665351419597459856902143413</a:t>
            </a:r>
            <a:endParaRPr lang="en-US" sz="2400" dirty="0"/>
          </a:p>
        </p:txBody>
      </p:sp>
      <p:sp>
        <p:nvSpPr>
          <p:cNvPr id="11270" name="TextBox 7"/>
          <p:cNvSpPr txBox="1">
            <a:spLocks noChangeArrowheads="1"/>
          </p:cNvSpPr>
          <p:nvPr/>
        </p:nvSpPr>
        <p:spPr bwMode="auto">
          <a:xfrm>
            <a:off x="457200" y="3048000"/>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33478071698956898786044169848212690817704794983713768568912431388982883793878002287614711652531743087737814467999489</a:t>
            </a:r>
          </a:p>
        </p:txBody>
      </p:sp>
      <p:sp>
        <p:nvSpPr>
          <p:cNvPr id="11271" name="TextBox 8"/>
          <p:cNvSpPr txBox="1">
            <a:spLocks noChangeArrowheads="1"/>
          </p:cNvSpPr>
          <p:nvPr/>
        </p:nvSpPr>
        <p:spPr bwMode="auto">
          <a:xfrm>
            <a:off x="533400" y="45720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36746043666799590428244633799627952632279158164343087642676032283815739666511279233373417143396810270092798736308917</a:t>
            </a:r>
          </a:p>
        </p:txBody>
      </p:sp>
      <p:sp>
        <p:nvSpPr>
          <p:cNvPr id="2" name="Equal 1"/>
          <p:cNvSpPr/>
          <p:nvPr/>
        </p:nvSpPr>
        <p:spPr>
          <a:xfrm>
            <a:off x="4114800" y="2514600"/>
            <a:ext cx="457200" cy="457200"/>
          </a:xfrm>
          <a:prstGeom prst="mathEqual">
            <a:avLst>
              <a:gd name="adj1" fmla="val 11230"/>
              <a:gd name="adj2" fmla="val 1176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
        <p:nvSpPr>
          <p:cNvPr id="3" name="Multiply 2"/>
          <p:cNvSpPr/>
          <p:nvPr/>
        </p:nvSpPr>
        <p:spPr>
          <a:xfrm>
            <a:off x="4114800" y="4114800"/>
            <a:ext cx="533400" cy="457200"/>
          </a:xfrm>
          <a:prstGeom prst="mathMultiply">
            <a:avLst>
              <a:gd name="adj1" fmla="val 1123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a:latin typeface="Calibri" charset="0"/>
              </a:rPr>
              <a:t>Greatest Common Divisor</a:t>
            </a:r>
          </a:p>
        </p:txBody>
      </p:sp>
      <p:sp>
        <p:nvSpPr>
          <p:cNvPr id="12291" name="Content Placeholder 2"/>
          <p:cNvSpPr>
            <a:spLocks noGrp="1"/>
          </p:cNvSpPr>
          <p:nvPr>
            <p:ph idx="1"/>
            <p:custDataLst>
              <p:tags r:id="rId2"/>
            </p:custDataLst>
          </p:nvPr>
        </p:nvSpPr>
        <p:spPr/>
        <p:txBody>
          <a:bodyPr/>
          <a:lstStyle/>
          <a:p>
            <a:r>
              <a:rPr lang="en-US" dirty="0">
                <a:latin typeface="Calibri" charset="0"/>
              </a:rPr>
              <a:t>GCD(a, b): Largest integer d such that </a:t>
            </a:r>
            <a:r>
              <a:rPr lang="en-US" dirty="0" err="1">
                <a:latin typeface="Calibri" charset="0"/>
              </a:rPr>
              <a:t>d|a</a:t>
            </a:r>
            <a:r>
              <a:rPr lang="en-US" dirty="0">
                <a:latin typeface="Calibri" charset="0"/>
              </a:rPr>
              <a:t> and </a:t>
            </a:r>
            <a:r>
              <a:rPr lang="en-US" dirty="0" smtClean="0">
                <a:latin typeface="Calibri" charset="0"/>
              </a:rPr>
              <a:t>  	              </a:t>
            </a:r>
            <a:r>
              <a:rPr lang="en-US" dirty="0" err="1" smtClean="0">
                <a:latin typeface="Calibri" charset="0"/>
              </a:rPr>
              <a:t>d|b</a:t>
            </a:r>
            <a:endParaRPr lang="en-US" dirty="0" smtClean="0">
              <a:latin typeface="Calibri" charset="0"/>
            </a:endParaRPr>
          </a:p>
          <a:p>
            <a:endParaRPr lang="en-US" dirty="0">
              <a:latin typeface="Calibri" charset="0"/>
            </a:endParaRPr>
          </a:p>
          <a:p>
            <a:pPr lvl="1"/>
            <a:r>
              <a:rPr lang="en-US" dirty="0">
                <a:latin typeface="Calibri" charset="0"/>
              </a:rPr>
              <a:t>GCD(100, 125) = </a:t>
            </a:r>
          </a:p>
          <a:p>
            <a:pPr lvl="1"/>
            <a:r>
              <a:rPr lang="en-US" dirty="0">
                <a:latin typeface="Calibri" charset="0"/>
              </a:rPr>
              <a:t>GCD(17, 49) = </a:t>
            </a:r>
          </a:p>
          <a:p>
            <a:pPr lvl="1"/>
            <a:r>
              <a:rPr lang="en-US" dirty="0">
                <a:latin typeface="Calibri" charset="0"/>
              </a:rPr>
              <a:t>GCD(11, 66) </a:t>
            </a:r>
            <a:r>
              <a:rPr lang="en-US" dirty="0" smtClean="0">
                <a:latin typeface="Calibri" charset="0"/>
              </a:rPr>
              <a:t>=</a:t>
            </a:r>
          </a:p>
          <a:p>
            <a:pPr lvl="1"/>
            <a:r>
              <a:rPr lang="en-US" dirty="0" smtClean="0">
                <a:latin typeface="Calibri" charset="0"/>
              </a:rPr>
              <a:t>GCD(13, 0 ) = </a:t>
            </a:r>
            <a:endParaRPr lang="en-US" dirty="0">
              <a:latin typeface="Calibri" charset="0"/>
            </a:endParaRPr>
          </a:p>
          <a:p>
            <a:pPr lvl="1"/>
            <a:r>
              <a:rPr lang="en-US" dirty="0">
                <a:latin typeface="Calibri" charset="0"/>
              </a:rPr>
              <a:t>GCD(180, 252) </a:t>
            </a:r>
            <a:r>
              <a:rPr lang="en-US" dirty="0" smtClean="0">
                <a:latin typeface="Calibri" charset="0"/>
              </a:rPr>
              <a:t>=</a:t>
            </a:r>
          </a:p>
          <a:p>
            <a:pPr marL="457200" lvl="1" indent="0">
              <a:buNone/>
            </a:pPr>
            <a:endParaRPr lang="en-US" dirty="0">
              <a:latin typeface="Calibri"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074CEBA7-5A77-3744-8800-B5CBE2E469B0}" type="slidenum">
              <a:rPr lang="en-US">
                <a:solidFill>
                  <a:srgbClr val="898989"/>
                </a:solidFill>
              </a:rPr>
              <a:pPr eaLnBrk="1" hangingPunct="1"/>
              <a:t>13</a:t>
            </a:fld>
            <a:endParaRPr lang="en-US">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Calibri" charset="0"/>
              </a:rPr>
              <a:t>GCD and </a:t>
            </a:r>
            <a:r>
              <a:rPr lang="en-US" dirty="0">
                <a:latin typeface="Calibri" charset="0"/>
              </a:rPr>
              <a:t>Factoring</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B49EF65-05A8-C448-943E-FF12FAF0CD57}" type="slidenum">
              <a:rPr lang="en-US">
                <a:solidFill>
                  <a:srgbClr val="898989"/>
                </a:solidFill>
              </a:rPr>
              <a:pPr eaLnBrk="1" hangingPunct="1"/>
              <a:t>14</a:t>
            </a:fld>
            <a:endParaRPr lang="en-US">
              <a:solidFill>
                <a:srgbClr val="898989"/>
              </a:solidFill>
            </a:endParaRPr>
          </a:p>
        </p:txBody>
      </p:sp>
      <p:sp>
        <p:nvSpPr>
          <p:cNvPr id="13318" name="TextBox 6"/>
          <p:cNvSpPr txBox="1">
            <a:spLocks noChangeArrowheads="1"/>
          </p:cNvSpPr>
          <p:nvPr/>
        </p:nvSpPr>
        <p:spPr bwMode="auto">
          <a:xfrm>
            <a:off x="762000" y="1676400"/>
            <a:ext cx="3886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t>a = 2</a:t>
            </a:r>
            <a:r>
              <a:rPr lang="en-US" sz="2000" baseline="30000" dirty="0"/>
              <a:t>3 </a:t>
            </a:r>
            <a:r>
              <a:rPr lang="en-US" sz="2000" dirty="0"/>
              <a:t>• 3 • 5</a:t>
            </a:r>
            <a:r>
              <a:rPr lang="en-US" sz="2000" baseline="30000" dirty="0"/>
              <a:t>2</a:t>
            </a:r>
            <a:r>
              <a:rPr lang="en-US" sz="2000" dirty="0"/>
              <a:t> • 7 • 11 = 46,200</a:t>
            </a:r>
          </a:p>
        </p:txBody>
      </p:sp>
      <p:sp>
        <p:nvSpPr>
          <p:cNvPr id="13319" name="TextBox 7"/>
          <p:cNvSpPr txBox="1">
            <a:spLocks noChangeArrowheads="1"/>
          </p:cNvSpPr>
          <p:nvPr/>
        </p:nvSpPr>
        <p:spPr bwMode="auto">
          <a:xfrm>
            <a:off x="788988" y="2438400"/>
            <a:ext cx="38026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t>b = 2 • 3</a:t>
            </a:r>
            <a:r>
              <a:rPr lang="en-US" sz="2000" baseline="30000" dirty="0"/>
              <a:t>2</a:t>
            </a:r>
            <a:r>
              <a:rPr lang="en-US" sz="2000" dirty="0"/>
              <a:t> • 5</a:t>
            </a:r>
            <a:r>
              <a:rPr lang="en-US" sz="2000" baseline="30000" dirty="0"/>
              <a:t>3</a:t>
            </a:r>
            <a:r>
              <a:rPr lang="en-US" sz="2000" dirty="0"/>
              <a:t> • 7 • 13 = 204,750</a:t>
            </a:r>
          </a:p>
        </p:txBody>
      </p:sp>
      <p:sp>
        <p:nvSpPr>
          <p:cNvPr id="13320" name="TextBox 8"/>
          <p:cNvSpPr txBox="1">
            <a:spLocks noChangeArrowheads="1"/>
          </p:cNvSpPr>
          <p:nvPr/>
        </p:nvSpPr>
        <p:spPr bwMode="auto">
          <a:xfrm>
            <a:off x="762000" y="3422650"/>
            <a:ext cx="76885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t>GCD(a, b) = 2</a:t>
            </a:r>
            <a:r>
              <a:rPr lang="en-US" sz="2000" baseline="30000" dirty="0"/>
              <a:t>min(3,1)</a:t>
            </a:r>
            <a:r>
              <a:rPr lang="en-US" sz="2000" dirty="0"/>
              <a:t> • 3</a:t>
            </a:r>
            <a:r>
              <a:rPr lang="en-US" sz="2000" baseline="30000" dirty="0"/>
              <a:t>min(1,2)</a:t>
            </a:r>
            <a:r>
              <a:rPr lang="en-US" sz="2000" dirty="0"/>
              <a:t> • 5</a:t>
            </a:r>
            <a:r>
              <a:rPr lang="en-US" sz="2000" baseline="30000" dirty="0"/>
              <a:t>min(2,3)</a:t>
            </a:r>
            <a:r>
              <a:rPr lang="en-US" sz="2000" dirty="0"/>
              <a:t> • 7</a:t>
            </a:r>
            <a:r>
              <a:rPr lang="en-US" sz="2000" baseline="30000" dirty="0"/>
              <a:t>min(1,1)</a:t>
            </a:r>
            <a:r>
              <a:rPr lang="en-US" sz="2000" dirty="0"/>
              <a:t> • 11</a:t>
            </a:r>
            <a:r>
              <a:rPr lang="en-US" sz="2000" baseline="30000" dirty="0"/>
              <a:t>min(1,0)</a:t>
            </a:r>
            <a:r>
              <a:rPr lang="en-US" sz="2000" dirty="0"/>
              <a:t> • 13</a:t>
            </a:r>
            <a:r>
              <a:rPr lang="en-US" sz="2000" baseline="30000" dirty="0"/>
              <a:t>min(0,1)</a:t>
            </a:r>
          </a:p>
        </p:txBody>
      </p:sp>
      <p:sp>
        <p:nvSpPr>
          <p:cNvPr id="2" name="TextBox 1"/>
          <p:cNvSpPr txBox="1"/>
          <p:nvPr/>
        </p:nvSpPr>
        <p:spPr>
          <a:xfrm>
            <a:off x="805921" y="4419600"/>
            <a:ext cx="6822702" cy="830997"/>
          </a:xfrm>
          <a:prstGeom prst="rect">
            <a:avLst/>
          </a:prstGeom>
          <a:noFill/>
        </p:spPr>
        <p:txBody>
          <a:bodyPr wrap="none" rtlCol="0">
            <a:spAutoFit/>
          </a:bodyPr>
          <a:lstStyle/>
          <a:p>
            <a:r>
              <a:rPr lang="en-US" sz="2400" dirty="0" smtClean="0"/>
              <a:t>Factoring is expensive!    </a:t>
            </a:r>
          </a:p>
          <a:p>
            <a:r>
              <a:rPr lang="en-US" sz="2400" dirty="0"/>
              <a:t> </a:t>
            </a:r>
            <a:r>
              <a:rPr lang="en-US" sz="2400" dirty="0" smtClean="0"/>
              <a:t>    Can we compute GCD(</a:t>
            </a:r>
            <a:r>
              <a:rPr lang="en-US" sz="2400" dirty="0" err="1" smtClean="0"/>
              <a:t>a,b</a:t>
            </a:r>
            <a:r>
              <a:rPr lang="en-US" sz="2400" dirty="0" smtClean="0"/>
              <a:t>) without factoring?</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GCD fact</a:t>
            </a:r>
            <a:endParaRPr lang="en-US" dirty="0"/>
          </a:p>
        </p:txBody>
      </p:sp>
      <p:sp>
        <p:nvSpPr>
          <p:cNvPr id="3" name="Slide Number Placeholder 2"/>
          <p:cNvSpPr>
            <a:spLocks noGrp="1"/>
          </p:cNvSpPr>
          <p:nvPr>
            <p:ph type="sldNum" sz="quarter" idx="12"/>
          </p:nvPr>
        </p:nvSpPr>
        <p:spPr/>
        <p:txBody>
          <a:bodyPr/>
          <a:lstStyle/>
          <a:p>
            <a:fld id="{119472FD-5FB8-7446-B550-E4DA25226BBB}" type="slidenum">
              <a:rPr lang="en-US" smtClean="0"/>
              <a:pPr/>
              <a:t>15</a:t>
            </a:fld>
            <a:endParaRPr lang="en-US"/>
          </a:p>
        </p:txBody>
      </p:sp>
      <p:sp>
        <p:nvSpPr>
          <p:cNvPr id="5" name="TextBox 4"/>
          <p:cNvSpPr txBox="1"/>
          <p:nvPr/>
        </p:nvSpPr>
        <p:spPr>
          <a:xfrm>
            <a:off x="914400" y="1447800"/>
            <a:ext cx="7239000" cy="954107"/>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ea typeface="MS PGothic" pitchFamily="34" charset="-128"/>
                <a:cs typeface="+mn-cs"/>
              </a:rPr>
              <a:t>If </a:t>
            </a:r>
            <a:r>
              <a:rPr lang="en-US" sz="2800" i="1" dirty="0">
                <a:ea typeface="MS PGothic" pitchFamily="34" charset="-128"/>
                <a:cs typeface="+mn-cs"/>
              </a:rPr>
              <a:t>a</a:t>
            </a:r>
            <a:r>
              <a:rPr lang="en-US" sz="2800" dirty="0">
                <a:ea typeface="MS PGothic" pitchFamily="34" charset="-128"/>
                <a:cs typeface="+mn-cs"/>
              </a:rPr>
              <a:t> and </a:t>
            </a:r>
            <a:r>
              <a:rPr lang="en-US" sz="2800" i="1" dirty="0">
                <a:ea typeface="MS PGothic" pitchFamily="34" charset="-128"/>
                <a:cs typeface="+mn-cs"/>
              </a:rPr>
              <a:t>b</a:t>
            </a:r>
            <a:r>
              <a:rPr lang="en-US" sz="2800" dirty="0">
                <a:ea typeface="MS PGothic" pitchFamily="34" charset="-128"/>
                <a:cs typeface="+mn-cs"/>
              </a:rPr>
              <a:t> are positive integers, then </a:t>
            </a:r>
            <a:r>
              <a:rPr lang="en-US" sz="2800" i="1" dirty="0">
                <a:ea typeface="MS PGothic" pitchFamily="34" charset="-128"/>
                <a:cs typeface="+mn-cs"/>
              </a:rPr>
              <a:t>		</a:t>
            </a:r>
            <a:r>
              <a:rPr lang="en-US" sz="2800" i="1" dirty="0" err="1">
                <a:ea typeface="MS PGothic" pitchFamily="34" charset="-128"/>
                <a:cs typeface="+mn-cs"/>
              </a:rPr>
              <a:t>gcd</a:t>
            </a:r>
            <a:r>
              <a:rPr lang="en-US" sz="2800" i="1" dirty="0">
                <a:ea typeface="MS PGothic" pitchFamily="34" charset="-128"/>
                <a:cs typeface="+mn-cs"/>
              </a:rPr>
              <a:t>(</a:t>
            </a:r>
            <a:r>
              <a:rPr lang="en-US" sz="2800" i="1" dirty="0" err="1">
                <a:ea typeface="MS PGothic" pitchFamily="34" charset="-128"/>
                <a:cs typeface="+mn-cs"/>
              </a:rPr>
              <a:t>a,b</a:t>
            </a:r>
            <a:r>
              <a:rPr lang="en-US" sz="2800" i="1" dirty="0">
                <a:ea typeface="MS PGothic" pitchFamily="34" charset="-128"/>
                <a:cs typeface="+mn-cs"/>
              </a:rPr>
              <a:t>) = </a:t>
            </a:r>
            <a:r>
              <a:rPr lang="en-US" sz="2800" i="1" dirty="0" err="1" smtClean="0">
                <a:ea typeface="MS PGothic" pitchFamily="34" charset="-128"/>
                <a:cs typeface="+mn-cs"/>
              </a:rPr>
              <a:t>gcd</a:t>
            </a:r>
            <a:r>
              <a:rPr lang="en-US" sz="2800" i="1" dirty="0" smtClean="0">
                <a:ea typeface="MS PGothic" pitchFamily="34" charset="-128"/>
                <a:cs typeface="+mn-cs"/>
              </a:rPr>
              <a:t>(b, a </a:t>
            </a:r>
            <a:r>
              <a:rPr lang="en-US" sz="2800" dirty="0" smtClean="0">
                <a:ea typeface="MS PGothic" pitchFamily="34" charset="-128"/>
                <a:cs typeface="+mn-cs"/>
              </a:rPr>
              <a:t>mod</a:t>
            </a:r>
            <a:r>
              <a:rPr lang="en-US" sz="2800" i="1" dirty="0" smtClean="0">
                <a:ea typeface="MS PGothic" pitchFamily="34" charset="-128"/>
                <a:cs typeface="+mn-cs"/>
              </a:rPr>
              <a:t> b)</a:t>
            </a:r>
          </a:p>
        </p:txBody>
      </p:sp>
      <p:sp>
        <p:nvSpPr>
          <p:cNvPr id="6" name="TextBox 5"/>
          <p:cNvSpPr txBox="1"/>
          <p:nvPr/>
        </p:nvSpPr>
        <p:spPr>
          <a:xfrm>
            <a:off x="905933" y="2667000"/>
            <a:ext cx="7239000" cy="3539430"/>
          </a:xfrm>
          <a:prstGeom prst="rect">
            <a:avLst/>
          </a:prstGeom>
          <a:noFill/>
          <a:ln>
            <a:noFill/>
          </a:ln>
        </p:spPr>
        <p:txBody>
          <a:bodyPr>
            <a:spAutoFit/>
          </a:bodyPr>
          <a:lstStyle/>
          <a:p>
            <a:pPr>
              <a:defRPr/>
            </a:pPr>
            <a:r>
              <a:rPr lang="en-US" sz="2800" dirty="0" smtClean="0">
                <a:ea typeface="MS PGothic" pitchFamily="34" charset="-128"/>
                <a:cs typeface="+mn-cs"/>
              </a:rPr>
              <a:t>Proof:</a:t>
            </a:r>
          </a:p>
          <a:p>
            <a:pPr>
              <a:defRPr/>
            </a:pPr>
            <a:r>
              <a:rPr lang="en-US" sz="2800" dirty="0" smtClean="0">
                <a:ea typeface="MS PGothic" pitchFamily="34" charset="-128"/>
                <a:cs typeface="+mn-cs"/>
              </a:rPr>
              <a:t>By definition    </a:t>
            </a:r>
            <a:r>
              <a:rPr lang="en-US" sz="2800" i="1" dirty="0" smtClean="0">
                <a:ea typeface="MS PGothic" pitchFamily="34" charset="-128"/>
                <a:cs typeface="+mn-cs"/>
              </a:rPr>
              <a:t>a = </a:t>
            </a:r>
            <a:r>
              <a:rPr lang="en-US" sz="2800" dirty="0" smtClean="0">
                <a:ea typeface="MS PGothic" pitchFamily="34" charset="-128"/>
                <a:cs typeface="+mn-cs"/>
              </a:rPr>
              <a:t>(</a:t>
            </a:r>
            <a:r>
              <a:rPr lang="en-US" sz="2800" i="1" dirty="0" smtClean="0">
                <a:ea typeface="MS PGothic" pitchFamily="34" charset="-128"/>
                <a:cs typeface="+mn-cs"/>
              </a:rPr>
              <a:t>a </a:t>
            </a:r>
            <a:r>
              <a:rPr lang="en-US" sz="2800" dirty="0" smtClean="0">
                <a:ea typeface="MS PGothic" pitchFamily="34" charset="-128"/>
                <a:cs typeface="+mn-cs"/>
              </a:rPr>
              <a:t>div</a:t>
            </a:r>
            <a:r>
              <a:rPr lang="en-US" sz="2800" i="1" dirty="0" smtClean="0">
                <a:ea typeface="MS PGothic" pitchFamily="34" charset="-128"/>
                <a:cs typeface="+mn-cs"/>
              </a:rPr>
              <a:t> b</a:t>
            </a:r>
            <a:r>
              <a:rPr lang="en-US" sz="2800" dirty="0" smtClean="0">
                <a:ea typeface="MS PGothic" pitchFamily="34" charset="-128"/>
                <a:cs typeface="+mn-cs"/>
              </a:rPr>
              <a:t>)</a:t>
            </a:r>
            <a:r>
              <a:rPr lang="en-US" sz="2800" i="1" dirty="0" smtClean="0">
                <a:ea typeface="MS PGothic" pitchFamily="34" charset="-128"/>
                <a:cs typeface="+mn-cs"/>
              </a:rPr>
              <a:t> b + </a:t>
            </a:r>
            <a:r>
              <a:rPr lang="en-US" sz="2800" dirty="0" smtClean="0">
                <a:ea typeface="MS PGothic" pitchFamily="34" charset="-128"/>
                <a:cs typeface="+mn-cs"/>
              </a:rPr>
              <a:t>(</a:t>
            </a:r>
            <a:r>
              <a:rPr lang="en-US" sz="2800" i="1" dirty="0" smtClean="0">
                <a:ea typeface="MS PGothic" pitchFamily="34" charset="-128"/>
                <a:cs typeface="+mn-cs"/>
              </a:rPr>
              <a:t>a </a:t>
            </a:r>
            <a:r>
              <a:rPr lang="en-US" sz="2800" dirty="0" smtClean="0">
                <a:ea typeface="MS PGothic" pitchFamily="34" charset="-128"/>
                <a:cs typeface="+mn-cs"/>
              </a:rPr>
              <a:t>mod</a:t>
            </a:r>
            <a:r>
              <a:rPr lang="en-US" sz="2800" i="1" dirty="0" smtClean="0">
                <a:ea typeface="MS PGothic" pitchFamily="34" charset="-128"/>
                <a:cs typeface="+mn-cs"/>
              </a:rPr>
              <a:t> b</a:t>
            </a:r>
            <a:r>
              <a:rPr lang="en-US" sz="2800" dirty="0" smtClean="0">
                <a:ea typeface="MS PGothic" pitchFamily="34" charset="-128"/>
                <a:cs typeface="+mn-cs"/>
              </a:rPr>
              <a:t>)</a:t>
            </a:r>
          </a:p>
          <a:p>
            <a:pPr>
              <a:defRPr/>
            </a:pPr>
            <a:endParaRPr lang="en-US" sz="2800" dirty="0">
              <a:ea typeface="MS PGothic" pitchFamily="34" charset="-128"/>
              <a:cs typeface="+mn-cs"/>
            </a:endParaRPr>
          </a:p>
          <a:p>
            <a:pPr>
              <a:defRPr/>
            </a:pPr>
            <a:r>
              <a:rPr lang="en-US" sz="2800" dirty="0" smtClean="0">
                <a:ea typeface="MS PGothic" pitchFamily="34" charset="-128"/>
                <a:cs typeface="+mn-cs"/>
              </a:rPr>
              <a:t>If </a:t>
            </a:r>
            <a:r>
              <a:rPr lang="en-US" sz="2800" dirty="0" err="1" smtClean="0">
                <a:ea typeface="MS PGothic" pitchFamily="34" charset="-128"/>
                <a:cs typeface="+mn-cs"/>
              </a:rPr>
              <a:t>d|</a:t>
            </a:r>
            <a:r>
              <a:rPr lang="en-US" sz="2800" i="1" dirty="0" err="1" smtClean="0">
                <a:ea typeface="MS PGothic" pitchFamily="34" charset="-128"/>
                <a:cs typeface="+mn-cs"/>
              </a:rPr>
              <a:t>a</a:t>
            </a:r>
            <a:r>
              <a:rPr lang="en-US" sz="2800" dirty="0" smtClean="0">
                <a:ea typeface="MS PGothic" pitchFamily="34" charset="-128"/>
                <a:cs typeface="+mn-cs"/>
              </a:rPr>
              <a:t> and </a:t>
            </a:r>
            <a:r>
              <a:rPr lang="en-US" sz="2800" dirty="0" err="1" smtClean="0">
                <a:ea typeface="MS PGothic" pitchFamily="34" charset="-128"/>
                <a:cs typeface="+mn-cs"/>
              </a:rPr>
              <a:t>d|</a:t>
            </a:r>
            <a:r>
              <a:rPr lang="en-US" sz="2800" i="1" dirty="0" err="1" smtClean="0">
                <a:ea typeface="MS PGothic" pitchFamily="34" charset="-128"/>
                <a:cs typeface="+mn-cs"/>
              </a:rPr>
              <a:t>b</a:t>
            </a:r>
            <a:r>
              <a:rPr lang="en-US" sz="2800" dirty="0" smtClean="0">
                <a:ea typeface="MS PGothic" pitchFamily="34" charset="-128"/>
                <a:cs typeface="+mn-cs"/>
              </a:rPr>
              <a:t> then d|</a:t>
            </a:r>
            <a:r>
              <a:rPr lang="en-US" sz="2800" dirty="0" smtClean="0">
                <a:ea typeface="MS PGothic" pitchFamily="34" charset="-128"/>
              </a:rPr>
              <a:t>(</a:t>
            </a:r>
            <a:r>
              <a:rPr lang="en-US" sz="2800" i="1" dirty="0">
                <a:ea typeface="MS PGothic" pitchFamily="34" charset="-128"/>
              </a:rPr>
              <a:t>a </a:t>
            </a:r>
            <a:r>
              <a:rPr lang="en-US" sz="2800" dirty="0">
                <a:ea typeface="MS PGothic" pitchFamily="34" charset="-128"/>
              </a:rPr>
              <a:t>mod</a:t>
            </a:r>
            <a:r>
              <a:rPr lang="en-US" sz="2800" i="1" dirty="0">
                <a:ea typeface="MS PGothic" pitchFamily="34" charset="-128"/>
              </a:rPr>
              <a:t> b</a:t>
            </a:r>
            <a:r>
              <a:rPr lang="en-US" sz="2800" dirty="0" smtClean="0">
                <a:ea typeface="MS PGothic" pitchFamily="34" charset="-128"/>
              </a:rPr>
              <a:t>):</a:t>
            </a:r>
          </a:p>
          <a:p>
            <a:pPr>
              <a:defRPr/>
            </a:pPr>
            <a:endParaRPr lang="en-US" sz="2800" dirty="0">
              <a:ea typeface="MS PGothic" pitchFamily="34" charset="-128"/>
            </a:endParaRPr>
          </a:p>
          <a:p>
            <a:pPr>
              <a:defRPr/>
            </a:pPr>
            <a:endParaRPr lang="en-US" sz="2800" dirty="0">
              <a:ea typeface="MS PGothic" pitchFamily="34" charset="-128"/>
            </a:endParaRPr>
          </a:p>
          <a:p>
            <a:pPr>
              <a:defRPr/>
            </a:pPr>
            <a:r>
              <a:rPr lang="en-US" sz="2800" dirty="0" smtClean="0">
                <a:ea typeface="MS PGothic" pitchFamily="34" charset="-128"/>
              </a:rPr>
              <a:t>If </a:t>
            </a:r>
            <a:r>
              <a:rPr lang="en-US" sz="2800" dirty="0" err="1">
                <a:ea typeface="MS PGothic" pitchFamily="34" charset="-128"/>
              </a:rPr>
              <a:t>d|</a:t>
            </a:r>
            <a:r>
              <a:rPr lang="en-US" sz="2800" i="1" dirty="0" err="1">
                <a:ea typeface="MS PGothic" pitchFamily="34" charset="-128"/>
              </a:rPr>
              <a:t>b</a:t>
            </a:r>
            <a:r>
              <a:rPr lang="en-US" sz="2800" dirty="0">
                <a:ea typeface="MS PGothic" pitchFamily="34" charset="-128"/>
              </a:rPr>
              <a:t> </a:t>
            </a:r>
            <a:r>
              <a:rPr lang="en-US" sz="2800" dirty="0" smtClean="0">
                <a:ea typeface="MS PGothic" pitchFamily="34" charset="-128"/>
              </a:rPr>
              <a:t>and </a:t>
            </a:r>
            <a:r>
              <a:rPr lang="en-US" sz="2800" dirty="0">
                <a:ea typeface="MS PGothic" pitchFamily="34" charset="-128"/>
              </a:rPr>
              <a:t>d|(</a:t>
            </a:r>
            <a:r>
              <a:rPr lang="en-US" sz="2800" i="1" dirty="0">
                <a:ea typeface="MS PGothic" pitchFamily="34" charset="-128"/>
              </a:rPr>
              <a:t>a </a:t>
            </a:r>
            <a:r>
              <a:rPr lang="en-US" sz="2800" dirty="0">
                <a:ea typeface="MS PGothic" pitchFamily="34" charset="-128"/>
              </a:rPr>
              <a:t>mod</a:t>
            </a:r>
            <a:r>
              <a:rPr lang="en-US" sz="2800" i="1" dirty="0">
                <a:ea typeface="MS PGothic" pitchFamily="34" charset="-128"/>
              </a:rPr>
              <a:t> b</a:t>
            </a:r>
            <a:r>
              <a:rPr lang="en-US" sz="2800" dirty="0" smtClean="0">
                <a:ea typeface="MS PGothic" pitchFamily="34" charset="-128"/>
              </a:rPr>
              <a:t>) then </a:t>
            </a:r>
            <a:r>
              <a:rPr lang="en-US" sz="2800" dirty="0" err="1">
                <a:ea typeface="MS PGothic" pitchFamily="34" charset="-128"/>
              </a:rPr>
              <a:t>d|</a:t>
            </a:r>
            <a:r>
              <a:rPr lang="en-US" sz="2800" i="1" dirty="0" err="1">
                <a:ea typeface="MS PGothic" pitchFamily="34" charset="-128"/>
              </a:rPr>
              <a:t>a</a:t>
            </a:r>
            <a:r>
              <a:rPr lang="en-US" sz="2800" i="1" dirty="0">
                <a:ea typeface="MS PGothic" pitchFamily="34" charset="-128"/>
              </a:rPr>
              <a:t> </a:t>
            </a:r>
            <a:r>
              <a:rPr lang="en-US" sz="2800" dirty="0" smtClean="0">
                <a:ea typeface="MS PGothic" pitchFamily="34" charset="-128"/>
              </a:rPr>
              <a:t>:</a:t>
            </a:r>
            <a:endParaRPr lang="en-US" sz="2800" dirty="0">
              <a:ea typeface="MS PGothic" pitchFamily="34" charset="-128"/>
            </a:endParaRPr>
          </a:p>
          <a:p>
            <a:pPr>
              <a:defRPr/>
            </a:pPr>
            <a:endParaRPr lang="en-US" sz="2800" dirty="0" smtClean="0">
              <a:ea typeface="MS PGothic" pitchFamily="34" charset="-128"/>
              <a:cs typeface="+mn-cs"/>
            </a:endParaRPr>
          </a:p>
        </p:txBody>
      </p:sp>
    </p:spTree>
    <p:extLst>
      <p:ext uri="{BB962C8B-B14F-4D97-AF65-F5344CB8AC3E}">
        <p14:creationId xmlns:p14="http://schemas.microsoft.com/office/powerpoint/2010/main" val="360655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Euclid’s Algorithm</a:t>
            </a:r>
            <a:endParaRPr lang="en-US" dirty="0"/>
          </a:p>
        </p:txBody>
      </p:sp>
      <p:sp>
        <p:nvSpPr>
          <p:cNvPr id="3" name="Slide Number Placeholder 2"/>
          <p:cNvSpPr>
            <a:spLocks noGrp="1"/>
          </p:cNvSpPr>
          <p:nvPr>
            <p:ph type="sldNum" sz="quarter" idx="12"/>
          </p:nvPr>
        </p:nvSpPr>
        <p:spPr/>
        <p:txBody>
          <a:bodyPr/>
          <a:lstStyle/>
          <a:p>
            <a:fld id="{119472FD-5FB8-7446-B550-E4DA25226BBB}" type="slidenum">
              <a:rPr lang="en-US" smtClean="0"/>
              <a:pPr/>
              <a:t>16</a:t>
            </a:fld>
            <a:endParaRPr lang="en-US"/>
          </a:p>
        </p:txBody>
      </p:sp>
      <p:sp>
        <p:nvSpPr>
          <p:cNvPr id="4" name="Rectangle 3"/>
          <p:cNvSpPr/>
          <p:nvPr/>
        </p:nvSpPr>
        <p:spPr>
          <a:xfrm>
            <a:off x="609599" y="2514600"/>
            <a:ext cx="2273379" cy="461665"/>
          </a:xfrm>
          <a:prstGeom prst="rect">
            <a:avLst/>
          </a:prstGeom>
        </p:spPr>
        <p:txBody>
          <a:bodyPr wrap="none">
            <a:spAutoFit/>
          </a:bodyPr>
          <a:lstStyle/>
          <a:p>
            <a:pPr>
              <a:defRPr/>
            </a:pPr>
            <a:r>
              <a:rPr lang="en-US" sz="2400" dirty="0" smtClean="0">
                <a:ea typeface="MS PGothic" pitchFamily="34" charset="-128"/>
              </a:rPr>
              <a:t>GCD(660,126</a:t>
            </a:r>
            <a:r>
              <a:rPr lang="en-US" sz="2400" dirty="0">
                <a:ea typeface="MS PGothic" pitchFamily="34" charset="-128"/>
              </a:rPr>
              <a:t>)</a:t>
            </a:r>
          </a:p>
        </p:txBody>
      </p:sp>
      <p:sp>
        <p:nvSpPr>
          <p:cNvPr id="5" name="TextBox 4"/>
          <p:cNvSpPr txBox="1"/>
          <p:nvPr/>
        </p:nvSpPr>
        <p:spPr>
          <a:xfrm>
            <a:off x="990600" y="1434068"/>
            <a:ext cx="6926896" cy="830997"/>
          </a:xfrm>
          <a:prstGeom prst="rect">
            <a:avLst/>
          </a:prstGeom>
          <a:noFill/>
        </p:spPr>
        <p:txBody>
          <a:bodyPr wrap="none" rtlCol="0">
            <a:spAutoFit/>
          </a:bodyPr>
          <a:lstStyle/>
          <a:p>
            <a:r>
              <a:rPr lang="en-US" sz="2400" dirty="0" smtClean="0"/>
              <a:t>Repeatedly use the GCD fact to reduce numbers </a:t>
            </a:r>
          </a:p>
          <a:p>
            <a:r>
              <a:rPr lang="en-US" sz="2400" dirty="0"/>
              <a:t> </a:t>
            </a:r>
            <a:r>
              <a:rPr lang="en-US" sz="2400" dirty="0" smtClean="0"/>
              <a:t>     until you get GCD(x,0)=x</a:t>
            </a:r>
            <a:endParaRPr lang="en-US" sz="2400" dirty="0"/>
          </a:p>
        </p:txBody>
      </p:sp>
    </p:spTree>
    <p:extLst>
      <p:ext uri="{BB962C8B-B14F-4D97-AF65-F5344CB8AC3E}">
        <p14:creationId xmlns:p14="http://schemas.microsoft.com/office/powerpoint/2010/main" val="1479375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rPr>
              <a:t>Euclid’s </a:t>
            </a:r>
            <a:r>
              <a:rPr lang="en-US" dirty="0">
                <a:latin typeface="Calibri" charset="0"/>
              </a:rPr>
              <a:t>Algorithm</a:t>
            </a:r>
            <a:endParaRPr lang="en-US" dirty="0"/>
          </a:p>
        </p:txBody>
      </p:sp>
      <p:sp>
        <p:nvSpPr>
          <p:cNvPr id="6" name="Content Placeholder 5"/>
          <p:cNvSpPr>
            <a:spLocks noGrp="1"/>
          </p:cNvSpPr>
          <p:nvPr>
            <p:ph idx="1"/>
          </p:nvPr>
        </p:nvSpPr>
        <p:spPr/>
        <p:txBody>
          <a:bodyPr/>
          <a:lstStyle/>
          <a:p>
            <a:r>
              <a:rPr lang="en-US" dirty="0">
                <a:latin typeface="Calibri" charset="0"/>
              </a:rPr>
              <a:t>GCD(x, y) = GCD(y, x mod y)</a:t>
            </a:r>
          </a:p>
          <a:p>
            <a:endParaRPr lang="en-US" dirty="0"/>
          </a:p>
        </p:txBody>
      </p:sp>
      <p:sp>
        <p:nvSpPr>
          <p:cNvPr id="5" name="Slide Number Placeholder 4"/>
          <p:cNvSpPr>
            <a:spLocks noGrp="1"/>
          </p:cNvSpPr>
          <p:nvPr>
            <p:ph type="sldNum" sz="quarter" idx="12"/>
          </p:nvPr>
        </p:nvSpPr>
        <p:spPr/>
        <p:txBody>
          <a:bodyPr/>
          <a:lstStyle/>
          <a:p>
            <a:fld id="{119472FD-5FB8-7446-B550-E4DA25226BBB}" type="slidenum">
              <a:rPr lang="en-US" smtClean="0"/>
              <a:pPr/>
              <a:t>17</a:t>
            </a:fld>
            <a:endParaRPr lang="en-US"/>
          </a:p>
        </p:txBody>
      </p:sp>
      <p:sp>
        <p:nvSpPr>
          <p:cNvPr id="7" name="TextBox 3"/>
          <p:cNvSpPr txBox="1">
            <a:spLocks noChangeArrowheads="1"/>
          </p:cNvSpPr>
          <p:nvPr>
            <p:custDataLst>
              <p:tags r:id="rId1"/>
            </p:custDataLst>
          </p:nvPr>
        </p:nvSpPr>
        <p:spPr bwMode="auto">
          <a:xfrm>
            <a:off x="1143000" y="2590800"/>
            <a:ext cx="6248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charset="0"/>
                <a:ea typeface="MS PGothic" charset="0"/>
                <a:cs typeface="MS PGothic" charset="0"/>
              </a:defRPr>
            </a:lvl1pPr>
            <a:lvl2pPr marL="742950" indent="-285750" eaLnBrk="0" hangingPunct="0">
              <a:tabLst>
                <a:tab pos="457200" algn="l"/>
              </a:tabLst>
              <a:defRPr>
                <a:solidFill>
                  <a:schemeClr val="tx1"/>
                </a:solidFill>
                <a:latin typeface="Arial" charset="0"/>
                <a:ea typeface="MS PGothic" charset="0"/>
                <a:cs typeface="MS PGothic" charset="0"/>
              </a:defRPr>
            </a:lvl2pPr>
            <a:lvl3pPr marL="1143000" indent="-228600" eaLnBrk="0" hangingPunct="0">
              <a:tabLst>
                <a:tab pos="457200" algn="l"/>
              </a:tabLst>
              <a:defRPr>
                <a:solidFill>
                  <a:schemeClr val="tx1"/>
                </a:solidFill>
                <a:latin typeface="Arial" charset="0"/>
                <a:ea typeface="MS PGothic" charset="0"/>
                <a:cs typeface="MS PGothic" charset="0"/>
              </a:defRPr>
            </a:lvl3pPr>
            <a:lvl4pPr marL="1600200" indent="-228600" eaLnBrk="0" hangingPunct="0">
              <a:tabLst>
                <a:tab pos="457200" algn="l"/>
              </a:tabLst>
              <a:defRPr>
                <a:solidFill>
                  <a:schemeClr val="tx1"/>
                </a:solidFill>
                <a:latin typeface="Arial" charset="0"/>
                <a:ea typeface="MS PGothic" charset="0"/>
                <a:cs typeface="MS PGothic" charset="0"/>
              </a:defRPr>
            </a:lvl4pPr>
            <a:lvl5pPr marL="2057400" indent="-228600" eaLnBrk="0" hangingPunct="0">
              <a:tabLst>
                <a:tab pos="457200" algn="l"/>
              </a:tabLst>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9pPr>
          </a:lstStyle>
          <a:p>
            <a:pPr eaLnBrk="1" hangingPunct="1"/>
            <a:r>
              <a:rPr lang="en-US" dirty="0" err="1">
                <a:cs typeface="Arial" charset="0"/>
              </a:rPr>
              <a:t>int</a:t>
            </a:r>
            <a:r>
              <a:rPr lang="en-US" dirty="0">
                <a:cs typeface="Arial" charset="0"/>
              </a:rPr>
              <a:t> GCD(</a:t>
            </a:r>
            <a:r>
              <a:rPr lang="en-US" dirty="0" err="1">
                <a:cs typeface="Arial" charset="0"/>
              </a:rPr>
              <a:t>int</a:t>
            </a:r>
            <a:r>
              <a:rPr lang="en-US" dirty="0">
                <a:cs typeface="Arial" charset="0"/>
              </a:rPr>
              <a:t> a, </a:t>
            </a:r>
            <a:r>
              <a:rPr lang="en-US" dirty="0" err="1">
                <a:cs typeface="Arial" charset="0"/>
              </a:rPr>
              <a:t>int</a:t>
            </a:r>
            <a:r>
              <a:rPr lang="en-US" dirty="0">
                <a:cs typeface="Arial" charset="0"/>
              </a:rPr>
              <a:t> b){   /* a &gt;= b,   b &gt; 0 */</a:t>
            </a:r>
          </a:p>
          <a:p>
            <a:pPr eaLnBrk="1" hangingPunct="1"/>
            <a:r>
              <a:rPr lang="en-US" dirty="0">
                <a:cs typeface="Arial" charset="0"/>
              </a:rPr>
              <a:t>	</a:t>
            </a:r>
            <a:r>
              <a:rPr lang="en-US" dirty="0" err="1">
                <a:cs typeface="Arial" charset="0"/>
              </a:rPr>
              <a:t>int</a:t>
            </a:r>
            <a:r>
              <a:rPr lang="en-US" dirty="0">
                <a:cs typeface="Arial" charset="0"/>
              </a:rPr>
              <a:t> </a:t>
            </a:r>
            <a:r>
              <a:rPr lang="en-US" dirty="0" err="1">
                <a:cs typeface="Arial" charset="0"/>
              </a:rPr>
              <a:t>tmp</a:t>
            </a:r>
            <a:r>
              <a:rPr lang="en-US" dirty="0">
                <a:cs typeface="Arial" charset="0"/>
              </a:rPr>
              <a:t>;</a:t>
            </a:r>
          </a:p>
          <a:p>
            <a:pPr eaLnBrk="1" hangingPunct="1"/>
            <a:r>
              <a:rPr lang="en-US" dirty="0">
                <a:cs typeface="Arial" charset="0"/>
              </a:rPr>
              <a:t>	</a:t>
            </a:r>
            <a:r>
              <a:rPr lang="en-US" dirty="0" err="1">
                <a:cs typeface="Arial" charset="0"/>
              </a:rPr>
              <a:t>int</a:t>
            </a:r>
            <a:r>
              <a:rPr lang="en-US" dirty="0">
                <a:cs typeface="Arial" charset="0"/>
              </a:rPr>
              <a:t> x = a;</a:t>
            </a:r>
          </a:p>
          <a:p>
            <a:pPr eaLnBrk="1" hangingPunct="1"/>
            <a:r>
              <a:rPr lang="en-US" dirty="0">
                <a:cs typeface="Arial" charset="0"/>
              </a:rPr>
              <a:t>	</a:t>
            </a:r>
            <a:r>
              <a:rPr lang="en-US" dirty="0" err="1">
                <a:cs typeface="Arial" charset="0"/>
              </a:rPr>
              <a:t>int</a:t>
            </a:r>
            <a:r>
              <a:rPr lang="en-US" dirty="0">
                <a:cs typeface="Arial" charset="0"/>
              </a:rPr>
              <a:t> y = b;</a:t>
            </a:r>
          </a:p>
          <a:p>
            <a:pPr eaLnBrk="1" hangingPunct="1"/>
            <a:r>
              <a:rPr lang="en-US" dirty="0">
                <a:cs typeface="Arial" charset="0"/>
              </a:rPr>
              <a:t>	while (y &gt; 0){</a:t>
            </a:r>
          </a:p>
          <a:p>
            <a:pPr eaLnBrk="1" hangingPunct="1"/>
            <a:r>
              <a:rPr lang="en-US" dirty="0">
                <a:cs typeface="Arial" charset="0"/>
              </a:rPr>
              <a:t>		</a:t>
            </a:r>
            <a:r>
              <a:rPr lang="en-US" dirty="0" err="1">
                <a:cs typeface="Arial" charset="0"/>
              </a:rPr>
              <a:t>tmp</a:t>
            </a:r>
            <a:r>
              <a:rPr lang="en-US" dirty="0">
                <a:cs typeface="Arial" charset="0"/>
              </a:rPr>
              <a:t> = x % y;</a:t>
            </a:r>
          </a:p>
          <a:p>
            <a:pPr eaLnBrk="1" hangingPunct="1"/>
            <a:r>
              <a:rPr lang="en-US" dirty="0">
                <a:cs typeface="Arial" charset="0"/>
              </a:rPr>
              <a:t>		x = y;</a:t>
            </a:r>
          </a:p>
          <a:p>
            <a:pPr eaLnBrk="1" hangingPunct="1"/>
            <a:r>
              <a:rPr lang="en-US" dirty="0">
                <a:cs typeface="Arial" charset="0"/>
              </a:rPr>
              <a:t>		y = </a:t>
            </a:r>
            <a:r>
              <a:rPr lang="en-US" dirty="0" err="1">
                <a:cs typeface="Arial" charset="0"/>
              </a:rPr>
              <a:t>tmp</a:t>
            </a:r>
            <a:r>
              <a:rPr lang="en-US" dirty="0">
                <a:cs typeface="Arial" charset="0"/>
              </a:rPr>
              <a:t>;</a:t>
            </a:r>
          </a:p>
          <a:p>
            <a:pPr eaLnBrk="1" hangingPunct="1"/>
            <a:r>
              <a:rPr lang="en-US" dirty="0">
                <a:cs typeface="Arial" charset="0"/>
              </a:rPr>
              <a:t>	}</a:t>
            </a:r>
          </a:p>
          <a:p>
            <a:pPr eaLnBrk="1" hangingPunct="1"/>
            <a:r>
              <a:rPr lang="en-US" dirty="0">
                <a:cs typeface="Arial" charset="0"/>
              </a:rPr>
              <a:t>	return x;</a:t>
            </a:r>
          </a:p>
          <a:p>
            <a:pPr eaLnBrk="1" hangingPunct="1"/>
            <a:r>
              <a:rPr lang="en-US" dirty="0">
                <a:cs typeface="Arial" charset="0"/>
              </a:rPr>
              <a:t>}</a:t>
            </a:r>
          </a:p>
          <a:p>
            <a:pPr eaLnBrk="1" hangingPunct="1"/>
            <a:endParaRPr lang="en-US" dirty="0">
              <a:cs typeface="Arial" charset="0"/>
            </a:endParaRPr>
          </a:p>
        </p:txBody>
      </p:sp>
      <p:sp>
        <p:nvSpPr>
          <p:cNvPr id="8" name="TextBox 7"/>
          <p:cNvSpPr txBox="1"/>
          <p:nvPr/>
        </p:nvSpPr>
        <p:spPr>
          <a:xfrm>
            <a:off x="6056313" y="1447800"/>
            <a:ext cx="2819400" cy="369888"/>
          </a:xfrm>
          <a:prstGeom prst="rect">
            <a:avLst/>
          </a:prstGeom>
          <a:solidFill>
            <a:schemeClr val="accent2">
              <a:lumMod val="20000"/>
              <a:lumOff val="80000"/>
            </a:schemeClr>
          </a:solidFill>
          <a:ln>
            <a:solidFill>
              <a:schemeClr val="accent2">
                <a:lumMod val="75000"/>
              </a:schemeClr>
            </a:solidFill>
          </a:ln>
        </p:spPr>
        <p:txBody>
          <a:bodyPr>
            <a:spAutoFit/>
          </a:bodyPr>
          <a:lstStyle/>
          <a:p>
            <a:pPr>
              <a:defRPr/>
            </a:pPr>
            <a:r>
              <a:rPr lang="en-US" dirty="0">
                <a:ea typeface="MS PGothic" pitchFamily="34" charset="-128"/>
                <a:cs typeface="+mn-cs"/>
              </a:rPr>
              <a:t>Example: GCD(660, 126)</a:t>
            </a:r>
          </a:p>
        </p:txBody>
      </p:sp>
    </p:spTree>
    <p:extLst>
      <p:ext uri="{BB962C8B-B14F-4D97-AF65-F5344CB8AC3E}">
        <p14:creationId xmlns:p14="http://schemas.microsoft.com/office/powerpoint/2010/main" val="1008042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dirty="0" err="1" smtClean="0">
                <a:latin typeface="Calibri" charset="0"/>
              </a:rPr>
              <a:t>Bézoit’s</a:t>
            </a:r>
            <a:r>
              <a:rPr lang="en-US" dirty="0" smtClean="0">
                <a:latin typeface="Calibri" charset="0"/>
              </a:rPr>
              <a:t> </a:t>
            </a:r>
            <a:r>
              <a:rPr lang="en-US" dirty="0">
                <a:latin typeface="Calibri" charset="0"/>
              </a:rPr>
              <a:t>Theorem</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8F21F36A-72BF-444D-8AE0-0821BE69172D}" type="slidenum">
              <a:rPr lang="en-US">
                <a:solidFill>
                  <a:srgbClr val="898989"/>
                </a:solidFill>
              </a:rPr>
              <a:pPr eaLnBrk="1" hangingPunct="1"/>
              <a:t>18</a:t>
            </a:fld>
            <a:endParaRPr lang="en-US">
              <a:solidFill>
                <a:srgbClr val="898989"/>
              </a:solidFill>
            </a:endParaRPr>
          </a:p>
        </p:txBody>
      </p:sp>
      <p:sp>
        <p:nvSpPr>
          <p:cNvPr id="10" name="TextBox 9"/>
          <p:cNvSpPr txBox="1"/>
          <p:nvPr/>
        </p:nvSpPr>
        <p:spPr>
          <a:xfrm>
            <a:off x="914400" y="1828800"/>
            <a:ext cx="7239000" cy="1384300"/>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ea typeface="MS PGothic" pitchFamily="34" charset="-128"/>
                <a:cs typeface="+mn-cs"/>
              </a:rPr>
              <a:t>If </a:t>
            </a:r>
            <a:r>
              <a:rPr lang="en-US" sz="2800" i="1" dirty="0">
                <a:ea typeface="MS PGothic" pitchFamily="34" charset="-128"/>
                <a:cs typeface="+mn-cs"/>
              </a:rPr>
              <a:t>a</a:t>
            </a:r>
            <a:r>
              <a:rPr lang="en-US" sz="2800" dirty="0">
                <a:ea typeface="MS PGothic" pitchFamily="34" charset="-128"/>
                <a:cs typeface="+mn-cs"/>
              </a:rPr>
              <a:t> and </a:t>
            </a:r>
            <a:r>
              <a:rPr lang="en-US" sz="2800" i="1" dirty="0">
                <a:ea typeface="MS PGothic" pitchFamily="34" charset="-128"/>
                <a:cs typeface="+mn-cs"/>
              </a:rPr>
              <a:t>b</a:t>
            </a:r>
            <a:r>
              <a:rPr lang="en-US" sz="2800" dirty="0">
                <a:ea typeface="MS PGothic" pitchFamily="34" charset="-128"/>
                <a:cs typeface="+mn-cs"/>
              </a:rPr>
              <a:t> are positive integers, then there exist integers </a:t>
            </a:r>
            <a:r>
              <a:rPr lang="en-US" sz="2800" i="1" dirty="0">
                <a:ea typeface="MS PGothic" pitchFamily="34" charset="-128"/>
                <a:cs typeface="+mn-cs"/>
              </a:rPr>
              <a:t>s</a:t>
            </a:r>
            <a:r>
              <a:rPr lang="en-US" sz="2800" dirty="0">
                <a:ea typeface="MS PGothic" pitchFamily="34" charset="-128"/>
                <a:cs typeface="+mn-cs"/>
              </a:rPr>
              <a:t> and </a:t>
            </a:r>
            <a:r>
              <a:rPr lang="en-US" sz="2800" i="1" dirty="0">
                <a:ea typeface="MS PGothic" pitchFamily="34" charset="-128"/>
                <a:cs typeface="+mn-cs"/>
              </a:rPr>
              <a:t>t</a:t>
            </a:r>
            <a:r>
              <a:rPr lang="en-US" sz="2800" dirty="0">
                <a:ea typeface="MS PGothic" pitchFamily="34" charset="-128"/>
                <a:cs typeface="+mn-cs"/>
              </a:rPr>
              <a:t> such that </a:t>
            </a:r>
          </a:p>
          <a:p>
            <a:pPr>
              <a:defRPr/>
            </a:pPr>
            <a:r>
              <a:rPr lang="en-US" sz="2800" i="1" dirty="0">
                <a:ea typeface="MS PGothic" pitchFamily="34" charset="-128"/>
                <a:cs typeface="+mn-cs"/>
              </a:rPr>
              <a:t>		</a:t>
            </a:r>
            <a:r>
              <a:rPr lang="en-US" sz="2800" i="1" dirty="0" err="1">
                <a:ea typeface="MS PGothic" pitchFamily="34" charset="-128"/>
                <a:cs typeface="+mn-cs"/>
              </a:rPr>
              <a:t>gcd</a:t>
            </a:r>
            <a:r>
              <a:rPr lang="en-US" sz="2800" i="1" dirty="0">
                <a:ea typeface="MS PGothic" pitchFamily="34" charset="-128"/>
                <a:cs typeface="+mn-cs"/>
              </a:rPr>
              <a:t>(</a:t>
            </a:r>
            <a:r>
              <a:rPr lang="en-US" sz="2800" i="1" dirty="0" err="1">
                <a:ea typeface="MS PGothic" pitchFamily="34" charset="-128"/>
                <a:cs typeface="+mn-cs"/>
              </a:rPr>
              <a:t>a,b</a:t>
            </a:r>
            <a:r>
              <a:rPr lang="en-US" sz="2800" i="1" dirty="0">
                <a:ea typeface="MS PGothic" pitchFamily="34" charset="-128"/>
                <a:cs typeface="+mn-cs"/>
              </a:rPr>
              <a:t>) = </a:t>
            </a:r>
            <a:r>
              <a:rPr lang="en-US" sz="2800" i="1" dirty="0" err="1">
                <a:ea typeface="MS PGothic" pitchFamily="34" charset="-128"/>
                <a:cs typeface="+mn-cs"/>
              </a:rPr>
              <a:t>sa</a:t>
            </a:r>
            <a:r>
              <a:rPr lang="en-US" sz="2800" i="1" dirty="0">
                <a:ea typeface="MS PGothic" pitchFamily="34" charset="-128"/>
                <a:cs typeface="+mn-cs"/>
              </a:rPr>
              <a:t> + </a:t>
            </a:r>
            <a:r>
              <a:rPr lang="en-US" sz="2800" i="1" dirty="0" err="1">
                <a:ea typeface="MS PGothic" pitchFamily="34" charset="-128"/>
                <a:cs typeface="+mn-cs"/>
              </a:rPr>
              <a:t>tb</a:t>
            </a:r>
            <a:r>
              <a:rPr lang="en-US" sz="2800" dirty="0">
                <a:ea typeface="MS PGothic" pitchFamily="34" charset="-128"/>
                <a:cs typeface="+mn-cs"/>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p:txBody>
          <a:bodyPr/>
          <a:lstStyle/>
          <a:p>
            <a:r>
              <a:rPr lang="en-US" dirty="0">
                <a:latin typeface="Calibri" charset="0"/>
              </a:rPr>
              <a:t>Extended </a:t>
            </a:r>
            <a:r>
              <a:rPr lang="en-US" dirty="0" smtClean="0">
                <a:latin typeface="Calibri" charset="0"/>
              </a:rPr>
              <a:t>Euclid’s </a:t>
            </a:r>
            <a:r>
              <a:rPr lang="en-US" dirty="0">
                <a:latin typeface="Calibri" charset="0"/>
              </a:rPr>
              <a:t>Algorithm</a:t>
            </a:r>
          </a:p>
        </p:txBody>
      </p:sp>
      <p:sp>
        <p:nvSpPr>
          <p:cNvPr id="16387" name="Content Placeholder 2"/>
          <p:cNvSpPr>
            <a:spLocks noGrp="1"/>
          </p:cNvSpPr>
          <p:nvPr>
            <p:ph idx="1"/>
            <p:custDataLst>
              <p:tags r:id="rId2"/>
            </p:custDataLst>
          </p:nvPr>
        </p:nvSpPr>
        <p:spPr/>
        <p:txBody>
          <a:bodyPr/>
          <a:lstStyle/>
          <a:p>
            <a:r>
              <a:rPr lang="en-US" sz="2400" dirty="0" smtClean="0">
                <a:latin typeface="Arial" pitchFamily="34" charset="0"/>
                <a:cs typeface="Arial" pitchFamily="34" charset="0"/>
              </a:rPr>
              <a:t>Can use Euclid’s Algorithm to find </a:t>
            </a:r>
            <a:r>
              <a:rPr lang="en-US" sz="2400" i="1" dirty="0" err="1" smtClean="0">
                <a:latin typeface="Arial" pitchFamily="34" charset="0"/>
                <a:cs typeface="Arial" pitchFamily="34" charset="0"/>
              </a:rPr>
              <a:t>s</a:t>
            </a:r>
            <a:r>
              <a:rPr lang="en-US" sz="2400" dirty="0" err="1" smtClean="0">
                <a:latin typeface="Arial" pitchFamily="34" charset="0"/>
                <a:cs typeface="Arial" pitchFamily="34" charset="0"/>
              </a:rPr>
              <a:t>,</a:t>
            </a:r>
            <a:r>
              <a:rPr lang="en-US" sz="2400" i="1" dirty="0" err="1" smtClean="0">
                <a:latin typeface="Arial" pitchFamily="34" charset="0"/>
                <a:cs typeface="Arial" pitchFamily="34" charset="0"/>
              </a:rPr>
              <a:t>t</a:t>
            </a:r>
            <a:r>
              <a:rPr lang="en-US" sz="2400" dirty="0" smtClean="0">
                <a:latin typeface="Arial" pitchFamily="34" charset="0"/>
                <a:cs typeface="Arial" pitchFamily="34" charset="0"/>
              </a:rPr>
              <a:t>  such that </a:t>
            </a:r>
            <a:r>
              <a:rPr lang="en-US" sz="2400" i="1" dirty="0" err="1" smtClean="0">
                <a:latin typeface="Arial" pitchFamily="34" charset="0"/>
                <a:cs typeface="Arial" pitchFamily="34" charset="0"/>
              </a:rPr>
              <a:t>sa</a:t>
            </a:r>
            <a:r>
              <a:rPr lang="en-US" sz="2400" dirty="0" err="1" smtClean="0">
                <a:latin typeface="Arial" pitchFamily="34" charset="0"/>
                <a:cs typeface="Arial" pitchFamily="34" charset="0"/>
              </a:rPr>
              <a:t>+</a:t>
            </a:r>
            <a:r>
              <a:rPr lang="en-US" sz="2400" i="1" dirty="0" err="1" smtClean="0">
                <a:latin typeface="Arial" pitchFamily="34" charset="0"/>
                <a:cs typeface="Arial" pitchFamily="34" charset="0"/>
              </a:rPr>
              <a:t>tb</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gcd</a:t>
            </a:r>
            <a:r>
              <a:rPr lang="en-US" sz="2400" dirty="0" smtClean="0">
                <a:latin typeface="Arial" pitchFamily="34" charset="0"/>
                <a:cs typeface="Arial" pitchFamily="34" charset="0"/>
              </a:rPr>
              <a:t>(</a:t>
            </a:r>
            <a:r>
              <a:rPr lang="en-US" sz="2400" i="1" dirty="0" err="1" smtClean="0">
                <a:latin typeface="Arial" pitchFamily="34" charset="0"/>
                <a:cs typeface="Arial" pitchFamily="34" charset="0"/>
              </a:rPr>
              <a:t>a</a:t>
            </a:r>
            <a:r>
              <a:rPr lang="en-US" sz="2400" dirty="0" err="1" smtClean="0">
                <a:latin typeface="Arial" pitchFamily="34" charset="0"/>
                <a:cs typeface="Arial" pitchFamily="34" charset="0"/>
              </a:rPr>
              <a:t>,</a:t>
            </a:r>
            <a:r>
              <a:rPr lang="en-US" sz="2400" i="1" dirty="0" err="1" smtClean="0">
                <a:latin typeface="Arial" pitchFamily="34" charset="0"/>
                <a:cs typeface="Arial" pitchFamily="34" charset="0"/>
              </a:rPr>
              <a:t>b</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e.g.  </a:t>
            </a:r>
            <a:r>
              <a:rPr lang="en-US" sz="2400" dirty="0" err="1" smtClean="0">
                <a:latin typeface="Arial" pitchFamily="34" charset="0"/>
                <a:cs typeface="Arial" pitchFamily="34" charset="0"/>
              </a:rPr>
              <a:t>gcd</a:t>
            </a:r>
            <a:r>
              <a:rPr lang="en-US" sz="2400" dirty="0" smtClean="0">
                <a:latin typeface="Arial" pitchFamily="34" charset="0"/>
                <a:cs typeface="Arial" pitchFamily="34" charset="0"/>
              </a:rPr>
              <a:t>(35,27):    35 = </a:t>
            </a:r>
            <a:r>
              <a:rPr lang="en-US" sz="2400" i="1" dirty="0" smtClean="0">
                <a:latin typeface="Arial" pitchFamily="34" charset="0"/>
                <a:cs typeface="Arial" pitchFamily="34" charset="0"/>
              </a:rPr>
              <a:t>1</a:t>
            </a:r>
            <a:r>
              <a:rPr lang="en-US" sz="2400" dirty="0" smtClean="0"/>
              <a:t> </a:t>
            </a:r>
            <a:r>
              <a:rPr lang="en-US" sz="2400" dirty="0"/>
              <a:t>•</a:t>
            </a:r>
            <a:r>
              <a:rPr lang="en-US" sz="2400" dirty="0" smtClean="0">
                <a:latin typeface="Arial" pitchFamily="34" charset="0"/>
                <a:cs typeface="Arial" pitchFamily="34" charset="0"/>
              </a:rPr>
              <a:t> 27 + 8            35 - </a:t>
            </a:r>
            <a:r>
              <a:rPr lang="en-US" sz="2400" i="1" dirty="0">
                <a:latin typeface="Arial" pitchFamily="34" charset="0"/>
                <a:cs typeface="Arial" pitchFamily="34" charset="0"/>
              </a:rPr>
              <a:t>1</a:t>
            </a:r>
            <a:r>
              <a:rPr lang="en-US" sz="2400" dirty="0"/>
              <a:t> •</a:t>
            </a:r>
            <a:r>
              <a:rPr lang="en-US" sz="2400" dirty="0">
                <a:latin typeface="Arial" pitchFamily="34" charset="0"/>
                <a:cs typeface="Arial" pitchFamily="34" charset="0"/>
              </a:rPr>
              <a:t> 27 =</a:t>
            </a:r>
            <a:r>
              <a:rPr lang="en-US" sz="2400" dirty="0" smtClean="0">
                <a:latin typeface="Arial" pitchFamily="34" charset="0"/>
                <a:cs typeface="Arial" pitchFamily="34" charset="0"/>
              </a:rPr>
              <a:t> </a:t>
            </a:r>
            <a:r>
              <a:rPr lang="en-US" sz="2400" dirty="0">
                <a:latin typeface="Arial" pitchFamily="34" charset="0"/>
                <a:cs typeface="Arial" pitchFamily="34" charset="0"/>
              </a:rPr>
              <a:t>8</a:t>
            </a:r>
            <a:endParaRPr lang="en-US" sz="2400" dirty="0" smtClean="0">
              <a:latin typeface="Arial" pitchFamily="34" charset="0"/>
              <a:cs typeface="Arial" pitchFamily="34" charset="0"/>
            </a:endParaRPr>
          </a:p>
          <a:p>
            <a:pPr marL="0" indent="0">
              <a:buNone/>
            </a:pPr>
            <a:r>
              <a:rPr lang="en-US" sz="2400" dirty="0" smtClean="0">
                <a:latin typeface="Arial" pitchFamily="34" charset="0"/>
                <a:cs typeface="Arial" pitchFamily="34" charset="0"/>
              </a:rPr>
              <a:t>                                   27= </a:t>
            </a:r>
            <a:r>
              <a:rPr lang="en-US" sz="2400" i="1" dirty="0" smtClean="0">
                <a:latin typeface="Arial" pitchFamily="34" charset="0"/>
                <a:cs typeface="Arial" pitchFamily="34" charset="0"/>
              </a:rPr>
              <a:t>3</a:t>
            </a:r>
            <a:r>
              <a:rPr lang="en-US" sz="2400" dirty="0" smtClean="0">
                <a:latin typeface="Arial" pitchFamily="34" charset="0"/>
                <a:cs typeface="Arial" pitchFamily="34" charset="0"/>
              </a:rPr>
              <a:t> </a:t>
            </a:r>
            <a:r>
              <a:rPr lang="en-US" sz="2400" dirty="0"/>
              <a:t>• </a:t>
            </a:r>
            <a:r>
              <a:rPr lang="en-US" sz="2400" dirty="0" smtClean="0">
                <a:latin typeface="Arial" pitchFamily="34" charset="0"/>
                <a:cs typeface="Arial" pitchFamily="34" charset="0"/>
              </a:rPr>
              <a:t>8 + 3               27- </a:t>
            </a:r>
            <a:r>
              <a:rPr lang="en-US" sz="2400" i="1" dirty="0" smtClean="0">
                <a:latin typeface="Arial" pitchFamily="34" charset="0"/>
                <a:cs typeface="Arial" pitchFamily="34" charset="0"/>
              </a:rPr>
              <a:t>3</a:t>
            </a:r>
            <a:r>
              <a:rPr lang="en-US" sz="2400" dirty="0" smtClean="0">
                <a:latin typeface="Arial" pitchFamily="34" charset="0"/>
                <a:cs typeface="Arial" pitchFamily="34" charset="0"/>
              </a:rPr>
              <a:t> </a:t>
            </a:r>
            <a:r>
              <a:rPr lang="en-US" sz="2400" dirty="0"/>
              <a:t>• </a:t>
            </a:r>
            <a:r>
              <a:rPr lang="en-US" sz="2400" dirty="0">
                <a:latin typeface="Arial" pitchFamily="34" charset="0"/>
                <a:cs typeface="Arial" pitchFamily="34" charset="0"/>
              </a:rPr>
              <a:t>8 </a:t>
            </a:r>
            <a:r>
              <a:rPr lang="en-US" sz="2400" dirty="0" smtClean="0">
                <a:latin typeface="Arial" pitchFamily="34" charset="0"/>
                <a:cs typeface="Arial" pitchFamily="34" charset="0"/>
              </a:rPr>
              <a:t>  = </a:t>
            </a:r>
            <a:r>
              <a:rPr lang="en-US" sz="2400" dirty="0">
                <a:latin typeface="Arial" pitchFamily="34" charset="0"/>
                <a:cs typeface="Arial" pitchFamily="34" charset="0"/>
              </a:rPr>
              <a:t>3</a:t>
            </a:r>
            <a:endParaRPr lang="en-US" sz="2400" dirty="0" smtClean="0">
              <a:latin typeface="Arial" pitchFamily="34" charset="0"/>
              <a:cs typeface="Arial" pitchFamily="34" charset="0"/>
            </a:endParaRP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8 = </a:t>
            </a:r>
            <a:r>
              <a:rPr lang="en-US" sz="2400" i="1" dirty="0" smtClean="0">
                <a:latin typeface="Arial" pitchFamily="34" charset="0"/>
                <a:cs typeface="Arial" pitchFamily="34" charset="0"/>
              </a:rPr>
              <a:t>2</a:t>
            </a:r>
            <a:r>
              <a:rPr lang="en-US" sz="2400" dirty="0" smtClean="0">
                <a:latin typeface="Arial" pitchFamily="34" charset="0"/>
                <a:cs typeface="Arial" pitchFamily="34" charset="0"/>
              </a:rPr>
              <a:t> </a:t>
            </a:r>
            <a:r>
              <a:rPr lang="en-US" sz="2400" dirty="0"/>
              <a:t>• </a:t>
            </a:r>
            <a:r>
              <a:rPr lang="en-US" sz="2400" dirty="0" smtClean="0">
                <a:latin typeface="Arial" pitchFamily="34" charset="0"/>
                <a:cs typeface="Arial" pitchFamily="34" charset="0"/>
              </a:rPr>
              <a:t>3 </a:t>
            </a:r>
            <a:r>
              <a:rPr lang="en-US" sz="2400" dirty="0">
                <a:latin typeface="Arial" pitchFamily="34" charset="0"/>
                <a:cs typeface="Arial" pitchFamily="34" charset="0"/>
              </a:rPr>
              <a:t>+ 2 </a:t>
            </a:r>
            <a:r>
              <a:rPr lang="en-US" sz="2400" dirty="0" smtClean="0">
                <a:latin typeface="Arial" pitchFamily="34" charset="0"/>
                <a:cs typeface="Arial" pitchFamily="34" charset="0"/>
              </a:rPr>
              <a:t>               8 - </a:t>
            </a:r>
            <a:r>
              <a:rPr lang="en-US" sz="2400" i="1" dirty="0">
                <a:latin typeface="Arial" pitchFamily="34" charset="0"/>
                <a:cs typeface="Arial" pitchFamily="34" charset="0"/>
              </a:rPr>
              <a:t>2</a:t>
            </a:r>
            <a:r>
              <a:rPr lang="en-US" sz="2400" dirty="0">
                <a:latin typeface="Arial" pitchFamily="34" charset="0"/>
                <a:cs typeface="Arial" pitchFamily="34" charset="0"/>
              </a:rPr>
              <a:t> </a:t>
            </a:r>
            <a:r>
              <a:rPr lang="en-US" sz="2400" dirty="0"/>
              <a:t>• </a:t>
            </a:r>
            <a:r>
              <a:rPr lang="en-US" sz="2400" dirty="0">
                <a:latin typeface="Arial" pitchFamily="34" charset="0"/>
                <a:cs typeface="Arial" pitchFamily="34" charset="0"/>
              </a:rPr>
              <a:t>3 </a:t>
            </a:r>
            <a:r>
              <a:rPr lang="en-US" sz="2400" dirty="0" smtClean="0">
                <a:latin typeface="Arial" pitchFamily="34" charset="0"/>
                <a:cs typeface="Arial" pitchFamily="34" charset="0"/>
              </a:rPr>
              <a:t>  = </a:t>
            </a:r>
            <a:r>
              <a:rPr lang="en-US" sz="2400" dirty="0">
                <a:latin typeface="Arial" pitchFamily="34" charset="0"/>
                <a:cs typeface="Arial" pitchFamily="34" charset="0"/>
              </a:rPr>
              <a:t>2</a:t>
            </a:r>
            <a:endParaRPr lang="en-US" sz="2400" dirty="0" smtClean="0">
              <a:latin typeface="Arial" pitchFamily="34" charset="0"/>
              <a:cs typeface="Arial" pitchFamily="34" charset="0"/>
            </a:endParaRP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3 = </a:t>
            </a:r>
            <a:r>
              <a:rPr lang="en-US" sz="2400" i="1" dirty="0" smtClean="0">
                <a:latin typeface="Arial" pitchFamily="34" charset="0"/>
                <a:cs typeface="Arial" pitchFamily="34" charset="0"/>
              </a:rPr>
              <a:t>1</a:t>
            </a:r>
            <a:r>
              <a:rPr lang="en-US" sz="2400" dirty="0" smtClean="0">
                <a:latin typeface="Arial" pitchFamily="34" charset="0"/>
                <a:cs typeface="Arial" pitchFamily="34" charset="0"/>
              </a:rPr>
              <a:t> </a:t>
            </a:r>
            <a:r>
              <a:rPr lang="en-US" sz="2400" dirty="0"/>
              <a:t>• </a:t>
            </a:r>
            <a:r>
              <a:rPr lang="en-US" sz="2400" dirty="0" smtClean="0">
                <a:latin typeface="Arial" pitchFamily="34" charset="0"/>
                <a:cs typeface="Arial" pitchFamily="34" charset="0"/>
              </a:rPr>
              <a:t>2 +1                 3 - </a:t>
            </a:r>
            <a:r>
              <a:rPr lang="en-US" sz="2400" i="1" dirty="0">
                <a:latin typeface="Arial" pitchFamily="34" charset="0"/>
                <a:cs typeface="Arial" pitchFamily="34" charset="0"/>
              </a:rPr>
              <a:t>1</a:t>
            </a:r>
            <a:r>
              <a:rPr lang="en-US" sz="2400" dirty="0">
                <a:latin typeface="Arial" pitchFamily="34" charset="0"/>
                <a:cs typeface="Arial" pitchFamily="34" charset="0"/>
              </a:rPr>
              <a:t> </a:t>
            </a:r>
            <a:r>
              <a:rPr lang="en-US" sz="2400" dirty="0"/>
              <a:t>• </a:t>
            </a:r>
            <a:r>
              <a:rPr lang="en-US" sz="2400" dirty="0">
                <a:latin typeface="Arial" pitchFamily="34" charset="0"/>
                <a:cs typeface="Arial" pitchFamily="34" charset="0"/>
              </a:rPr>
              <a:t>2 </a:t>
            </a:r>
            <a:r>
              <a:rPr lang="en-US" sz="2400" dirty="0" smtClean="0">
                <a:latin typeface="Arial" pitchFamily="34" charset="0"/>
                <a:cs typeface="Arial" pitchFamily="34" charset="0"/>
              </a:rPr>
              <a:t>  = 1 </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2 = </a:t>
            </a:r>
            <a:r>
              <a:rPr lang="en-US" sz="2400" i="1" dirty="0" smtClean="0">
                <a:latin typeface="Arial" pitchFamily="34" charset="0"/>
                <a:cs typeface="Arial" pitchFamily="34" charset="0"/>
              </a:rPr>
              <a:t>2</a:t>
            </a:r>
            <a:r>
              <a:rPr lang="en-US" sz="2400" dirty="0" smtClean="0">
                <a:latin typeface="Arial" pitchFamily="34" charset="0"/>
                <a:cs typeface="Arial" pitchFamily="34" charset="0"/>
              </a:rPr>
              <a:t> </a:t>
            </a:r>
            <a:r>
              <a:rPr lang="en-US" sz="2400" dirty="0"/>
              <a:t>• </a:t>
            </a:r>
            <a:r>
              <a:rPr lang="en-US" sz="2400" dirty="0" smtClean="0">
                <a:latin typeface="Arial" pitchFamily="34" charset="0"/>
                <a:cs typeface="Arial" pitchFamily="34" charset="0"/>
              </a:rPr>
              <a:t>1 +0                                 </a:t>
            </a:r>
          </a:p>
          <a:p>
            <a:pPr marL="0" indent="0">
              <a:buNone/>
            </a:pPr>
            <a:r>
              <a:rPr lang="en-US" sz="2400" dirty="0" smtClean="0">
                <a:latin typeface="Arial" pitchFamily="34" charset="0"/>
                <a:cs typeface="Arial" pitchFamily="34" charset="0"/>
              </a:rPr>
              <a:t>1= 3 </a:t>
            </a:r>
            <a:r>
              <a:rPr lang="en-US" sz="2400" dirty="0">
                <a:latin typeface="Arial" pitchFamily="34" charset="0"/>
                <a:cs typeface="Arial" pitchFamily="34" charset="0"/>
              </a:rPr>
              <a:t>- </a:t>
            </a:r>
            <a:r>
              <a:rPr lang="en-US" sz="2400" i="1" dirty="0">
                <a:latin typeface="Arial" pitchFamily="34" charset="0"/>
                <a:cs typeface="Arial" pitchFamily="34" charset="0"/>
              </a:rPr>
              <a:t>1</a:t>
            </a:r>
            <a:r>
              <a:rPr lang="en-US" sz="2400" dirty="0">
                <a:latin typeface="Arial" pitchFamily="34" charset="0"/>
                <a:cs typeface="Arial" pitchFamily="34" charset="0"/>
              </a:rPr>
              <a:t> </a:t>
            </a:r>
            <a:r>
              <a:rPr lang="en-US" sz="2400" dirty="0"/>
              <a:t>• </a:t>
            </a:r>
            <a:r>
              <a:rPr lang="en-US" sz="2400" dirty="0">
                <a:latin typeface="Arial" pitchFamily="34" charset="0"/>
                <a:cs typeface="Arial" pitchFamily="34" charset="0"/>
              </a:rPr>
              <a:t>2 </a:t>
            </a:r>
            <a:r>
              <a:rPr lang="en-US" sz="2400" dirty="0" smtClean="0">
                <a:latin typeface="Arial" pitchFamily="34" charset="0"/>
                <a:cs typeface="Arial" pitchFamily="34" charset="0"/>
              </a:rPr>
              <a:t>=         3 – </a:t>
            </a:r>
            <a:r>
              <a:rPr lang="en-US" sz="2400" i="1" dirty="0" smtClean="0">
                <a:latin typeface="Arial" pitchFamily="34" charset="0"/>
                <a:cs typeface="Arial" pitchFamily="34" charset="0"/>
              </a:rPr>
              <a:t>1</a:t>
            </a:r>
            <a:r>
              <a:rPr lang="en-US" sz="2400" dirty="0" smtClean="0">
                <a:latin typeface="Arial" pitchFamily="34" charset="0"/>
                <a:cs typeface="Arial" pitchFamily="34" charset="0"/>
              </a:rPr>
              <a:t> (</a:t>
            </a:r>
            <a:r>
              <a:rPr lang="en-US" sz="2400" dirty="0">
                <a:latin typeface="Arial" pitchFamily="34" charset="0"/>
                <a:cs typeface="Arial" pitchFamily="34" charset="0"/>
              </a:rPr>
              <a:t>8 - </a:t>
            </a:r>
            <a:r>
              <a:rPr lang="en-US" sz="2400" i="1" dirty="0">
                <a:latin typeface="Arial" pitchFamily="34" charset="0"/>
                <a:cs typeface="Arial" pitchFamily="34" charset="0"/>
              </a:rPr>
              <a:t>2</a:t>
            </a:r>
            <a:r>
              <a:rPr lang="en-US" sz="2400" dirty="0">
                <a:latin typeface="Arial" pitchFamily="34" charset="0"/>
                <a:cs typeface="Arial" pitchFamily="34" charset="0"/>
              </a:rPr>
              <a:t> </a:t>
            </a:r>
            <a:r>
              <a:rPr lang="en-US" sz="2400" dirty="0"/>
              <a:t>• </a:t>
            </a:r>
            <a:r>
              <a:rPr lang="en-US" sz="2400" dirty="0" smtClean="0">
                <a:latin typeface="Arial" pitchFamily="34" charset="0"/>
                <a:cs typeface="Arial" pitchFamily="34" charset="0"/>
              </a:rPr>
              <a:t>3)    = (</a:t>
            </a:r>
            <a:r>
              <a:rPr lang="en-US" sz="2400" i="1" dirty="0" smtClean="0">
                <a:latin typeface="Arial" pitchFamily="34" charset="0"/>
                <a:cs typeface="Arial" pitchFamily="34" charset="0"/>
              </a:rPr>
              <a:t>-1</a:t>
            </a:r>
            <a:r>
              <a:rPr lang="en-US" sz="2400" dirty="0" smtClean="0">
                <a:latin typeface="Arial" pitchFamily="34" charset="0"/>
                <a:cs typeface="Arial" pitchFamily="34" charset="0"/>
              </a:rPr>
              <a:t>)</a:t>
            </a:r>
            <a:r>
              <a:rPr lang="en-US" sz="2400" dirty="0"/>
              <a:t> </a:t>
            </a:r>
            <a:r>
              <a:rPr lang="en-US" sz="2400" dirty="0" smtClean="0"/>
              <a:t>•</a:t>
            </a:r>
            <a:r>
              <a:rPr lang="en-US" sz="2400" dirty="0" smtClean="0">
                <a:latin typeface="Arial" pitchFamily="34" charset="0"/>
                <a:cs typeface="Arial" pitchFamily="34" charset="0"/>
              </a:rPr>
              <a:t> 8 + </a:t>
            </a:r>
            <a:r>
              <a:rPr lang="en-US" sz="2400" i="1" dirty="0" smtClean="0">
                <a:latin typeface="Arial" pitchFamily="34" charset="0"/>
                <a:cs typeface="Arial" pitchFamily="34" charset="0"/>
              </a:rPr>
              <a:t>3</a:t>
            </a:r>
            <a:r>
              <a:rPr lang="en-US" sz="2400" dirty="0" smtClean="0">
                <a:latin typeface="Arial" pitchFamily="34" charset="0"/>
                <a:cs typeface="Arial" pitchFamily="34" charset="0"/>
              </a:rPr>
              <a:t> </a:t>
            </a:r>
            <a:r>
              <a:rPr lang="en-US" sz="2400" dirty="0"/>
              <a:t>• </a:t>
            </a:r>
            <a:r>
              <a:rPr lang="en-US" sz="2400" dirty="0" smtClean="0">
                <a:latin typeface="Arial" pitchFamily="34" charset="0"/>
                <a:cs typeface="Arial" pitchFamily="34" charset="0"/>
              </a:rPr>
              <a:t>3</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1</a:t>
            </a:r>
            <a:r>
              <a:rPr lang="en-US" sz="2400" dirty="0" smtClean="0">
                <a:latin typeface="Arial" pitchFamily="34" charset="0"/>
                <a:cs typeface="Arial" pitchFamily="34" charset="0"/>
              </a:rPr>
              <a:t>)</a:t>
            </a:r>
            <a:r>
              <a:rPr lang="en-US" sz="2400" dirty="0"/>
              <a:t> •</a:t>
            </a:r>
            <a:r>
              <a:rPr lang="en-US" sz="2400" dirty="0">
                <a:latin typeface="Arial" pitchFamily="34" charset="0"/>
                <a:cs typeface="Arial" pitchFamily="34" charset="0"/>
              </a:rPr>
              <a:t> </a:t>
            </a:r>
            <a:r>
              <a:rPr lang="en-US" sz="2400" dirty="0" smtClean="0">
                <a:latin typeface="Arial" pitchFamily="34" charset="0"/>
                <a:cs typeface="Arial" pitchFamily="34" charset="0"/>
              </a:rPr>
              <a:t>8 </a:t>
            </a:r>
            <a:r>
              <a:rPr lang="en-US" sz="2400" dirty="0">
                <a:solidFill>
                  <a:prstClr val="black"/>
                </a:solidFill>
                <a:latin typeface="Arial" pitchFamily="34" charset="0"/>
                <a:cs typeface="Arial" pitchFamily="34" charset="0"/>
              </a:rPr>
              <a:t>+ </a:t>
            </a:r>
            <a:r>
              <a:rPr lang="en-US" sz="2400" i="1" dirty="0">
                <a:solidFill>
                  <a:prstClr val="black"/>
                </a:solidFill>
                <a:latin typeface="Arial" pitchFamily="34" charset="0"/>
                <a:cs typeface="Arial" pitchFamily="34" charset="0"/>
              </a:rPr>
              <a:t>3</a:t>
            </a:r>
            <a:r>
              <a:rPr lang="en-US" sz="2400" dirty="0">
                <a:solidFill>
                  <a:prstClr val="black"/>
                </a:solidFill>
                <a:latin typeface="Arial" pitchFamily="34" charset="0"/>
                <a:cs typeface="Arial" pitchFamily="34" charset="0"/>
              </a:rPr>
              <a:t> </a:t>
            </a:r>
            <a:r>
              <a:rPr lang="en-US" sz="2400" dirty="0" smtClean="0">
                <a:solidFill>
                  <a:prstClr val="black"/>
                </a:solidFill>
                <a:latin typeface="Arial" pitchFamily="34" charset="0"/>
                <a:cs typeface="Arial" pitchFamily="34" charset="0"/>
              </a:rPr>
              <a:t>(</a:t>
            </a:r>
            <a:r>
              <a:rPr lang="en-US" sz="2400" dirty="0">
                <a:latin typeface="Arial" pitchFamily="34" charset="0"/>
                <a:cs typeface="Arial" pitchFamily="34" charset="0"/>
              </a:rPr>
              <a:t>27- </a:t>
            </a:r>
            <a:r>
              <a:rPr lang="en-US" sz="2400" i="1" dirty="0">
                <a:latin typeface="Arial" pitchFamily="34" charset="0"/>
                <a:cs typeface="Arial" pitchFamily="34" charset="0"/>
              </a:rPr>
              <a:t>3</a:t>
            </a:r>
            <a:r>
              <a:rPr lang="en-US" sz="2400" dirty="0">
                <a:latin typeface="Arial" pitchFamily="34" charset="0"/>
                <a:cs typeface="Arial" pitchFamily="34" charset="0"/>
              </a:rPr>
              <a:t> </a:t>
            </a:r>
            <a:r>
              <a:rPr lang="en-US" sz="2400" dirty="0"/>
              <a:t>• </a:t>
            </a:r>
            <a:r>
              <a:rPr lang="en-US" sz="2400" dirty="0">
                <a:latin typeface="Arial" pitchFamily="34" charset="0"/>
                <a:cs typeface="Arial" pitchFamily="34" charset="0"/>
              </a:rPr>
              <a:t>8 </a:t>
            </a:r>
            <a:r>
              <a:rPr lang="en-US" sz="2400" dirty="0" smtClean="0">
                <a:latin typeface="Arial" pitchFamily="34" charset="0"/>
                <a:cs typeface="Arial" pitchFamily="34" charset="0"/>
              </a:rPr>
              <a:t>) =</a:t>
            </a: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3</a:t>
            </a:r>
            <a:r>
              <a:rPr lang="en-US" sz="2400" dirty="0" smtClean="0"/>
              <a:t> • 27 + </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-10</a:t>
            </a:r>
            <a:r>
              <a:rPr lang="en-US" sz="2400" dirty="0" smtClean="0">
                <a:latin typeface="Arial" pitchFamily="34" charset="0"/>
                <a:cs typeface="Arial" pitchFamily="34" charset="0"/>
              </a:rPr>
              <a:t>)</a:t>
            </a:r>
            <a:r>
              <a:rPr lang="en-US" sz="2400" dirty="0" smtClean="0"/>
              <a:t> </a:t>
            </a:r>
            <a:r>
              <a:rPr lang="en-US" sz="2400" dirty="0"/>
              <a:t>•</a:t>
            </a:r>
            <a:r>
              <a:rPr lang="en-US" sz="2400" dirty="0">
                <a:latin typeface="Arial" pitchFamily="34" charset="0"/>
                <a:cs typeface="Arial" pitchFamily="34" charset="0"/>
              </a:rPr>
              <a:t> </a:t>
            </a:r>
            <a:r>
              <a:rPr lang="en-US" sz="2400" dirty="0" smtClean="0">
                <a:latin typeface="Arial" pitchFamily="34" charset="0"/>
                <a:cs typeface="Arial" pitchFamily="34" charset="0"/>
              </a:rPr>
              <a:t>8        </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 </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33F8E4F1-BB81-7A41-A63C-648612BCA30C}" type="slidenum">
              <a:rPr lang="en-US">
                <a:solidFill>
                  <a:srgbClr val="898989"/>
                </a:solidFill>
              </a:rPr>
              <a:pPr eaLnBrk="1" hangingPunct="1"/>
              <a:t>19</a:t>
            </a:fld>
            <a:endParaRPr lang="en-US">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Announcements</a:t>
            </a:r>
          </a:p>
        </p:txBody>
      </p:sp>
      <p:sp>
        <p:nvSpPr>
          <p:cNvPr id="3075" name="Content Placeholder 2"/>
          <p:cNvSpPr>
            <a:spLocks noGrp="1"/>
          </p:cNvSpPr>
          <p:nvPr>
            <p:ph idx="1"/>
          </p:nvPr>
        </p:nvSpPr>
        <p:spPr/>
        <p:txBody>
          <a:bodyPr>
            <a:normAutofit/>
          </a:bodyPr>
          <a:lstStyle/>
          <a:p>
            <a:pPr eaLnBrk="1" hangingPunct="1">
              <a:defRPr/>
            </a:pPr>
            <a:r>
              <a:rPr lang="en-US" dirty="0" smtClean="0"/>
              <a:t>Reading assignments</a:t>
            </a:r>
          </a:p>
          <a:p>
            <a:pPr lvl="1" eaLnBrk="1" hangingPunct="1">
              <a:defRPr/>
            </a:pPr>
            <a:r>
              <a:rPr lang="en-US" dirty="0" smtClean="0"/>
              <a:t>Today : </a:t>
            </a:r>
          </a:p>
          <a:p>
            <a:pPr lvl="2" eaLnBrk="1" hangingPunct="1">
              <a:defRPr/>
            </a:pPr>
            <a:r>
              <a:rPr lang="en-US" dirty="0" smtClean="0"/>
              <a:t>7</a:t>
            </a:r>
            <a:r>
              <a:rPr lang="en-US" baseline="30000" dirty="0" smtClean="0"/>
              <a:t>th</a:t>
            </a:r>
            <a:r>
              <a:rPr lang="en-US" dirty="0" smtClean="0"/>
              <a:t> Edition:  4.3-4.4 (the rest of the chapter is interesting!)</a:t>
            </a:r>
            <a:endParaRPr lang="en-US" dirty="0"/>
          </a:p>
          <a:p>
            <a:pPr lvl="2" eaLnBrk="1" hangingPunct="1">
              <a:defRPr/>
            </a:pPr>
            <a:r>
              <a:rPr lang="en-US" dirty="0"/>
              <a:t>6</a:t>
            </a:r>
            <a:r>
              <a:rPr lang="en-US" baseline="30000" dirty="0"/>
              <a:t>th</a:t>
            </a:r>
            <a:r>
              <a:rPr lang="en-US" dirty="0"/>
              <a:t> </a:t>
            </a:r>
            <a:r>
              <a:rPr lang="en-US" dirty="0" smtClean="0"/>
              <a:t>Edition:  3.5, 3.6	 </a:t>
            </a:r>
            <a:endParaRPr lang="en-US" dirty="0"/>
          </a:p>
          <a:p>
            <a:pPr lvl="1" eaLnBrk="1" hangingPunct="1">
              <a:defRPr/>
            </a:pPr>
            <a:r>
              <a:rPr lang="en-US" dirty="0" smtClean="0"/>
              <a:t>Monday: Mathematical Induction</a:t>
            </a:r>
          </a:p>
          <a:p>
            <a:pPr lvl="2" eaLnBrk="1" hangingPunct="1">
              <a:buFont typeface="Arial" pitchFamily="34" charset="0"/>
              <a:buChar char="•"/>
              <a:defRPr/>
            </a:pPr>
            <a:r>
              <a:rPr lang="en-US" dirty="0" smtClean="0"/>
              <a:t>7</a:t>
            </a:r>
            <a:r>
              <a:rPr lang="en-US" baseline="30000" dirty="0" smtClean="0"/>
              <a:t>th</a:t>
            </a:r>
            <a:r>
              <a:rPr lang="en-US" dirty="0" smtClean="0"/>
              <a:t> Edition: 5.1, 5.2</a:t>
            </a:r>
          </a:p>
          <a:p>
            <a:pPr lvl="2" eaLnBrk="1" hangingPunct="1">
              <a:buFont typeface="Arial" pitchFamily="34" charset="0"/>
              <a:buChar char="•"/>
              <a:defRPr/>
            </a:pPr>
            <a:r>
              <a:rPr lang="en-US" dirty="0" smtClean="0"/>
              <a:t>6</a:t>
            </a:r>
            <a:r>
              <a:rPr lang="en-US" baseline="30000" dirty="0" smtClean="0"/>
              <a:t>th</a:t>
            </a:r>
            <a:r>
              <a:rPr lang="en-US" dirty="0" smtClean="0"/>
              <a:t> Edition: 4.1, 4.2</a:t>
            </a:r>
          </a:p>
          <a:p>
            <a:pPr lvl="1" eaLnBrk="1" hangingPunct="1">
              <a:defRPr/>
            </a:pPr>
            <a:endParaRPr lang="en-US" dirty="0" smtClean="0"/>
          </a:p>
          <a:p>
            <a:pPr lvl="2" eaLnBrk="1" hangingPunct="1">
              <a:defRPr/>
            </a:pPr>
            <a:endParaRPr lang="en-US" dirty="0" smtClean="0"/>
          </a:p>
          <a:p>
            <a:pPr marL="457200" lvl="1" indent="0" eaLnBrk="1" hangingPunct="1">
              <a:buFont typeface="Arial" charset="0"/>
              <a:buNone/>
              <a:defRPr/>
            </a:pPr>
            <a:endParaRPr lang="en-US" dirty="0" smtClean="0"/>
          </a:p>
        </p:txBody>
      </p:sp>
      <p:sp>
        <p:nvSpPr>
          <p:cNvPr id="6" name="Slide Number Placeholder 5"/>
          <p:cNvSpPr>
            <a:spLocks noGrp="1"/>
          </p:cNvSpPr>
          <p:nvPr>
            <p:ph type="sldNum" sz="quarter" idx="12"/>
          </p:nvPr>
        </p:nvSpPr>
        <p:spPr/>
        <p:txBody>
          <a:bodyPr/>
          <a:lstStyle/>
          <a:p>
            <a:pPr>
              <a:defRPr/>
            </a:pPr>
            <a:fld id="{E5031714-355C-4ED0-A86B-77D769164B32}" type="slidenum">
              <a:rPr lang="en-US" smtClean="0"/>
              <a:pPr>
                <a:defRPr/>
              </a:pPr>
              <a:t>2</a:t>
            </a:fld>
            <a:endParaRPr lang="en-US"/>
          </a:p>
        </p:txBody>
      </p:sp>
    </p:spTree>
    <p:extLst>
      <p:ext uri="{BB962C8B-B14F-4D97-AF65-F5344CB8AC3E}">
        <p14:creationId xmlns:p14="http://schemas.microsoft.com/office/powerpoint/2010/main" val="3727437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latin typeface="Calibri" charset="0"/>
              </a:rPr>
              <a:t>Multiplicative Inverse mod m</a:t>
            </a:r>
          </a:p>
        </p:txBody>
      </p:sp>
      <p:sp>
        <p:nvSpPr>
          <p:cNvPr id="20483" name="Content Placeholder 2"/>
          <p:cNvSpPr>
            <a:spLocks noGrp="1"/>
          </p:cNvSpPr>
          <p:nvPr>
            <p:ph idx="1"/>
          </p:nvPr>
        </p:nvSpPr>
        <p:spPr/>
        <p:txBody>
          <a:bodyPr/>
          <a:lstStyle/>
          <a:p>
            <a:pPr marL="0" indent="0">
              <a:buFont typeface="Arial" charset="0"/>
              <a:buNone/>
            </a:pPr>
            <a:r>
              <a:rPr lang="en-US" dirty="0">
                <a:latin typeface="Calibri" charset="0"/>
              </a:rPr>
              <a:t>Suppose GCD(a, m) = 1</a:t>
            </a:r>
          </a:p>
          <a:p>
            <a:pPr marL="0" indent="0">
              <a:buFont typeface="Arial" charset="0"/>
              <a:buNone/>
            </a:pPr>
            <a:endParaRPr lang="en-US" dirty="0">
              <a:latin typeface="Calibri" charset="0"/>
            </a:endParaRPr>
          </a:p>
          <a:p>
            <a:pPr marL="0" indent="0">
              <a:buFont typeface="Arial" charset="0"/>
              <a:buNone/>
            </a:pPr>
            <a:r>
              <a:rPr lang="en-US" dirty="0">
                <a:latin typeface="Calibri" charset="0"/>
              </a:rPr>
              <a:t>By </a:t>
            </a:r>
            <a:r>
              <a:rPr lang="en-US" dirty="0" err="1" smtClean="0">
                <a:latin typeface="Calibri" charset="0"/>
              </a:rPr>
              <a:t>Bézoit’s</a:t>
            </a:r>
            <a:r>
              <a:rPr lang="en-US" dirty="0" smtClean="0">
                <a:latin typeface="Calibri" charset="0"/>
              </a:rPr>
              <a:t> </a:t>
            </a:r>
            <a:r>
              <a:rPr lang="en-US" dirty="0">
                <a:latin typeface="Calibri" charset="0"/>
              </a:rPr>
              <a:t>Theorem, there exist integers s and t such that </a:t>
            </a:r>
            <a:r>
              <a:rPr lang="en-US" dirty="0" err="1">
                <a:latin typeface="Calibri" charset="0"/>
              </a:rPr>
              <a:t>sa</a:t>
            </a:r>
            <a:r>
              <a:rPr lang="en-US" dirty="0">
                <a:latin typeface="Calibri" charset="0"/>
              </a:rPr>
              <a:t> + tm = 1.</a:t>
            </a:r>
          </a:p>
          <a:p>
            <a:pPr marL="0" indent="0">
              <a:buFont typeface="Arial" charset="0"/>
              <a:buNone/>
            </a:pPr>
            <a:endParaRPr lang="en-US" dirty="0">
              <a:latin typeface="Calibri" charset="0"/>
            </a:endParaRPr>
          </a:p>
          <a:p>
            <a:pPr marL="0" indent="0">
              <a:buFont typeface="Arial" charset="0"/>
              <a:buNone/>
            </a:pPr>
            <a:r>
              <a:rPr lang="en-US" dirty="0">
                <a:latin typeface="Calibri" charset="0"/>
              </a:rPr>
              <a:t>s is the multiplicative inverse of a:</a:t>
            </a:r>
          </a:p>
          <a:p>
            <a:pPr marL="0" indent="0">
              <a:buFont typeface="Arial" charset="0"/>
              <a:buNone/>
            </a:pPr>
            <a:r>
              <a:rPr lang="en-US" dirty="0">
                <a:latin typeface="Calibri" charset="0"/>
              </a:rPr>
              <a:t>	1 = (</a:t>
            </a:r>
            <a:r>
              <a:rPr lang="en-US" dirty="0" err="1">
                <a:latin typeface="Calibri" charset="0"/>
              </a:rPr>
              <a:t>sa</a:t>
            </a:r>
            <a:r>
              <a:rPr lang="en-US" dirty="0">
                <a:latin typeface="Calibri" charset="0"/>
              </a:rPr>
              <a:t> + tm) mod m = </a:t>
            </a:r>
            <a:r>
              <a:rPr lang="en-US" dirty="0" err="1">
                <a:latin typeface="Calibri" charset="0"/>
              </a:rPr>
              <a:t>sa</a:t>
            </a:r>
            <a:r>
              <a:rPr lang="en-US" dirty="0">
                <a:latin typeface="Calibri" charset="0"/>
              </a:rPr>
              <a:t> mod m</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B474D1E-BCD4-4543-A50A-A9972FB08E76}" type="slidenum">
              <a:rPr lang="en-US">
                <a:solidFill>
                  <a:srgbClr val="898989"/>
                </a:solidFill>
              </a:rPr>
              <a:pPr eaLnBrk="1" hangingPunct="1"/>
              <a:t>20</a:t>
            </a:fld>
            <a:endParaRPr lang="en-US">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Modular Equations</a:t>
            </a:r>
            <a:endParaRPr lang="en-US" dirty="0"/>
          </a:p>
        </p:txBody>
      </p:sp>
      <p:sp>
        <p:nvSpPr>
          <p:cNvPr id="3" name="Content Placeholder 2"/>
          <p:cNvSpPr>
            <a:spLocks noGrp="1"/>
          </p:cNvSpPr>
          <p:nvPr>
            <p:ph idx="1"/>
          </p:nvPr>
        </p:nvSpPr>
        <p:spPr/>
        <p:txBody>
          <a:bodyPr/>
          <a:lstStyle/>
          <a:p>
            <a:pPr marL="0" indent="0">
              <a:buNone/>
            </a:pPr>
            <a:r>
              <a:rPr lang="en-US" dirty="0" smtClean="0"/>
              <a:t>Solving ax ≡ b (mod m)  for  unknown x when </a:t>
            </a:r>
            <a:r>
              <a:rPr lang="en-US" dirty="0" err="1" smtClean="0"/>
              <a:t>gcd</a:t>
            </a:r>
            <a:r>
              <a:rPr lang="en-US" dirty="0" smtClean="0"/>
              <a:t>(</a:t>
            </a:r>
            <a:r>
              <a:rPr lang="en-US" dirty="0" err="1" smtClean="0"/>
              <a:t>a,m</a:t>
            </a:r>
            <a:r>
              <a:rPr lang="en-US" dirty="0" smtClean="0"/>
              <a:t>)=1.</a:t>
            </a:r>
          </a:p>
          <a:p>
            <a:pPr marL="0" indent="0">
              <a:buNone/>
            </a:pPr>
            <a:endParaRPr lang="en-US" dirty="0"/>
          </a:p>
          <a:p>
            <a:pPr marL="514350" indent="-514350">
              <a:buAutoNum type="arabicPeriod"/>
            </a:pPr>
            <a:r>
              <a:rPr lang="en-US" dirty="0" smtClean="0"/>
              <a:t>Find s such that </a:t>
            </a:r>
            <a:r>
              <a:rPr lang="en-US" dirty="0" err="1" smtClean="0"/>
              <a:t>sa+tm</a:t>
            </a:r>
            <a:r>
              <a:rPr lang="en-US" dirty="0" smtClean="0"/>
              <a:t>=1</a:t>
            </a:r>
          </a:p>
          <a:p>
            <a:pPr marL="514350" indent="-514350">
              <a:buAutoNum type="arabicPeriod"/>
            </a:pPr>
            <a:r>
              <a:rPr lang="en-US" dirty="0" smtClean="0"/>
              <a:t>Compute a</a:t>
            </a:r>
            <a:r>
              <a:rPr lang="en-US" baseline="30000" dirty="0" smtClean="0"/>
              <a:t>-1</a:t>
            </a:r>
            <a:r>
              <a:rPr lang="en-US" dirty="0" smtClean="0"/>
              <a:t>= s mod m, the multiplicative inverse of a modulo m</a:t>
            </a:r>
          </a:p>
          <a:p>
            <a:pPr marL="514350" indent="-514350">
              <a:buAutoNum type="arabicPeriod"/>
            </a:pPr>
            <a:r>
              <a:rPr lang="en-US" dirty="0" smtClean="0"/>
              <a:t>Set x = (a</a:t>
            </a:r>
            <a:r>
              <a:rPr lang="en-US" baseline="30000" dirty="0" smtClean="0"/>
              <a:t>-1</a:t>
            </a:r>
            <a:r>
              <a:rPr lang="en-US" dirty="0"/>
              <a:t> •</a:t>
            </a:r>
            <a:r>
              <a:rPr lang="en-US" dirty="0" smtClean="0"/>
              <a:t> b) mod m</a:t>
            </a:r>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219DCC6D-0A13-634B-950F-2C9E5517C280}" type="slidenum">
              <a:rPr lang="en-US" smtClean="0"/>
              <a:pPr/>
              <a:t>21</a:t>
            </a:fld>
            <a:endParaRPr lang="en-US"/>
          </a:p>
        </p:txBody>
      </p:sp>
    </p:spTree>
    <p:extLst>
      <p:ext uri="{BB962C8B-B14F-4D97-AF65-F5344CB8AC3E}">
        <p14:creationId xmlns:p14="http://schemas.microsoft.com/office/powerpoint/2010/main" val="2496284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a:latin typeface="Calibri" charset="0"/>
              </a:rPr>
              <a:t>Multiplicative Cipher:  f(x) = ax mod m</a:t>
            </a:r>
          </a:p>
        </p:txBody>
      </p:sp>
      <p:sp>
        <p:nvSpPr>
          <p:cNvPr id="19459" name="Content Placeholder 2"/>
          <p:cNvSpPr>
            <a:spLocks noGrp="1"/>
          </p:cNvSpPr>
          <p:nvPr>
            <p:ph idx="1"/>
          </p:nvPr>
        </p:nvSpPr>
        <p:spPr>
          <a:xfrm>
            <a:off x="457200" y="1600200"/>
            <a:ext cx="8229600" cy="1905000"/>
          </a:xfrm>
        </p:spPr>
        <p:txBody>
          <a:bodyPr/>
          <a:lstStyle/>
          <a:p>
            <a:pPr marL="0" indent="0">
              <a:buFont typeface="Arial" charset="0"/>
              <a:buNone/>
            </a:pPr>
            <a:r>
              <a:rPr lang="en-US">
                <a:latin typeface="Calibri" charset="0"/>
              </a:rPr>
              <a:t>For a multiplicative cipher to be invertible:</a:t>
            </a:r>
          </a:p>
          <a:p>
            <a:pPr marL="0" indent="0">
              <a:buFont typeface="Arial" charset="0"/>
              <a:buNone/>
            </a:pPr>
            <a:r>
              <a:rPr lang="en-US">
                <a:latin typeface="Calibri" charset="0"/>
              </a:rPr>
              <a:t>	f(x) = ax mod m : {0, m-1} → {0, m-1}</a:t>
            </a:r>
          </a:p>
          <a:p>
            <a:pPr marL="0" indent="0">
              <a:buFont typeface="Arial" charset="0"/>
              <a:buNone/>
            </a:pPr>
            <a:r>
              <a:rPr lang="en-US">
                <a:latin typeface="Calibri" charset="0"/>
              </a:rPr>
              <a:t>	must be one to one and onto</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3D708941-4BA7-D341-9B29-4B6C14EC7EBD}" type="slidenum">
              <a:rPr lang="en-US">
                <a:solidFill>
                  <a:srgbClr val="898989"/>
                </a:solidFill>
              </a:rPr>
              <a:pPr eaLnBrk="1" hangingPunct="1"/>
              <a:t>22</a:t>
            </a:fld>
            <a:endParaRPr lang="en-US">
              <a:solidFill>
                <a:srgbClr val="898989"/>
              </a:solidFill>
            </a:endParaRPr>
          </a:p>
        </p:txBody>
      </p:sp>
      <p:sp>
        <p:nvSpPr>
          <p:cNvPr id="9" name="TextBox 8"/>
          <p:cNvSpPr txBox="1"/>
          <p:nvPr/>
        </p:nvSpPr>
        <p:spPr>
          <a:xfrm>
            <a:off x="533400" y="3962400"/>
            <a:ext cx="7924800" cy="1384300"/>
          </a:xfrm>
          <a:prstGeom prst="rect">
            <a:avLst/>
          </a:prstGeom>
          <a:solidFill>
            <a:schemeClr val="accent2">
              <a:lumMod val="20000"/>
              <a:lumOff val="80000"/>
            </a:schemeClr>
          </a:solidFill>
          <a:ln>
            <a:solidFill>
              <a:schemeClr val="accent2">
                <a:lumMod val="75000"/>
              </a:schemeClr>
            </a:solidFill>
          </a:ln>
        </p:spPr>
        <p:txBody>
          <a:bodyPr>
            <a:spAutoFit/>
          </a:bodyPr>
          <a:lstStyle/>
          <a:p>
            <a:pPr>
              <a:defRPr/>
            </a:pPr>
            <a:r>
              <a:rPr lang="en-US" sz="2800" dirty="0">
                <a:ea typeface="MS PGothic" pitchFamily="34" charset="-128"/>
                <a:cs typeface="+mn-cs"/>
              </a:rPr>
              <a:t>Lemma:  If there is an integer b such that </a:t>
            </a:r>
          </a:p>
          <a:p>
            <a:pPr>
              <a:defRPr/>
            </a:pPr>
            <a:r>
              <a:rPr lang="en-US" sz="2800" dirty="0" err="1">
                <a:ea typeface="MS PGothic" pitchFamily="34" charset="-128"/>
                <a:cs typeface="+mn-cs"/>
              </a:rPr>
              <a:t>ab</a:t>
            </a:r>
            <a:r>
              <a:rPr lang="en-US" sz="2800" dirty="0">
                <a:ea typeface="MS PGothic" pitchFamily="34" charset="-128"/>
                <a:cs typeface="+mn-cs"/>
              </a:rPr>
              <a:t> mod m = 1, then the function f(x) = ax mod m is one to one and onto.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lstStyle/>
          <a:p>
            <a:r>
              <a:rPr lang="en-US" dirty="0" smtClean="0"/>
              <a:t>Fast modular exponentiation</a:t>
            </a:r>
          </a:p>
        </p:txBody>
      </p:sp>
      <p:pic>
        <p:nvPicPr>
          <p:cNvPr id="51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00200"/>
            <a:ext cx="7667625"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4488CE33-BDF7-4CEE-B726-4104EC63BB3F}" type="slidenum">
              <a:rPr lang="en-US" smtClean="0"/>
              <a:pPr>
                <a:defRPr/>
              </a:pPr>
              <a:t>3</a:t>
            </a:fld>
            <a:endParaRPr lang="en-US"/>
          </a:p>
        </p:txBody>
      </p:sp>
    </p:spTree>
    <p:extLst>
      <p:ext uri="{BB962C8B-B14F-4D97-AF65-F5344CB8AC3E}">
        <p14:creationId xmlns:p14="http://schemas.microsoft.com/office/powerpoint/2010/main" val="2926689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custDataLst>
              <p:tags r:id="rId1"/>
            </p:custDataLst>
          </p:nvPr>
        </p:nvSpPr>
        <p:spPr/>
        <p:txBody>
          <a:bodyPr/>
          <a:lstStyle/>
          <a:p>
            <a:r>
              <a:rPr lang="en-US" dirty="0">
                <a:latin typeface="Calibri" charset="0"/>
              </a:rPr>
              <a:t>Fast exponentiation algorithm </a:t>
            </a:r>
          </a:p>
        </p:txBody>
      </p:sp>
      <p:sp>
        <p:nvSpPr>
          <p:cNvPr id="21507" name="Content Placeholder 2"/>
          <p:cNvSpPr>
            <a:spLocks noGrp="1"/>
          </p:cNvSpPr>
          <p:nvPr>
            <p:ph idx="1"/>
            <p:custDataLst>
              <p:tags r:id="rId2"/>
            </p:custDataLst>
          </p:nvPr>
        </p:nvSpPr>
        <p:spPr>
          <a:xfrm>
            <a:off x="457200" y="1600200"/>
            <a:ext cx="8229600" cy="1219200"/>
          </a:xfrm>
        </p:spPr>
        <p:txBody>
          <a:bodyPr/>
          <a:lstStyle/>
          <a:p>
            <a:r>
              <a:rPr lang="en-US">
                <a:latin typeface="Calibri" charset="0"/>
              </a:rPr>
              <a:t>What if the exponent is not a power of two?</a:t>
            </a:r>
          </a:p>
        </p:txBody>
      </p:sp>
      <p:sp>
        <p:nvSpPr>
          <p:cNvPr id="21508" name="TextBox 3"/>
          <p:cNvSpPr txBox="1">
            <a:spLocks noChangeArrowheads="1"/>
          </p:cNvSpPr>
          <p:nvPr>
            <p:custDataLst>
              <p:tags r:id="rId3"/>
            </p:custDataLst>
          </p:nvPr>
        </p:nvSpPr>
        <p:spPr bwMode="auto">
          <a:xfrm>
            <a:off x="533400" y="3048000"/>
            <a:ext cx="7943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dirty="0"/>
              <a:t>81453 = 2</a:t>
            </a:r>
            <a:r>
              <a:rPr lang="en-US" sz="2400" baseline="30000" dirty="0"/>
              <a:t>16</a:t>
            </a:r>
            <a:r>
              <a:rPr lang="en-US" sz="2400" dirty="0"/>
              <a:t> + 2</a:t>
            </a:r>
            <a:r>
              <a:rPr lang="en-US" sz="2400" baseline="30000" dirty="0"/>
              <a:t>13</a:t>
            </a:r>
            <a:r>
              <a:rPr lang="en-US" sz="2400" dirty="0"/>
              <a:t> + 2</a:t>
            </a:r>
            <a:r>
              <a:rPr lang="en-US" sz="2400" baseline="30000" dirty="0"/>
              <a:t>12</a:t>
            </a:r>
            <a:r>
              <a:rPr lang="en-US" sz="2400" dirty="0"/>
              <a:t> + 2</a:t>
            </a:r>
            <a:r>
              <a:rPr lang="en-US" sz="2400" baseline="30000" dirty="0"/>
              <a:t>11</a:t>
            </a:r>
            <a:r>
              <a:rPr lang="en-US" sz="2400" dirty="0"/>
              <a:t> + 2</a:t>
            </a:r>
            <a:r>
              <a:rPr lang="en-US" sz="2400" baseline="30000" dirty="0"/>
              <a:t>10</a:t>
            </a:r>
            <a:r>
              <a:rPr lang="en-US" sz="2400" dirty="0"/>
              <a:t> + 2</a:t>
            </a:r>
            <a:r>
              <a:rPr lang="en-US" sz="2400" baseline="30000" dirty="0"/>
              <a:t>9</a:t>
            </a:r>
            <a:r>
              <a:rPr lang="en-US" sz="2400" dirty="0"/>
              <a:t> + 2</a:t>
            </a:r>
            <a:r>
              <a:rPr lang="en-US" sz="2400" baseline="30000" dirty="0"/>
              <a:t>5</a:t>
            </a:r>
            <a:r>
              <a:rPr lang="en-US" sz="2400" dirty="0"/>
              <a:t> + 2</a:t>
            </a:r>
            <a:r>
              <a:rPr lang="en-US" sz="2400" baseline="30000" dirty="0"/>
              <a:t>3</a:t>
            </a:r>
            <a:r>
              <a:rPr lang="en-US" sz="2400" dirty="0"/>
              <a:t> + 2</a:t>
            </a:r>
            <a:r>
              <a:rPr lang="en-US" sz="2400" baseline="30000" dirty="0"/>
              <a:t>2</a:t>
            </a:r>
            <a:r>
              <a:rPr lang="en-US" sz="2400" dirty="0"/>
              <a:t> + 2</a:t>
            </a:r>
            <a:r>
              <a:rPr lang="en-US" sz="2400" baseline="30000" dirty="0"/>
              <a:t>0</a:t>
            </a:r>
          </a:p>
        </p:txBody>
      </p:sp>
      <p:sp>
        <p:nvSpPr>
          <p:cNvPr id="21509" name="TextBox 4"/>
          <p:cNvSpPr txBox="1">
            <a:spLocks noChangeArrowheads="1"/>
          </p:cNvSpPr>
          <p:nvPr>
            <p:custDataLst>
              <p:tags r:id="rId4"/>
            </p:custDataLst>
          </p:nvPr>
        </p:nvSpPr>
        <p:spPr bwMode="auto">
          <a:xfrm>
            <a:off x="533400" y="5192018"/>
            <a:ext cx="824456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3200" dirty="0" smtClean="0"/>
              <a:t>The </a:t>
            </a:r>
            <a:r>
              <a:rPr lang="en-US" sz="3200" dirty="0"/>
              <a:t>fast exponentiation algorithm computes </a:t>
            </a:r>
          </a:p>
          <a:p>
            <a:pPr eaLnBrk="1" hangingPunct="1"/>
            <a:r>
              <a:rPr lang="en-US" sz="3200" dirty="0"/>
              <a:t>a</a:t>
            </a:r>
            <a:r>
              <a:rPr lang="en-US" sz="3200" baseline="30000" dirty="0"/>
              <a:t>n</a:t>
            </a:r>
            <a:r>
              <a:rPr lang="en-US" sz="3200" dirty="0"/>
              <a:t> mod </a:t>
            </a:r>
            <a:r>
              <a:rPr lang="en-US" sz="3200" dirty="0" smtClean="0"/>
              <a:t>m </a:t>
            </a:r>
            <a:r>
              <a:rPr lang="en-US" sz="3200" dirty="0"/>
              <a:t>in time O(log n)</a:t>
            </a:r>
          </a:p>
        </p:txBody>
      </p:sp>
      <p:sp>
        <p:nvSpPr>
          <p:cNvPr id="4" name="Slide Number Placeholder 3"/>
          <p:cNvSpPr>
            <a:spLocks noGrp="1"/>
          </p:cNvSpPr>
          <p:nvPr>
            <p:ph type="sldNum" sz="quarter" idx="12"/>
          </p:nvPr>
        </p:nvSpPr>
        <p:spPr/>
        <p:txBody>
          <a:bodyPr/>
          <a:lstStyle/>
          <a:p>
            <a:fld id="{ADAE87E6-1845-084C-8549-93C540FA780D}" type="slidenum">
              <a:rPr lang="en-US" smtClean="0"/>
              <a:pPr/>
              <a:t>4</a:t>
            </a:fld>
            <a:endParaRPr lang="en-US"/>
          </a:p>
        </p:txBody>
      </p:sp>
      <p:sp>
        <p:nvSpPr>
          <p:cNvPr id="5" name="Rectangle 4"/>
          <p:cNvSpPr/>
          <p:nvPr/>
        </p:nvSpPr>
        <p:spPr>
          <a:xfrm>
            <a:off x="609600" y="3805479"/>
            <a:ext cx="6885026" cy="584775"/>
          </a:xfrm>
          <a:prstGeom prst="rect">
            <a:avLst/>
          </a:prstGeom>
        </p:spPr>
        <p:txBody>
          <a:bodyPr wrap="none">
            <a:spAutoFit/>
          </a:bodyPr>
          <a:lstStyle/>
          <a:p>
            <a:r>
              <a:rPr lang="en-US" sz="2400" dirty="0" smtClean="0">
                <a:solidFill>
                  <a:prstClr val="black"/>
                </a:solidFill>
                <a:latin typeface="Calibri" charset="0"/>
                <a:ea typeface="ＭＳ Ｐゴシック" charset="0"/>
                <a:cs typeface="+mn-cs"/>
              </a:rPr>
              <a:t>78365</a:t>
            </a:r>
            <a:r>
              <a:rPr lang="en-US" sz="2800" baseline="30000" dirty="0" smtClean="0">
                <a:solidFill>
                  <a:prstClr val="black"/>
                </a:solidFill>
                <a:latin typeface="Calibri" charset="0"/>
                <a:ea typeface="ＭＳ Ｐゴシック" charset="0"/>
                <a:cs typeface="+mn-cs"/>
              </a:rPr>
              <a:t>81453</a:t>
            </a:r>
            <a:r>
              <a:rPr lang="en-US" sz="3200" dirty="0" smtClean="0">
                <a:solidFill>
                  <a:prstClr val="black"/>
                </a:solidFill>
                <a:latin typeface="Calibri" charset="0"/>
                <a:ea typeface="ＭＳ Ｐゴシック" charset="0"/>
                <a:cs typeface="+mn-cs"/>
              </a:rPr>
              <a:t>=</a:t>
            </a:r>
            <a:r>
              <a:rPr lang="en-US" sz="2400" dirty="0">
                <a:solidFill>
                  <a:prstClr val="black"/>
                </a:solidFill>
              </a:rPr>
              <a:t> </a:t>
            </a:r>
            <a:r>
              <a:rPr lang="en-US" sz="2400" dirty="0" smtClean="0">
                <a:solidFill>
                  <a:prstClr val="black"/>
                </a:solidFill>
                <a:latin typeface="Calibri" charset="0"/>
                <a:ea typeface="ＭＳ Ｐゴシック" charset="0"/>
              </a:rPr>
              <a:t>78365</a:t>
            </a:r>
            <a:r>
              <a:rPr lang="en-US" sz="2800" baseline="35000" dirty="0" smtClean="0"/>
              <a:t>2</a:t>
            </a:r>
            <a:r>
              <a:rPr lang="en-US" baseline="80000" dirty="0" smtClean="0"/>
              <a:t>16</a:t>
            </a:r>
            <a:r>
              <a:rPr lang="en-US" sz="2400" dirty="0">
                <a:solidFill>
                  <a:prstClr val="black"/>
                </a:solidFill>
                <a:latin typeface="Calibri" charset="0"/>
                <a:ea typeface="ＭＳ Ｐゴシック" charset="0"/>
              </a:rPr>
              <a:t> </a:t>
            </a:r>
            <a:r>
              <a:rPr lang="en-US" sz="2400" dirty="0" smtClean="0">
                <a:solidFill>
                  <a:prstClr val="black"/>
                </a:solidFill>
                <a:latin typeface="Calibri" charset="0"/>
                <a:ea typeface="ＭＳ Ｐゴシック" charset="0"/>
              </a:rPr>
              <a:t>78365</a:t>
            </a:r>
            <a:r>
              <a:rPr lang="en-US" sz="2800" baseline="35000" dirty="0" smtClean="0">
                <a:solidFill>
                  <a:prstClr val="black"/>
                </a:solidFill>
              </a:rPr>
              <a:t>2</a:t>
            </a:r>
            <a:r>
              <a:rPr lang="en-US" baseline="80000" dirty="0" smtClean="0">
                <a:solidFill>
                  <a:prstClr val="black"/>
                </a:solidFill>
              </a:rPr>
              <a:t>13</a:t>
            </a:r>
            <a:r>
              <a:rPr lang="en-US" sz="2400" dirty="0" smtClean="0">
                <a:solidFill>
                  <a:prstClr val="black"/>
                </a:solidFill>
                <a:latin typeface="Calibri" charset="0"/>
                <a:ea typeface="ＭＳ Ｐゴシック" charset="0"/>
              </a:rPr>
              <a:t> 78365</a:t>
            </a:r>
            <a:r>
              <a:rPr lang="en-US" sz="2800" baseline="35000" dirty="0" smtClean="0">
                <a:solidFill>
                  <a:prstClr val="black"/>
                </a:solidFill>
              </a:rPr>
              <a:t>2</a:t>
            </a:r>
            <a:r>
              <a:rPr lang="en-US" baseline="80000" dirty="0" smtClean="0">
                <a:solidFill>
                  <a:prstClr val="black"/>
                </a:solidFill>
              </a:rPr>
              <a:t>12</a:t>
            </a:r>
            <a:r>
              <a:rPr lang="en-US" sz="2400" dirty="0" smtClean="0">
                <a:solidFill>
                  <a:prstClr val="black"/>
                </a:solidFill>
                <a:latin typeface="Calibri" charset="0"/>
                <a:ea typeface="ＭＳ Ｐゴシック" charset="0"/>
              </a:rPr>
              <a:t> 78365</a:t>
            </a:r>
            <a:r>
              <a:rPr lang="en-US" sz="2800" baseline="35000" dirty="0" smtClean="0">
                <a:solidFill>
                  <a:prstClr val="black"/>
                </a:solidFill>
              </a:rPr>
              <a:t>2</a:t>
            </a:r>
            <a:r>
              <a:rPr lang="en-US" baseline="80000" dirty="0" smtClean="0">
                <a:solidFill>
                  <a:prstClr val="black"/>
                </a:solidFill>
              </a:rPr>
              <a:t>11</a:t>
            </a:r>
            <a:r>
              <a:rPr lang="en-US" sz="2400" dirty="0" smtClean="0">
                <a:solidFill>
                  <a:prstClr val="black"/>
                </a:solidFill>
                <a:latin typeface="Calibri" charset="0"/>
                <a:ea typeface="ＭＳ Ｐゴシック" charset="0"/>
              </a:rPr>
              <a:t> …</a:t>
            </a:r>
            <a:endParaRPr lang="en-US" dirty="0"/>
          </a:p>
        </p:txBody>
      </p:sp>
    </p:spTree>
    <p:extLst>
      <p:ext uri="{BB962C8B-B14F-4D97-AF65-F5344CB8AC3E}">
        <p14:creationId xmlns:p14="http://schemas.microsoft.com/office/powerpoint/2010/main" val="2100635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custDataLst>
              <p:tags r:id="rId1"/>
            </p:custDataLst>
          </p:nvPr>
        </p:nvSpPr>
        <p:spPr/>
        <p:txBody>
          <a:bodyPr/>
          <a:lstStyle/>
          <a:p>
            <a:r>
              <a:rPr lang="en-US">
                <a:latin typeface="Calibri" charset="0"/>
              </a:rPr>
              <a:t>Primality</a:t>
            </a:r>
          </a:p>
        </p:txBody>
      </p:sp>
      <p:sp>
        <p:nvSpPr>
          <p:cNvPr id="2" name="TextBox 1"/>
          <p:cNvSpPr txBox="1"/>
          <p:nvPr/>
        </p:nvSpPr>
        <p:spPr>
          <a:xfrm>
            <a:off x="457200" y="1600200"/>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An integer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greater than 1 is called </a:t>
            </a:r>
            <a:r>
              <a:rPr lang="en-US" sz="2800" i="1" dirty="0">
                <a:latin typeface="Arial" pitchFamily="34" charset="0"/>
                <a:ea typeface="MS PGothic" pitchFamily="34" charset="-128"/>
                <a:cs typeface="+mn-cs"/>
              </a:rPr>
              <a:t>prime</a:t>
            </a:r>
            <a:r>
              <a:rPr lang="en-US" sz="2800" dirty="0">
                <a:latin typeface="Arial" pitchFamily="34" charset="0"/>
                <a:ea typeface="MS PGothic" pitchFamily="34" charset="-128"/>
                <a:cs typeface="+mn-cs"/>
              </a:rPr>
              <a:t> if the only positive factors of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are 1 and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a:t>
            </a:r>
          </a:p>
        </p:txBody>
      </p:sp>
      <p:sp>
        <p:nvSpPr>
          <p:cNvPr id="3" name="TextBox 2"/>
          <p:cNvSpPr txBox="1"/>
          <p:nvPr/>
        </p:nvSpPr>
        <p:spPr>
          <a:xfrm>
            <a:off x="457200" y="3200400"/>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 positive integer that is greater than 1 and is not prime is called </a:t>
            </a:r>
            <a:r>
              <a:rPr lang="en-US" sz="2800" i="1" dirty="0">
                <a:latin typeface="Arial" pitchFamily="34" charset="0"/>
                <a:ea typeface="MS PGothic" pitchFamily="34" charset="-128"/>
                <a:cs typeface="+mn-cs"/>
              </a:rPr>
              <a:t>composite</a:t>
            </a:r>
            <a:r>
              <a:rPr lang="en-US" dirty="0">
                <a:latin typeface="Arial" pitchFamily="34" charset="0"/>
                <a:ea typeface="MS PGothic" pitchFamily="34" charset="-128"/>
                <a:cs typeface="+mn-cs"/>
              </a:rPr>
              <a:t>.</a:t>
            </a:r>
          </a:p>
        </p:txBody>
      </p:sp>
      <p:sp>
        <p:nvSpPr>
          <p:cNvPr id="6" name="Slide Number Placeholder 5"/>
          <p:cNvSpPr>
            <a:spLocks noGrp="1"/>
          </p:cNvSpPr>
          <p:nvPr>
            <p:ph type="sldNum" sz="quarter" idx="12"/>
          </p:nvPr>
        </p:nvSpPr>
        <p:spPr/>
        <p:txBody>
          <a:bodyPr/>
          <a:lstStyle/>
          <a:p>
            <a:fld id="{8D4866B7-3D88-8A4B-BE28-1CFFC180041B}" type="slidenum">
              <a:rPr lang="en-US" smtClean="0"/>
              <a:pPr/>
              <a:t>5</a:t>
            </a:fld>
            <a:endParaRPr lang="en-US"/>
          </a:p>
        </p:txBody>
      </p:sp>
    </p:spTree>
    <p:extLst>
      <p:ext uri="{BB962C8B-B14F-4D97-AF65-F5344CB8AC3E}">
        <p14:creationId xmlns:p14="http://schemas.microsoft.com/office/powerpoint/2010/main" val="2318545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atin typeface="Calibri" charset="0"/>
              </a:rPr>
              <a:t>Fundamental Theorem of Arithmetic</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A1440B6-C22F-D641-AD11-9F6733D7E471}" type="slidenum">
              <a:rPr lang="en-US">
                <a:solidFill>
                  <a:srgbClr val="898989"/>
                </a:solidFill>
              </a:rPr>
              <a:pPr eaLnBrk="1" hangingPunct="1"/>
              <a:t>6</a:t>
            </a:fld>
            <a:endParaRPr lang="en-US">
              <a:solidFill>
                <a:srgbClr val="898989"/>
              </a:solidFill>
            </a:endParaRPr>
          </a:p>
        </p:txBody>
      </p:sp>
      <p:sp>
        <p:nvSpPr>
          <p:cNvPr id="9" name="TextBox 8"/>
          <p:cNvSpPr txBox="1"/>
          <p:nvPr/>
        </p:nvSpPr>
        <p:spPr>
          <a:xfrm>
            <a:off x="844550" y="1905000"/>
            <a:ext cx="73914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marL="0" lvl="1">
              <a:defRPr/>
            </a:pPr>
            <a:r>
              <a:rPr lang="en-US" sz="2800" dirty="0">
                <a:latin typeface="Arial" pitchFamily="34" charset="0"/>
                <a:ea typeface="MS PGothic" pitchFamily="34" charset="-128"/>
                <a:cs typeface="+mn-cs"/>
              </a:rPr>
              <a:t>Every positive integer greater than 1 has a unique prime factorization</a:t>
            </a:r>
          </a:p>
        </p:txBody>
      </p:sp>
      <p:sp>
        <p:nvSpPr>
          <p:cNvPr id="23559" name="TextBox 9"/>
          <p:cNvSpPr txBox="1">
            <a:spLocks noChangeArrowheads="1"/>
          </p:cNvSpPr>
          <p:nvPr/>
        </p:nvSpPr>
        <p:spPr bwMode="auto">
          <a:xfrm>
            <a:off x="2209800" y="3429000"/>
            <a:ext cx="46307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48 =  2 • 2 • 2 • 2 • 3</a:t>
            </a:r>
          </a:p>
          <a:p>
            <a:pPr eaLnBrk="1" hangingPunct="1"/>
            <a:r>
              <a:rPr lang="en-US"/>
              <a:t>591 = 3 • 197</a:t>
            </a:r>
          </a:p>
          <a:p>
            <a:pPr eaLnBrk="1" hangingPunct="1"/>
            <a:r>
              <a:rPr lang="en-US"/>
              <a:t>45,523 = 45,523</a:t>
            </a:r>
          </a:p>
          <a:p>
            <a:pPr eaLnBrk="1" hangingPunct="1"/>
            <a:r>
              <a:rPr lang="en-US"/>
              <a:t>321,950 = 2 • 5 • 5 • 47 • 137</a:t>
            </a:r>
          </a:p>
          <a:p>
            <a:pPr eaLnBrk="1" hangingPunct="1"/>
            <a:r>
              <a:rPr lang="en-US"/>
              <a:t>1,234,567,890 = 2 • 3 • 3 • 5 • 3,607 • 3,803</a:t>
            </a:r>
          </a:p>
        </p:txBody>
      </p:sp>
    </p:spTree>
    <p:extLst>
      <p:ext uri="{BB962C8B-B14F-4D97-AF65-F5344CB8AC3E}">
        <p14:creationId xmlns:p14="http://schemas.microsoft.com/office/powerpoint/2010/main" val="486703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1"/>
            </p:custDataLst>
          </p:nvPr>
        </p:nvSpPr>
        <p:spPr/>
        <p:txBody>
          <a:bodyPr/>
          <a:lstStyle/>
          <a:p>
            <a:r>
              <a:rPr lang="en-US">
                <a:latin typeface="Calibri" charset="0"/>
              </a:rPr>
              <a:t>Factorization</a:t>
            </a:r>
          </a:p>
        </p:txBody>
      </p:sp>
      <p:sp>
        <p:nvSpPr>
          <p:cNvPr id="4" name="Slide Number Placeholder 3"/>
          <p:cNvSpPr>
            <a:spLocks noGrp="1"/>
          </p:cNvSpPr>
          <p:nvPr>
            <p:ph type="sldNum" sz="quarter" idx="12"/>
          </p:nvPr>
        </p:nvSpPr>
        <p:spPr/>
        <p:txBody>
          <a:bodyPr/>
          <a:lstStyle/>
          <a:p>
            <a:fld id="{ADAE87E6-1845-084C-8549-93C540FA780D}" type="slidenum">
              <a:rPr lang="en-US" smtClean="0"/>
              <a:pPr/>
              <a:t>7</a:t>
            </a:fld>
            <a:endParaRPr lang="en-US"/>
          </a:p>
        </p:txBody>
      </p:sp>
      <p:sp>
        <p:nvSpPr>
          <p:cNvPr id="7" name="TextBox 6"/>
          <p:cNvSpPr txBox="1"/>
          <p:nvPr/>
        </p:nvSpPr>
        <p:spPr>
          <a:xfrm>
            <a:off x="838200" y="1219200"/>
            <a:ext cx="7391400" cy="954107"/>
          </a:xfrm>
          <a:prstGeom prst="rect">
            <a:avLst/>
          </a:prstGeom>
          <a:solidFill>
            <a:schemeClr val="accent1">
              <a:lumMod val="20000"/>
              <a:lumOff val="80000"/>
            </a:schemeClr>
          </a:solidFill>
          <a:ln>
            <a:solidFill>
              <a:schemeClr val="accent1">
                <a:lumMod val="75000"/>
              </a:schemeClr>
            </a:solidFill>
          </a:ln>
        </p:spPr>
        <p:txBody>
          <a:bodyPr>
            <a:spAutoFit/>
          </a:bodyPr>
          <a:lstStyle/>
          <a:p>
            <a:pPr marL="0" indent="0">
              <a:buNone/>
            </a:pPr>
            <a:r>
              <a:rPr lang="en-US" sz="2800" dirty="0">
                <a:latin typeface="Arial" pitchFamily="34" charset="0"/>
                <a:cs typeface="Arial" pitchFamily="34" charset="0"/>
              </a:rPr>
              <a:t>If n is composite,  it has a factor of size at most </a:t>
            </a:r>
            <a:r>
              <a:rPr lang="en-US" sz="2800" dirty="0" err="1">
                <a:latin typeface="Arial" pitchFamily="34" charset="0"/>
                <a:cs typeface="Arial" pitchFamily="34" charset="0"/>
              </a:rPr>
              <a:t>sqrt</a:t>
            </a:r>
            <a:r>
              <a:rPr lang="en-US" sz="2800" dirty="0">
                <a:latin typeface="Arial" pitchFamily="34" charset="0"/>
                <a:cs typeface="Arial" pitchFamily="34" charset="0"/>
              </a:rPr>
              <a:t>(n)</a:t>
            </a:r>
          </a:p>
        </p:txBody>
      </p:sp>
    </p:spTree>
    <p:extLst>
      <p:ext uri="{BB962C8B-B14F-4D97-AF65-F5344CB8AC3E}">
        <p14:creationId xmlns:p14="http://schemas.microsoft.com/office/powerpoint/2010/main" val="1906859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dirty="0" smtClean="0">
                <a:latin typeface="Calibri" charset="0"/>
              </a:rPr>
              <a:t>Euclid’s </a:t>
            </a:r>
            <a:r>
              <a:rPr lang="en-US" dirty="0">
                <a:latin typeface="Calibri" charset="0"/>
              </a:rPr>
              <a:t>theorem</a:t>
            </a:r>
          </a:p>
        </p:txBody>
      </p:sp>
      <p:sp>
        <p:nvSpPr>
          <p:cNvPr id="7171" name="Content Placeholder 2"/>
          <p:cNvSpPr>
            <a:spLocks noGrp="1"/>
          </p:cNvSpPr>
          <p:nvPr>
            <p:ph idx="1"/>
            <p:custDataLst>
              <p:tags r:id="rId2"/>
            </p:custDataLst>
          </p:nvPr>
        </p:nvSpPr>
        <p:spPr>
          <a:xfrm>
            <a:off x="381000" y="2514600"/>
            <a:ext cx="8229600" cy="4525963"/>
          </a:xfrm>
        </p:spPr>
        <p:txBody>
          <a:bodyPr/>
          <a:lstStyle/>
          <a:p>
            <a:pPr marL="0" indent="0">
              <a:buNone/>
            </a:pPr>
            <a:r>
              <a:rPr lang="en-US" sz="2400" dirty="0" smtClean="0">
                <a:latin typeface="Calibri" charset="0"/>
              </a:rPr>
              <a:t>Proof:</a:t>
            </a:r>
          </a:p>
          <a:p>
            <a:pPr marL="0" indent="0">
              <a:buNone/>
            </a:pPr>
            <a:r>
              <a:rPr lang="en-US" sz="2400" dirty="0" smtClean="0">
                <a:latin typeface="Calibri" charset="0"/>
              </a:rPr>
              <a:t>       By contradiction</a:t>
            </a:r>
          </a:p>
          <a:p>
            <a:pPr marL="0" indent="0">
              <a:buNone/>
            </a:pPr>
            <a:r>
              <a:rPr lang="en-US" sz="2400" dirty="0" smtClean="0">
                <a:latin typeface="Calibri" charset="0"/>
              </a:rPr>
              <a:t>       Suppose there are a finite number of primes: </a:t>
            </a:r>
            <a:r>
              <a:rPr lang="en-US" sz="2400" dirty="0">
                <a:latin typeface="Calibri" charset="0"/>
              </a:rPr>
              <a:t>p</a:t>
            </a:r>
            <a:r>
              <a:rPr lang="en-US" sz="2400" baseline="-25000" dirty="0">
                <a:latin typeface="Calibri" charset="0"/>
              </a:rPr>
              <a:t>1</a:t>
            </a:r>
            <a:r>
              <a:rPr lang="en-US" sz="2400" dirty="0">
                <a:latin typeface="Calibri" charset="0"/>
              </a:rPr>
              <a:t>, p</a:t>
            </a:r>
            <a:r>
              <a:rPr lang="en-US" sz="2400" baseline="-25000" dirty="0">
                <a:latin typeface="Calibri" charset="0"/>
              </a:rPr>
              <a:t>2</a:t>
            </a:r>
            <a:r>
              <a:rPr lang="en-US" sz="2400" dirty="0">
                <a:latin typeface="Calibri" charset="0"/>
              </a:rPr>
              <a:t>, . . ., </a:t>
            </a:r>
            <a:r>
              <a:rPr lang="en-US" sz="2400" dirty="0" err="1">
                <a:latin typeface="Calibri" charset="0"/>
              </a:rPr>
              <a:t>p</a:t>
            </a:r>
            <a:r>
              <a:rPr lang="en-US" sz="2400" baseline="-25000" dirty="0" err="1">
                <a:latin typeface="Calibri" charset="0"/>
              </a:rPr>
              <a:t>n</a:t>
            </a:r>
            <a:endParaRPr lang="en-US" sz="2400" baseline="-25000" dirty="0">
              <a:latin typeface="Calibri"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4F91D1BE-50DA-F643-9E40-4FB1F36D11AB}" type="slidenum">
              <a:rPr lang="en-US">
                <a:solidFill>
                  <a:srgbClr val="898989"/>
                </a:solidFill>
              </a:rPr>
              <a:pPr eaLnBrk="1" hangingPunct="1"/>
              <a:t>8</a:t>
            </a:fld>
            <a:endParaRPr lang="en-US">
              <a:solidFill>
                <a:srgbClr val="898989"/>
              </a:solidFill>
            </a:endParaRPr>
          </a:p>
        </p:txBody>
      </p:sp>
      <p:sp>
        <p:nvSpPr>
          <p:cNvPr id="5" name="TextBox 4"/>
          <p:cNvSpPr txBox="1"/>
          <p:nvPr/>
        </p:nvSpPr>
        <p:spPr>
          <a:xfrm>
            <a:off x="457200" y="1524000"/>
            <a:ext cx="8373254" cy="707886"/>
          </a:xfrm>
          <a:prstGeom prst="rect">
            <a:avLst/>
          </a:prstGeom>
          <a:solidFill>
            <a:schemeClr val="tx2">
              <a:lumMod val="20000"/>
              <a:lumOff val="80000"/>
            </a:schemeClr>
          </a:solidFill>
          <a:ln>
            <a:solidFill>
              <a:schemeClr val="accent1">
                <a:lumMod val="75000"/>
              </a:schemeClr>
            </a:solidFill>
          </a:ln>
        </p:spPr>
        <p:txBody>
          <a:bodyPr wrap="none" rtlCol="0">
            <a:spAutoFit/>
          </a:bodyPr>
          <a:lstStyle/>
          <a:p>
            <a:r>
              <a:rPr lang="en-US" sz="4000" dirty="0">
                <a:latin typeface="Calibri" charset="0"/>
              </a:rPr>
              <a:t>There are an infinite number of primes.</a:t>
            </a:r>
            <a:endParaRPr lang="en-US" sz="4000" dirty="0"/>
          </a:p>
        </p:txBody>
      </p:sp>
    </p:spTree>
    <p:extLst>
      <p:ext uri="{BB962C8B-B14F-4D97-AF65-F5344CB8AC3E}">
        <p14:creationId xmlns:p14="http://schemas.microsoft.com/office/powerpoint/2010/main" val="2853911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a:latin typeface="Calibri" charset="0"/>
              </a:rPr>
              <a:t>Distribution of Primes</a:t>
            </a:r>
          </a:p>
        </p:txBody>
      </p:sp>
      <p:sp>
        <p:nvSpPr>
          <p:cNvPr id="8195" name="Content Placeholder 2"/>
          <p:cNvSpPr>
            <a:spLocks noGrp="1"/>
          </p:cNvSpPr>
          <p:nvPr>
            <p:ph idx="1"/>
            <p:custDataLst>
              <p:tags r:id="rId2"/>
            </p:custDataLst>
          </p:nvPr>
        </p:nvSpPr>
        <p:spPr>
          <a:xfrm>
            <a:off x="457200" y="2667000"/>
            <a:ext cx="8229600" cy="2544763"/>
          </a:xfrm>
        </p:spPr>
        <p:txBody>
          <a:bodyPr/>
          <a:lstStyle/>
          <a:p>
            <a:r>
              <a:rPr lang="en-US">
                <a:latin typeface="Calibri" charset="0"/>
              </a:rPr>
              <a:t>If you pick a random number n in the range  [x, 2x], what is the chance that n is prime?</a:t>
            </a:r>
          </a:p>
        </p:txBody>
      </p:sp>
      <p:sp>
        <p:nvSpPr>
          <p:cNvPr id="4" name="TextBox 3"/>
          <p:cNvSpPr txBox="1"/>
          <p:nvPr>
            <p:custDataLst>
              <p:tags r:id="rId3"/>
            </p:custDataLst>
          </p:nvPr>
        </p:nvSpPr>
        <p:spPr>
          <a:xfrm>
            <a:off x="838200" y="1295400"/>
            <a:ext cx="7391400" cy="1200150"/>
          </a:xfrm>
          <a:prstGeom prst="rect">
            <a:avLst/>
          </a:prstGeom>
          <a:solidFill>
            <a:schemeClr val="bg2"/>
          </a:solidFill>
          <a:ln>
            <a:solidFill>
              <a:schemeClr val="bg2">
                <a:lumMod val="50000"/>
              </a:schemeClr>
            </a:solidFill>
          </a:ln>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2 3 5 7 11 13 17 19 23 29 31 37 41 43 47 53 59 61 67 71 73 79 83 89 97 101 103 107 109 113 127 131 137 139 149 151 157 163 167 173 179 181 191 193 197 199 211 223 227 229 233 239 241 251 257 263 269 271 277 281 283 293 307 311 313 317 331 337 347 349 353 359</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21FB451-2D4B-8147-890F-D21A74D522B2}" type="slidenum">
              <a:rPr lang="en-US">
                <a:solidFill>
                  <a:srgbClr val="898989"/>
                </a:solidFill>
              </a:rPr>
              <a:pPr eaLnBrk="1" hangingPunct="1"/>
              <a:t>9</a:t>
            </a:fld>
            <a:endParaRPr lang="en-US">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883</Words>
  <Application>Microsoft Office PowerPoint</Application>
  <PresentationFormat>On-screen Show (4:3)</PresentationFormat>
  <Paragraphs>148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CSE 311  Foundations of Computing I</vt:lpstr>
      <vt:lpstr>Announcements</vt:lpstr>
      <vt:lpstr>Fast modular exponentiation</vt:lpstr>
      <vt:lpstr>Fast exponentiation algorithm </vt:lpstr>
      <vt:lpstr>Primality</vt:lpstr>
      <vt:lpstr>Fundamental Theorem of Arithmetic</vt:lpstr>
      <vt:lpstr>Factorization</vt:lpstr>
      <vt:lpstr>Euclid’s theorem</vt:lpstr>
      <vt:lpstr>Distribution of Primes</vt:lpstr>
      <vt:lpstr>Famous Algorithmic Problems</vt:lpstr>
      <vt:lpstr>Factoring  </vt:lpstr>
      <vt:lpstr>PowerPoint Presentation</vt:lpstr>
      <vt:lpstr>Greatest Common Divisor</vt:lpstr>
      <vt:lpstr>GCD and Factoring</vt:lpstr>
      <vt:lpstr>Useful GCD fact</vt:lpstr>
      <vt:lpstr>Euclid’s Algorithm</vt:lpstr>
      <vt:lpstr>Euclid’s Algorithm</vt:lpstr>
      <vt:lpstr>Bézoit’s Theorem</vt:lpstr>
      <vt:lpstr>Extended Euclid’s Algorithm</vt:lpstr>
      <vt:lpstr>Multiplicative Inverse mod m</vt:lpstr>
      <vt:lpstr>Solving Modular Equations</vt:lpstr>
      <vt:lpstr>Multiplicative Cipher:  f(x) = ax mod 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CSE370: Introduction to Digital Design</dc:title>
  <dc:creator/>
  <cp:lastModifiedBy/>
  <cp:revision>5</cp:revision>
  <cp:lastPrinted>1901-01-01T07:00:00Z</cp:lastPrinted>
  <dcterms:created xsi:type="dcterms:W3CDTF">2010-01-04T17:42:51Z</dcterms:created>
  <dcterms:modified xsi:type="dcterms:W3CDTF">2013-04-25T22:29:46Z</dcterms:modified>
</cp:coreProperties>
</file>