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7"/>
  </p:notesMasterIdLst>
  <p:handoutMasterIdLst>
    <p:handoutMasterId r:id="rId28"/>
  </p:handoutMasterIdLst>
  <p:sldIdLst>
    <p:sldId id="413" r:id="rId2"/>
    <p:sldId id="547" r:id="rId3"/>
    <p:sldId id="548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31" r:id="rId14"/>
    <p:sldId id="532" r:id="rId15"/>
    <p:sldId id="533" r:id="rId16"/>
    <p:sldId id="534" r:id="rId17"/>
    <p:sldId id="535" r:id="rId18"/>
    <p:sldId id="536" r:id="rId19"/>
    <p:sldId id="537" r:id="rId20"/>
    <p:sldId id="538" r:id="rId21"/>
    <p:sldId id="539" r:id="rId22"/>
    <p:sldId id="540" r:id="rId23"/>
    <p:sldId id="541" r:id="rId24"/>
    <p:sldId id="542" r:id="rId25"/>
    <p:sldId id="514" r:id="rId26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158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850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288621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D5C8-F2AC-754D-BF2F-33366E529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3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B2D3-987F-C141-9A80-B95EF11AE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66A82-6D5A-8148-B52E-CCBCC8C5A5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DCC6D-0A13-634B-950F-2C9E5517C2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6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839AF-B9A6-4D42-82A6-1BBC04377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6E1A6-143E-CF4F-9356-5CF59A578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9C81E-50B8-8E40-8564-0887E94447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8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472FD-5FB8-7446-B550-E4DA25226B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0179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2AF24-FAF0-DF46-80F4-BB0268155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2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1796D-6C87-A445-AED2-9BA5E3D7C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4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137F-AB4B-C04E-9242-93AC7956E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3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6DC1909-EBBF-404A-9764-D4C4D9D0BE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charset="0"/>
              </a:rPr>
              <a:t>Lecture </a:t>
            </a:r>
            <a:r>
              <a:rPr lang="en-US" dirty="0" smtClean="0">
                <a:solidFill>
                  <a:srgbClr val="898989"/>
                </a:solidFill>
                <a:latin typeface="Calibri" charset="0"/>
              </a:rPr>
              <a:t>11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charset="0"/>
              </a:rPr>
              <a:t>Modular Arithmetic and Applications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charset="0"/>
              </a:rPr>
              <a:t>Spring 2013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  <a:p>
            <a:pPr eaLnBrk="1" hangingPunct="1"/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9B8632-C85D-E64D-A365-66ABE5DDDF6A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Two’s </a:t>
            </a:r>
            <a:r>
              <a:rPr lang="en-US" dirty="0">
                <a:latin typeface="Calibri" charset="0"/>
              </a:rPr>
              <a:t>complement representation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9CBBA21-5090-C444-B4A0-EB6F25F50BEE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228600" y="1905000"/>
            <a:ext cx="87630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 bit signed integers,  first bit will still be the sign bit</a:t>
            </a:r>
          </a:p>
          <a:p>
            <a:pPr eaLnBrk="1" hangingPunct="1"/>
            <a:r>
              <a:rPr lang="en-US" sz="2000"/>
              <a:t>Suppose 0 ≤ x &lt; 2</a:t>
            </a:r>
            <a:r>
              <a:rPr lang="en-US" sz="2000" baseline="30000"/>
              <a:t>n-1</a:t>
            </a:r>
            <a:r>
              <a:rPr lang="en-US" sz="2000"/>
              <a:t>,  x is represented by the binary representation of x</a:t>
            </a:r>
          </a:p>
          <a:p>
            <a:pPr eaLnBrk="1" hangingPunct="1"/>
            <a:r>
              <a:rPr lang="en-US" sz="2000"/>
              <a:t>Suppose 0 &lt; x ≤ 2</a:t>
            </a:r>
            <a:r>
              <a:rPr lang="en-US" sz="2000" baseline="30000"/>
              <a:t>n-1</a:t>
            </a:r>
            <a:r>
              <a:rPr lang="en-US" sz="2000"/>
              <a:t>,  -x is represented by the binary representation of 2</a:t>
            </a:r>
            <a:r>
              <a:rPr lang="en-US" sz="2000" baseline="30000"/>
              <a:t>n</a:t>
            </a:r>
            <a:r>
              <a:rPr lang="en-US" sz="2000"/>
              <a:t>-x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 </a:t>
            </a:r>
          </a:p>
          <a:p>
            <a:pPr eaLnBrk="1" hangingPunct="1"/>
            <a:endParaRPr lang="en-US" sz="2000" baseline="30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99 = 64 + 32 + 2 + 1</a:t>
            </a:r>
          </a:p>
          <a:p>
            <a:pPr eaLnBrk="1" hangingPunct="1"/>
            <a:r>
              <a:rPr lang="en-US" sz="2000"/>
              <a:t>18 = 16 + 2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For n = 8:</a:t>
            </a:r>
          </a:p>
          <a:p>
            <a:pPr eaLnBrk="1" hangingPunct="1"/>
            <a:r>
              <a:rPr lang="en-US" sz="2000"/>
              <a:t> 99:    0110</a:t>
            </a:r>
            <a:r>
              <a:rPr lang="en-US" sz="1600"/>
              <a:t> </a:t>
            </a:r>
            <a:r>
              <a:rPr lang="en-US" sz="2000"/>
              <a:t>0011</a:t>
            </a:r>
          </a:p>
          <a:p>
            <a:pPr eaLnBrk="1" hangingPunct="1"/>
            <a:r>
              <a:rPr lang="en-US" sz="2000"/>
              <a:t>-18:    1110 1110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7662863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Key property: Two</a:t>
            </a:r>
            <a:r>
              <a:rPr lang="ja-JP" altLang="en-US" sz="2000">
                <a:cs typeface="Arial" charset="0"/>
              </a:rPr>
              <a:t>’</a:t>
            </a:r>
            <a:r>
              <a:rPr lang="en-US" sz="2000">
                <a:cs typeface="Arial" charset="0"/>
              </a:rPr>
              <a:t>s complement representation of any number y </a:t>
            </a:r>
          </a:p>
          <a:p>
            <a:pPr eaLnBrk="1" hangingPunct="1"/>
            <a:r>
              <a:rPr lang="en-US" sz="2000">
                <a:cs typeface="Arial" charset="0"/>
              </a:rPr>
              <a:t>                       is equivalent to y mod 2</a:t>
            </a:r>
            <a:r>
              <a:rPr lang="en-US" sz="2000" baseline="30000">
                <a:cs typeface="Arial" charset="0"/>
              </a:rPr>
              <a:t>n</a:t>
            </a:r>
            <a:r>
              <a:rPr lang="en-US" sz="2000">
                <a:cs typeface="Arial" charset="0"/>
              </a:rPr>
              <a:t> so arithmetic works mod 2</a:t>
            </a:r>
            <a:r>
              <a:rPr lang="en-US" sz="2000" baseline="30000">
                <a:cs typeface="Arial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620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</a:t>
            </a:r>
            <a:r>
              <a:rPr lang="en-US" dirty="0" err="1" smtClean="0"/>
              <a:t>vs</a:t>
            </a:r>
            <a:r>
              <a:rPr lang="en-US" dirty="0" smtClean="0"/>
              <a:t> Two’s complement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70403"/>
              </p:ext>
            </p:extLst>
          </p:nvPr>
        </p:nvGraphicFramePr>
        <p:xfrm>
          <a:off x="76192" y="162052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30608"/>
              </p:ext>
            </p:extLst>
          </p:nvPr>
        </p:nvGraphicFramePr>
        <p:xfrm>
          <a:off x="152400" y="405892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25585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59629" y="4920734"/>
            <a:ext cx="209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7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Two’s </a:t>
            </a:r>
            <a:r>
              <a:rPr lang="en-US" dirty="0">
                <a:latin typeface="Calibri" charset="0"/>
              </a:rPr>
              <a:t>complement representation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Suppose </a:t>
            </a:r>
            <a:r>
              <a:rPr lang="en-US" dirty="0" smtClean="0">
                <a:latin typeface="Calibri" charset="0"/>
              </a:rPr>
              <a:t>that 0 </a:t>
            </a:r>
            <a:r>
              <a:rPr lang="en-US" dirty="0">
                <a:latin typeface="Calibri" charset="0"/>
              </a:rPr>
              <a:t>&lt; x ≤ </a:t>
            </a:r>
            <a:r>
              <a:rPr lang="en-US" dirty="0" smtClean="0">
                <a:latin typeface="Calibri" charset="0"/>
              </a:rPr>
              <a:t>2</a:t>
            </a:r>
            <a:r>
              <a:rPr lang="en-US" baseline="30000" dirty="0" smtClean="0">
                <a:latin typeface="Calibri" charset="0"/>
              </a:rPr>
              <a:t>n-1</a:t>
            </a:r>
            <a:r>
              <a:rPr lang="en-US" dirty="0" smtClean="0">
                <a:latin typeface="Calibri" charset="0"/>
              </a:rPr>
              <a:t>.   Then  </a:t>
            </a:r>
            <a:r>
              <a:rPr lang="en-US" dirty="0">
                <a:latin typeface="Calibri" charset="0"/>
              </a:rPr>
              <a:t>-x is represented by the binary representation of 2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-x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To compute this:  Flip the bits of x then add 1:</a:t>
            </a:r>
          </a:p>
          <a:p>
            <a:pPr lvl="1"/>
            <a:r>
              <a:rPr lang="en-US" dirty="0">
                <a:latin typeface="Calibri" charset="0"/>
              </a:rPr>
              <a:t>All 1</a:t>
            </a:r>
            <a:r>
              <a:rPr lang="ja-JP" altLang="en-US" dirty="0">
                <a:latin typeface="Calibri" charset="0"/>
              </a:rPr>
              <a:t>’</a:t>
            </a:r>
            <a:r>
              <a:rPr lang="en-US" dirty="0">
                <a:latin typeface="Calibri" charset="0"/>
              </a:rPr>
              <a:t>s string is 2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-1 so</a:t>
            </a:r>
          </a:p>
          <a:p>
            <a:pPr lvl="2"/>
            <a:r>
              <a:rPr lang="en-US" sz="2800" dirty="0">
                <a:latin typeface="Calibri" charset="0"/>
              </a:rPr>
              <a:t>Flip the bits of x  </a:t>
            </a:r>
            <a:r>
              <a:rPr lang="en-US" sz="2800" dirty="0">
                <a:latin typeface="Calibri" charset="0"/>
                <a:sym typeface="Symbol" charset="0"/>
              </a:rPr>
              <a:t></a:t>
            </a:r>
            <a:r>
              <a:rPr lang="en-US" sz="2800" dirty="0">
                <a:latin typeface="Calibri" charset="0"/>
              </a:rPr>
              <a:t> replace x by  2</a:t>
            </a:r>
            <a:r>
              <a:rPr lang="en-US" sz="2800" baseline="30000" dirty="0">
                <a:latin typeface="Calibri" charset="0"/>
              </a:rPr>
              <a:t>n</a:t>
            </a:r>
            <a:r>
              <a:rPr lang="en-US" sz="2800" dirty="0">
                <a:latin typeface="Calibri" charset="0"/>
              </a:rPr>
              <a:t>-1-x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86E8CDD-D198-354B-9B68-CA84F17CF3AD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Basic applications of mod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Hashing </a:t>
            </a:r>
          </a:p>
          <a:p>
            <a:r>
              <a:rPr lang="en-US" dirty="0">
                <a:latin typeface="Calibri" charset="0"/>
              </a:rPr>
              <a:t>Pseudo random number generation</a:t>
            </a:r>
          </a:p>
          <a:p>
            <a:r>
              <a:rPr lang="en-US" dirty="0">
                <a:latin typeface="Calibri" charset="0"/>
              </a:rPr>
              <a:t>Simple cipher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Hashing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Map values from a large domain, 0…M-1 in a much smaller domain, 0…n-1</a:t>
            </a:r>
          </a:p>
          <a:p>
            <a:r>
              <a:rPr lang="en-US">
                <a:latin typeface="Calibri" charset="0"/>
              </a:rPr>
              <a:t>Index lookup</a:t>
            </a:r>
          </a:p>
          <a:p>
            <a:r>
              <a:rPr lang="en-US">
                <a:latin typeface="Calibri" charset="0"/>
              </a:rPr>
              <a:t>Test for equality</a:t>
            </a:r>
          </a:p>
          <a:p>
            <a:r>
              <a:rPr lang="en-US">
                <a:latin typeface="Calibri" charset="0"/>
              </a:rPr>
              <a:t>Hash(x) = x mod p</a:t>
            </a:r>
          </a:p>
          <a:p>
            <a:r>
              <a:rPr lang="en-US">
                <a:latin typeface="Calibri" charset="0"/>
              </a:rPr>
              <a:t>Often want the hash function to depend on all of the bits of the data	</a:t>
            </a:r>
          </a:p>
          <a:p>
            <a:pPr lvl="1"/>
            <a:r>
              <a:rPr lang="en-US">
                <a:latin typeface="Calibri" charset="0"/>
              </a:rPr>
              <a:t>Collision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Pseudo Random number generation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>
                <a:latin typeface="Calibri" charset="0"/>
              </a:rPr>
              <a:t>Linear Congruential method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6324600"/>
            <a:ext cx="31337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m = 10,  a = 3,  c = 2,  x</a:t>
            </a:r>
            <a:r>
              <a:rPr lang="en-US" baseline="-25000"/>
              <a:t>0</a:t>
            </a:r>
            <a:r>
              <a:rPr lang="en-US"/>
              <a:t> = 0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133600" y="2362200"/>
            <a:ext cx="4419600" cy="8620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sz="3200" i="1" dirty="0">
                <a:ea typeface="MS PGothic" pitchFamily="34" charset="-128"/>
                <a:cs typeface="+mn-cs"/>
              </a:rPr>
              <a:t>x</a:t>
            </a:r>
            <a:r>
              <a:rPr lang="en-US" sz="3200" i="1" baseline="-25000" dirty="0">
                <a:ea typeface="MS PGothic" pitchFamily="34" charset="-128"/>
                <a:cs typeface="+mn-cs"/>
              </a:rPr>
              <a:t>n+1</a:t>
            </a:r>
            <a:r>
              <a:rPr lang="en-US" sz="3200" dirty="0">
                <a:ea typeface="MS PGothic" pitchFamily="34" charset="-128"/>
                <a:cs typeface="+mn-cs"/>
              </a:rPr>
              <a:t> = (</a:t>
            </a:r>
            <a:r>
              <a:rPr lang="en-US" sz="3200" i="1" dirty="0">
                <a:ea typeface="MS PGothic" pitchFamily="34" charset="-128"/>
                <a:cs typeface="+mn-cs"/>
              </a:rPr>
              <a:t>a</a:t>
            </a:r>
            <a:r>
              <a:rPr lang="en-US" sz="3200" dirty="0">
                <a:ea typeface="MS PGothic" pitchFamily="34" charset="-128"/>
                <a:cs typeface="+mn-cs"/>
              </a:rPr>
              <a:t> </a:t>
            </a:r>
            <a:r>
              <a:rPr lang="en-US" sz="3200" i="1" dirty="0" err="1">
                <a:ea typeface="MS PGothic" pitchFamily="34" charset="-128"/>
                <a:cs typeface="+mn-cs"/>
              </a:rPr>
              <a:t>x</a:t>
            </a:r>
            <a:r>
              <a:rPr lang="en-US" sz="3200" i="1" baseline="-25000" dirty="0" err="1">
                <a:ea typeface="MS PGothic" pitchFamily="34" charset="-128"/>
                <a:cs typeface="+mn-cs"/>
              </a:rPr>
              <a:t>n</a:t>
            </a:r>
            <a:r>
              <a:rPr lang="en-US" sz="3200" dirty="0">
                <a:ea typeface="MS PGothic" pitchFamily="34" charset="-128"/>
                <a:cs typeface="+mn-cs"/>
              </a:rPr>
              <a:t> + </a:t>
            </a:r>
            <a:r>
              <a:rPr lang="en-US" sz="3200" i="1" dirty="0">
                <a:ea typeface="MS PGothic" pitchFamily="34" charset="-128"/>
                <a:cs typeface="+mn-cs"/>
              </a:rPr>
              <a:t>c</a:t>
            </a:r>
            <a:r>
              <a:rPr lang="en-US" sz="3200" dirty="0">
                <a:ea typeface="MS PGothic" pitchFamily="34" charset="-128"/>
                <a:cs typeface="+mn-cs"/>
              </a:rPr>
              <a:t>) mod </a:t>
            </a:r>
            <a:r>
              <a:rPr lang="en-US" sz="3200" i="1" dirty="0">
                <a:ea typeface="MS PGothic" pitchFamily="34" charset="-128"/>
                <a:cs typeface="+mn-cs"/>
              </a:rPr>
              <a:t>m</a:t>
            </a:r>
          </a:p>
          <a:p>
            <a:pPr>
              <a:defRPr/>
            </a:pPr>
            <a:endParaRPr lang="en-US" dirty="0">
              <a:ea typeface="MS PGothic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cipher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Caesar cipher,  A = 1, B = 2, . . .</a:t>
            </a:r>
          </a:p>
          <a:p>
            <a:pPr lvl="1"/>
            <a:r>
              <a:rPr lang="en-US">
                <a:latin typeface="Calibri" charset="0"/>
              </a:rPr>
              <a:t>HELLO WORLD</a:t>
            </a:r>
          </a:p>
          <a:p>
            <a:r>
              <a:rPr lang="en-US">
                <a:latin typeface="Calibri" charset="0"/>
              </a:rPr>
              <a:t>Shift cipher</a:t>
            </a:r>
          </a:p>
          <a:p>
            <a:pPr lvl="1"/>
            <a:r>
              <a:rPr lang="en-US">
                <a:latin typeface="Calibri" charset="0"/>
              </a:rPr>
              <a:t>f(p) = (p + k) mod 26</a:t>
            </a:r>
          </a:p>
          <a:p>
            <a:pPr lvl="1"/>
            <a:r>
              <a:rPr lang="en-US">
                <a:latin typeface="Calibri" charset="0"/>
              </a:rPr>
              <a:t>f</a:t>
            </a:r>
            <a:r>
              <a:rPr lang="en-US" baseline="30000">
                <a:latin typeface="Calibri" charset="0"/>
              </a:rPr>
              <a:t>-1</a:t>
            </a:r>
            <a:r>
              <a:rPr lang="en-US">
                <a:latin typeface="Calibri" charset="0"/>
              </a:rPr>
              <a:t>(p) = (p – k) mod 26</a:t>
            </a:r>
          </a:p>
          <a:p>
            <a:r>
              <a:rPr lang="en-US">
                <a:latin typeface="Calibri" charset="0"/>
              </a:rPr>
              <a:t>f(p) = (ap + b) mod 26</a:t>
            </a:r>
          </a:p>
          <a:p>
            <a:pPr lvl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Modular </a:t>
            </a:r>
            <a:r>
              <a:rPr lang="en-US" dirty="0" smtClean="0">
                <a:latin typeface="Calibri" charset="0"/>
              </a:rPr>
              <a:t>Exponentiation mod 7</a:t>
            </a:r>
            <a:endParaRPr lang="en-US" dirty="0">
              <a:latin typeface="Calibri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914400" y="2133600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0" y="2133600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6</a:t>
                      </a:r>
                      <a:endParaRPr lang="en-US" baseline="30000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Exponentiation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Compute 78365</a:t>
            </a:r>
            <a:r>
              <a:rPr lang="en-US" baseline="30000" dirty="0">
                <a:latin typeface="Calibri" charset="0"/>
              </a:rPr>
              <a:t>81453</a:t>
            </a:r>
          </a:p>
          <a:p>
            <a:endParaRPr lang="en-US" baseline="30000" dirty="0">
              <a:latin typeface="Calibri" charset="0"/>
            </a:endParaRPr>
          </a:p>
          <a:p>
            <a:endParaRPr lang="en-US" baseline="30000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Compute 78365</a:t>
            </a:r>
            <a:r>
              <a:rPr lang="en-US" baseline="30000" dirty="0">
                <a:latin typeface="Calibri" charset="0"/>
              </a:rPr>
              <a:t>81453</a:t>
            </a:r>
            <a:r>
              <a:rPr lang="en-US" dirty="0">
                <a:latin typeface="Calibri" charset="0"/>
              </a:rPr>
              <a:t> mod </a:t>
            </a:r>
            <a:r>
              <a:rPr lang="en-US" dirty="0" smtClean="0">
                <a:latin typeface="Calibri" charset="0"/>
              </a:rPr>
              <a:t>104729</a:t>
            </a:r>
          </a:p>
          <a:p>
            <a:endParaRPr lang="en-US" dirty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Useful property</a:t>
            </a:r>
          </a:p>
          <a:p>
            <a:pPr marL="457200" lvl="1" indent="0">
              <a:buNone/>
            </a:pP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   (</a:t>
            </a:r>
            <a:r>
              <a:rPr lang="en-US" dirty="0" err="1" smtClean="0">
                <a:latin typeface="Calibri" charset="0"/>
              </a:rPr>
              <a:t>ab</a:t>
            </a:r>
            <a:r>
              <a:rPr lang="en-US" dirty="0" smtClean="0">
                <a:latin typeface="Calibri" charset="0"/>
              </a:rPr>
              <a:t>) mod m= ((a mod m)(b mod m)) mod m</a:t>
            </a:r>
            <a:endParaRPr lang="en-US" dirty="0">
              <a:latin typeface="Calibri" charset="0"/>
            </a:endParaRPr>
          </a:p>
          <a:p>
            <a:endParaRPr lang="en-US" baseline="30000" dirty="0">
              <a:latin typeface="Calibri" charset="0"/>
            </a:endParaRPr>
          </a:p>
          <a:p>
            <a:endParaRPr lang="en-US" baseline="30000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baseline="30000" dirty="0">
              <a:latin typeface="Calibri" charset="0"/>
            </a:endParaRPr>
          </a:p>
        </p:txBody>
      </p:sp>
      <p:sp>
        <p:nvSpPr>
          <p:cNvPr id="18436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6400800"/>
            <a:ext cx="3173413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104,729 is the 10,000</a:t>
            </a:r>
            <a:r>
              <a:rPr lang="en-US" baseline="30000"/>
              <a:t>th</a:t>
            </a:r>
            <a:r>
              <a:rPr lang="en-US"/>
              <a:t> prime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Fast exponentiation</a:t>
            </a:r>
          </a:p>
        </p:txBody>
      </p:sp>
      <p:sp>
        <p:nvSpPr>
          <p:cNvPr id="19459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524000"/>
            <a:ext cx="7848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/>
              <a:t>        int FastExp(int </a:t>
            </a:r>
            <a:r>
              <a:rPr lang="sv-SE" sz="2000" dirty="0" smtClean="0"/>
              <a:t>a, </a:t>
            </a:r>
            <a:r>
              <a:rPr lang="sv-SE" sz="2000" dirty="0"/>
              <a:t>int </a:t>
            </a:r>
            <a:r>
              <a:rPr lang="sv-SE" sz="2000" dirty="0" smtClean="0"/>
              <a:t>n, m){</a:t>
            </a:r>
            <a:endParaRPr lang="sv-SE" sz="2000" dirty="0"/>
          </a:p>
          <a:p>
            <a:pPr eaLnBrk="1" hangingPunct="1"/>
            <a:r>
              <a:rPr lang="en-US" sz="2000" dirty="0"/>
              <a:t>            long v = (long) </a:t>
            </a:r>
            <a:r>
              <a:rPr lang="en-US" sz="2000" dirty="0" smtClean="0"/>
              <a:t>a;</a:t>
            </a:r>
            <a:endParaRPr lang="en-US" sz="2000" dirty="0"/>
          </a:p>
          <a:p>
            <a:pPr eaLnBrk="1" hangingPunct="1"/>
            <a:r>
              <a:rPr lang="en-US" sz="2000" dirty="0"/>
              <a:t>        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 smtClean="0"/>
              <a:t>exp</a:t>
            </a:r>
            <a:r>
              <a:rPr lang="en-US" sz="2000" dirty="0" smtClean="0"/>
              <a:t> </a:t>
            </a:r>
            <a:r>
              <a:rPr lang="en-US" sz="2000" dirty="0"/>
              <a:t>= 1;</a:t>
            </a:r>
          </a:p>
          <a:p>
            <a:pPr eaLnBrk="1" hangingPunct="1"/>
            <a:r>
              <a:rPr lang="nn-NO" sz="2000" dirty="0"/>
              <a:t>            for (int i = 1; i &lt;= n; i++){</a:t>
            </a:r>
          </a:p>
          <a:p>
            <a:pPr eaLnBrk="1" hangingPunct="1"/>
            <a:r>
              <a:rPr lang="en-US" sz="2000" dirty="0"/>
              <a:t>                v = (v * v) % </a:t>
            </a:r>
            <a:r>
              <a:rPr lang="en-US" sz="2000" dirty="0" smtClean="0"/>
              <a:t>m;</a:t>
            </a:r>
            <a:endParaRPr lang="en-US" sz="2000" dirty="0"/>
          </a:p>
          <a:p>
            <a:pPr eaLnBrk="1" hangingPunct="1"/>
            <a:r>
              <a:rPr lang="en-US" sz="2000" dirty="0"/>
              <a:t>                </a:t>
            </a:r>
            <a:r>
              <a:rPr lang="en-US" sz="2000" dirty="0" err="1" smtClean="0"/>
              <a:t>exp</a:t>
            </a:r>
            <a:r>
              <a:rPr lang="en-US" sz="2000" dirty="0" smtClean="0"/>
              <a:t> = </a:t>
            </a:r>
            <a:r>
              <a:rPr lang="en-US" sz="2000" dirty="0" err="1" smtClean="0"/>
              <a:t>exp</a:t>
            </a:r>
            <a:r>
              <a:rPr lang="en-US" sz="2000" dirty="0" smtClean="0"/>
              <a:t> + </a:t>
            </a:r>
            <a:r>
              <a:rPr lang="en-US" sz="2000" dirty="0" err="1" smtClean="0"/>
              <a:t>exp</a:t>
            </a:r>
            <a:r>
              <a:rPr lang="en-US" sz="2000" dirty="0" smtClean="0"/>
              <a:t>;</a:t>
            </a:r>
            <a:endParaRPr lang="en-US" sz="2000" dirty="0"/>
          </a:p>
          <a:p>
            <a:pPr eaLnBrk="1" hangingPunct="1"/>
            <a:r>
              <a:rPr lang="en-US" sz="2000" dirty="0"/>
              <a:t>                </a:t>
            </a:r>
            <a:r>
              <a:rPr lang="en-US" sz="2000" dirty="0" err="1"/>
              <a:t>Console.WriteLine</a:t>
            </a:r>
            <a:r>
              <a:rPr lang="en-US" sz="2000" dirty="0"/>
              <a:t>("</a:t>
            </a:r>
            <a:r>
              <a:rPr lang="en-US" sz="2000" dirty="0" err="1"/>
              <a:t>i</a:t>
            </a:r>
            <a:r>
              <a:rPr lang="en-US" sz="2000" dirty="0"/>
              <a:t> : " + </a:t>
            </a:r>
            <a:r>
              <a:rPr lang="en-US" sz="2000" dirty="0" err="1"/>
              <a:t>i</a:t>
            </a:r>
            <a:r>
              <a:rPr lang="en-US" sz="2000" dirty="0"/>
              <a:t> + ", </a:t>
            </a:r>
            <a:r>
              <a:rPr lang="en-US" sz="2000" dirty="0" err="1" smtClean="0"/>
              <a:t>exp</a:t>
            </a:r>
            <a:r>
              <a:rPr lang="en-US" sz="2000" dirty="0" smtClean="0"/>
              <a:t> </a:t>
            </a:r>
            <a:r>
              <a:rPr lang="en-US" sz="2000" dirty="0"/>
              <a:t>: " + </a:t>
            </a:r>
            <a:r>
              <a:rPr lang="en-US" sz="2000" dirty="0" err="1" smtClean="0"/>
              <a:t>exp</a:t>
            </a:r>
            <a:r>
              <a:rPr lang="en-US" sz="2000" dirty="0" smtClean="0"/>
              <a:t> </a:t>
            </a:r>
            <a:r>
              <a:rPr lang="en-US" sz="2000" dirty="0"/>
              <a:t>+ ", v : " + v  );</a:t>
            </a:r>
          </a:p>
          <a:p>
            <a:pPr eaLnBrk="1" hangingPunct="1"/>
            <a:r>
              <a:rPr lang="en-US" sz="2000" dirty="0"/>
              <a:t>            }</a:t>
            </a:r>
          </a:p>
          <a:p>
            <a:pPr eaLnBrk="1" hangingPunct="1"/>
            <a:r>
              <a:rPr lang="en-US" sz="2000" dirty="0"/>
              <a:t>            return (</a:t>
            </a:r>
            <a:r>
              <a:rPr lang="en-US" sz="2000" dirty="0" err="1"/>
              <a:t>int</a:t>
            </a:r>
            <a:r>
              <a:rPr lang="en-US" sz="2000" dirty="0"/>
              <a:t>)v;</a:t>
            </a:r>
          </a:p>
          <a:p>
            <a:pPr eaLnBrk="1" hangingPunct="1"/>
            <a:r>
              <a:rPr lang="en-US" sz="2000" dirty="0"/>
              <a:t>    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7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 and Friday: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4.1-4.3                        	     </a:t>
            </a:r>
            <a:r>
              <a:rPr lang="en-US" dirty="0">
                <a:ea typeface="+mn-ea"/>
              </a:rPr>
              <a:t>7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3.5, 3.6		     </a:t>
            </a:r>
            <a:r>
              <a:rPr lang="en-US" dirty="0">
                <a:ea typeface="+mn-ea"/>
              </a:rPr>
              <a:t>6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99425C3-46C1-2945-9090-6BED94C67938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Program Trace</a:t>
            </a:r>
          </a:p>
        </p:txBody>
      </p:sp>
      <p:sp>
        <p:nvSpPr>
          <p:cNvPr id="20483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48006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nn-NO" dirty="0"/>
              <a:t>i : 1, </a:t>
            </a:r>
            <a:r>
              <a:rPr lang="nn-NO" dirty="0" smtClean="0"/>
              <a:t>	exp </a:t>
            </a:r>
            <a:r>
              <a:rPr lang="nn-NO" dirty="0"/>
              <a:t>: 2, </a:t>
            </a:r>
            <a:r>
              <a:rPr lang="nn-NO" dirty="0" smtClean="0"/>
              <a:t>		v </a:t>
            </a:r>
            <a:r>
              <a:rPr lang="nn-NO" dirty="0"/>
              <a:t>: 82915</a:t>
            </a:r>
          </a:p>
          <a:p>
            <a:pPr eaLnBrk="1" hangingPunct="1"/>
            <a:r>
              <a:rPr lang="nn-NO" dirty="0"/>
              <a:t>i : 2, </a:t>
            </a:r>
            <a:r>
              <a:rPr lang="nn-NO" dirty="0" smtClean="0"/>
              <a:t>	exp </a:t>
            </a:r>
            <a:r>
              <a:rPr lang="nn-NO" dirty="0"/>
              <a:t>: 4, </a:t>
            </a:r>
            <a:r>
              <a:rPr lang="nn-NO" dirty="0" smtClean="0"/>
              <a:t>		v </a:t>
            </a:r>
            <a:r>
              <a:rPr lang="nn-NO" dirty="0"/>
              <a:t>: 95592</a:t>
            </a:r>
          </a:p>
          <a:p>
            <a:pPr eaLnBrk="1" hangingPunct="1"/>
            <a:r>
              <a:rPr lang="nn-NO" dirty="0"/>
              <a:t>i : 3, </a:t>
            </a:r>
            <a:r>
              <a:rPr lang="nn-NO" dirty="0" smtClean="0"/>
              <a:t>	exp </a:t>
            </a:r>
            <a:r>
              <a:rPr lang="nn-NO" dirty="0"/>
              <a:t>: 8, </a:t>
            </a:r>
            <a:r>
              <a:rPr lang="nn-NO" dirty="0" smtClean="0"/>
              <a:t>		v </a:t>
            </a:r>
            <a:r>
              <a:rPr lang="nn-NO" dirty="0"/>
              <a:t>: 70252</a:t>
            </a:r>
          </a:p>
          <a:p>
            <a:pPr eaLnBrk="1" hangingPunct="1"/>
            <a:r>
              <a:rPr lang="nn-NO" dirty="0"/>
              <a:t>i : 4, </a:t>
            </a:r>
            <a:r>
              <a:rPr lang="nn-NO" dirty="0" smtClean="0"/>
              <a:t>	exp </a:t>
            </a:r>
            <a:r>
              <a:rPr lang="nn-NO" dirty="0"/>
              <a:t>: 16, </a:t>
            </a:r>
            <a:r>
              <a:rPr lang="nn-NO" dirty="0" smtClean="0"/>
              <a:t>	v </a:t>
            </a:r>
            <a:r>
              <a:rPr lang="nn-NO" dirty="0"/>
              <a:t>: 26992</a:t>
            </a:r>
          </a:p>
          <a:p>
            <a:pPr eaLnBrk="1" hangingPunct="1"/>
            <a:r>
              <a:rPr lang="nn-NO" dirty="0"/>
              <a:t>i : 5, </a:t>
            </a:r>
            <a:r>
              <a:rPr lang="nn-NO" dirty="0" smtClean="0"/>
              <a:t>	exp </a:t>
            </a:r>
            <a:r>
              <a:rPr lang="nn-NO" dirty="0"/>
              <a:t>: 32, </a:t>
            </a:r>
            <a:r>
              <a:rPr lang="nn-NO" dirty="0" smtClean="0"/>
              <a:t>	v </a:t>
            </a:r>
            <a:r>
              <a:rPr lang="nn-NO" dirty="0"/>
              <a:t>: 74970</a:t>
            </a:r>
          </a:p>
          <a:p>
            <a:pPr eaLnBrk="1" hangingPunct="1"/>
            <a:r>
              <a:rPr lang="nn-NO" dirty="0"/>
              <a:t>i : 6, </a:t>
            </a:r>
            <a:r>
              <a:rPr lang="nn-NO" dirty="0" smtClean="0"/>
              <a:t>	exp </a:t>
            </a:r>
            <a:r>
              <a:rPr lang="nn-NO" dirty="0"/>
              <a:t>: 64, </a:t>
            </a:r>
            <a:r>
              <a:rPr lang="nn-NO" dirty="0" smtClean="0"/>
              <a:t>	v </a:t>
            </a:r>
            <a:r>
              <a:rPr lang="nn-NO" dirty="0"/>
              <a:t>: 71358</a:t>
            </a:r>
          </a:p>
          <a:p>
            <a:pPr eaLnBrk="1" hangingPunct="1"/>
            <a:r>
              <a:rPr lang="nn-NO" dirty="0"/>
              <a:t>i : 7, </a:t>
            </a:r>
            <a:r>
              <a:rPr lang="nn-NO" dirty="0" smtClean="0"/>
              <a:t>	exp </a:t>
            </a:r>
            <a:r>
              <a:rPr lang="nn-NO" dirty="0"/>
              <a:t>: 128, </a:t>
            </a:r>
            <a:r>
              <a:rPr lang="nn-NO" dirty="0" smtClean="0"/>
              <a:t>	v </a:t>
            </a:r>
            <a:r>
              <a:rPr lang="nn-NO" dirty="0"/>
              <a:t>: 20594</a:t>
            </a:r>
          </a:p>
          <a:p>
            <a:pPr eaLnBrk="1" hangingPunct="1"/>
            <a:r>
              <a:rPr lang="nn-NO" dirty="0"/>
              <a:t>i : 8, </a:t>
            </a:r>
            <a:r>
              <a:rPr lang="nn-NO" dirty="0" smtClean="0"/>
              <a:t>	exp </a:t>
            </a:r>
            <a:r>
              <a:rPr lang="nn-NO" dirty="0"/>
              <a:t>: 256, </a:t>
            </a:r>
            <a:r>
              <a:rPr lang="nn-NO" dirty="0" smtClean="0"/>
              <a:t>	v </a:t>
            </a:r>
            <a:r>
              <a:rPr lang="nn-NO" dirty="0"/>
              <a:t>: 10143</a:t>
            </a:r>
          </a:p>
          <a:p>
            <a:pPr eaLnBrk="1" hangingPunct="1"/>
            <a:r>
              <a:rPr lang="nn-NO" dirty="0"/>
              <a:t>i : 9, </a:t>
            </a:r>
            <a:r>
              <a:rPr lang="nn-NO" dirty="0" smtClean="0"/>
              <a:t>	exp </a:t>
            </a:r>
            <a:r>
              <a:rPr lang="nn-NO" dirty="0"/>
              <a:t>: 512, </a:t>
            </a:r>
            <a:r>
              <a:rPr lang="nn-NO" dirty="0" smtClean="0"/>
              <a:t>	v </a:t>
            </a:r>
            <a:r>
              <a:rPr lang="nn-NO" dirty="0"/>
              <a:t>: 61355</a:t>
            </a:r>
          </a:p>
          <a:p>
            <a:pPr eaLnBrk="1" hangingPunct="1"/>
            <a:r>
              <a:rPr lang="nn-NO" dirty="0"/>
              <a:t>i : 10, </a:t>
            </a:r>
            <a:r>
              <a:rPr lang="nn-NO" dirty="0" smtClean="0"/>
              <a:t>	exp </a:t>
            </a:r>
            <a:r>
              <a:rPr lang="nn-NO" dirty="0"/>
              <a:t>: 1024, </a:t>
            </a:r>
            <a:r>
              <a:rPr lang="nn-NO" dirty="0" smtClean="0"/>
              <a:t>	v </a:t>
            </a:r>
            <a:r>
              <a:rPr lang="nn-NO" dirty="0"/>
              <a:t>: 68404</a:t>
            </a:r>
          </a:p>
          <a:p>
            <a:pPr eaLnBrk="1" hangingPunct="1"/>
            <a:r>
              <a:rPr lang="nn-NO" dirty="0"/>
              <a:t>i : 11</a:t>
            </a:r>
            <a:r>
              <a:rPr lang="nn-NO" dirty="0" smtClean="0"/>
              <a:t>,	exp </a:t>
            </a:r>
            <a:r>
              <a:rPr lang="nn-NO" dirty="0"/>
              <a:t>: 2048, </a:t>
            </a:r>
            <a:r>
              <a:rPr lang="nn-NO" dirty="0" smtClean="0"/>
              <a:t>	v </a:t>
            </a:r>
            <a:r>
              <a:rPr lang="nn-NO" dirty="0"/>
              <a:t>: </a:t>
            </a:r>
            <a:r>
              <a:rPr lang="nn-NO" dirty="0" smtClean="0"/>
              <a:t>  4207</a:t>
            </a:r>
            <a:endParaRPr lang="nn-NO" dirty="0"/>
          </a:p>
          <a:p>
            <a:pPr eaLnBrk="1" hangingPunct="1"/>
            <a:r>
              <a:rPr lang="nn-NO" dirty="0"/>
              <a:t>i : 12, </a:t>
            </a:r>
            <a:r>
              <a:rPr lang="nn-NO" dirty="0" smtClean="0"/>
              <a:t>	exp </a:t>
            </a:r>
            <a:r>
              <a:rPr lang="nn-NO" dirty="0"/>
              <a:t>: 4096, </a:t>
            </a:r>
            <a:r>
              <a:rPr lang="nn-NO" dirty="0" smtClean="0"/>
              <a:t>	v </a:t>
            </a:r>
            <a:r>
              <a:rPr lang="nn-NO" dirty="0"/>
              <a:t>: 75698</a:t>
            </a:r>
          </a:p>
          <a:p>
            <a:pPr eaLnBrk="1" hangingPunct="1"/>
            <a:r>
              <a:rPr lang="nn-NO" dirty="0"/>
              <a:t>i : 13, </a:t>
            </a:r>
            <a:r>
              <a:rPr lang="nn-NO" dirty="0" smtClean="0"/>
              <a:t>	exp </a:t>
            </a:r>
            <a:r>
              <a:rPr lang="nn-NO" dirty="0"/>
              <a:t>: 8192, </a:t>
            </a:r>
            <a:r>
              <a:rPr lang="nn-NO" dirty="0" smtClean="0"/>
              <a:t>	v </a:t>
            </a:r>
            <a:r>
              <a:rPr lang="nn-NO" dirty="0"/>
              <a:t>: 56154</a:t>
            </a:r>
          </a:p>
          <a:p>
            <a:pPr eaLnBrk="1" hangingPunct="1"/>
            <a:r>
              <a:rPr lang="nn-NO" dirty="0"/>
              <a:t>i : 14, </a:t>
            </a:r>
            <a:r>
              <a:rPr lang="nn-NO" dirty="0" smtClean="0"/>
              <a:t>	exp </a:t>
            </a:r>
            <a:r>
              <a:rPr lang="nn-NO" dirty="0"/>
              <a:t>: 16384, </a:t>
            </a:r>
            <a:r>
              <a:rPr lang="nn-NO" dirty="0" smtClean="0"/>
              <a:t>	v </a:t>
            </a:r>
            <a:r>
              <a:rPr lang="nn-NO" dirty="0"/>
              <a:t>: 83314</a:t>
            </a:r>
          </a:p>
          <a:p>
            <a:pPr eaLnBrk="1" hangingPunct="1"/>
            <a:r>
              <a:rPr lang="nn-NO" dirty="0"/>
              <a:t>i : 15, </a:t>
            </a:r>
            <a:r>
              <a:rPr lang="nn-NO" dirty="0" smtClean="0"/>
              <a:t>	exp </a:t>
            </a:r>
            <a:r>
              <a:rPr lang="nn-NO" dirty="0"/>
              <a:t>: 32768, </a:t>
            </a:r>
            <a:r>
              <a:rPr lang="nn-NO" dirty="0" smtClean="0"/>
              <a:t>	v </a:t>
            </a:r>
            <a:r>
              <a:rPr lang="nn-NO" dirty="0"/>
              <a:t>: 99519</a:t>
            </a:r>
          </a:p>
          <a:p>
            <a:pPr eaLnBrk="1" hangingPunct="1"/>
            <a:r>
              <a:rPr lang="nn-NO" dirty="0"/>
              <a:t>i : 16, </a:t>
            </a:r>
            <a:r>
              <a:rPr lang="nn-NO" dirty="0" smtClean="0"/>
              <a:t>	exp </a:t>
            </a:r>
            <a:r>
              <a:rPr lang="nn-NO" dirty="0"/>
              <a:t>: 65536, </a:t>
            </a:r>
            <a:r>
              <a:rPr lang="nn-NO" dirty="0" smtClean="0"/>
              <a:t>	v </a:t>
            </a:r>
            <a:r>
              <a:rPr lang="nn-NO" dirty="0"/>
              <a:t>: 29057</a:t>
            </a:r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Fast exponentiation algorithm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>
                <a:latin typeface="Calibri" charset="0"/>
              </a:rPr>
              <a:t>What if the exponent is not a power of two?</a:t>
            </a:r>
          </a:p>
        </p:txBody>
      </p:sp>
      <p:sp>
        <p:nvSpPr>
          <p:cNvPr id="2150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048000"/>
            <a:ext cx="794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81453 = 2</a:t>
            </a:r>
            <a:r>
              <a:rPr lang="en-US" sz="2400" baseline="30000"/>
              <a:t>16</a:t>
            </a:r>
            <a:r>
              <a:rPr lang="en-US" sz="2400"/>
              <a:t> + 2</a:t>
            </a:r>
            <a:r>
              <a:rPr lang="en-US" sz="2400" baseline="30000"/>
              <a:t>13</a:t>
            </a:r>
            <a:r>
              <a:rPr lang="en-US" sz="2400"/>
              <a:t> + 2</a:t>
            </a:r>
            <a:r>
              <a:rPr lang="en-US" sz="2400" baseline="30000"/>
              <a:t>12</a:t>
            </a:r>
            <a:r>
              <a:rPr lang="en-US" sz="2400"/>
              <a:t> + 2</a:t>
            </a:r>
            <a:r>
              <a:rPr lang="en-US" sz="2400" baseline="30000"/>
              <a:t>11</a:t>
            </a:r>
            <a:r>
              <a:rPr lang="en-US" sz="2400"/>
              <a:t> + 2</a:t>
            </a:r>
            <a:r>
              <a:rPr lang="en-US" sz="2400" baseline="30000"/>
              <a:t>10</a:t>
            </a:r>
            <a:r>
              <a:rPr lang="en-US" sz="2400"/>
              <a:t> + 2</a:t>
            </a:r>
            <a:r>
              <a:rPr lang="en-US" sz="2400" baseline="30000"/>
              <a:t>9</a:t>
            </a:r>
            <a:r>
              <a:rPr lang="en-US" sz="2400"/>
              <a:t> + 2</a:t>
            </a:r>
            <a:r>
              <a:rPr lang="en-US" sz="2400" baseline="30000"/>
              <a:t>5</a:t>
            </a:r>
            <a:r>
              <a:rPr lang="en-US" sz="2400"/>
              <a:t> + 2</a:t>
            </a:r>
            <a:r>
              <a:rPr lang="en-US" sz="2400" baseline="30000"/>
              <a:t>3</a:t>
            </a:r>
            <a:r>
              <a:rPr lang="en-US" sz="2400"/>
              <a:t> + 2</a:t>
            </a:r>
            <a:r>
              <a:rPr lang="en-US" sz="2400" baseline="30000"/>
              <a:t>2</a:t>
            </a:r>
            <a:r>
              <a:rPr lang="en-US" sz="2400"/>
              <a:t> + 2</a:t>
            </a:r>
            <a:r>
              <a:rPr lang="en-US" sz="2400" baseline="30000"/>
              <a:t>0</a:t>
            </a:r>
          </a:p>
        </p:txBody>
      </p:sp>
      <p:sp>
        <p:nvSpPr>
          <p:cNvPr id="21509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4114800"/>
            <a:ext cx="82438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 dirty="0"/>
              <a:t>The fast exponentiation algorithm computes </a:t>
            </a:r>
          </a:p>
          <a:p>
            <a:pPr eaLnBrk="1" hangingPunct="1"/>
            <a:r>
              <a:rPr lang="en-US" sz="3200" dirty="0"/>
              <a:t>a</a:t>
            </a:r>
            <a:r>
              <a:rPr lang="en-US" sz="3200" baseline="30000" dirty="0"/>
              <a:t>n</a:t>
            </a:r>
            <a:r>
              <a:rPr lang="en-US" sz="3200" dirty="0"/>
              <a:t> mod </a:t>
            </a:r>
            <a:r>
              <a:rPr lang="en-US" sz="3200" dirty="0" smtClean="0"/>
              <a:t>m </a:t>
            </a:r>
            <a:r>
              <a:rPr lang="en-US" sz="3200" dirty="0"/>
              <a:t>in time O(log 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Primality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00200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An integer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greater than 1 is called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prime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if the only positive factors of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are 1 and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200400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 positive integer that is greater than 1 and is not prime is called composite</a:t>
            </a:r>
            <a:r>
              <a:rPr lang="en-US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Fundamental Theorem of Arithmetic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A1440B6-C22F-D641-AD11-9F6733D7E471}" type="slidenum">
              <a:rPr lang="en-US">
                <a:solidFill>
                  <a:srgbClr val="898989"/>
                </a:solidFill>
              </a:rPr>
              <a:pPr eaLnBrk="1" hangingPunct="1"/>
              <a:t>23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550" y="1905000"/>
            <a:ext cx="7391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Every positive integer greater than 1 has a unique prime factorization</a:t>
            </a:r>
          </a:p>
        </p:txBody>
      </p:sp>
      <p:sp>
        <p:nvSpPr>
          <p:cNvPr id="23559" name="TextBox 9"/>
          <p:cNvSpPr txBox="1">
            <a:spLocks noChangeArrowheads="1"/>
          </p:cNvSpPr>
          <p:nvPr/>
        </p:nvSpPr>
        <p:spPr bwMode="auto">
          <a:xfrm>
            <a:off x="2209800" y="3429000"/>
            <a:ext cx="46307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48 =  2 • 2 • 2 • 2 • 3</a:t>
            </a:r>
          </a:p>
          <a:p>
            <a:pPr eaLnBrk="1" hangingPunct="1"/>
            <a:r>
              <a:rPr lang="en-US"/>
              <a:t>591 = 3 • 197</a:t>
            </a:r>
          </a:p>
          <a:p>
            <a:pPr eaLnBrk="1" hangingPunct="1"/>
            <a:r>
              <a:rPr lang="en-US"/>
              <a:t>45,523 = 45,523</a:t>
            </a:r>
          </a:p>
          <a:p>
            <a:pPr eaLnBrk="1" hangingPunct="1"/>
            <a:r>
              <a:rPr lang="en-US"/>
              <a:t>321,950 = 2 • 5 • 5 • 47 • 137</a:t>
            </a:r>
          </a:p>
          <a:p>
            <a:pPr eaLnBrk="1" hangingPunct="1"/>
            <a:r>
              <a:rPr lang="en-US"/>
              <a:t>1,234,567,890 = 2 • 3 • 3 • 5 • 3,607 • 3,803</a:t>
            </a:r>
          </a:p>
        </p:txBody>
      </p:sp>
    </p:spTree>
    <p:extLst>
      <p:ext uri="{BB962C8B-B14F-4D97-AF65-F5344CB8AC3E}">
        <p14:creationId xmlns:p14="http://schemas.microsoft.com/office/powerpoint/2010/main" val="39568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Factorization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If n is composite,  it has a factor of size at most sqrt(n)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Euclid’s </a:t>
            </a:r>
            <a:r>
              <a:rPr lang="en-US" dirty="0">
                <a:latin typeface="Calibri" charset="0"/>
              </a:rPr>
              <a:t>theorem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There are an infinite number of primes.</a:t>
            </a:r>
          </a:p>
          <a:p>
            <a:r>
              <a:rPr lang="en-US" dirty="0">
                <a:latin typeface="Calibri" charset="0"/>
              </a:rPr>
              <a:t>Proof by contradiction:</a:t>
            </a:r>
          </a:p>
          <a:p>
            <a:pPr marL="457200" lvl="1" indent="0">
              <a:buFont typeface="Arial" charset="0"/>
              <a:buNone/>
            </a:pPr>
            <a:r>
              <a:rPr lang="en-US" dirty="0">
                <a:latin typeface="Calibri" charset="0"/>
              </a:rPr>
              <a:t>Suppose </a:t>
            </a:r>
            <a:r>
              <a:rPr lang="en-US" dirty="0" smtClean="0">
                <a:latin typeface="Calibri" charset="0"/>
              </a:rPr>
              <a:t>that there </a:t>
            </a:r>
            <a:r>
              <a:rPr lang="en-US" dirty="0">
                <a:latin typeface="Calibri" charset="0"/>
              </a:rPr>
              <a:t>are </a:t>
            </a:r>
            <a:r>
              <a:rPr lang="en-US" dirty="0" smtClean="0">
                <a:latin typeface="Calibri" charset="0"/>
              </a:rPr>
              <a:t>only a </a:t>
            </a:r>
            <a:r>
              <a:rPr lang="en-US" dirty="0">
                <a:latin typeface="Calibri" charset="0"/>
              </a:rPr>
              <a:t>finite number of primes: </a:t>
            </a:r>
            <a:r>
              <a:rPr lang="en-US" dirty="0" smtClean="0">
                <a:latin typeface="Calibri" charset="0"/>
              </a:rPr>
              <a:t>   p</a:t>
            </a:r>
            <a:r>
              <a:rPr lang="en-US" baseline="-25000" dirty="0" smtClean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, p</a:t>
            </a:r>
            <a:r>
              <a:rPr lang="en-US" baseline="-25000" dirty="0">
                <a:latin typeface="Calibri" charset="0"/>
              </a:rPr>
              <a:t>2</a:t>
            </a:r>
            <a:r>
              <a:rPr lang="en-US" dirty="0">
                <a:latin typeface="Calibri" charset="0"/>
              </a:rPr>
              <a:t>, . . ., </a:t>
            </a:r>
            <a:r>
              <a:rPr lang="en-US" dirty="0" err="1">
                <a:latin typeface="Calibri" charset="0"/>
              </a:rPr>
              <a:t>p</a:t>
            </a:r>
            <a:r>
              <a:rPr lang="en-US" baseline="-25000" dirty="0" err="1">
                <a:latin typeface="Calibri" charset="0"/>
              </a:rPr>
              <a:t>n</a:t>
            </a:r>
            <a:endParaRPr lang="en-US" baseline="-25000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F91D1BE-50DA-F643-9E40-4FB1F36D11AB}" type="slidenum">
              <a:rPr lang="en-US">
                <a:solidFill>
                  <a:srgbClr val="898989"/>
                </a:solidFill>
              </a:rPr>
              <a:pPr eaLnBrk="1" hangingPunct="1"/>
              <a:t>25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Highlights…Divisibility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9D5F4-35E0-4AFA-8B81-9BE44EB3BA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3914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Integers a, b, with a ≠ 0, we say that a </a:t>
            </a:r>
            <a:r>
              <a:rPr lang="en-US" sz="2400" i="1" dirty="0">
                <a:latin typeface="Arial" pitchFamily="34" charset="0"/>
              </a:rPr>
              <a:t>divides</a:t>
            </a:r>
            <a:r>
              <a:rPr lang="en-US" sz="2400" dirty="0">
                <a:latin typeface="Arial" pitchFamily="34" charset="0"/>
              </a:rPr>
              <a:t> b is there is an integer k such that b = </a:t>
            </a:r>
            <a:r>
              <a:rPr lang="en-US" sz="2400" dirty="0" err="1">
                <a:latin typeface="Arial" pitchFamily="34" charset="0"/>
              </a:rPr>
              <a:t>ak</a:t>
            </a:r>
            <a:r>
              <a:rPr lang="en-US" sz="2400" dirty="0">
                <a:latin typeface="Arial" pitchFamily="34" charset="0"/>
              </a:rPr>
              <a:t>.  The notation   a | b denotes a divides b.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200400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</a:rPr>
              <a:t>Let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be an integer and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a positive integer.  Then there are </a:t>
            </a:r>
            <a:r>
              <a:rPr lang="en-US" sz="2800" i="1" dirty="0">
                <a:latin typeface="Arial" pitchFamily="34" charset="0"/>
              </a:rPr>
              <a:t>unique</a:t>
            </a:r>
            <a:r>
              <a:rPr lang="en-US" sz="2800" dirty="0">
                <a:latin typeface="Arial" pitchFamily="34" charset="0"/>
              </a:rPr>
              <a:t> integers </a:t>
            </a: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, with 0 ≤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&lt;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, such that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 err="1">
                <a:latin typeface="Arial" pitchFamily="34" charset="0"/>
              </a:rPr>
              <a:t>dq</a:t>
            </a:r>
            <a:r>
              <a:rPr lang="en-US" sz="2800" dirty="0">
                <a:latin typeface="Arial" pitchFamily="34" charset="0"/>
              </a:rPr>
              <a:t> +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5029200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div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          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mod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55941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Highlights…Modular 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D8BDF-BAA1-4E55-95E3-90B05E7489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1676400"/>
            <a:ext cx="77724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m be a positive integer.  We say a </a:t>
            </a:r>
            <a:r>
              <a:rPr lang="en-US" sz="2400" i="1" dirty="0">
                <a:latin typeface="Arial" pitchFamily="34" charset="0"/>
              </a:rPr>
              <a:t>is congruent to b modulo m </a:t>
            </a:r>
            <a:r>
              <a:rPr lang="en-US" sz="2400" dirty="0">
                <a:latin typeface="Arial" pitchFamily="34" charset="0"/>
              </a:rPr>
              <a:t>if m divides a – b.  We use the notation a ≡ b (mod m) to indicate that a is congruent to b modulo m.</a:t>
            </a:r>
          </a:p>
        </p:txBody>
      </p:sp>
    </p:spTree>
    <p:extLst>
      <p:ext uri="{BB962C8B-B14F-4D97-AF65-F5344CB8AC3E}">
        <p14:creationId xmlns:p14="http://schemas.microsoft.com/office/powerpoint/2010/main" val="409629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Highlights…Modular 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21A7F-5AF4-4AEF-ACF4-CC0D5F202F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676400"/>
            <a:ext cx="72390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let m be a positive integer.  Then a ≡ b (mod m) if and only if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mod m = b mod m.</a:t>
            </a:r>
          </a:p>
        </p:txBody>
      </p:sp>
    </p:spTree>
    <p:extLst>
      <p:ext uri="{BB962C8B-B14F-4D97-AF65-F5344CB8AC3E}">
        <p14:creationId xmlns:p14="http://schemas.microsoft.com/office/powerpoint/2010/main" val="254626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Highlights…Modular 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4A528-BECD-4E06-8767-B13B12A3B8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3152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then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 + c ≡ b + d (mod m)    and     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ac ≡ </a:t>
            </a:r>
            <a:r>
              <a:rPr lang="en-US" sz="2400" dirty="0" err="1">
                <a:latin typeface="Arial" pitchFamily="34" charset="0"/>
              </a:rPr>
              <a:t>bd</a:t>
            </a:r>
            <a:r>
              <a:rPr lang="en-US" sz="2400" dirty="0">
                <a:latin typeface="Arial" pitchFamily="34" charset="0"/>
              </a:rPr>
              <a:t> (mod m)</a:t>
            </a:r>
          </a:p>
        </p:txBody>
      </p:sp>
    </p:spTree>
    <p:extLst>
      <p:ext uri="{BB962C8B-B14F-4D97-AF65-F5344CB8AC3E}">
        <p14:creationId xmlns:p14="http://schemas.microsoft.com/office/powerpoint/2010/main" val="210011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882D2-52C8-4167-B685-862619E61B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8763000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integer, prove 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</p:spTree>
    <p:extLst>
      <p:ext uri="{BB962C8B-B14F-4D97-AF65-F5344CB8AC3E}">
        <p14:creationId xmlns:p14="http://schemas.microsoft.com/office/powerpoint/2010/main" val="398410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Cambria Math" pitchFamily="18" charset="0"/>
              </a:rPr>
              <a:t>n</a:t>
            </a:r>
            <a:r>
              <a:rPr lang="en-US" dirty="0" smtClean="0">
                <a:ea typeface="+mj-ea"/>
              </a:rPr>
              <a:t>-bit Unsigned Integer Representation</a:t>
            </a:r>
            <a:endParaRPr lang="en-US" dirty="0">
              <a:ea typeface="+mj-ea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>
                <a:latin typeface="Calibri" charset="0"/>
              </a:rPr>
              <a:t>Represent integer x as sum of powers of 2: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If  </a:t>
            </a:r>
            <a:r>
              <a:rPr lang="en-US" i="1">
                <a:latin typeface="Calibri" charset="0"/>
              </a:rPr>
              <a:t>x</a:t>
            </a:r>
            <a:r>
              <a:rPr lang="en-US" sz="3000">
                <a:latin typeface="Calibri" charset="0"/>
              </a:rPr>
              <a:t> = </a:t>
            </a:r>
            <a:r>
              <a:rPr lang="el-GR" sz="3600">
                <a:latin typeface="Calibri" charset="0"/>
                <a:cs typeface="Calibri" charset="0"/>
                <a:sym typeface="Symbol" charset="0"/>
              </a:rPr>
              <a:t></a:t>
            </a:r>
            <a:r>
              <a:rPr lang="en-US" sz="3700" baseline="-25000">
                <a:latin typeface="Calibri" charset="0"/>
                <a:cs typeface="Calibri" charset="0"/>
                <a:sym typeface="Symbol" charset="0"/>
              </a:rPr>
              <a:t>i=0</a:t>
            </a:r>
            <a:r>
              <a:rPr lang="en-US" sz="3000">
                <a:latin typeface="Calibri" charset="0"/>
                <a:cs typeface="Calibri" charset="0"/>
                <a:sym typeface="Symbol" charset="0"/>
              </a:rPr>
              <a:t>  </a:t>
            </a:r>
            <a:r>
              <a:rPr lang="en-US" i="1">
                <a:latin typeface="Calibri" charset="0"/>
                <a:cs typeface="Calibri" charset="0"/>
                <a:sym typeface="Symbol" charset="0"/>
              </a:rPr>
              <a:t>b</a:t>
            </a:r>
            <a:r>
              <a:rPr lang="en-US" i="1" baseline="-25000">
                <a:latin typeface="Calibri" charset="0"/>
                <a:cs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cs typeface="Calibri" charset="0"/>
                <a:sym typeface="Symbol" charset="0"/>
              </a:rPr>
              <a:t> </a:t>
            </a:r>
            <a:r>
              <a:rPr lang="en-US" i="1">
                <a:latin typeface="Calibri" charset="0"/>
                <a:cs typeface="Calibri" charset="0"/>
                <a:sym typeface="Symbol" charset="0"/>
              </a:rPr>
              <a:t>2</a:t>
            </a:r>
            <a:r>
              <a:rPr lang="en-US" i="1" baseline="30000">
                <a:latin typeface="Calibri" charset="0"/>
                <a:cs typeface="Calibri" charset="0"/>
                <a:sym typeface="Symbol" charset="0"/>
              </a:rPr>
              <a:t>i</a:t>
            </a:r>
            <a:r>
              <a:rPr lang="en-US" sz="3000">
                <a:latin typeface="Calibri" charset="0"/>
                <a:cs typeface="Calibri" charset="0"/>
                <a:sym typeface="Symbol" charset="0"/>
              </a:rPr>
              <a:t> </a:t>
            </a:r>
            <a:r>
              <a:rPr lang="en-US" sz="3000">
                <a:latin typeface="Calibri" charset="0"/>
              </a:rPr>
              <a:t>where each </a:t>
            </a:r>
            <a:r>
              <a:rPr lang="en-US" i="1">
                <a:latin typeface="Calibri" charset="0"/>
              </a:rPr>
              <a:t>b</a:t>
            </a:r>
            <a:r>
              <a:rPr lang="en-US" i="1" baseline="-25000">
                <a:latin typeface="Calibri" charset="0"/>
              </a:rPr>
              <a:t>i </a:t>
            </a:r>
            <a:r>
              <a:rPr lang="en-US" sz="3000">
                <a:latin typeface="Cambria Math" charset="0"/>
                <a:cs typeface="Cambria Math" charset="0"/>
              </a:rPr>
              <a:t>∈ </a:t>
            </a:r>
            <a:r>
              <a:rPr lang="en-US" sz="3000">
                <a:latin typeface="Calibri" charset="0"/>
                <a:cs typeface="Cambria Math" charset="0"/>
              </a:rPr>
              <a:t>{0,1}</a:t>
            </a:r>
            <a:endParaRPr lang="en-US" sz="3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then representation is </a:t>
            </a:r>
            <a:r>
              <a:rPr lang="en-US" i="1">
                <a:latin typeface="Calibri" charset="0"/>
              </a:rPr>
              <a:t>b</a:t>
            </a:r>
            <a:r>
              <a:rPr lang="en-US" i="1" baseline="-25000">
                <a:latin typeface="Calibri" charset="0"/>
              </a:rPr>
              <a:t>n-1</a:t>
            </a:r>
            <a:r>
              <a:rPr lang="en-US" i="1">
                <a:latin typeface="Calibri" charset="0"/>
              </a:rPr>
              <a:t>...b</a:t>
            </a:r>
            <a:r>
              <a:rPr lang="en-US" i="1" baseline="-25000">
                <a:latin typeface="Calibri" charset="0"/>
              </a:rPr>
              <a:t>2</a:t>
            </a:r>
            <a:r>
              <a:rPr lang="en-US" i="1">
                <a:latin typeface="Calibri" charset="0"/>
              </a:rPr>
              <a:t> b</a:t>
            </a:r>
            <a:r>
              <a:rPr lang="en-US" i="1" baseline="-25000">
                <a:latin typeface="Calibri" charset="0"/>
              </a:rPr>
              <a:t>1</a:t>
            </a:r>
            <a:r>
              <a:rPr lang="en-US" i="1">
                <a:latin typeface="Calibri" charset="0"/>
              </a:rPr>
              <a:t> b</a:t>
            </a:r>
            <a:r>
              <a:rPr lang="en-US" i="1" baseline="-25000">
                <a:latin typeface="Calibri" charset="0"/>
              </a:rPr>
              <a:t>0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 i="1" baseline="-25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</a:t>
            </a:r>
            <a:r>
              <a:rPr lang="en-US" sz="2600">
                <a:latin typeface="Calibri" charset="0"/>
              </a:rPr>
              <a:t>99 = 64 + 32 + 2 + 1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18 = 16 + 2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Calibri" charset="0"/>
              </a:rPr>
              <a:t>For n = 8: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 99:    </a:t>
            </a:r>
            <a:r>
              <a:rPr lang="en-US" sz="1100">
                <a:latin typeface="Calibri" charset="0"/>
              </a:rPr>
              <a:t> </a:t>
            </a:r>
            <a:r>
              <a:rPr lang="en-US" sz="2600">
                <a:latin typeface="Calibri" charset="0"/>
              </a:rPr>
              <a:t>0110 </a:t>
            </a:r>
            <a:r>
              <a:rPr lang="en-US" sz="1900">
                <a:latin typeface="Calibri" charset="0"/>
              </a:rPr>
              <a:t> </a:t>
            </a:r>
            <a:r>
              <a:rPr lang="en-US" sz="2600">
                <a:latin typeface="Calibri" charset="0"/>
              </a:rPr>
              <a:t>0011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 18:    0001  0010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  <a:cs typeface="Cambria Math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  <a:cs typeface="Cambria Math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31831B2-B335-954C-8C37-32C56703A6E3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1905000"/>
            <a:ext cx="596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  <a:ea typeface="MS PGothic" pitchFamily="34" charset="-128"/>
                <a:cs typeface="+mn-cs"/>
              </a:rPr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val="23149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Signed integer representation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C0D581F-12E2-6848-872E-459D7158E570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85800" y="1676400"/>
            <a:ext cx="73152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n-bit signed integers</a:t>
            </a:r>
          </a:p>
          <a:p>
            <a:pPr eaLnBrk="1" hangingPunct="1"/>
            <a:r>
              <a:rPr lang="en-US" sz="2400"/>
              <a:t>Suppose -2</a:t>
            </a:r>
            <a:r>
              <a:rPr lang="en-US" sz="2400" baseline="30000"/>
              <a:t>n-1</a:t>
            </a:r>
            <a:r>
              <a:rPr lang="en-US" sz="2400"/>
              <a:t> &lt; x &lt; 2</a:t>
            </a:r>
            <a:r>
              <a:rPr lang="en-US" sz="2400" baseline="30000"/>
              <a:t>n-1</a:t>
            </a:r>
          </a:p>
          <a:p>
            <a:pPr eaLnBrk="1" hangingPunct="1"/>
            <a:r>
              <a:rPr lang="en-US" sz="2400"/>
              <a:t>First bit as the sign, n-1 bits for the value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400"/>
              <a:t>99 = 64 + 32 + 2 + 1</a:t>
            </a:r>
          </a:p>
          <a:p>
            <a:pPr eaLnBrk="1" hangingPunct="1"/>
            <a:r>
              <a:rPr lang="en-US" sz="2400"/>
              <a:t>18 = 16 + 2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For n = 8:</a:t>
            </a:r>
          </a:p>
          <a:p>
            <a:pPr eaLnBrk="1" hangingPunct="1"/>
            <a:r>
              <a:rPr lang="en-US" sz="2400"/>
              <a:t>99:    </a:t>
            </a:r>
            <a:r>
              <a:rPr lang="en-US" sz="1100"/>
              <a:t> </a:t>
            </a:r>
            <a:r>
              <a:rPr lang="en-US" sz="2400"/>
              <a:t>0110 </a:t>
            </a:r>
            <a:r>
              <a:rPr lang="en-US"/>
              <a:t> </a:t>
            </a:r>
            <a:r>
              <a:rPr lang="en-US" sz="2400"/>
              <a:t>0011</a:t>
            </a:r>
          </a:p>
          <a:p>
            <a:pPr eaLnBrk="1" hangingPunct="1"/>
            <a:r>
              <a:rPr lang="en-US" sz="2400"/>
              <a:t>-18:   1001  0010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Any problems with this representation?</a:t>
            </a:r>
          </a:p>
        </p:txBody>
      </p:sp>
    </p:spTree>
    <p:extLst>
      <p:ext uri="{BB962C8B-B14F-4D97-AF65-F5344CB8AC3E}">
        <p14:creationId xmlns:p14="http://schemas.microsoft.com/office/powerpoint/2010/main" val="38980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1219</Words>
  <Application>Microsoft Office PowerPoint</Application>
  <PresentationFormat>On-screen Show (4:3)</PresentationFormat>
  <Paragraphs>343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311  Foundations of Computing I</vt:lpstr>
      <vt:lpstr>Announcements</vt:lpstr>
      <vt:lpstr>Highlights…Divisibility</vt:lpstr>
      <vt:lpstr>Highlights…Modular Arithmetic</vt:lpstr>
      <vt:lpstr>Highlights…Modular arithmetic</vt:lpstr>
      <vt:lpstr>Highlights…Modular arithmetic</vt:lpstr>
      <vt:lpstr>Example</vt:lpstr>
      <vt:lpstr>n-bit Unsigned Integer Representation</vt:lpstr>
      <vt:lpstr>Signed integer representation</vt:lpstr>
      <vt:lpstr>Two’s complement representation</vt:lpstr>
      <vt:lpstr>Signed vs Two’s complement</vt:lpstr>
      <vt:lpstr>Two’s complement representation</vt:lpstr>
      <vt:lpstr>Basic applications of mod</vt:lpstr>
      <vt:lpstr>Hashing</vt:lpstr>
      <vt:lpstr>Pseudo Random number generation</vt:lpstr>
      <vt:lpstr>Simple cipher</vt:lpstr>
      <vt:lpstr>Modular Exponentiation mod 7</vt:lpstr>
      <vt:lpstr>Exponentiation</vt:lpstr>
      <vt:lpstr>Fast exponentiation</vt:lpstr>
      <vt:lpstr>Program Trace</vt:lpstr>
      <vt:lpstr>Fast exponentiation algorithm </vt:lpstr>
      <vt:lpstr>Primality</vt:lpstr>
      <vt:lpstr>Fundamental Theorem of Arithmetic</vt:lpstr>
      <vt:lpstr>Factorization</vt:lpstr>
      <vt:lpstr>Euclid’s theorem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2013-04-23T01:47:19Z</dcterms:modified>
</cp:coreProperties>
</file>