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6"/>
  </p:notesMasterIdLst>
  <p:handoutMasterIdLst>
    <p:handoutMasterId r:id="rId27"/>
  </p:handoutMasterIdLst>
  <p:sldIdLst>
    <p:sldId id="413" r:id="rId2"/>
    <p:sldId id="415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05" r:id="rId21"/>
    <p:sldId id="501" r:id="rId22"/>
    <p:sldId id="502" r:id="rId23"/>
    <p:sldId id="540" r:id="rId24"/>
    <p:sldId id="506" r:id="rId2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15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425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71264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0E374-8B90-794C-BEA1-D6A8616ED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6ED5-8ED2-6447-AF97-5DE5D029A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79D66-9E63-FA4C-9386-B5B1987A3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E87E6-1845-084C-8549-93C540FA7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1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1F12A-ACBF-AF4E-9B65-75079EA985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04083-CAE1-F44C-8F10-AE90EB593E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DA7A7-6A39-9348-9D3E-EB6CB8B6B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866B7-3D88-8A4B-BE28-1CFFC1800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4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CB16-E90B-2E43-877E-3EA9E788F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2B8D-AA80-1D48-B64A-D372BFD16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02B9-AA9F-6B42-9BD8-997DB8F9F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4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EA1764-3EEC-D740-B1E1-2B88097802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Modular Arithmetic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F2A2945-0523-6646-9397-B5D335408649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Arithmetic over a finite domain</a:t>
            </a:r>
          </a:p>
          <a:p>
            <a:r>
              <a:rPr lang="en-US" smtClean="0"/>
              <a:t>In computing, almost all computations are over a finite domain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are the values computed?</a:t>
            </a:r>
          </a:p>
        </p:txBody>
      </p:sp>
      <p:sp>
        <p:nvSpPr>
          <p:cNvPr id="12291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514600"/>
            <a:ext cx="365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 public void Test1() {</a:t>
            </a:r>
          </a:p>
          <a:p>
            <a:pPr eaLnBrk="1" hangingPunct="1"/>
            <a:r>
              <a:rPr lang="en-US" sz="2000">
                <a:cs typeface="Arial" charset="0"/>
              </a:rPr>
              <a:t>            byte x = 250;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byte y = 20;</a:t>
            </a:r>
          </a:p>
          <a:p>
            <a:pPr eaLnBrk="1" hangingPunct="1"/>
            <a:r>
              <a:rPr lang="pl-PL" sz="2000">
                <a:cs typeface="Arial" charset="0"/>
              </a:rPr>
              <a:t>            byte z = (byte) (x + y);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Console.WriteLine(z);</a:t>
            </a:r>
          </a:p>
          <a:p>
            <a:pPr eaLnBrk="1" hangingPunct="1"/>
            <a:r>
              <a:rPr lang="en-US" sz="2000">
                <a:cs typeface="Arial" charset="0"/>
              </a:rPr>
              <a:t> } </a:t>
            </a:r>
          </a:p>
        </p:txBody>
      </p:sp>
      <p:sp>
        <p:nvSpPr>
          <p:cNvPr id="12292" name="Text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2514600"/>
            <a:ext cx="3962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 public void Test2() {</a:t>
            </a:r>
          </a:p>
          <a:p>
            <a:pPr eaLnBrk="1" hangingPunct="1"/>
            <a:r>
              <a:rPr lang="en-US" sz="2000">
                <a:cs typeface="Arial" charset="0"/>
              </a:rPr>
              <a:t>            sbyte x = 120;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sbyte y = 20;</a:t>
            </a:r>
          </a:p>
          <a:p>
            <a:pPr eaLnBrk="1" hangingPunct="1"/>
            <a:r>
              <a:rPr lang="pl-PL" sz="2000">
                <a:cs typeface="Arial" charset="0"/>
              </a:rPr>
              <a:t>            </a:t>
            </a:r>
            <a:r>
              <a:rPr lang="en-US" sz="2000">
                <a:cs typeface="Arial" charset="0"/>
              </a:rPr>
              <a:t>s</a:t>
            </a:r>
            <a:r>
              <a:rPr lang="pl-PL" sz="2000">
                <a:cs typeface="Arial" charset="0"/>
              </a:rPr>
              <a:t>byte z = (</a:t>
            </a:r>
            <a:r>
              <a:rPr lang="en-US" sz="2000">
                <a:cs typeface="Arial" charset="0"/>
              </a:rPr>
              <a:t>s</a:t>
            </a:r>
            <a:r>
              <a:rPr lang="pl-PL" sz="2000">
                <a:cs typeface="Arial" charset="0"/>
              </a:rPr>
              <a:t>byte) (x + y);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Console.WriteLine(z);</a:t>
            </a:r>
          </a:p>
          <a:p>
            <a:pPr eaLnBrk="1" hangingPunct="1"/>
            <a:r>
              <a:rPr lang="en-US" sz="2000">
                <a:cs typeface="Arial" charset="0"/>
              </a:rPr>
              <a:t> } </a:t>
            </a:r>
          </a:p>
        </p:txBody>
      </p:sp>
      <p:sp>
        <p:nvSpPr>
          <p:cNvPr id="12293" name="TextBox 1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019800"/>
            <a:ext cx="4413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14</a:t>
            </a:r>
          </a:p>
        </p:txBody>
      </p:sp>
      <p:sp>
        <p:nvSpPr>
          <p:cNvPr id="12294" name="TextBox 1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01000" y="6019800"/>
            <a:ext cx="6286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-116</a:t>
            </a:r>
          </a:p>
        </p:txBody>
      </p:sp>
      <p:sp>
        <p:nvSpPr>
          <p:cNvPr id="12295" name="TextBox 13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600200"/>
            <a:ext cx="128746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[-128, 127]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56DC5-6A22-4F20-91EA-5967D57381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7147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5242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41" b="34061"/>
          <a:stretch>
            <a:fillRect/>
          </a:stretch>
        </p:blipFill>
        <p:spPr bwMode="auto">
          <a:xfrm>
            <a:off x="457200" y="4073525"/>
            <a:ext cx="22860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7"/>
          <a:stretch>
            <a:fillRect/>
          </a:stretch>
        </p:blipFill>
        <p:spPr bwMode="auto">
          <a:xfrm>
            <a:off x="5334000" y="4025900"/>
            <a:ext cx="2143125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65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Arithmetic mod 7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smtClean="0"/>
              <a:t>a +</a:t>
            </a:r>
            <a:r>
              <a:rPr lang="en-US" baseline="-25000" smtClean="0"/>
              <a:t>7</a:t>
            </a:r>
            <a:r>
              <a:rPr lang="en-US" smtClean="0"/>
              <a:t> b = (a + b) mod 7</a:t>
            </a:r>
          </a:p>
          <a:p>
            <a:r>
              <a:rPr lang="en-US" smtClean="0"/>
              <a:t>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baseline="-25000" smtClean="0">
                <a:latin typeface="Symbol" pitchFamily="18" charset="2"/>
                <a:sym typeface="Symbol" pitchFamily="18" charset="2"/>
              </a:rPr>
              <a:t>7</a:t>
            </a:r>
            <a:r>
              <a:rPr lang="en-US" smtClean="0"/>
              <a:t> b = (a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smtClean="0"/>
              <a:t> b) mod 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14400" y="3429000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5029200" y="3429000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9D5F4-35E0-4AFA-8B81-9BE44EB3BA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981200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is there is an integer k such that b = </a:t>
            </a:r>
            <a:r>
              <a:rPr lang="en-US" sz="2400" dirty="0" err="1">
                <a:latin typeface="Arial" pitchFamily="34" charset="0"/>
              </a:rPr>
              <a:t>ak</a:t>
            </a:r>
            <a:r>
              <a:rPr lang="en-US" sz="2400" dirty="0">
                <a:latin typeface="Arial" pitchFamily="34" charset="0"/>
              </a:rPr>
              <a:t>.  The notation   a | b denotes a divides b.</a:t>
            </a:r>
          </a:p>
        </p:txBody>
      </p:sp>
    </p:spTree>
    <p:extLst>
      <p:ext uri="{BB962C8B-B14F-4D97-AF65-F5344CB8AC3E}">
        <p14:creationId xmlns:p14="http://schemas.microsoft.com/office/powerpoint/2010/main" val="3046971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 Theorem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B1A30-7BB5-4C4F-8785-56DECEE308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3429000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304800" y="5791200"/>
            <a:ext cx="6224588" cy="4000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Note: r ≥ 0 even if a &lt; 0.  Not quite the same as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a%d</a:t>
            </a:r>
            <a:r>
              <a:rPr lang="en-US" sz="2000"/>
              <a:t>  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4191000"/>
            <a:ext cx="2300288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20" b="17351"/>
          <a:stretch>
            <a:fillRect/>
          </a:stretch>
        </p:blipFill>
        <p:spPr bwMode="auto">
          <a:xfrm>
            <a:off x="6846888" y="5597525"/>
            <a:ext cx="1828800" cy="118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66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D8BDF-BAA1-4E55-95E3-90B05E7489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09700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21A7F-5AF4-4AEF-ACF4-CC0D5F202F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239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209256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4A528-BECD-4E06-8767-B13B12A3B8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3152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then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 + c ≡ b + d (mod m)    and     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ac ≡ </a:t>
            </a:r>
            <a:r>
              <a:rPr lang="en-US" sz="2400" dirty="0" err="1">
                <a:latin typeface="Arial" pitchFamily="34" charset="0"/>
              </a:rPr>
              <a:t>bd</a:t>
            </a:r>
            <a:r>
              <a:rPr lang="en-US" sz="2400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4193012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82D2-52C8-4167-B685-862619E61B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8763000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integer, prove 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26619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Modular Arithmetic: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4.1-4.2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3.4-3.5   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For Wednesday-Monday: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4.3-4.4 to page 277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3.6-3.7 to page 236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Edition</a:t>
            </a:r>
          </a:p>
          <a:p>
            <a:pPr lvl="2"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Pick up your graded HW 2 (max 83 points)</a:t>
            </a:r>
            <a:endParaRPr lang="en-US" dirty="0">
              <a:ea typeface="+mn-ea"/>
            </a:endParaRP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9425C3-46C1-2945-9090-6BED94C67938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Integer Representation</a:t>
            </a:r>
            <a:endParaRPr lang="en-US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>
                <a:latin typeface="Calibri" charset="0"/>
              </a:rPr>
              <a:t>Represent integer x as sum of powers of 2: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If  </a:t>
            </a:r>
            <a:r>
              <a:rPr lang="en-US" i="1">
                <a:latin typeface="Calibri" charset="0"/>
              </a:rPr>
              <a:t>x</a:t>
            </a:r>
            <a:r>
              <a:rPr lang="en-US" sz="3000">
                <a:latin typeface="Calibri" charset="0"/>
              </a:rPr>
              <a:t> = </a:t>
            </a:r>
            <a:r>
              <a:rPr lang="el-GR" sz="3600">
                <a:latin typeface="Calibri" charset="0"/>
                <a:cs typeface="Calibri" charset="0"/>
                <a:sym typeface="Symbol" charset="0"/>
              </a:rPr>
              <a:t></a:t>
            </a:r>
            <a:r>
              <a:rPr lang="en-US" sz="3700" baseline="-25000">
                <a:latin typeface="Calibri" charset="0"/>
                <a:cs typeface="Calibri" charset="0"/>
                <a:sym typeface="Symbol" charset="0"/>
              </a:rPr>
              <a:t>i=0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b</a:t>
            </a:r>
            <a:r>
              <a:rPr lang="en-US" i="1" baseline="-25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2</a:t>
            </a:r>
            <a:r>
              <a:rPr lang="en-US" i="1" baseline="30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sz="3000">
                <a:latin typeface="Calibri" charset="0"/>
              </a:rPr>
              <a:t>where each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i </a:t>
            </a:r>
            <a:r>
              <a:rPr lang="en-US" sz="3000">
                <a:latin typeface="Cambria Math" charset="0"/>
                <a:cs typeface="Cambria Math" charset="0"/>
              </a:rPr>
              <a:t>∈ </a:t>
            </a:r>
            <a:r>
              <a:rPr lang="en-US" sz="3000">
                <a:latin typeface="Calibri" charset="0"/>
                <a:cs typeface="Cambria Math" charset="0"/>
              </a:rPr>
              <a:t>{0,1}</a:t>
            </a: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then representation is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n-1</a:t>
            </a:r>
            <a:r>
              <a:rPr lang="en-US" i="1">
                <a:latin typeface="Calibri" charset="0"/>
              </a:rPr>
              <a:t>...b</a:t>
            </a:r>
            <a:r>
              <a:rPr lang="en-US" i="1" baseline="-25000">
                <a:latin typeface="Calibri" charset="0"/>
              </a:rPr>
              <a:t>2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1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i="1" baseline="-25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</a:t>
            </a:r>
            <a:r>
              <a:rPr lang="en-US" sz="2600">
                <a:latin typeface="Calibri" charset="0"/>
              </a:rPr>
              <a:t>99 = 64 + 32 + 2 + 1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18 = 16 + 2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Calibri" charset="0"/>
              </a:rPr>
              <a:t>For n = 8: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99:    </a:t>
            </a:r>
            <a:r>
              <a:rPr lang="en-US" sz="11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0110 </a:t>
            </a:r>
            <a:r>
              <a:rPr lang="en-US" sz="19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0011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18:    0001  0010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31831B2-B335-954C-8C37-32C56703A6E3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905000"/>
            <a:ext cx="596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  <a:ea typeface="MS PGothic" pitchFamily="34" charset="-128"/>
                <a:cs typeface="+mn-cs"/>
              </a:rPr>
              <a:t>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Signed integer representation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C0D581F-12E2-6848-872E-459D7158E570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85800" y="1676400"/>
            <a:ext cx="73152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n-bit signed integers</a:t>
            </a:r>
          </a:p>
          <a:p>
            <a:pPr eaLnBrk="1" hangingPunct="1"/>
            <a:r>
              <a:rPr lang="en-US" sz="2400"/>
              <a:t>Suppose -2</a:t>
            </a:r>
            <a:r>
              <a:rPr lang="en-US" sz="2400" baseline="30000"/>
              <a:t>n-1</a:t>
            </a:r>
            <a:r>
              <a:rPr lang="en-US" sz="2400"/>
              <a:t> &lt; x &lt; 2</a:t>
            </a:r>
            <a:r>
              <a:rPr lang="en-US" sz="2400" baseline="30000"/>
              <a:t>n-1</a:t>
            </a:r>
          </a:p>
          <a:p>
            <a:pPr eaLnBrk="1" hangingPunct="1"/>
            <a:r>
              <a:rPr lang="en-US" sz="2400"/>
              <a:t>First bit as the sign, n-1 bits for the value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400"/>
              <a:t>99 = 64 + 32 + 2 + 1</a:t>
            </a:r>
          </a:p>
          <a:p>
            <a:pPr eaLnBrk="1" hangingPunct="1"/>
            <a:r>
              <a:rPr lang="en-US" sz="2400"/>
              <a:t>18 = 16 + 2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For n = 8:</a:t>
            </a:r>
          </a:p>
          <a:p>
            <a:pPr eaLnBrk="1" hangingPunct="1"/>
            <a:r>
              <a:rPr lang="en-US" sz="2400"/>
              <a:t>99:    </a:t>
            </a:r>
            <a:r>
              <a:rPr lang="en-US" sz="1100"/>
              <a:t> </a:t>
            </a:r>
            <a:r>
              <a:rPr lang="en-US" sz="2400"/>
              <a:t>0110 </a:t>
            </a:r>
            <a:r>
              <a:rPr lang="en-US"/>
              <a:t> </a:t>
            </a:r>
            <a:r>
              <a:rPr lang="en-US" sz="2400"/>
              <a:t>0011</a:t>
            </a:r>
          </a:p>
          <a:p>
            <a:pPr eaLnBrk="1" hangingPunct="1"/>
            <a:r>
              <a:rPr lang="en-US" sz="2400"/>
              <a:t>-18:   1001  0010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Any problems with this representation?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9CBBA21-5090-C444-B4A0-EB6F25F50BEE}" type="slidenum">
              <a:rPr 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 bit signed integers,  first bit will still be the sign bit</a:t>
            </a:r>
          </a:p>
          <a:p>
            <a:pPr eaLnBrk="1" hangingPunct="1"/>
            <a:r>
              <a:rPr lang="en-US" sz="2000"/>
              <a:t>Suppose 0 ≤ x &lt; 2</a:t>
            </a:r>
            <a:r>
              <a:rPr lang="en-US" sz="2000" baseline="30000"/>
              <a:t>n-1</a:t>
            </a:r>
            <a:r>
              <a:rPr lang="en-US" sz="2000"/>
              <a:t>,  x is represented by the binary representation of x</a:t>
            </a:r>
          </a:p>
          <a:p>
            <a:pPr eaLnBrk="1" hangingPunct="1"/>
            <a:r>
              <a:rPr lang="en-US" sz="2000"/>
              <a:t>Suppose 0 &lt; x ≤ 2</a:t>
            </a:r>
            <a:r>
              <a:rPr lang="en-US" sz="2000" baseline="30000"/>
              <a:t>n-1</a:t>
            </a:r>
            <a:r>
              <a:rPr lang="en-US" sz="2000"/>
              <a:t>,  -x is represented by the binary representation of 2</a:t>
            </a:r>
            <a:r>
              <a:rPr lang="en-US" sz="2000" baseline="30000"/>
              <a:t>n</a:t>
            </a:r>
            <a:r>
              <a:rPr lang="en-US" sz="2000"/>
              <a:t>-x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 </a:t>
            </a:r>
          </a:p>
          <a:p>
            <a:pPr eaLnBrk="1" hangingPunct="1"/>
            <a:endParaRPr lang="en-US" sz="2000" baseline="30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99 = 64 + 32 + 2 + 1</a:t>
            </a:r>
          </a:p>
          <a:p>
            <a:pPr eaLnBrk="1" hangingPunct="1"/>
            <a:r>
              <a:rPr lang="en-US" sz="2000"/>
              <a:t>18 = 16 + 2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For n = 8:</a:t>
            </a:r>
          </a:p>
          <a:p>
            <a:pPr eaLnBrk="1" hangingPunct="1"/>
            <a:r>
              <a:rPr lang="en-US" sz="2000"/>
              <a:t> 99:    0110</a:t>
            </a:r>
            <a:r>
              <a:rPr lang="en-US" sz="1600"/>
              <a:t> </a:t>
            </a:r>
            <a:r>
              <a:rPr lang="en-US" sz="2000"/>
              <a:t>0011</a:t>
            </a:r>
          </a:p>
          <a:p>
            <a:pPr eaLnBrk="1" hangingPunct="1"/>
            <a:r>
              <a:rPr lang="en-US" sz="2000"/>
              <a:t>-18:    1110 1110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7662863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Key property: Two</a:t>
            </a:r>
            <a:r>
              <a:rPr lang="ja-JP" altLang="en-US" sz="2000">
                <a:cs typeface="Arial" charset="0"/>
              </a:rPr>
              <a:t>’</a:t>
            </a:r>
            <a:r>
              <a:rPr lang="en-US" sz="2000">
                <a:cs typeface="Arial" charset="0"/>
              </a:rPr>
              <a:t>s complement representation of any number y </a:t>
            </a:r>
          </a:p>
          <a:p>
            <a:pPr eaLnBrk="1" hangingPunct="1"/>
            <a:r>
              <a:rPr lang="en-US" sz="2000">
                <a:cs typeface="Arial" charset="0"/>
              </a:rPr>
              <a:t>                       is equivalent to y mod 2</a:t>
            </a:r>
            <a:r>
              <a:rPr lang="en-US" sz="2000" baseline="30000">
                <a:cs typeface="Arial" charset="0"/>
              </a:rPr>
              <a:t>n</a:t>
            </a:r>
            <a:r>
              <a:rPr lang="en-US" sz="2000">
                <a:cs typeface="Arial" charset="0"/>
              </a:rPr>
              <a:t> so arithmetic works mod 2</a:t>
            </a:r>
            <a:r>
              <a:rPr lang="en-US" sz="2000" baseline="30000">
                <a:cs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</a:t>
            </a:r>
            <a:r>
              <a:rPr lang="en-US" dirty="0" err="1" smtClean="0"/>
              <a:t>vs</a:t>
            </a:r>
            <a:r>
              <a:rPr lang="en-US" dirty="0" smtClean="0"/>
              <a:t> Two’s complement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2386"/>
              </p:ext>
            </p:extLst>
          </p:nvPr>
        </p:nvGraphicFramePr>
        <p:xfrm>
          <a:off x="76192" y="16205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71813"/>
              </p:ext>
            </p:extLst>
          </p:nvPr>
        </p:nvGraphicFramePr>
        <p:xfrm>
          <a:off x="152400" y="40589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25585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59629" y="4920734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5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For </a:t>
            </a:r>
            <a:r>
              <a:rPr lang="en-US" dirty="0">
                <a:latin typeface="Calibri" charset="0"/>
              </a:rPr>
              <a:t>0 &lt; x ≤ 2</a:t>
            </a:r>
            <a:r>
              <a:rPr lang="en-US" baseline="30000" dirty="0">
                <a:latin typeface="Calibri" charset="0"/>
              </a:rPr>
              <a:t>n-1</a:t>
            </a:r>
            <a:r>
              <a:rPr lang="en-US" dirty="0">
                <a:latin typeface="Calibri" charset="0"/>
              </a:rPr>
              <a:t>,  -x is represented by the binary representation of 2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-x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To compute this:  Flip the bits of x then add 1:</a:t>
            </a:r>
          </a:p>
          <a:p>
            <a:pPr lvl="1"/>
            <a:r>
              <a:rPr lang="en-US" dirty="0">
                <a:latin typeface="Calibri" charset="0"/>
              </a:rPr>
              <a:t>All 1</a:t>
            </a:r>
            <a:r>
              <a:rPr lang="ja-JP" altLang="en-US" dirty="0">
                <a:latin typeface="Calibri" charset="0"/>
              </a:rPr>
              <a:t>’</a:t>
            </a:r>
            <a:r>
              <a:rPr lang="en-US" dirty="0">
                <a:latin typeface="Calibri" charset="0"/>
              </a:rPr>
              <a:t>s string is 2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-1 so</a:t>
            </a:r>
          </a:p>
          <a:p>
            <a:pPr lvl="2"/>
            <a:r>
              <a:rPr lang="en-US" sz="2800" dirty="0">
                <a:latin typeface="Calibri" charset="0"/>
              </a:rPr>
              <a:t>Flip the bits of x  </a:t>
            </a:r>
            <a:r>
              <a:rPr lang="en-US" sz="2800" dirty="0">
                <a:latin typeface="Calibri" charset="0"/>
                <a:sym typeface="Symbol" charset="0"/>
              </a:rPr>
              <a:t></a:t>
            </a:r>
            <a:r>
              <a:rPr lang="en-US" sz="2800" dirty="0">
                <a:latin typeface="Calibri" charset="0"/>
              </a:rPr>
              <a:t> replace x by  </a:t>
            </a:r>
            <a:r>
              <a:rPr lang="en-US" sz="2800" dirty="0" smtClean="0">
                <a:latin typeface="Calibri" charset="0"/>
              </a:rPr>
              <a:t>2</a:t>
            </a:r>
            <a:r>
              <a:rPr lang="en-US" sz="2800" baseline="30000" dirty="0" smtClean="0">
                <a:latin typeface="Calibri" charset="0"/>
              </a:rPr>
              <a:t>n</a:t>
            </a:r>
            <a:r>
              <a:rPr lang="en-US" sz="2800" dirty="0" smtClean="0">
                <a:latin typeface="Calibri" charset="0"/>
              </a:rPr>
              <a:t>-1-x</a:t>
            </a:r>
            <a:endParaRPr lang="en-US" sz="28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86E8CDD-D198-354B-9B68-CA84F17CF3AD}" type="slidenum">
              <a:rPr 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lecture: </a:t>
            </a:r>
            <a:br>
              <a:rPr lang="en-US" dirty="0" smtClean="0"/>
            </a:br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1143000" y="1820334"/>
            <a:ext cx="5809026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i="1" dirty="0"/>
              <a:t>x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</a:t>
            </a:r>
            <a:r>
              <a:rPr lang="en-US" sz="3200" dirty="0"/>
              <a:t> A :    </a:t>
            </a:r>
            <a:r>
              <a:rPr lang="ja-JP" altLang="en-US" sz="3200" dirty="0">
                <a:cs typeface="Cambria Math" charset="0"/>
              </a:rPr>
              <a:t>“</a:t>
            </a:r>
            <a:r>
              <a:rPr lang="en-US" sz="3200" i="1" dirty="0">
                <a:cs typeface="Cambria Math" charset="0"/>
              </a:rPr>
              <a:t>x</a:t>
            </a:r>
            <a:r>
              <a:rPr lang="en-US" sz="3200" dirty="0">
                <a:cs typeface="Cambria Math" charset="0"/>
              </a:rPr>
              <a:t> is an element of A</a:t>
            </a:r>
            <a:r>
              <a:rPr lang="ja-JP" altLang="en-US" sz="3200" dirty="0">
                <a:cs typeface="Cambria Math" charset="0"/>
              </a:rPr>
              <a:t>”</a:t>
            </a:r>
            <a:endParaRPr lang="en-US" sz="3200" dirty="0">
              <a:cs typeface="Cambria Math" charset="0"/>
            </a:endParaRPr>
          </a:p>
          <a:p>
            <a:pPr eaLnBrk="1" hangingPunct="1"/>
            <a:r>
              <a:rPr lang="en-US" sz="3200" i="1" dirty="0" smtClean="0"/>
              <a:t>x</a:t>
            </a:r>
            <a:r>
              <a:rPr lang="en-US" sz="3200" dirty="0" smtClean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</a:t>
            </a:r>
            <a:r>
              <a:rPr lang="en-US" sz="3200" dirty="0"/>
              <a:t> A :    </a:t>
            </a:r>
            <a:r>
              <a:rPr lang="en-US" sz="3200" dirty="0">
                <a:sym typeface="Symbol" charset="0"/>
              </a:rPr>
              <a:t> (</a:t>
            </a:r>
            <a:r>
              <a:rPr lang="en-US" sz="3200" i="1" dirty="0"/>
              <a:t>x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</a:t>
            </a:r>
            <a:r>
              <a:rPr lang="en-US" sz="3200" dirty="0"/>
              <a:t> A)</a:t>
            </a:r>
          </a:p>
        </p:txBody>
      </p:sp>
      <p:sp>
        <p:nvSpPr>
          <p:cNvPr id="9" name="TextBox 8"/>
          <p:cNvSpPr txBox="1"/>
          <p:nvPr>
            <p:custDataLst>
              <p:tags r:id="rId2"/>
            </p:custDataLst>
          </p:nvPr>
        </p:nvSpPr>
        <p:spPr>
          <a:xfrm>
            <a:off x="1333254" y="3119967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89980" y="3950329"/>
                <a:ext cx="5139420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>
                  <a:defRPr sz="3200">
                    <a:ea typeface="ＭＳ Ｐゴシック" pitchFamily="-111" charset="-128"/>
                    <a:cs typeface="+mn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980" y="3950329"/>
                <a:ext cx="513942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1109133" y="47244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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12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44748" y="2372380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0893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Set Theory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  Characteristic Vector</a:t>
            </a:r>
          </a:p>
          <a:p>
            <a:r>
              <a:rPr lang="en-US" dirty="0" smtClean="0"/>
              <a:t>Private Key Cryptography</a:t>
            </a:r>
          </a:p>
          <a:p>
            <a:r>
              <a:rPr lang="en-US" dirty="0" smtClean="0"/>
              <a:t>Unix File Permissions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0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Russell’s Paradox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438400" y="1600200"/>
            <a:ext cx="4259263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ea typeface="ＭＳ Ｐゴシック" pitchFamily="-111" charset="-128"/>
              </a:rPr>
              <a:t>S = {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|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dirty="0">
                <a:latin typeface="Symbol"/>
                <a:ea typeface="ＭＳ Ｐゴシック" pitchFamily="-111" charset="-128"/>
                <a:sym typeface="Symbol"/>
              </a:rPr>
              <a:t>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}</a:t>
            </a:r>
          </a:p>
        </p:txBody>
      </p:sp>
      <p:sp>
        <p:nvSpPr>
          <p:cNvPr id="23556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1600200"/>
            <a:ext cx="376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5400" dirty="0">
                <a:cs typeface="Arial" charset="0"/>
              </a:rPr>
              <a:t>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Functions review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A </a:t>
            </a:r>
            <a:r>
              <a:rPr lang="en-US" i="1" smtClean="0">
                <a:cs typeface="Arial" charset="0"/>
              </a:rPr>
              <a:t>function</a:t>
            </a:r>
            <a:r>
              <a:rPr lang="en-US" smtClean="0">
                <a:cs typeface="Arial" charset="0"/>
              </a:rPr>
              <a:t> from </a:t>
            </a:r>
            <a:r>
              <a:rPr lang="en-US" i="1" smtClean="0">
                <a:cs typeface="Arial" charset="0"/>
              </a:rPr>
              <a:t>A </a:t>
            </a:r>
            <a:r>
              <a:rPr lang="en-US" smtClean="0">
                <a:cs typeface="Arial" charset="0"/>
              </a:rPr>
              <a:t>to </a:t>
            </a:r>
            <a:r>
              <a:rPr lang="en-US" i="1" smtClean="0">
                <a:cs typeface="Arial" charset="0"/>
              </a:rPr>
              <a:t>B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an assignment of exactly one element of </a:t>
            </a:r>
            <a:r>
              <a:rPr lang="en-US" sz="3200" i="1" smtClean="0">
                <a:cs typeface="Arial" charset="0"/>
              </a:rPr>
              <a:t>B</a:t>
            </a:r>
            <a:r>
              <a:rPr lang="en-US" sz="3200" smtClean="0">
                <a:cs typeface="Arial" charset="0"/>
              </a:rPr>
              <a:t> to each element of </a:t>
            </a:r>
            <a:r>
              <a:rPr lang="en-US" sz="3200" i="1" smtClean="0">
                <a:cs typeface="Arial" charset="0"/>
              </a:rPr>
              <a:t>A.</a:t>
            </a:r>
            <a:r>
              <a:rPr lang="en-US" i="1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We write </a:t>
            </a:r>
            <a:r>
              <a:rPr lang="en-US" sz="3200" i="1" smtClean="0">
                <a:cs typeface="Arial" charset="0"/>
              </a:rPr>
              <a:t>f: A→B.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“Image of</a:t>
            </a:r>
            <a:r>
              <a:rPr lang="en-US" sz="3200" i="1" smtClean="0">
                <a:cs typeface="Arial" charset="0"/>
              </a:rPr>
              <a:t> a” = f(a)</a:t>
            </a:r>
          </a:p>
          <a:p>
            <a:pPr eaLnBrk="1" hangingPunct="1"/>
            <a:r>
              <a:rPr lang="en-US" i="1" smtClean="0">
                <a:cs typeface="Arial" charset="0"/>
              </a:rPr>
              <a:t>Domain </a:t>
            </a:r>
            <a:r>
              <a:rPr lang="en-US" smtClean="0">
                <a:cs typeface="Arial" charset="0"/>
              </a:rPr>
              <a:t>of</a:t>
            </a:r>
            <a:r>
              <a:rPr lang="en-US" i="1" smtClean="0">
                <a:cs typeface="Arial" charset="0"/>
              </a:rPr>
              <a:t> f </a:t>
            </a:r>
            <a:r>
              <a:rPr lang="en-US" smtClean="0">
                <a:cs typeface="Arial" charset="0"/>
              </a:rPr>
              <a:t>: A</a:t>
            </a:r>
          </a:p>
          <a:p>
            <a:pPr eaLnBrk="1" hangingPunct="1"/>
            <a:r>
              <a:rPr lang="en-US" i="1" smtClean="0">
                <a:cs typeface="Arial" charset="0"/>
              </a:rPr>
              <a:t>Range</a:t>
            </a:r>
            <a:r>
              <a:rPr lang="en-US" smtClean="0">
                <a:cs typeface="Arial" charset="0"/>
              </a:rPr>
              <a:t> of </a:t>
            </a:r>
            <a:r>
              <a:rPr lang="en-US" i="1" smtClean="0"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 = set of all images of elements of A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Image, Preimage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     A                  B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981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7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3"/>
            </p:custDataLst>
          </p:nvPr>
        </p:nvCxnSpPr>
        <p:spPr>
          <a:xfrm>
            <a:off x="1447800" y="2743200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4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5"/>
            </p:custDataLst>
          </p:nvPr>
        </p:nvCxnSpPr>
        <p:spPr>
          <a:xfrm flipV="1">
            <a:off x="1447800" y="3352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6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7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this a function? one-to-one?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47800" y="2743200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52800" y="5181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52800" y="5791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371600" y="3962400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Number Theory (and applications to computing)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Branch of Mathematics with direct relevance to computing</a:t>
            </a:r>
          </a:p>
          <a:p>
            <a:r>
              <a:rPr lang="en-US" smtClean="0"/>
              <a:t>Many significant applications</a:t>
            </a:r>
          </a:p>
          <a:p>
            <a:pPr lvl="1"/>
            <a:r>
              <a:rPr lang="en-US" smtClean="0"/>
              <a:t>Cryptography</a:t>
            </a:r>
          </a:p>
          <a:p>
            <a:pPr lvl="1"/>
            <a:r>
              <a:rPr lang="en-US" smtClean="0"/>
              <a:t>Hashing</a:t>
            </a:r>
          </a:p>
          <a:p>
            <a:pPr lvl="1"/>
            <a:r>
              <a:rPr lang="en-US" smtClean="0"/>
              <a:t>Security</a:t>
            </a:r>
          </a:p>
          <a:p>
            <a:r>
              <a:rPr lang="en-US" smtClean="0"/>
              <a:t>Important tool 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1082</Words>
  <Application>Microsoft Office PowerPoint</Application>
  <PresentationFormat>On-screen Show (4:3)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CSE 311  Foundations of Computing I</vt:lpstr>
      <vt:lpstr>Announcements</vt:lpstr>
      <vt:lpstr>Highlights from last lecture:  Set Theory</vt:lpstr>
      <vt:lpstr>Applications of Set Theory</vt:lpstr>
      <vt:lpstr>Russell’s Paradox</vt:lpstr>
      <vt:lpstr>Functions review</vt:lpstr>
      <vt:lpstr>Image, Preimage</vt:lpstr>
      <vt:lpstr>Is this a function? one-to-one? onto?</vt:lpstr>
      <vt:lpstr>Number Theory (and applications to computing)</vt:lpstr>
      <vt:lpstr>Modular Arithmetic</vt:lpstr>
      <vt:lpstr>What are the values computed?</vt:lpstr>
      <vt:lpstr>PowerPoint Presentation</vt:lpstr>
      <vt:lpstr>Arithmetic mod 7</vt:lpstr>
      <vt:lpstr>Divisibility</vt:lpstr>
      <vt:lpstr>Division Theorem</vt:lpstr>
      <vt:lpstr>Modular Arithmetic</vt:lpstr>
      <vt:lpstr>Modular arithmetic</vt:lpstr>
      <vt:lpstr>Modular arithmetic</vt:lpstr>
      <vt:lpstr>Example</vt:lpstr>
      <vt:lpstr>n-bit Unsigned Integer Representation</vt:lpstr>
      <vt:lpstr>Signed integer representation</vt:lpstr>
      <vt:lpstr>Two’s complement representation</vt:lpstr>
      <vt:lpstr>Signed vs Two’s complement</vt:lpstr>
      <vt:lpstr>Two’s complement representation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2013-04-22T19:26:17Z</dcterms:modified>
</cp:coreProperties>
</file>