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autoCompressPictures="0">
  <p:sldMasterIdLst>
    <p:sldMasterId id="2147483706" r:id="rId1"/>
  </p:sldMasterIdLst>
  <p:notesMasterIdLst>
    <p:notesMasterId r:id="rId24"/>
  </p:notesMasterIdLst>
  <p:handoutMasterIdLst>
    <p:handoutMasterId r:id="rId25"/>
  </p:handoutMasterIdLst>
  <p:sldIdLst>
    <p:sldId id="413" r:id="rId2"/>
    <p:sldId id="528" r:id="rId3"/>
    <p:sldId id="531" r:id="rId4"/>
    <p:sldId id="508" r:id="rId5"/>
    <p:sldId id="509" r:id="rId6"/>
    <p:sldId id="510" r:id="rId7"/>
    <p:sldId id="511" r:id="rId8"/>
    <p:sldId id="512" r:id="rId9"/>
    <p:sldId id="513" r:id="rId10"/>
    <p:sldId id="514" r:id="rId11"/>
    <p:sldId id="515" r:id="rId12"/>
    <p:sldId id="516" r:id="rId13"/>
    <p:sldId id="526" r:id="rId14"/>
    <p:sldId id="517" r:id="rId15"/>
    <p:sldId id="518" r:id="rId16"/>
    <p:sldId id="519" r:id="rId17"/>
    <p:sldId id="520" r:id="rId18"/>
    <p:sldId id="521" r:id="rId19"/>
    <p:sldId id="527" r:id="rId20"/>
    <p:sldId id="522" r:id="rId21"/>
    <p:sldId id="523" r:id="rId22"/>
    <p:sldId id="524" r:id="rId23"/>
  </p:sldIdLst>
  <p:sldSz cx="9144000" cy="6858000" type="screen4x3"/>
  <p:notesSz cx="7315200" cy="960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99"/>
    <a:srgbClr val="FFFF00"/>
    <a:srgbClr val="CC99FF"/>
    <a:srgbClr val="00CCFF"/>
    <a:srgbClr val="9999FF"/>
    <a:srgbClr val="6699FF"/>
    <a:srgbClr val="4D4D4D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72" autoAdjust="0"/>
  </p:normalViewPr>
  <p:slideViewPr>
    <p:cSldViewPr>
      <p:cViewPr>
        <p:scale>
          <a:sx n="112" d="100"/>
          <a:sy n="112" d="100"/>
        </p:scale>
        <p:origin x="-1584" y="-4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65603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21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6093" tIns="47205" rIns="96093" bIns="472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0"/>
            <a:r>
              <a:rPr lang="en-US" noProof="0"/>
              <a:t>Second level</a:t>
            </a:r>
          </a:p>
          <a:p>
            <a:pPr lvl="0"/>
            <a:r>
              <a:rPr lang="en-US" noProof="0"/>
              <a:t>Third level</a:t>
            </a:r>
          </a:p>
          <a:p>
            <a:pPr lvl="0"/>
            <a:r>
              <a:rPr lang="en-US" noProof="0"/>
              <a:t>Fourth level</a:t>
            </a:r>
          </a:p>
          <a:p>
            <a:pPr lvl="0"/>
            <a:r>
              <a:rPr lang="en-US" noProof="0"/>
              <a:t>Fifth level</a:t>
            </a:r>
          </a:p>
        </p:txBody>
      </p:sp>
      <p:sp>
        <p:nvSpPr>
          <p:cNvPr id="21507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35075" y="727075"/>
            <a:ext cx="4845050" cy="36337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23376025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MS PGothic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MS PGothic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MS PGothic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MS PGothic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06CAEF-5E50-194D-88E9-B7F4A6913FE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386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0C7858-B1BD-DF43-830F-1E4DF9429A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453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4E8C84-B451-6049-B6C0-475DA396FB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910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DFFA91-2875-9F43-97FA-CE8E897205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128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3762E6-DDDD-854A-8DD3-1E772F0A59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578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27469B-34FD-0549-A9BE-4570650B91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886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A51F76-9D88-6D44-950B-2FDC8C6D58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375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6C25EE-813F-104F-8D1F-6D9CFDF3B3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231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829CCD-6300-504B-8001-FFC7EC1648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537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6348AC-6642-FC42-965D-631622E016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824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E06975-365A-F847-837D-2EB5FD7459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543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E0D711AA-977F-DD47-A637-D05604B0B99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33.xml"/><Relationship Id="rId13" Type="http://schemas.openxmlformats.org/officeDocument/2006/relationships/tags" Target="../tags/tag38.xml"/><Relationship Id="rId18" Type="http://schemas.openxmlformats.org/officeDocument/2006/relationships/tags" Target="../tags/tag43.xml"/><Relationship Id="rId3" Type="http://schemas.openxmlformats.org/officeDocument/2006/relationships/tags" Target="../tags/tag28.xml"/><Relationship Id="rId7" Type="http://schemas.openxmlformats.org/officeDocument/2006/relationships/tags" Target="../tags/tag32.xml"/><Relationship Id="rId12" Type="http://schemas.openxmlformats.org/officeDocument/2006/relationships/tags" Target="../tags/tag37.xml"/><Relationship Id="rId17" Type="http://schemas.openxmlformats.org/officeDocument/2006/relationships/tags" Target="../tags/tag42.xml"/><Relationship Id="rId2" Type="http://schemas.openxmlformats.org/officeDocument/2006/relationships/tags" Target="../tags/tag27.xml"/><Relationship Id="rId16" Type="http://schemas.openxmlformats.org/officeDocument/2006/relationships/tags" Target="../tags/tag41.xml"/><Relationship Id="rId1" Type="http://schemas.openxmlformats.org/officeDocument/2006/relationships/tags" Target="../tags/tag26.xml"/><Relationship Id="rId6" Type="http://schemas.openxmlformats.org/officeDocument/2006/relationships/tags" Target="../tags/tag31.xml"/><Relationship Id="rId11" Type="http://schemas.openxmlformats.org/officeDocument/2006/relationships/tags" Target="../tags/tag36.xml"/><Relationship Id="rId5" Type="http://schemas.openxmlformats.org/officeDocument/2006/relationships/tags" Target="../tags/tag30.xml"/><Relationship Id="rId15" Type="http://schemas.openxmlformats.org/officeDocument/2006/relationships/tags" Target="../tags/tag40.xml"/><Relationship Id="rId10" Type="http://schemas.openxmlformats.org/officeDocument/2006/relationships/tags" Target="../tags/tag35.xml"/><Relationship Id="rId19" Type="http://schemas.openxmlformats.org/officeDocument/2006/relationships/slideLayout" Target="../slideLayouts/slideLayout6.xml"/><Relationship Id="rId4" Type="http://schemas.openxmlformats.org/officeDocument/2006/relationships/tags" Target="../tags/tag29.xml"/><Relationship Id="rId9" Type="http://schemas.openxmlformats.org/officeDocument/2006/relationships/tags" Target="../tags/tag34.xml"/><Relationship Id="rId14" Type="http://schemas.openxmlformats.org/officeDocument/2006/relationships/tags" Target="../tags/tag39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51.xml"/><Relationship Id="rId13" Type="http://schemas.openxmlformats.org/officeDocument/2006/relationships/tags" Target="../tags/tag56.xml"/><Relationship Id="rId3" Type="http://schemas.openxmlformats.org/officeDocument/2006/relationships/tags" Target="../tags/tag46.xml"/><Relationship Id="rId7" Type="http://schemas.openxmlformats.org/officeDocument/2006/relationships/tags" Target="../tags/tag50.xml"/><Relationship Id="rId12" Type="http://schemas.openxmlformats.org/officeDocument/2006/relationships/tags" Target="../tags/tag55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tags" Target="../tags/tag49.xml"/><Relationship Id="rId11" Type="http://schemas.openxmlformats.org/officeDocument/2006/relationships/tags" Target="../tags/tag54.xml"/><Relationship Id="rId5" Type="http://schemas.openxmlformats.org/officeDocument/2006/relationships/tags" Target="../tags/tag48.xml"/><Relationship Id="rId15" Type="http://schemas.openxmlformats.org/officeDocument/2006/relationships/slideLayout" Target="../slideLayouts/slideLayout6.xml"/><Relationship Id="rId10" Type="http://schemas.openxmlformats.org/officeDocument/2006/relationships/tags" Target="../tags/tag53.xml"/><Relationship Id="rId4" Type="http://schemas.openxmlformats.org/officeDocument/2006/relationships/tags" Target="../tags/tag47.xml"/><Relationship Id="rId9" Type="http://schemas.openxmlformats.org/officeDocument/2006/relationships/tags" Target="../tags/tag52.xml"/><Relationship Id="rId14" Type="http://schemas.openxmlformats.org/officeDocument/2006/relationships/tags" Target="../tags/tag5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3.xml"/><Relationship Id="rId1" Type="http://schemas.openxmlformats.org/officeDocument/2006/relationships/tags" Target="../tags/tag6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71.xml"/><Relationship Id="rId13" Type="http://schemas.openxmlformats.org/officeDocument/2006/relationships/tags" Target="../tags/tag76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66.xml"/><Relationship Id="rId7" Type="http://schemas.openxmlformats.org/officeDocument/2006/relationships/tags" Target="../tags/tag70.xml"/><Relationship Id="rId12" Type="http://schemas.openxmlformats.org/officeDocument/2006/relationships/tags" Target="../tags/tag75.xml"/><Relationship Id="rId17" Type="http://schemas.openxmlformats.org/officeDocument/2006/relationships/tags" Target="../tags/tag80.xml"/><Relationship Id="rId2" Type="http://schemas.openxmlformats.org/officeDocument/2006/relationships/tags" Target="../tags/tag65.xml"/><Relationship Id="rId16" Type="http://schemas.openxmlformats.org/officeDocument/2006/relationships/tags" Target="../tags/tag79.xml"/><Relationship Id="rId1" Type="http://schemas.openxmlformats.org/officeDocument/2006/relationships/tags" Target="../tags/tag64.xml"/><Relationship Id="rId6" Type="http://schemas.openxmlformats.org/officeDocument/2006/relationships/tags" Target="../tags/tag69.xml"/><Relationship Id="rId11" Type="http://schemas.openxmlformats.org/officeDocument/2006/relationships/tags" Target="../tags/tag74.xml"/><Relationship Id="rId5" Type="http://schemas.openxmlformats.org/officeDocument/2006/relationships/tags" Target="../tags/tag68.xml"/><Relationship Id="rId15" Type="http://schemas.openxmlformats.org/officeDocument/2006/relationships/tags" Target="../tags/tag78.xml"/><Relationship Id="rId10" Type="http://schemas.openxmlformats.org/officeDocument/2006/relationships/tags" Target="../tags/tag73.xml"/><Relationship Id="rId4" Type="http://schemas.openxmlformats.org/officeDocument/2006/relationships/tags" Target="../tags/tag67.xml"/><Relationship Id="rId9" Type="http://schemas.openxmlformats.org/officeDocument/2006/relationships/tags" Target="../tags/tag72.xml"/><Relationship Id="rId14" Type="http://schemas.openxmlformats.org/officeDocument/2006/relationships/tags" Target="../tags/tag77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88.xml"/><Relationship Id="rId13" Type="http://schemas.openxmlformats.org/officeDocument/2006/relationships/tags" Target="../tags/tag93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83.xml"/><Relationship Id="rId7" Type="http://schemas.openxmlformats.org/officeDocument/2006/relationships/tags" Target="../tags/tag87.xml"/><Relationship Id="rId12" Type="http://schemas.openxmlformats.org/officeDocument/2006/relationships/tags" Target="../tags/tag92.xml"/><Relationship Id="rId17" Type="http://schemas.openxmlformats.org/officeDocument/2006/relationships/tags" Target="../tags/tag97.xml"/><Relationship Id="rId2" Type="http://schemas.openxmlformats.org/officeDocument/2006/relationships/tags" Target="../tags/tag82.xml"/><Relationship Id="rId16" Type="http://schemas.openxmlformats.org/officeDocument/2006/relationships/tags" Target="../tags/tag96.xml"/><Relationship Id="rId1" Type="http://schemas.openxmlformats.org/officeDocument/2006/relationships/tags" Target="../tags/tag81.xml"/><Relationship Id="rId6" Type="http://schemas.openxmlformats.org/officeDocument/2006/relationships/tags" Target="../tags/tag86.xml"/><Relationship Id="rId11" Type="http://schemas.openxmlformats.org/officeDocument/2006/relationships/tags" Target="../tags/tag91.xml"/><Relationship Id="rId5" Type="http://schemas.openxmlformats.org/officeDocument/2006/relationships/tags" Target="../tags/tag85.xml"/><Relationship Id="rId15" Type="http://schemas.openxmlformats.org/officeDocument/2006/relationships/tags" Target="../tags/tag95.xml"/><Relationship Id="rId10" Type="http://schemas.openxmlformats.org/officeDocument/2006/relationships/tags" Target="../tags/tag90.xml"/><Relationship Id="rId4" Type="http://schemas.openxmlformats.org/officeDocument/2006/relationships/tags" Target="../tags/tag84.xml"/><Relationship Id="rId9" Type="http://schemas.openxmlformats.org/officeDocument/2006/relationships/tags" Target="../tags/tag89.xml"/><Relationship Id="rId14" Type="http://schemas.openxmlformats.org/officeDocument/2006/relationships/tags" Target="../tags/tag9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16.xml"/><Relationship Id="rId1" Type="http://schemas.openxmlformats.org/officeDocument/2006/relationships/tags" Target="../tags/tag1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24.xml"/><Relationship Id="rId3" Type="http://schemas.openxmlformats.org/officeDocument/2006/relationships/tags" Target="../tags/tag19.xml"/><Relationship Id="rId7" Type="http://schemas.openxmlformats.org/officeDocument/2006/relationships/tags" Target="../tags/tag23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tags" Target="../tags/tag22.xml"/><Relationship Id="rId5" Type="http://schemas.openxmlformats.org/officeDocument/2006/relationships/tags" Target="../tags/tag21.xml"/><Relationship Id="rId10" Type="http://schemas.openxmlformats.org/officeDocument/2006/relationships/slideLayout" Target="../slideLayouts/slideLayout6.xml"/><Relationship Id="rId4" Type="http://schemas.openxmlformats.org/officeDocument/2006/relationships/tags" Target="../tags/tag20.xml"/><Relationship Id="rId9" Type="http://schemas.openxmlformats.org/officeDocument/2006/relationships/tags" Target="../tags/tag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CSE 311  Foundations of Computing 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</a:rPr>
              <a:t>Lecture 9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</a:rPr>
              <a:t>Set </a:t>
            </a:r>
            <a:r>
              <a:rPr lang="en-US" dirty="0" smtClean="0">
                <a:ea typeface="+mn-ea"/>
              </a:rPr>
              <a:t>Theory and Functions</a:t>
            </a:r>
            <a:r>
              <a:rPr lang="en-US" dirty="0" smtClean="0">
                <a:ea typeface="+mn-ea"/>
              </a:rPr>
              <a:t/>
            </a:r>
            <a:br>
              <a:rPr lang="en-US" dirty="0" smtClean="0">
                <a:ea typeface="+mn-ea"/>
              </a:rPr>
            </a:br>
            <a:r>
              <a:rPr lang="en-US" dirty="0" smtClean="0">
                <a:ea typeface="+mn-ea"/>
              </a:rPr>
              <a:t>Spring 2013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2C3711EC-0FAD-C848-A060-B0A91010A9A1}" type="slidenum">
              <a:rPr lang="en-US">
                <a:solidFill>
                  <a:srgbClr val="898989"/>
                </a:solidFill>
              </a:rPr>
              <a:pPr eaLnBrk="1" hangingPunct="1"/>
              <a:t>1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charset="0"/>
              </a:rPr>
              <a:t>It’s </a:t>
            </a:r>
            <a:r>
              <a:rPr lang="en-US" dirty="0">
                <a:latin typeface="Calibri" charset="0"/>
              </a:rPr>
              <a:t>Boolean algebra again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267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>
                    <a:latin typeface="Calibri" charset="0"/>
                  </a:rPr>
                  <a:t>Definition for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  <a:sym typeface="Symbol" charset="0"/>
                      </a:rPr>
                      <m:t>∪</m:t>
                    </m:r>
                    <m:r>
                      <a:rPr lang="en-US" b="0" i="1" smtClean="0">
                        <a:latin typeface="Cambria Math"/>
                        <a:ea typeface="Cambria Math"/>
                        <a:sym typeface="Symbol" charset="0"/>
                      </a:rPr>
                      <m:t> </m:t>
                    </m:r>
                  </m:oMath>
                </a14:m>
                <a:r>
                  <a:rPr lang="en-US" dirty="0" smtClean="0">
                    <a:latin typeface="Calibri" charset="0"/>
                    <a:sym typeface="Symbol" charset="0"/>
                  </a:rPr>
                  <a:t>based </a:t>
                </a:r>
                <a:r>
                  <a:rPr lang="en-US" dirty="0">
                    <a:latin typeface="Calibri" charset="0"/>
                    <a:sym typeface="Symbol" charset="0"/>
                  </a:rPr>
                  <a:t>on </a:t>
                </a:r>
                <a:r>
                  <a:rPr lang="en-US" dirty="0">
                    <a:latin typeface="Symbol" charset="0"/>
                    <a:sym typeface="Symbol" charset="0"/>
                  </a:rPr>
                  <a:t></a:t>
                </a:r>
              </a:p>
              <a:p>
                <a:r>
                  <a:rPr lang="en-US" dirty="0">
                    <a:latin typeface="Calibri" charset="0"/>
                  </a:rPr>
                  <a:t>Definition for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∩</m:t>
                    </m:r>
                  </m:oMath>
                </a14:m>
                <a:r>
                  <a:rPr lang="en-US" dirty="0" smtClean="0">
                    <a:latin typeface="Symbol" charset="0"/>
                    <a:sym typeface="Symbol" charset="0"/>
                  </a:rPr>
                  <a:t> </a:t>
                </a:r>
                <a:r>
                  <a:rPr lang="en-US" dirty="0">
                    <a:latin typeface="Calibri" charset="0"/>
                    <a:sym typeface="Symbol" charset="0"/>
                  </a:rPr>
                  <a:t>based on </a:t>
                </a:r>
                <a:r>
                  <a:rPr lang="en-US" dirty="0">
                    <a:latin typeface="Symbol" charset="0"/>
                    <a:sym typeface="Symbol" charset="0"/>
                  </a:rPr>
                  <a:t></a:t>
                </a:r>
                <a:endParaRPr lang="en-US" dirty="0">
                  <a:latin typeface="Calibri" charset="0"/>
                  <a:sym typeface="Symbol" charset="0"/>
                </a:endParaRPr>
              </a:p>
              <a:p>
                <a:r>
                  <a:rPr lang="en-US" dirty="0">
                    <a:latin typeface="Calibri" charset="0"/>
                    <a:sym typeface="Symbol" charset="0"/>
                  </a:rPr>
                  <a:t>Complement works like </a:t>
                </a:r>
              </a:p>
            </p:txBody>
          </p:sp>
        </mc:Choice>
        <mc:Fallback xmlns="">
          <p:sp>
            <p:nvSpPr>
              <p:cNvPr id="11267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20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1194DA0-FD25-7844-965D-D72CB61C9B63}" type="slidenum">
              <a:rPr lang="en-US">
                <a:solidFill>
                  <a:srgbClr val="898989"/>
                </a:solidFill>
              </a:rPr>
              <a:pPr eaLnBrk="1" hangingPunct="1"/>
              <a:t>10</a:t>
            </a:fld>
            <a:endParaRPr 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17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De Morgan</a:t>
            </a:r>
            <a:r>
              <a:rPr lang="ja-JP" altLang="en-US">
                <a:latin typeface="Calibri" charset="0"/>
              </a:rPr>
              <a:t>’</a:t>
            </a:r>
            <a:r>
              <a:rPr lang="en-US">
                <a:latin typeface="Calibri" charset="0"/>
              </a:rPr>
              <a:t>s Laws</a:t>
            </a:r>
          </a:p>
        </p:txBody>
      </p:sp>
      <p:sp>
        <p:nvSpPr>
          <p:cNvPr id="12291" name="TextBox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81000" y="1752600"/>
            <a:ext cx="3598863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600">
                <a:cs typeface="Arial" charset="0"/>
              </a:rPr>
              <a:t>A </a:t>
            </a:r>
            <a:r>
              <a:rPr lang="en-US" sz="3600">
                <a:latin typeface="Symbol" charset="0"/>
                <a:cs typeface="Arial" charset="0"/>
                <a:sym typeface="Symbol" charset="0"/>
              </a:rPr>
              <a:t></a:t>
            </a:r>
            <a:r>
              <a:rPr lang="en-US" sz="3600">
                <a:cs typeface="Arial" charset="0"/>
              </a:rPr>
              <a:t> B = A </a:t>
            </a:r>
            <a:r>
              <a:rPr lang="en-US" sz="3600">
                <a:latin typeface="Symbol" charset="0"/>
                <a:cs typeface="Arial" charset="0"/>
                <a:sym typeface="Symbol" charset="0"/>
              </a:rPr>
              <a:t></a:t>
            </a:r>
            <a:r>
              <a:rPr lang="en-US" sz="3600">
                <a:cs typeface="Arial" charset="0"/>
              </a:rPr>
              <a:t> B    </a:t>
            </a:r>
          </a:p>
          <a:p>
            <a:pPr eaLnBrk="1" hangingPunct="1"/>
            <a:endParaRPr lang="en-US" sz="3600">
              <a:cs typeface="Arial" charset="0"/>
            </a:endParaRPr>
          </a:p>
          <a:p>
            <a:pPr eaLnBrk="1" hangingPunct="1"/>
            <a:r>
              <a:rPr lang="en-US" sz="3600">
                <a:cs typeface="Arial" charset="0"/>
              </a:rPr>
              <a:t>A </a:t>
            </a:r>
            <a:r>
              <a:rPr lang="en-US" sz="3600">
                <a:latin typeface="Symbol" charset="0"/>
                <a:cs typeface="Arial" charset="0"/>
                <a:sym typeface="Symbol" charset="0"/>
              </a:rPr>
              <a:t></a:t>
            </a:r>
            <a:r>
              <a:rPr lang="en-US" sz="3600">
                <a:cs typeface="Arial" charset="0"/>
              </a:rPr>
              <a:t> B = A </a:t>
            </a:r>
            <a:r>
              <a:rPr lang="en-US" sz="3600">
                <a:latin typeface="Symbol" charset="0"/>
                <a:cs typeface="Arial" charset="0"/>
                <a:sym typeface="Symbol" charset="0"/>
              </a:rPr>
              <a:t></a:t>
            </a:r>
            <a:r>
              <a:rPr lang="en-US" sz="3600">
                <a:cs typeface="Arial" charset="0"/>
              </a:rPr>
              <a:t> B</a:t>
            </a:r>
          </a:p>
        </p:txBody>
      </p:sp>
      <p:cxnSp>
        <p:nvCxnSpPr>
          <p:cNvPr id="4" name="Straight Connector 3"/>
          <p:cNvCxnSpPr/>
          <p:nvPr>
            <p:custDataLst>
              <p:tags r:id="rId3"/>
            </p:custDataLst>
          </p:nvPr>
        </p:nvCxnSpPr>
        <p:spPr>
          <a:xfrm>
            <a:off x="457200" y="2971800"/>
            <a:ext cx="12192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>
            <p:custDataLst>
              <p:tags r:id="rId4"/>
            </p:custDataLst>
          </p:nvPr>
        </p:nvCxnSpPr>
        <p:spPr>
          <a:xfrm>
            <a:off x="457200" y="1828800"/>
            <a:ext cx="12192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>
            <p:custDataLst>
              <p:tags r:id="rId5"/>
            </p:custDataLst>
          </p:nvPr>
        </p:nvCxnSpPr>
        <p:spPr>
          <a:xfrm>
            <a:off x="2971800" y="1828800"/>
            <a:ext cx="381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>
            <p:custDataLst>
              <p:tags r:id="rId6"/>
            </p:custDataLst>
          </p:nvPr>
        </p:nvCxnSpPr>
        <p:spPr>
          <a:xfrm>
            <a:off x="2133600" y="1828800"/>
            <a:ext cx="381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>
            <p:custDataLst>
              <p:tags r:id="rId7"/>
            </p:custDataLst>
          </p:nvPr>
        </p:nvCxnSpPr>
        <p:spPr>
          <a:xfrm>
            <a:off x="2971800" y="2971800"/>
            <a:ext cx="381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>
            <p:custDataLst>
              <p:tags r:id="rId8"/>
            </p:custDataLst>
          </p:nvPr>
        </p:nvCxnSpPr>
        <p:spPr>
          <a:xfrm>
            <a:off x="2133600" y="2971800"/>
            <a:ext cx="381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>
            <p:custDataLst>
              <p:tags r:id="rId9"/>
            </p:custDataLst>
          </p:nvPr>
        </p:nvSpPr>
        <p:spPr>
          <a:xfrm>
            <a:off x="5029200" y="1600200"/>
            <a:ext cx="2743200" cy="1828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>
            <p:custDataLst>
              <p:tags r:id="rId10"/>
            </p:custDataLst>
          </p:nvPr>
        </p:nvSpPr>
        <p:spPr>
          <a:xfrm>
            <a:off x="5410200" y="1828800"/>
            <a:ext cx="1295400" cy="12954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Oval 14"/>
          <p:cNvSpPr/>
          <p:nvPr>
            <p:custDataLst>
              <p:tags r:id="rId11"/>
            </p:custDataLst>
          </p:nvPr>
        </p:nvSpPr>
        <p:spPr>
          <a:xfrm>
            <a:off x="6096000" y="1828800"/>
            <a:ext cx="1295400" cy="12954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301" name="TextBox 15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81000" y="4038600"/>
            <a:ext cx="22939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cs typeface="Arial" charset="0"/>
              </a:rPr>
              <a:t>Proof technique:</a:t>
            </a:r>
          </a:p>
          <a:p>
            <a:pPr eaLnBrk="1" hangingPunct="1"/>
            <a:r>
              <a:rPr lang="en-US">
                <a:cs typeface="Arial" charset="0"/>
              </a:rPr>
              <a:t>To show C = D show</a:t>
            </a:r>
          </a:p>
          <a:p>
            <a:pPr eaLnBrk="1" hangingPunct="1"/>
            <a:r>
              <a:rPr lang="en-US" i="1">
                <a:cs typeface="Arial" charset="0"/>
              </a:rPr>
              <a:t>x</a:t>
            </a:r>
            <a:r>
              <a:rPr lang="en-US">
                <a:cs typeface="Arial" charset="0"/>
              </a:rPr>
              <a:t> </a:t>
            </a:r>
            <a:r>
              <a:rPr lang="en-US">
                <a:latin typeface="Symbol" charset="0"/>
                <a:cs typeface="Arial" charset="0"/>
                <a:sym typeface="Symbol" charset="0"/>
              </a:rPr>
              <a:t></a:t>
            </a:r>
            <a:r>
              <a:rPr lang="en-US">
                <a:cs typeface="Arial" charset="0"/>
              </a:rPr>
              <a:t> C </a:t>
            </a:r>
            <a:r>
              <a:rPr lang="en-US">
                <a:latin typeface="Symbol" charset="0"/>
                <a:cs typeface="Arial" charset="0"/>
                <a:sym typeface="Symbol" charset="0"/>
              </a:rPr>
              <a:t></a:t>
            </a:r>
            <a:r>
              <a:rPr lang="en-US">
                <a:cs typeface="Arial" charset="0"/>
              </a:rPr>
              <a:t> </a:t>
            </a:r>
            <a:r>
              <a:rPr lang="en-US" i="1">
                <a:cs typeface="Arial" charset="0"/>
              </a:rPr>
              <a:t>x </a:t>
            </a:r>
            <a:r>
              <a:rPr lang="en-US">
                <a:latin typeface="Symbol" charset="0"/>
                <a:cs typeface="Arial" charset="0"/>
                <a:sym typeface="Symbol" charset="0"/>
              </a:rPr>
              <a:t></a:t>
            </a:r>
            <a:r>
              <a:rPr lang="en-US">
                <a:cs typeface="Arial" charset="0"/>
              </a:rPr>
              <a:t> D and</a:t>
            </a:r>
          </a:p>
          <a:p>
            <a:pPr eaLnBrk="1" hangingPunct="1"/>
            <a:r>
              <a:rPr lang="en-US" i="1">
                <a:cs typeface="Arial" charset="0"/>
              </a:rPr>
              <a:t>x</a:t>
            </a:r>
            <a:r>
              <a:rPr lang="en-US">
                <a:cs typeface="Arial" charset="0"/>
              </a:rPr>
              <a:t> </a:t>
            </a:r>
            <a:r>
              <a:rPr lang="en-US">
                <a:latin typeface="Symbol" charset="0"/>
                <a:cs typeface="Arial" charset="0"/>
                <a:sym typeface="Symbol" charset="0"/>
              </a:rPr>
              <a:t></a:t>
            </a:r>
            <a:r>
              <a:rPr lang="en-US">
                <a:cs typeface="Arial" charset="0"/>
              </a:rPr>
              <a:t> D </a:t>
            </a:r>
            <a:r>
              <a:rPr lang="en-US">
                <a:latin typeface="Symbol" charset="0"/>
                <a:cs typeface="Arial" charset="0"/>
                <a:sym typeface="Symbol" charset="0"/>
              </a:rPr>
              <a:t></a:t>
            </a:r>
            <a:r>
              <a:rPr lang="en-US">
                <a:cs typeface="Arial" charset="0"/>
              </a:rPr>
              <a:t> </a:t>
            </a:r>
            <a:r>
              <a:rPr lang="en-US" i="1">
                <a:cs typeface="Arial" charset="0"/>
              </a:rPr>
              <a:t>x</a:t>
            </a:r>
            <a:r>
              <a:rPr lang="en-US">
                <a:cs typeface="Arial" charset="0"/>
              </a:rPr>
              <a:t> </a:t>
            </a:r>
            <a:r>
              <a:rPr lang="en-US">
                <a:latin typeface="Symbol" charset="0"/>
                <a:cs typeface="Arial" charset="0"/>
                <a:sym typeface="Symbol" charset="0"/>
              </a:rPr>
              <a:t></a:t>
            </a:r>
            <a:r>
              <a:rPr lang="en-US">
                <a:cs typeface="Arial" charset="0"/>
              </a:rPr>
              <a:t> C</a:t>
            </a:r>
          </a:p>
        </p:txBody>
      </p:sp>
      <p:sp>
        <p:nvSpPr>
          <p:cNvPr id="12302" name="TextBox 16" hidden="1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57200" y="5562600"/>
            <a:ext cx="4079875" cy="646113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cs typeface="Arial" charset="0"/>
              </a:rPr>
              <a:t>Prove A </a:t>
            </a:r>
            <a:r>
              <a:rPr lang="en-US">
                <a:latin typeface="Symbol" charset="0"/>
                <a:cs typeface="Arial" charset="0"/>
                <a:sym typeface="Symbol" charset="0"/>
              </a:rPr>
              <a:t></a:t>
            </a:r>
            <a:r>
              <a:rPr lang="en-US">
                <a:cs typeface="Arial" charset="0"/>
              </a:rPr>
              <a:t> B = A </a:t>
            </a:r>
            <a:r>
              <a:rPr lang="en-US">
                <a:latin typeface="Symbol" charset="0"/>
                <a:cs typeface="Arial" charset="0"/>
                <a:sym typeface="Symbol" charset="0"/>
              </a:rPr>
              <a:t></a:t>
            </a:r>
            <a:r>
              <a:rPr lang="en-US">
                <a:cs typeface="Arial" charset="0"/>
              </a:rPr>
              <a:t> B</a:t>
            </a:r>
          </a:p>
          <a:p>
            <a:pPr eaLnBrk="1" hangingPunct="1"/>
            <a:r>
              <a:rPr lang="en-US">
                <a:cs typeface="Arial" charset="0"/>
              </a:rPr>
              <a:t>Begin with x </a:t>
            </a:r>
            <a:r>
              <a:rPr lang="en-US">
                <a:latin typeface="Symbol" charset="0"/>
                <a:cs typeface="Arial" charset="0"/>
                <a:sym typeface="Symbol" charset="0"/>
              </a:rPr>
              <a:t></a:t>
            </a:r>
            <a:r>
              <a:rPr lang="en-US">
                <a:cs typeface="Arial" charset="0"/>
              </a:rPr>
              <a:t> A </a:t>
            </a:r>
            <a:r>
              <a:rPr lang="en-US">
                <a:latin typeface="Symbol" charset="0"/>
                <a:cs typeface="Arial" charset="0"/>
                <a:sym typeface="Symbol" charset="0"/>
              </a:rPr>
              <a:t></a:t>
            </a:r>
            <a:r>
              <a:rPr lang="en-US">
                <a:cs typeface="Arial" charset="0"/>
              </a:rPr>
              <a:t> B </a:t>
            </a:r>
            <a:r>
              <a:rPr lang="en-US">
                <a:latin typeface="Symbol" charset="0"/>
                <a:cs typeface="Arial" charset="0"/>
                <a:sym typeface="Symbol" charset="0"/>
              </a:rPr>
              <a:t></a:t>
            </a:r>
            <a:r>
              <a:rPr lang="en-US">
                <a:cs typeface="Arial" charset="0"/>
              </a:rPr>
              <a:t> x </a:t>
            </a:r>
            <a:r>
              <a:rPr lang="en-US">
                <a:latin typeface="Symbol" charset="0"/>
                <a:cs typeface="Arial" charset="0"/>
                <a:sym typeface="Symbol" charset="0"/>
              </a:rPr>
              <a:t></a:t>
            </a:r>
            <a:r>
              <a:rPr lang="en-US">
                <a:cs typeface="Arial" charset="0"/>
              </a:rPr>
              <a:t> A </a:t>
            </a:r>
            <a:r>
              <a:rPr lang="en-US">
                <a:latin typeface="Symbol" charset="0"/>
                <a:cs typeface="Arial" charset="0"/>
                <a:sym typeface="Symbol" charset="0"/>
              </a:rPr>
              <a:t></a:t>
            </a:r>
            <a:r>
              <a:rPr lang="en-US">
                <a:cs typeface="Arial" charset="0"/>
              </a:rPr>
              <a:t> x </a:t>
            </a:r>
            <a:r>
              <a:rPr lang="en-US">
                <a:latin typeface="Symbol" charset="0"/>
                <a:cs typeface="Arial" charset="0"/>
                <a:sym typeface="Symbol" charset="0"/>
              </a:rPr>
              <a:t></a:t>
            </a:r>
            <a:r>
              <a:rPr lang="en-US">
                <a:cs typeface="Arial" charset="0"/>
              </a:rPr>
              <a:t> B</a:t>
            </a:r>
          </a:p>
        </p:txBody>
      </p:sp>
      <p:cxnSp>
        <p:nvCxnSpPr>
          <p:cNvPr id="19" name="Straight Connector 18" hidden="1"/>
          <p:cNvCxnSpPr/>
          <p:nvPr>
            <p:custDataLst>
              <p:tags r:id="rId14"/>
            </p:custDataLst>
          </p:nvPr>
        </p:nvCxnSpPr>
        <p:spPr>
          <a:xfrm>
            <a:off x="1143000" y="5638800"/>
            <a:ext cx="6096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 hidden="1"/>
          <p:cNvCxnSpPr/>
          <p:nvPr>
            <p:custDataLst>
              <p:tags r:id="rId15"/>
            </p:custDataLst>
          </p:nvPr>
        </p:nvCxnSpPr>
        <p:spPr>
          <a:xfrm>
            <a:off x="1981200" y="5638800"/>
            <a:ext cx="2286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 hidden="1"/>
          <p:cNvCxnSpPr/>
          <p:nvPr>
            <p:custDataLst>
              <p:tags r:id="rId16"/>
            </p:custDataLst>
          </p:nvPr>
        </p:nvCxnSpPr>
        <p:spPr>
          <a:xfrm>
            <a:off x="2438400" y="5638800"/>
            <a:ext cx="2286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06" name="TextBox 24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486400" y="2514600"/>
            <a:ext cx="390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>
                <a:cs typeface="Arial" charset="0"/>
              </a:rPr>
              <a:t>A</a:t>
            </a:r>
          </a:p>
        </p:txBody>
      </p:sp>
      <p:sp>
        <p:nvSpPr>
          <p:cNvPr id="12307" name="TextBox 25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858000" y="2590800"/>
            <a:ext cx="390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>
                <a:cs typeface="Arial" charset="0"/>
              </a:rPr>
              <a:t>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D0FCA-7624-D346-82BE-51A62EC4159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86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Distributive Laws</a:t>
            </a:r>
          </a:p>
        </p:txBody>
      </p:sp>
      <p:sp>
        <p:nvSpPr>
          <p:cNvPr id="3" name="TextBox 2"/>
          <p:cNvSpPr txBox="1"/>
          <p:nvPr>
            <p:custDataLst>
              <p:tags r:id="rId2"/>
            </p:custDataLst>
          </p:nvPr>
        </p:nvSpPr>
        <p:spPr>
          <a:xfrm>
            <a:off x="1143000" y="1828800"/>
            <a:ext cx="6816725" cy="12001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dirty="0">
                <a:ea typeface="ＭＳ Ｐゴシック" pitchFamily="-111" charset="-128"/>
                <a:cs typeface="+mn-cs"/>
              </a:rPr>
              <a:t>A </a:t>
            </a:r>
            <a:r>
              <a:rPr lang="en-US" sz="36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</a:t>
            </a:r>
            <a:r>
              <a:rPr lang="en-US" sz="3600" dirty="0">
                <a:ea typeface="ＭＳ Ｐゴシック" pitchFamily="-111" charset="-128"/>
                <a:cs typeface="+mn-cs"/>
              </a:rPr>
              <a:t> (B </a:t>
            </a:r>
            <a:r>
              <a:rPr lang="en-US" sz="36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</a:t>
            </a:r>
            <a:r>
              <a:rPr lang="en-US" sz="3600" dirty="0">
                <a:ea typeface="ＭＳ Ｐゴシック" pitchFamily="-111" charset="-128"/>
                <a:cs typeface="+mn-cs"/>
              </a:rPr>
              <a:t> C) = (A </a:t>
            </a:r>
            <a:r>
              <a:rPr lang="en-US" sz="36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</a:t>
            </a:r>
            <a:r>
              <a:rPr lang="en-US" sz="3600" dirty="0">
                <a:ea typeface="ＭＳ Ｐゴシック" pitchFamily="-111" charset="-128"/>
                <a:cs typeface="+mn-cs"/>
              </a:rPr>
              <a:t> B) </a:t>
            </a:r>
            <a:r>
              <a:rPr lang="en-US" sz="36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</a:t>
            </a:r>
            <a:r>
              <a:rPr lang="en-US" sz="3600" dirty="0">
                <a:ea typeface="ＭＳ Ｐゴシック" pitchFamily="-111" charset="-128"/>
                <a:cs typeface="+mn-cs"/>
              </a:rPr>
              <a:t> (A </a:t>
            </a:r>
            <a:r>
              <a:rPr lang="en-US" sz="36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</a:t>
            </a:r>
            <a:r>
              <a:rPr lang="en-US" sz="3600" dirty="0">
                <a:ea typeface="ＭＳ Ｐゴシック" pitchFamily="-111" charset="-128"/>
                <a:cs typeface="+mn-cs"/>
              </a:rPr>
              <a:t> C)</a:t>
            </a:r>
          </a:p>
          <a:p>
            <a:pPr>
              <a:defRPr/>
            </a:pPr>
            <a:r>
              <a:rPr lang="en-US" sz="3600" dirty="0">
                <a:ea typeface="ＭＳ Ｐゴシック" pitchFamily="-111" charset="-128"/>
                <a:cs typeface="+mn-cs"/>
              </a:rPr>
              <a:t>A </a:t>
            </a:r>
            <a:r>
              <a:rPr lang="en-US" sz="36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</a:t>
            </a:r>
            <a:r>
              <a:rPr lang="en-US" sz="3600" dirty="0">
                <a:ea typeface="ＭＳ Ｐゴシック" pitchFamily="-111" charset="-128"/>
                <a:cs typeface="+mn-cs"/>
              </a:rPr>
              <a:t> (B </a:t>
            </a:r>
            <a:r>
              <a:rPr lang="en-US" sz="36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</a:t>
            </a:r>
            <a:r>
              <a:rPr lang="en-US" sz="3600" dirty="0">
                <a:ea typeface="ＭＳ Ｐゴシック" pitchFamily="-111" charset="-128"/>
                <a:cs typeface="+mn-cs"/>
              </a:rPr>
              <a:t> C) = (A </a:t>
            </a:r>
            <a:r>
              <a:rPr lang="en-US" sz="36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</a:t>
            </a:r>
            <a:r>
              <a:rPr lang="en-US" sz="3600" dirty="0">
                <a:ea typeface="ＭＳ Ｐゴシック" pitchFamily="-111" charset="-128"/>
                <a:cs typeface="+mn-cs"/>
              </a:rPr>
              <a:t> B) </a:t>
            </a:r>
            <a:r>
              <a:rPr lang="en-US" sz="36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</a:t>
            </a:r>
            <a:r>
              <a:rPr lang="en-US" sz="3600" dirty="0">
                <a:ea typeface="ＭＳ Ｐゴシック" pitchFamily="-111" charset="-128"/>
                <a:cs typeface="+mn-cs"/>
              </a:rPr>
              <a:t> (A </a:t>
            </a:r>
            <a:r>
              <a:rPr lang="en-US" sz="36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</a:t>
            </a:r>
            <a:r>
              <a:rPr lang="en-US" sz="3600" dirty="0">
                <a:ea typeface="ＭＳ Ｐゴシック" pitchFamily="-111" charset="-128"/>
                <a:cs typeface="+mn-cs"/>
              </a:rPr>
              <a:t> C)</a:t>
            </a:r>
          </a:p>
        </p:txBody>
      </p:sp>
      <p:sp>
        <p:nvSpPr>
          <p:cNvPr id="4" name="Oval 3"/>
          <p:cNvSpPr/>
          <p:nvPr>
            <p:custDataLst>
              <p:tags r:id="rId3"/>
            </p:custDataLst>
          </p:nvPr>
        </p:nvSpPr>
        <p:spPr>
          <a:xfrm>
            <a:off x="914400" y="3429000"/>
            <a:ext cx="1828800" cy="1828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val 4"/>
          <p:cNvSpPr/>
          <p:nvPr>
            <p:custDataLst>
              <p:tags r:id="rId4"/>
            </p:custDataLst>
          </p:nvPr>
        </p:nvSpPr>
        <p:spPr>
          <a:xfrm>
            <a:off x="1828800" y="3429000"/>
            <a:ext cx="1828800" cy="1828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6"/>
          <p:cNvSpPr/>
          <p:nvPr>
            <p:custDataLst>
              <p:tags r:id="rId5"/>
            </p:custDataLst>
          </p:nvPr>
        </p:nvSpPr>
        <p:spPr>
          <a:xfrm>
            <a:off x="1371600" y="4343400"/>
            <a:ext cx="1828800" cy="1828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319" name="Text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981200" y="5562600"/>
            <a:ext cx="4810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>
                <a:cs typeface="Arial" charset="0"/>
              </a:rPr>
              <a:t>C</a:t>
            </a:r>
          </a:p>
        </p:txBody>
      </p:sp>
      <p:sp>
        <p:nvSpPr>
          <p:cNvPr id="13320" name="Text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990600" y="3733800"/>
            <a:ext cx="4587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>
                <a:cs typeface="Arial" charset="0"/>
              </a:rPr>
              <a:t>A</a:t>
            </a:r>
          </a:p>
        </p:txBody>
      </p:sp>
      <p:sp>
        <p:nvSpPr>
          <p:cNvPr id="13321" name="Text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124200" y="3733800"/>
            <a:ext cx="4587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>
                <a:cs typeface="Arial" charset="0"/>
              </a:rPr>
              <a:t>B</a:t>
            </a:r>
          </a:p>
        </p:txBody>
      </p:sp>
      <p:sp>
        <p:nvSpPr>
          <p:cNvPr id="10" name="Oval 9"/>
          <p:cNvSpPr/>
          <p:nvPr>
            <p:custDataLst>
              <p:tags r:id="rId9"/>
            </p:custDataLst>
          </p:nvPr>
        </p:nvSpPr>
        <p:spPr>
          <a:xfrm>
            <a:off x="5410200" y="3429000"/>
            <a:ext cx="1828800" cy="1828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Oval 10"/>
          <p:cNvSpPr/>
          <p:nvPr>
            <p:custDataLst>
              <p:tags r:id="rId10"/>
            </p:custDataLst>
          </p:nvPr>
        </p:nvSpPr>
        <p:spPr>
          <a:xfrm>
            <a:off x="6324600" y="3429000"/>
            <a:ext cx="1828800" cy="1828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Oval 11"/>
          <p:cNvSpPr/>
          <p:nvPr>
            <p:custDataLst>
              <p:tags r:id="rId11"/>
            </p:custDataLst>
          </p:nvPr>
        </p:nvSpPr>
        <p:spPr>
          <a:xfrm>
            <a:off x="5867400" y="4343400"/>
            <a:ext cx="1828800" cy="1828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325" name="TextBox 7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477000" y="5562600"/>
            <a:ext cx="4810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>
                <a:cs typeface="Arial" charset="0"/>
              </a:rPr>
              <a:t>C</a:t>
            </a:r>
          </a:p>
        </p:txBody>
      </p:sp>
      <p:sp>
        <p:nvSpPr>
          <p:cNvPr id="13326" name="TextBox 8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486400" y="3733800"/>
            <a:ext cx="4587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>
                <a:cs typeface="Arial" charset="0"/>
              </a:rPr>
              <a:t>A</a:t>
            </a:r>
          </a:p>
        </p:txBody>
      </p:sp>
      <p:sp>
        <p:nvSpPr>
          <p:cNvPr id="13327" name="TextBox 9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620000" y="3733800"/>
            <a:ext cx="4587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>
                <a:cs typeface="Arial" charset="0"/>
              </a:rPr>
              <a:t>B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D0FCA-7624-D346-82BE-51A62EC4159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56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Characteristic vectors:</a:t>
            </a:r>
            <a:br>
              <a:rPr lang="en-US" dirty="0" smtClean="0"/>
            </a:br>
            <a:r>
              <a:rPr lang="en-US" dirty="0" smtClean="0"/>
              <a:t>Representing sets using bits</a:t>
            </a:r>
            <a:endParaRPr lang="en-US" dirty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Suppose universe </a:t>
            </a:r>
            <a:r>
              <a:rPr lang="en-US" sz="3600" smtClean="0"/>
              <a:t>U</a:t>
            </a:r>
            <a:r>
              <a:rPr lang="en-US" smtClean="0"/>
              <a:t> is {1,2,...,n}</a:t>
            </a:r>
          </a:p>
          <a:p>
            <a:r>
              <a:rPr lang="en-US" smtClean="0"/>
              <a:t>Can represent set </a:t>
            </a:r>
            <a:r>
              <a:rPr lang="en-US" sz="3600" smtClean="0"/>
              <a:t>B </a:t>
            </a:r>
            <a:r>
              <a:rPr lang="en-US" sz="3600" smtClean="0">
                <a:latin typeface="Cambria Math" pitchFamily="18" charset="0"/>
                <a:ea typeface="Cambria Math" pitchFamily="18" charset="0"/>
                <a:cs typeface="Cambria Math" pitchFamily="18" charset="0"/>
              </a:rPr>
              <a:t>⊆ </a:t>
            </a:r>
            <a:r>
              <a:rPr lang="en-US" sz="3600" smtClean="0">
                <a:ea typeface="Cambria Math" pitchFamily="18" charset="0"/>
                <a:cs typeface="Cambria Math" pitchFamily="18" charset="0"/>
              </a:rPr>
              <a:t>U</a:t>
            </a:r>
            <a:r>
              <a:rPr lang="en-US" smtClean="0"/>
              <a:t> as a vector of bits: </a:t>
            </a:r>
          </a:p>
          <a:p>
            <a:pPr>
              <a:buFont typeface="Arial" charset="0"/>
              <a:buNone/>
            </a:pPr>
            <a:r>
              <a:rPr lang="en-US" smtClean="0"/>
              <a:t>              b</a:t>
            </a:r>
            <a:r>
              <a:rPr lang="en-US" baseline="-25000" smtClean="0"/>
              <a:t>1</a:t>
            </a:r>
            <a:r>
              <a:rPr lang="en-US" smtClean="0"/>
              <a:t>b</a:t>
            </a:r>
            <a:r>
              <a:rPr lang="en-US" baseline="-25000" smtClean="0"/>
              <a:t>2</a:t>
            </a:r>
            <a:r>
              <a:rPr lang="en-US" smtClean="0"/>
              <a:t>...b</a:t>
            </a:r>
            <a:r>
              <a:rPr lang="en-US" baseline="-25000" smtClean="0"/>
              <a:t>n</a:t>
            </a:r>
            <a:r>
              <a:rPr lang="en-US" smtClean="0"/>
              <a:t> where  b</a:t>
            </a:r>
            <a:r>
              <a:rPr lang="en-US" baseline="-25000" smtClean="0"/>
              <a:t>i</a:t>
            </a:r>
            <a:r>
              <a:rPr lang="en-US" smtClean="0"/>
              <a:t>=1 </a:t>
            </a:r>
            <a:r>
              <a:rPr lang="en-US" smtClean="0">
                <a:latin typeface="Symbol" pitchFamily="18" charset="2"/>
                <a:sym typeface="Symbol" pitchFamily="18" charset="2"/>
              </a:rPr>
              <a:t> (</a:t>
            </a:r>
            <a:r>
              <a:rPr lang="en-US" smtClean="0">
                <a:sym typeface="Symbol" pitchFamily="18" charset="2"/>
              </a:rPr>
              <a:t>i </a:t>
            </a:r>
            <a:r>
              <a:rPr lang="en-US" smtClean="0">
                <a:latin typeface="Sakkal Majalla" pitchFamily="2" charset="-78"/>
                <a:ea typeface="Cambria Math" pitchFamily="18" charset="0"/>
                <a:cs typeface="Sakkal Majalla" pitchFamily="2" charset="-78"/>
                <a:sym typeface="Symbol" pitchFamily="18" charset="2"/>
              </a:rPr>
              <a:t>∈</a:t>
            </a:r>
            <a:r>
              <a:rPr lang="en-US" smtClean="0">
                <a:ea typeface="Cambria Math" pitchFamily="18" charset="0"/>
                <a:cs typeface="Cambria Math" pitchFamily="18" charset="0"/>
                <a:sym typeface="Symbol" pitchFamily="18" charset="2"/>
              </a:rPr>
              <a:t> </a:t>
            </a:r>
            <a:r>
              <a:rPr lang="en-US" sz="3600" smtClean="0">
                <a:ea typeface="Cambria Math" pitchFamily="18" charset="0"/>
                <a:cs typeface="Cambria Math" pitchFamily="18" charset="0"/>
                <a:sym typeface="Symbol" pitchFamily="18" charset="2"/>
              </a:rPr>
              <a:t>B</a:t>
            </a:r>
            <a:r>
              <a:rPr lang="en-US" smtClean="0">
                <a:ea typeface="Cambria Math" pitchFamily="18" charset="0"/>
                <a:cs typeface="Cambria Math" pitchFamily="18" charset="0"/>
                <a:sym typeface="Symbol" pitchFamily="18" charset="2"/>
              </a:rPr>
              <a:t>)</a:t>
            </a:r>
          </a:p>
          <a:p>
            <a:pPr>
              <a:buFont typeface="Arial" charset="0"/>
              <a:buNone/>
            </a:pPr>
            <a:r>
              <a:rPr lang="en-US" smtClean="0">
                <a:ea typeface="Cambria Math" pitchFamily="18" charset="0"/>
                <a:cs typeface="Cambria Math" pitchFamily="18" charset="0"/>
                <a:sym typeface="Symbol" pitchFamily="18" charset="2"/>
              </a:rPr>
              <a:t>				    </a:t>
            </a:r>
            <a:r>
              <a:rPr lang="en-US" smtClean="0"/>
              <a:t>b</a:t>
            </a:r>
            <a:r>
              <a:rPr lang="en-US" baseline="-25000" smtClean="0"/>
              <a:t>i</a:t>
            </a:r>
            <a:r>
              <a:rPr lang="en-US" smtClean="0"/>
              <a:t>=0 </a:t>
            </a:r>
            <a:r>
              <a:rPr lang="en-US" smtClean="0">
                <a:latin typeface="Symbol" pitchFamily="18" charset="2"/>
                <a:sym typeface="Symbol" pitchFamily="18" charset="2"/>
              </a:rPr>
              <a:t> (</a:t>
            </a:r>
            <a:r>
              <a:rPr lang="en-US" smtClean="0">
                <a:sym typeface="Symbol" pitchFamily="18" charset="2"/>
              </a:rPr>
              <a:t>i </a:t>
            </a:r>
            <a:r>
              <a:rPr lang="en-US" smtClean="0">
                <a:latin typeface="Sakkal Majalla" pitchFamily="2" charset="-78"/>
                <a:ea typeface="Cambria Math" pitchFamily="18" charset="0"/>
                <a:cs typeface="Cambria Math" pitchFamily="18" charset="0"/>
                <a:sym typeface="Symbol" pitchFamily="18" charset="2"/>
              </a:rPr>
              <a:t>∈</a:t>
            </a:r>
            <a:r>
              <a:rPr lang="en-US" smtClean="0">
                <a:ea typeface="Cambria Math" pitchFamily="18" charset="0"/>
                <a:cs typeface="Cambria Math" pitchFamily="18" charset="0"/>
                <a:sym typeface="Symbol" pitchFamily="18" charset="2"/>
              </a:rPr>
              <a:t> </a:t>
            </a:r>
            <a:r>
              <a:rPr lang="en-US" sz="3600" smtClean="0">
                <a:ea typeface="Cambria Math" pitchFamily="18" charset="0"/>
                <a:cs typeface="Cambria Math" pitchFamily="18" charset="0"/>
                <a:sym typeface="Symbol" pitchFamily="18" charset="2"/>
              </a:rPr>
              <a:t>B</a:t>
            </a:r>
            <a:r>
              <a:rPr lang="en-US" smtClean="0">
                <a:ea typeface="Cambria Math" pitchFamily="18" charset="0"/>
                <a:cs typeface="Cambria Math" pitchFamily="18" charset="0"/>
                <a:sym typeface="Symbol" pitchFamily="18" charset="2"/>
              </a:rPr>
              <a:t>)</a:t>
            </a:r>
            <a:endParaRPr lang="en-US" baseline="-25000" smtClean="0">
              <a:sym typeface="Symbol" pitchFamily="18" charset="2"/>
            </a:endParaRPr>
          </a:p>
          <a:p>
            <a:pPr lvl="1"/>
            <a:r>
              <a:rPr lang="en-US" smtClean="0">
                <a:ea typeface="Cambria Math" pitchFamily="18" charset="0"/>
                <a:cs typeface="Cambria Math" pitchFamily="18" charset="0"/>
                <a:sym typeface="Symbol" pitchFamily="18" charset="2"/>
              </a:rPr>
              <a:t>Called the </a:t>
            </a:r>
            <a:r>
              <a:rPr lang="en-US" i="1" smtClean="0">
                <a:ea typeface="Cambria Math" pitchFamily="18" charset="0"/>
                <a:cs typeface="Cambria Math" pitchFamily="18" charset="0"/>
                <a:sym typeface="Symbol" pitchFamily="18" charset="2"/>
              </a:rPr>
              <a:t>characteristic vector</a:t>
            </a:r>
            <a:r>
              <a:rPr lang="en-US" smtClean="0">
                <a:ea typeface="Cambria Math" pitchFamily="18" charset="0"/>
                <a:cs typeface="Cambria Math" pitchFamily="18" charset="0"/>
                <a:sym typeface="Symbol" pitchFamily="18" charset="2"/>
              </a:rPr>
              <a:t> of set </a:t>
            </a:r>
            <a:r>
              <a:rPr lang="en-US" sz="3200" smtClean="0">
                <a:ea typeface="Cambria Math" pitchFamily="18" charset="0"/>
                <a:cs typeface="Cambria Math" pitchFamily="18" charset="0"/>
                <a:sym typeface="Symbol" pitchFamily="18" charset="2"/>
              </a:rPr>
              <a:t>B</a:t>
            </a:r>
          </a:p>
          <a:p>
            <a:pPr lvl="4"/>
            <a:endParaRPr lang="en-US" sz="1000" smtClean="0">
              <a:ea typeface="Cambria Math" pitchFamily="18" charset="0"/>
              <a:cs typeface="Cambria Math" pitchFamily="18" charset="0"/>
              <a:sym typeface="Symbol" pitchFamily="18" charset="2"/>
            </a:endParaRPr>
          </a:p>
          <a:p>
            <a:r>
              <a:rPr lang="en-US" smtClean="0">
                <a:ea typeface="Cambria Math" pitchFamily="18" charset="0"/>
                <a:cs typeface="Cambria Math" pitchFamily="18" charset="0"/>
                <a:sym typeface="Symbol" pitchFamily="18" charset="2"/>
              </a:rPr>
              <a:t>Given characteristic vectors for A and B</a:t>
            </a:r>
          </a:p>
          <a:p>
            <a:pPr lvl="1"/>
            <a:r>
              <a:rPr lang="en-US" smtClean="0">
                <a:ea typeface="Cambria Math" pitchFamily="18" charset="0"/>
                <a:cs typeface="Cambria Math" pitchFamily="18" charset="0"/>
                <a:sym typeface="Symbol" pitchFamily="18" charset="2"/>
              </a:rPr>
              <a:t>What is characteristic vector for A</a:t>
            </a:r>
            <a:r>
              <a:rPr lang="en-US" smtClean="0">
                <a:latin typeface="Symbol" pitchFamily="18" charset="2"/>
                <a:sym typeface="Symbol" pitchFamily="18" charset="2"/>
              </a:rPr>
              <a:t>  </a:t>
            </a:r>
            <a:r>
              <a:rPr lang="en-US" smtClean="0">
                <a:ea typeface="Cambria Math" pitchFamily="18" charset="0"/>
                <a:cs typeface="Cambria Math" pitchFamily="18" charset="0"/>
                <a:sym typeface="Symbol" pitchFamily="18" charset="2"/>
              </a:rPr>
              <a:t>B?  A</a:t>
            </a:r>
            <a:r>
              <a:rPr lang="en-US" smtClean="0">
                <a:latin typeface="Symbol" pitchFamily="18" charset="2"/>
                <a:sym typeface="Symbol" pitchFamily="18" charset="2"/>
              </a:rPr>
              <a:t>  </a:t>
            </a:r>
            <a:r>
              <a:rPr lang="en-US" smtClean="0">
                <a:ea typeface="Cambria Math" pitchFamily="18" charset="0"/>
                <a:cs typeface="Cambria Math" pitchFamily="18" charset="0"/>
                <a:sym typeface="Symbol" pitchFamily="18" charset="2"/>
              </a:rPr>
              <a:t>B 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0F2FEC-42A6-4128-A0FE-0F60F9534D1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14343" name="TextBox 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010150" y="3581400"/>
            <a:ext cx="4365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4000">
                <a:latin typeface="Cambria Math" pitchFamily="18" charset="0"/>
                <a:ea typeface="Cambria Math" pitchFamily="18" charset="0"/>
                <a:cs typeface="Arial" charset="0"/>
              </a:rPr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232617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Boolean operations on bit-vectors:</a:t>
            </a:r>
            <a:br>
              <a:rPr lang="en-US" dirty="0" smtClean="0"/>
            </a:br>
            <a:r>
              <a:rPr lang="en-US" dirty="0" smtClean="0"/>
              <a:t>(a.k.a. bit-wise operations)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smtClean="0"/>
              <a:t>        01101101                Java: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z=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x|y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smtClean="0"/>
              <a:t>             </a:t>
            </a:r>
            <a:br>
              <a:rPr lang="en-US" dirty="0" smtClean="0"/>
            </a:br>
            <a:r>
              <a:rPr lang="en-US" dirty="0" smtClean="0"/>
              <a:t>    </a:t>
            </a:r>
            <a:r>
              <a:rPr lang="en-US" dirty="0" smtClean="0">
                <a:sym typeface="Symbol"/>
              </a:rPr>
              <a:t> </a:t>
            </a:r>
            <a:r>
              <a:rPr lang="en-US" u="sng" dirty="0" smtClean="0"/>
              <a:t>00110111</a:t>
            </a:r>
            <a:r>
              <a:rPr lang="en-US" dirty="0" smtClean="0"/>
              <a:t>           </a:t>
            </a:r>
            <a:r>
              <a:rPr lang="en-US" dirty="0" smtClean="0">
                <a:sym typeface="Symbol"/>
              </a:rPr>
              <a:t>  </a:t>
            </a:r>
            <a:r>
              <a:rPr lang="en-US" dirty="0" smtClean="0"/>
              <a:t>               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dirty="0" smtClean="0"/>
              <a:t>            01111111              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1400" dirty="0"/>
              <a:t>	</a:t>
            </a:r>
            <a:r>
              <a:rPr lang="en-US" sz="1400" dirty="0" smtClean="0"/>
              <a:t>	</a:t>
            </a:r>
            <a:endParaRPr lang="en-US" sz="1400" dirty="0"/>
          </a:p>
          <a:p>
            <a:pPr>
              <a:defRPr/>
            </a:pPr>
            <a:r>
              <a:rPr lang="en-US" dirty="0" smtClean="0"/>
              <a:t>        00101010                Java: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z=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x&amp;y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   </a:t>
            </a:r>
            <a:r>
              <a:rPr lang="en-US" dirty="0" smtClean="0">
                <a:sym typeface="Symbol"/>
              </a:rPr>
              <a:t></a:t>
            </a:r>
            <a:r>
              <a:rPr lang="en-US" dirty="0" smtClean="0"/>
              <a:t> </a:t>
            </a:r>
            <a:r>
              <a:rPr lang="en-US" u="sng" dirty="0" smtClean="0"/>
              <a:t>00001111</a:t>
            </a:r>
            <a:r>
              <a:rPr lang="en-US" dirty="0" smtClean="0"/>
              <a:t>                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dirty="0" smtClean="0"/>
              <a:t>            00001010  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1600" dirty="0"/>
              <a:t>	</a:t>
            </a:r>
            <a:r>
              <a:rPr lang="en-US" sz="1600" dirty="0" smtClean="0"/>
              <a:t>  </a:t>
            </a:r>
            <a:r>
              <a:rPr lang="en-US" dirty="0" smtClean="0"/>
              <a:t>   </a:t>
            </a:r>
          </a:p>
          <a:p>
            <a:pPr>
              <a:spcBef>
                <a:spcPts val="0"/>
              </a:spcBef>
              <a:defRPr/>
            </a:pPr>
            <a:r>
              <a:rPr lang="en-US" dirty="0" smtClean="0"/>
              <a:t>        01101101                Java: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z=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x^y</a:t>
            </a:r>
            <a:r>
              <a:rPr lang="en-US" dirty="0" smtClean="0"/>
              <a:t>               </a:t>
            </a:r>
            <a:br>
              <a:rPr lang="en-US" dirty="0" smtClean="0"/>
            </a:br>
            <a:r>
              <a:rPr lang="en-US" dirty="0" smtClean="0"/>
              <a:t>   </a:t>
            </a:r>
            <a:r>
              <a:rPr lang="en-US" dirty="0" smtClean="0">
                <a:latin typeface="Symbol"/>
                <a:sym typeface="Symbol"/>
              </a:rPr>
              <a:t></a:t>
            </a:r>
            <a:r>
              <a:rPr lang="en-US" dirty="0" smtClean="0">
                <a:sym typeface="Symbol"/>
              </a:rPr>
              <a:t> </a:t>
            </a:r>
            <a:r>
              <a:rPr lang="en-US" sz="1700" dirty="0" smtClean="0">
                <a:sym typeface="Symbol"/>
              </a:rPr>
              <a:t> </a:t>
            </a:r>
            <a:r>
              <a:rPr lang="en-US" u="sng" dirty="0" smtClean="0"/>
              <a:t>00110111</a:t>
            </a:r>
            <a:r>
              <a:rPr lang="en-US" dirty="0" smtClean="0"/>
              <a:t>           </a:t>
            </a:r>
            <a:r>
              <a:rPr lang="en-US" dirty="0" smtClean="0">
                <a:sym typeface="Symbol"/>
              </a:rPr>
              <a:t>          </a:t>
            </a:r>
            <a:r>
              <a:rPr lang="en-US" dirty="0" smtClean="0"/>
              <a:t>               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dirty="0" smtClean="0"/>
              <a:t>            01011010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BEE82B-DCEA-4F3D-8AFC-22F91589566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450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simple identity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If x and y are bits:  (x</a:t>
            </a:r>
            <a:r>
              <a:rPr lang="en-US" smtClean="0">
                <a:latin typeface="Symbol" pitchFamily="18" charset="2"/>
                <a:sym typeface="Symbol" pitchFamily="18" charset="2"/>
              </a:rPr>
              <a:t> </a:t>
            </a:r>
            <a:r>
              <a:rPr lang="en-US" smtClean="0">
                <a:latin typeface="Cambria Math" pitchFamily="18" charset="0"/>
                <a:ea typeface="Cambria Math" pitchFamily="18" charset="0"/>
                <a:cs typeface="Cambria Math" pitchFamily="18" charset="0"/>
                <a:sym typeface="Symbol" pitchFamily="18" charset="2"/>
              </a:rPr>
              <a:t> </a:t>
            </a:r>
            <a:r>
              <a:rPr lang="en-US" smtClean="0">
                <a:ea typeface="Cambria Math" pitchFamily="18" charset="0"/>
                <a:cs typeface="Cambria Math" pitchFamily="18" charset="0"/>
                <a:sym typeface="Symbol" pitchFamily="18" charset="2"/>
              </a:rPr>
              <a:t>y)</a:t>
            </a:r>
            <a:r>
              <a:rPr lang="en-US" smtClean="0">
                <a:latin typeface="Cambria Math" pitchFamily="18" charset="0"/>
                <a:ea typeface="Cambria Math" pitchFamily="18" charset="0"/>
                <a:cs typeface="Cambria Math" pitchFamily="18" charset="0"/>
                <a:sym typeface="Symbol" pitchFamily="18" charset="2"/>
              </a:rPr>
              <a:t>  </a:t>
            </a:r>
            <a:r>
              <a:rPr lang="en-US" smtClean="0">
                <a:ea typeface="Cambria Math" pitchFamily="18" charset="0"/>
                <a:cs typeface="Cambria Math" pitchFamily="18" charset="0"/>
                <a:sym typeface="Symbol" pitchFamily="18" charset="2"/>
              </a:rPr>
              <a:t>y  = ?</a:t>
            </a:r>
          </a:p>
          <a:p>
            <a:endParaRPr lang="en-US" smtClean="0">
              <a:ea typeface="Cambria Math" pitchFamily="18" charset="0"/>
              <a:cs typeface="Cambria Math" pitchFamily="18" charset="0"/>
              <a:sym typeface="Symbol" pitchFamily="18" charset="2"/>
            </a:endParaRPr>
          </a:p>
          <a:p>
            <a:r>
              <a:rPr lang="en-US" smtClean="0">
                <a:ea typeface="Cambria Math" pitchFamily="18" charset="0"/>
                <a:cs typeface="Cambria Math" pitchFamily="18" charset="0"/>
                <a:sym typeface="Symbol" pitchFamily="18" charset="2"/>
              </a:rPr>
              <a:t>What if x and y are bit-vectors?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9EBE77-C88C-428C-8122-277727F09D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08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Private Key Cryptography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Alice wants to be able to communicate message secretly to Bob so that eavesdropper Eve who hears their conversation, cannot tell what Alice’s message is.</a:t>
            </a:r>
          </a:p>
          <a:p>
            <a:pPr marL="0" indent="0">
              <a:buFont typeface="Arial" charset="0"/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Alice and Bob can get together and privately share a secret key K ahead of time.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037740-C15F-446C-ABF3-05CAC238476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78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One-time pad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 sz="2800" smtClean="0"/>
              <a:t>Alice and Bob privately share random n-bit vector K</a:t>
            </a:r>
            <a:r>
              <a:rPr lang="en-US" smtClean="0"/>
              <a:t> </a:t>
            </a:r>
          </a:p>
          <a:p>
            <a:pPr lvl="1"/>
            <a:r>
              <a:rPr lang="en-US" smtClean="0"/>
              <a:t>Eve does not know K</a:t>
            </a:r>
          </a:p>
          <a:p>
            <a:pPr lvl="4"/>
            <a:endParaRPr lang="en-US" sz="1000" smtClean="0"/>
          </a:p>
          <a:p>
            <a:r>
              <a:rPr lang="en-US" smtClean="0"/>
              <a:t>Later, Alice has n-bit message m to send to Bob</a:t>
            </a:r>
          </a:p>
          <a:p>
            <a:pPr lvl="1"/>
            <a:r>
              <a:rPr lang="en-US" smtClean="0"/>
              <a:t>Alice computes  C = m </a:t>
            </a:r>
            <a:r>
              <a:rPr lang="en-US" smtClean="0">
                <a:sym typeface="Symbol" pitchFamily="18" charset="2"/>
              </a:rPr>
              <a:t> K</a:t>
            </a:r>
          </a:p>
          <a:p>
            <a:pPr lvl="1"/>
            <a:r>
              <a:rPr lang="en-US" smtClean="0">
                <a:sym typeface="Symbol" pitchFamily="18" charset="2"/>
              </a:rPr>
              <a:t>Alice sends C to Bob</a:t>
            </a:r>
          </a:p>
          <a:p>
            <a:pPr lvl="1"/>
            <a:r>
              <a:rPr lang="en-US" smtClean="0">
                <a:sym typeface="Symbol" pitchFamily="18" charset="2"/>
              </a:rPr>
              <a:t>Bob computes m = C  K which is (m  K)  K</a:t>
            </a:r>
          </a:p>
          <a:p>
            <a:pPr lvl="1"/>
            <a:endParaRPr lang="en-US" smtClean="0">
              <a:sym typeface="Symbol" pitchFamily="18" charset="2"/>
            </a:endParaRPr>
          </a:p>
          <a:p>
            <a:r>
              <a:rPr lang="en-US" sz="2800" smtClean="0">
                <a:sym typeface="Symbol" pitchFamily="18" charset="2"/>
              </a:rPr>
              <a:t>Eve cannot figure out m from C unless she can guess K</a:t>
            </a:r>
            <a:endParaRPr lang="en-US" sz="280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550D3-A6E2-4F75-AB0F-08010CEB1DE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88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Unix/Linux file permissions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–l</a:t>
            </a:r>
          </a:p>
          <a:p>
            <a:pPr marL="457200" lvl="1" indent="0">
              <a:buFont typeface="Arial" charset="0"/>
              <a:buNone/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drwxr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-x ... Documents/</a:t>
            </a:r>
          </a:p>
          <a:p>
            <a:pPr marL="457200" lvl="1" indent="0">
              <a:buFont typeface="Arial" charset="0"/>
              <a:buNone/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-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-r--r-- ... file1</a:t>
            </a:r>
          </a:p>
          <a:p>
            <a:pPr marL="457200" lvl="1" indent="0">
              <a:buFont typeface="Arial" charset="0"/>
              <a:buNone/>
              <a:defRPr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dirty="0" smtClean="0">
                <a:cs typeface="Courier New" pitchFamily="49" charset="0"/>
              </a:rPr>
              <a:t>Permissions maintained as bit vectors</a:t>
            </a:r>
          </a:p>
          <a:p>
            <a:pPr lvl="1">
              <a:defRPr/>
            </a:pPr>
            <a:r>
              <a:rPr lang="en-US" dirty="0" smtClean="0">
                <a:cs typeface="Courier New" pitchFamily="49" charset="0"/>
              </a:rPr>
              <a:t>Letter means bit is 1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means bit is 0.</a:t>
            </a:r>
            <a:endParaRPr lang="en-US" dirty="0">
              <a:cs typeface="Courier New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34DF6D-7BCB-42D0-8C1F-81F411278A1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54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Russell’s Paradox</a:t>
            </a:r>
          </a:p>
        </p:txBody>
      </p:sp>
      <p:sp>
        <p:nvSpPr>
          <p:cNvPr id="4" name="TextBox 3"/>
          <p:cNvSpPr txBox="1"/>
          <p:nvPr>
            <p:custDataLst>
              <p:tags r:id="rId2"/>
            </p:custDataLst>
          </p:nvPr>
        </p:nvSpPr>
        <p:spPr>
          <a:xfrm>
            <a:off x="2438400" y="1600200"/>
            <a:ext cx="4259263" cy="8302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800" dirty="0">
                <a:ea typeface="ＭＳ Ｐゴシック" pitchFamily="-111" charset="-128"/>
              </a:rPr>
              <a:t>S = { </a:t>
            </a:r>
            <a:r>
              <a:rPr lang="en-US" sz="4800" i="1" dirty="0">
                <a:ea typeface="ＭＳ Ｐゴシック" pitchFamily="-111" charset="-128"/>
              </a:rPr>
              <a:t>x</a:t>
            </a:r>
            <a:r>
              <a:rPr lang="en-US" sz="4800" dirty="0">
                <a:ea typeface="ＭＳ Ｐゴシック" pitchFamily="-111" charset="-128"/>
              </a:rPr>
              <a:t> | </a:t>
            </a:r>
            <a:r>
              <a:rPr lang="en-US" sz="4800" i="1" dirty="0">
                <a:ea typeface="ＭＳ Ｐゴシック" pitchFamily="-111" charset="-128"/>
              </a:rPr>
              <a:t>x</a:t>
            </a:r>
            <a:r>
              <a:rPr lang="en-US" sz="4800" dirty="0">
                <a:ea typeface="ＭＳ Ｐゴシック" pitchFamily="-111" charset="-128"/>
              </a:rPr>
              <a:t> </a:t>
            </a:r>
            <a:r>
              <a:rPr lang="en-US" sz="4800" dirty="0">
                <a:latin typeface="Symbol"/>
                <a:ea typeface="ＭＳ Ｐゴシック" pitchFamily="-111" charset="-128"/>
                <a:sym typeface="Symbol"/>
              </a:rPr>
              <a:t></a:t>
            </a:r>
            <a:r>
              <a:rPr lang="en-US" sz="4800" dirty="0">
                <a:ea typeface="ＭＳ Ｐゴシック" pitchFamily="-111" charset="-128"/>
              </a:rPr>
              <a:t> </a:t>
            </a:r>
            <a:r>
              <a:rPr lang="en-US" sz="4800" i="1" dirty="0">
                <a:ea typeface="ＭＳ Ｐゴシック" pitchFamily="-111" charset="-128"/>
              </a:rPr>
              <a:t>x</a:t>
            </a:r>
            <a:r>
              <a:rPr lang="en-US" sz="4800" dirty="0">
                <a:ea typeface="ＭＳ Ｐゴシック" pitchFamily="-111" charset="-128"/>
              </a:rPr>
              <a:t> }</a:t>
            </a:r>
          </a:p>
        </p:txBody>
      </p:sp>
      <p:sp>
        <p:nvSpPr>
          <p:cNvPr id="23556" name="Text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334000" y="1600200"/>
            <a:ext cx="3762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5400">
                <a:cs typeface="Arial" charset="0"/>
              </a:rPr>
              <a:t>/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FFA91-2875-9F43-97FA-CE8E8972052F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23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Announcements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n-ea"/>
              </a:rPr>
              <a:t>Reading assignments</a:t>
            </a:r>
          </a:p>
          <a:p>
            <a:pPr lvl="1" eaLnBrk="1" hangingPunct="1">
              <a:defRPr/>
            </a:pPr>
            <a:r>
              <a:rPr lang="en-US" dirty="0" smtClean="0">
                <a:ea typeface="+mn-ea"/>
              </a:rPr>
              <a:t>Sets and Functions</a:t>
            </a:r>
          </a:p>
          <a:p>
            <a:pPr lvl="2" eaLnBrk="1" hangingPunct="1">
              <a:defRPr/>
            </a:pPr>
            <a:r>
              <a:rPr lang="en-US" dirty="0" smtClean="0">
                <a:ea typeface="+mn-ea"/>
              </a:rPr>
              <a:t>2.1-2.3            6</a:t>
            </a:r>
            <a:r>
              <a:rPr lang="en-US" baseline="30000" dirty="0" smtClean="0">
                <a:ea typeface="+mn-ea"/>
              </a:rPr>
              <a:t>th</a:t>
            </a:r>
            <a:r>
              <a:rPr lang="en-US" dirty="0" smtClean="0">
                <a:ea typeface="+mn-ea"/>
              </a:rPr>
              <a:t> and 7</a:t>
            </a:r>
            <a:r>
              <a:rPr lang="en-US" baseline="30000" dirty="0" smtClean="0">
                <a:ea typeface="+mn-ea"/>
              </a:rPr>
              <a:t>th</a:t>
            </a:r>
            <a:r>
              <a:rPr lang="en-US" dirty="0" smtClean="0">
                <a:ea typeface="+mn-ea"/>
              </a:rPr>
              <a:t> Editions</a:t>
            </a:r>
          </a:p>
          <a:p>
            <a:pPr lvl="1" eaLnBrk="1" hangingPunct="1">
              <a:defRPr/>
            </a:pPr>
            <a:r>
              <a:rPr lang="en-US" dirty="0" smtClean="0">
                <a:ea typeface="+mn-ea"/>
              </a:rPr>
              <a:t>Monday: Modular Arithmetic</a:t>
            </a:r>
          </a:p>
          <a:p>
            <a:pPr lvl="2" eaLnBrk="1" hangingPunct="1">
              <a:defRPr/>
            </a:pPr>
            <a:r>
              <a:rPr lang="en-US" dirty="0" smtClean="0">
                <a:ea typeface="+mn-ea"/>
              </a:rPr>
              <a:t>4.1-4.2                            7</a:t>
            </a:r>
            <a:r>
              <a:rPr lang="en-US" baseline="30000" dirty="0" smtClean="0">
                <a:ea typeface="+mn-ea"/>
              </a:rPr>
              <a:t>th</a:t>
            </a:r>
            <a:r>
              <a:rPr lang="en-US" dirty="0" smtClean="0">
                <a:ea typeface="+mn-ea"/>
              </a:rPr>
              <a:t> Edition</a:t>
            </a:r>
          </a:p>
          <a:p>
            <a:pPr lvl="2" eaLnBrk="1" hangingPunct="1">
              <a:defRPr/>
            </a:pPr>
            <a:r>
              <a:rPr lang="en-US" dirty="0" smtClean="0">
                <a:ea typeface="+mn-ea"/>
              </a:rPr>
              <a:t>3.4, 3.6 up to p. 227     6</a:t>
            </a:r>
            <a:r>
              <a:rPr lang="en-US" baseline="30000" dirty="0" smtClean="0">
                <a:ea typeface="+mn-ea"/>
              </a:rPr>
              <a:t>th</a:t>
            </a:r>
            <a:r>
              <a:rPr lang="en-US" dirty="0" smtClean="0">
                <a:ea typeface="+mn-ea"/>
              </a:rPr>
              <a:t> Edition</a:t>
            </a:r>
          </a:p>
          <a:p>
            <a:pPr lvl="2" eaLnBrk="1" hangingPunct="1">
              <a:defRPr/>
            </a:pPr>
            <a:endParaRPr lang="en-US" dirty="0" smtClean="0">
              <a:ea typeface="+mn-ea"/>
            </a:endParaRPr>
          </a:p>
          <a:p>
            <a:pPr marL="457200" lvl="1" indent="0" eaLnBrk="1" hangingPunct="1">
              <a:buFont typeface="Arial" charset="0"/>
              <a:buNone/>
              <a:defRPr/>
            </a:pPr>
            <a:endParaRPr lang="en-US" dirty="0" smtClean="0"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3EA70F7-7038-F146-9973-64994A8CEB01}" type="slidenum">
              <a:rPr lang="en-US">
                <a:solidFill>
                  <a:srgbClr val="898989"/>
                </a:solidFill>
              </a:rPr>
              <a:pPr eaLnBrk="1" hangingPunct="1"/>
              <a:t>2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Arial" charset="0"/>
              </a:rPr>
              <a:t>Functions review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371600"/>
            <a:ext cx="8229600" cy="5486400"/>
          </a:xfrm>
        </p:spPr>
        <p:txBody>
          <a:bodyPr/>
          <a:lstStyle/>
          <a:p>
            <a:pPr eaLnBrk="1" hangingPunct="1"/>
            <a:r>
              <a:rPr lang="en-US" smtClean="0">
                <a:cs typeface="Arial" charset="0"/>
              </a:rPr>
              <a:t>A </a:t>
            </a:r>
            <a:r>
              <a:rPr lang="en-US" i="1" smtClean="0">
                <a:cs typeface="Arial" charset="0"/>
              </a:rPr>
              <a:t>function</a:t>
            </a:r>
            <a:r>
              <a:rPr lang="en-US" smtClean="0">
                <a:cs typeface="Arial" charset="0"/>
              </a:rPr>
              <a:t> from </a:t>
            </a:r>
            <a:r>
              <a:rPr lang="en-US" i="1" smtClean="0">
                <a:cs typeface="Arial" charset="0"/>
              </a:rPr>
              <a:t>A </a:t>
            </a:r>
            <a:r>
              <a:rPr lang="en-US" smtClean="0">
                <a:cs typeface="Arial" charset="0"/>
              </a:rPr>
              <a:t>to </a:t>
            </a:r>
            <a:r>
              <a:rPr lang="en-US" i="1" smtClean="0">
                <a:cs typeface="Arial" charset="0"/>
              </a:rPr>
              <a:t>B</a:t>
            </a:r>
            <a:r>
              <a:rPr lang="en-US" smtClean="0">
                <a:cs typeface="Arial" charset="0"/>
              </a:rPr>
              <a:t> 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3200" smtClean="0">
                <a:cs typeface="Arial" charset="0"/>
              </a:rPr>
              <a:t>an assignment of exactly one element of </a:t>
            </a:r>
            <a:r>
              <a:rPr lang="en-US" sz="3200" i="1" smtClean="0">
                <a:cs typeface="Arial" charset="0"/>
              </a:rPr>
              <a:t>B</a:t>
            </a:r>
            <a:r>
              <a:rPr lang="en-US" sz="3200" smtClean="0">
                <a:cs typeface="Arial" charset="0"/>
              </a:rPr>
              <a:t> to each element of </a:t>
            </a:r>
            <a:r>
              <a:rPr lang="en-US" sz="3200" i="1" smtClean="0">
                <a:cs typeface="Arial" charset="0"/>
              </a:rPr>
              <a:t>A.</a:t>
            </a:r>
            <a:r>
              <a:rPr lang="en-US" i="1" smtClean="0">
                <a:cs typeface="Arial" charset="0"/>
              </a:rPr>
              <a:t> 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3200" smtClean="0">
                <a:cs typeface="Arial" charset="0"/>
              </a:rPr>
              <a:t>We write </a:t>
            </a:r>
            <a:r>
              <a:rPr lang="en-US" sz="3200" i="1" smtClean="0">
                <a:cs typeface="Arial" charset="0"/>
              </a:rPr>
              <a:t>f: A→B.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3200" smtClean="0">
                <a:cs typeface="Arial" charset="0"/>
              </a:rPr>
              <a:t>“Image of</a:t>
            </a:r>
            <a:r>
              <a:rPr lang="en-US" sz="3200" i="1" smtClean="0">
                <a:cs typeface="Arial" charset="0"/>
              </a:rPr>
              <a:t> a” = f(a)</a:t>
            </a:r>
          </a:p>
          <a:p>
            <a:pPr eaLnBrk="1" hangingPunct="1"/>
            <a:r>
              <a:rPr lang="en-US" i="1" smtClean="0">
                <a:cs typeface="Arial" charset="0"/>
              </a:rPr>
              <a:t>Domain </a:t>
            </a:r>
            <a:r>
              <a:rPr lang="en-US" smtClean="0">
                <a:cs typeface="Arial" charset="0"/>
              </a:rPr>
              <a:t>of</a:t>
            </a:r>
            <a:r>
              <a:rPr lang="en-US" i="1" smtClean="0">
                <a:cs typeface="Arial" charset="0"/>
              </a:rPr>
              <a:t> f </a:t>
            </a:r>
            <a:r>
              <a:rPr lang="en-US" smtClean="0">
                <a:cs typeface="Arial" charset="0"/>
              </a:rPr>
              <a:t>: A</a:t>
            </a:r>
          </a:p>
          <a:p>
            <a:pPr eaLnBrk="1" hangingPunct="1"/>
            <a:r>
              <a:rPr lang="en-US" i="1" smtClean="0">
                <a:cs typeface="Arial" charset="0"/>
              </a:rPr>
              <a:t>Range</a:t>
            </a:r>
            <a:r>
              <a:rPr lang="en-US" smtClean="0">
                <a:cs typeface="Arial" charset="0"/>
              </a:rPr>
              <a:t> of </a:t>
            </a:r>
            <a:r>
              <a:rPr lang="en-US" i="1" smtClean="0">
                <a:cs typeface="Arial" charset="0"/>
              </a:rPr>
              <a:t>f</a:t>
            </a:r>
            <a:r>
              <a:rPr lang="en-US" smtClean="0">
                <a:cs typeface="Arial" charset="0"/>
              </a:rPr>
              <a:t> = set of all images of elements of A</a:t>
            </a:r>
          </a:p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FFA91-2875-9F43-97FA-CE8E8972052F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81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Arial" charset="0"/>
              </a:rPr>
              <a:t>Image, Preimage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mtClean="0">
                <a:latin typeface="Arial" charset="0"/>
                <a:cs typeface="Arial" charset="0"/>
              </a:rPr>
              <a:t>     A                  B</a:t>
            </a:r>
          </a:p>
        </p:txBody>
      </p:sp>
      <p:sp>
        <p:nvSpPr>
          <p:cNvPr id="21508" name="TextBox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09600" y="1981200"/>
            <a:ext cx="38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endParaRPr lang="en-US">
              <a:latin typeface="Calibri" pitchFamily="34" charset="0"/>
            </a:endParaRPr>
          </a:p>
        </p:txBody>
      </p:sp>
      <p:sp>
        <p:nvSpPr>
          <p:cNvPr id="5" name="Oval 4"/>
          <p:cNvSpPr/>
          <p:nvPr>
            <p:custDataLst>
              <p:tags r:id="rId4"/>
            </p:custDataLst>
          </p:nvPr>
        </p:nvSpPr>
        <p:spPr>
          <a:xfrm>
            <a:off x="1066800" y="2590800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7" name="Oval 6"/>
          <p:cNvSpPr/>
          <p:nvPr>
            <p:custDataLst>
              <p:tags r:id="rId5"/>
            </p:custDataLst>
          </p:nvPr>
        </p:nvSpPr>
        <p:spPr>
          <a:xfrm>
            <a:off x="1066800" y="3200400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8" name="Oval 7"/>
          <p:cNvSpPr/>
          <p:nvPr>
            <p:custDataLst>
              <p:tags r:id="rId6"/>
            </p:custDataLst>
          </p:nvPr>
        </p:nvSpPr>
        <p:spPr>
          <a:xfrm>
            <a:off x="1066800" y="3810000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9" name="Oval 8"/>
          <p:cNvSpPr/>
          <p:nvPr>
            <p:custDataLst>
              <p:tags r:id="rId7"/>
            </p:custDataLst>
          </p:nvPr>
        </p:nvSpPr>
        <p:spPr>
          <a:xfrm>
            <a:off x="1066800" y="4495800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10" name="Oval 9"/>
          <p:cNvSpPr/>
          <p:nvPr>
            <p:custDataLst>
              <p:tags r:id="rId8"/>
            </p:custDataLst>
          </p:nvPr>
        </p:nvSpPr>
        <p:spPr>
          <a:xfrm>
            <a:off x="1066800" y="5181600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1" name="Rectangle 10"/>
          <p:cNvSpPr/>
          <p:nvPr>
            <p:custDataLst>
              <p:tags r:id="rId9"/>
            </p:custDataLst>
          </p:nvPr>
        </p:nvSpPr>
        <p:spPr>
          <a:xfrm>
            <a:off x="3352800" y="2514600"/>
            <a:ext cx="228600" cy="228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4" name="Rectangle 13"/>
          <p:cNvSpPr/>
          <p:nvPr>
            <p:custDataLst>
              <p:tags r:id="rId10"/>
            </p:custDataLst>
          </p:nvPr>
        </p:nvSpPr>
        <p:spPr>
          <a:xfrm>
            <a:off x="3352800" y="3200400"/>
            <a:ext cx="228600" cy="228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5" name="Rectangle 14"/>
          <p:cNvSpPr/>
          <p:nvPr>
            <p:custDataLst>
              <p:tags r:id="rId11"/>
            </p:custDataLst>
          </p:nvPr>
        </p:nvSpPr>
        <p:spPr>
          <a:xfrm>
            <a:off x="3352800" y="3886200"/>
            <a:ext cx="228600" cy="228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6" name="Rectangle 15"/>
          <p:cNvSpPr/>
          <p:nvPr>
            <p:custDataLst>
              <p:tags r:id="rId12"/>
            </p:custDataLst>
          </p:nvPr>
        </p:nvSpPr>
        <p:spPr>
          <a:xfrm>
            <a:off x="3352800" y="4572000"/>
            <a:ext cx="228600" cy="228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4</a:t>
            </a:r>
          </a:p>
        </p:txBody>
      </p:sp>
      <p:cxnSp>
        <p:nvCxnSpPr>
          <p:cNvPr id="19" name="Straight Arrow Connector 18"/>
          <p:cNvCxnSpPr>
            <a:endCxn id="14" idx="1"/>
          </p:cNvCxnSpPr>
          <p:nvPr>
            <p:custDataLst>
              <p:tags r:id="rId13"/>
            </p:custDataLst>
          </p:nvPr>
        </p:nvCxnSpPr>
        <p:spPr>
          <a:xfrm>
            <a:off x="1447800" y="2743200"/>
            <a:ext cx="1905000" cy="571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11" idx="1"/>
          </p:cNvCxnSpPr>
          <p:nvPr>
            <p:custDataLst>
              <p:tags r:id="rId14"/>
            </p:custDataLst>
          </p:nvPr>
        </p:nvCxnSpPr>
        <p:spPr>
          <a:xfrm flipV="1">
            <a:off x="1447800" y="2628900"/>
            <a:ext cx="1905000" cy="723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>
            <p:custDataLst>
              <p:tags r:id="rId15"/>
            </p:custDataLst>
          </p:nvPr>
        </p:nvCxnSpPr>
        <p:spPr>
          <a:xfrm flipV="1">
            <a:off x="1447800" y="3352800"/>
            <a:ext cx="1828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9" idx="5"/>
            <a:endCxn id="16" idx="1"/>
          </p:cNvCxnSpPr>
          <p:nvPr>
            <p:custDataLst>
              <p:tags r:id="rId16"/>
            </p:custDataLst>
          </p:nvPr>
        </p:nvCxnSpPr>
        <p:spPr>
          <a:xfrm rot="5400000" flipH="1" flipV="1">
            <a:off x="2305050" y="3708400"/>
            <a:ext cx="69850" cy="20256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0" idx="6"/>
          </p:cNvCxnSpPr>
          <p:nvPr>
            <p:custDataLst>
              <p:tags r:id="rId17"/>
            </p:custDataLst>
          </p:nvPr>
        </p:nvCxnSpPr>
        <p:spPr>
          <a:xfrm flipV="1">
            <a:off x="1371600" y="3352800"/>
            <a:ext cx="1905000" cy="1981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FFA91-2875-9F43-97FA-CE8E8972052F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77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81000" y="228600"/>
            <a:ext cx="8458200" cy="11430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Is this a function? one-to-one?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onto?</a:t>
            </a:r>
          </a:p>
        </p:txBody>
      </p:sp>
      <p:sp>
        <p:nvSpPr>
          <p:cNvPr id="5" name="Oval 4"/>
          <p:cNvSpPr/>
          <p:nvPr>
            <p:custDataLst>
              <p:tags r:id="rId2"/>
            </p:custDataLst>
          </p:nvPr>
        </p:nvSpPr>
        <p:spPr>
          <a:xfrm>
            <a:off x="1066800" y="2590800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6" name="Oval 5"/>
          <p:cNvSpPr/>
          <p:nvPr>
            <p:custDataLst>
              <p:tags r:id="rId3"/>
            </p:custDataLst>
          </p:nvPr>
        </p:nvSpPr>
        <p:spPr>
          <a:xfrm>
            <a:off x="1066800" y="3200400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7" name="Oval 6"/>
          <p:cNvSpPr/>
          <p:nvPr>
            <p:custDataLst>
              <p:tags r:id="rId4"/>
            </p:custDataLst>
          </p:nvPr>
        </p:nvSpPr>
        <p:spPr>
          <a:xfrm>
            <a:off x="1066800" y="3810000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8" name="Oval 7"/>
          <p:cNvSpPr/>
          <p:nvPr>
            <p:custDataLst>
              <p:tags r:id="rId5"/>
            </p:custDataLst>
          </p:nvPr>
        </p:nvSpPr>
        <p:spPr>
          <a:xfrm>
            <a:off x="1066800" y="4495800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9" name="Oval 8"/>
          <p:cNvSpPr/>
          <p:nvPr>
            <p:custDataLst>
              <p:tags r:id="rId6"/>
            </p:custDataLst>
          </p:nvPr>
        </p:nvSpPr>
        <p:spPr>
          <a:xfrm>
            <a:off x="1066800" y="5181600"/>
            <a:ext cx="3048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e</a:t>
            </a:r>
          </a:p>
        </p:txBody>
      </p:sp>
      <p:sp>
        <p:nvSpPr>
          <p:cNvPr id="10" name="Rectangle 9"/>
          <p:cNvSpPr/>
          <p:nvPr>
            <p:custDataLst>
              <p:tags r:id="rId7"/>
            </p:custDataLst>
          </p:nvPr>
        </p:nvSpPr>
        <p:spPr>
          <a:xfrm>
            <a:off x="3352800" y="2514600"/>
            <a:ext cx="228600" cy="228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1" name="Rectangle 10"/>
          <p:cNvSpPr/>
          <p:nvPr>
            <p:custDataLst>
              <p:tags r:id="rId8"/>
            </p:custDataLst>
          </p:nvPr>
        </p:nvSpPr>
        <p:spPr>
          <a:xfrm>
            <a:off x="3352800" y="3200400"/>
            <a:ext cx="228600" cy="228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2" name="Rectangle 11"/>
          <p:cNvSpPr/>
          <p:nvPr>
            <p:custDataLst>
              <p:tags r:id="rId9"/>
            </p:custDataLst>
          </p:nvPr>
        </p:nvSpPr>
        <p:spPr>
          <a:xfrm>
            <a:off x="3352800" y="3886200"/>
            <a:ext cx="228600" cy="228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3" name="Rectangle 12"/>
          <p:cNvSpPr/>
          <p:nvPr>
            <p:custDataLst>
              <p:tags r:id="rId10"/>
            </p:custDataLst>
          </p:nvPr>
        </p:nvSpPr>
        <p:spPr>
          <a:xfrm>
            <a:off x="3352800" y="4572000"/>
            <a:ext cx="228600" cy="228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4</a:t>
            </a:r>
          </a:p>
        </p:txBody>
      </p:sp>
      <p:cxnSp>
        <p:nvCxnSpPr>
          <p:cNvPr id="14" name="Straight Arrow Connector 13"/>
          <p:cNvCxnSpPr>
            <a:endCxn id="12" idx="1"/>
          </p:cNvCxnSpPr>
          <p:nvPr>
            <p:custDataLst>
              <p:tags r:id="rId11"/>
            </p:custDataLst>
          </p:nvPr>
        </p:nvCxnSpPr>
        <p:spPr>
          <a:xfrm>
            <a:off x="1447800" y="2743200"/>
            <a:ext cx="1905000" cy="1257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1"/>
          </p:cNvCxnSpPr>
          <p:nvPr>
            <p:custDataLst>
              <p:tags r:id="rId12"/>
            </p:custDataLst>
          </p:nvPr>
        </p:nvCxnSpPr>
        <p:spPr>
          <a:xfrm flipV="1">
            <a:off x="1447800" y="2628900"/>
            <a:ext cx="1905000" cy="723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8" idx="5"/>
            <a:endCxn id="13" idx="1"/>
          </p:cNvCxnSpPr>
          <p:nvPr>
            <p:custDataLst>
              <p:tags r:id="rId13"/>
            </p:custDataLst>
          </p:nvPr>
        </p:nvCxnSpPr>
        <p:spPr>
          <a:xfrm rot="5400000" flipH="1" flipV="1">
            <a:off x="2305050" y="3708400"/>
            <a:ext cx="69850" cy="20256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9" idx="6"/>
          </p:cNvCxnSpPr>
          <p:nvPr>
            <p:custDataLst>
              <p:tags r:id="rId14"/>
            </p:custDataLst>
          </p:nvPr>
        </p:nvCxnSpPr>
        <p:spPr>
          <a:xfrm flipV="1">
            <a:off x="1371600" y="3352800"/>
            <a:ext cx="1905000" cy="1981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>
            <p:custDataLst>
              <p:tags r:id="rId15"/>
            </p:custDataLst>
          </p:nvPr>
        </p:nvSpPr>
        <p:spPr>
          <a:xfrm>
            <a:off x="3352800" y="5181600"/>
            <a:ext cx="228600" cy="228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33" name="Rectangle 32"/>
          <p:cNvSpPr/>
          <p:nvPr>
            <p:custDataLst>
              <p:tags r:id="rId16"/>
            </p:custDataLst>
          </p:nvPr>
        </p:nvSpPr>
        <p:spPr>
          <a:xfrm>
            <a:off x="3352800" y="5791200"/>
            <a:ext cx="228600" cy="228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6</a:t>
            </a:r>
          </a:p>
        </p:txBody>
      </p:sp>
      <p:cxnSp>
        <p:nvCxnSpPr>
          <p:cNvPr id="35" name="Straight Arrow Connector 34"/>
          <p:cNvCxnSpPr>
            <a:stCxn id="7" idx="6"/>
            <a:endCxn id="33" idx="1"/>
          </p:cNvCxnSpPr>
          <p:nvPr>
            <p:custDataLst>
              <p:tags r:id="rId17"/>
            </p:custDataLst>
          </p:nvPr>
        </p:nvCxnSpPr>
        <p:spPr>
          <a:xfrm>
            <a:off x="1371600" y="3962400"/>
            <a:ext cx="1981200" cy="1943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FFA91-2875-9F43-97FA-CE8E8972052F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88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Important: Applications of Inference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use equivalences to make substitutions of any </a:t>
            </a:r>
            <a:r>
              <a:rPr lang="en-US" dirty="0" err="1" smtClean="0"/>
              <a:t>subformula</a:t>
            </a:r>
            <a:endParaRPr lang="en-US" dirty="0" smtClean="0"/>
          </a:p>
          <a:p>
            <a:pPr lvl="5"/>
            <a:endParaRPr lang="en-US" dirty="0" smtClean="0"/>
          </a:p>
          <a:p>
            <a:r>
              <a:rPr lang="en-US" dirty="0" smtClean="0"/>
              <a:t>Inference rules only can be applied to whole formulas (not correct otherwise).</a:t>
            </a:r>
          </a:p>
          <a:p>
            <a:pPr marL="0" indent="0">
              <a:buNone/>
              <a:defRPr/>
            </a:pPr>
            <a:r>
              <a:rPr lang="en-US" dirty="0" smtClean="0"/>
              <a:t>     e.g.  1. </a:t>
            </a:r>
            <a:r>
              <a:rPr lang="en-US" dirty="0" err="1">
                <a:latin typeface="Calibri" charset="0"/>
              </a:rPr>
              <a:t>p</a:t>
            </a:r>
            <a:r>
              <a:rPr lang="en-US" dirty="0" err="1">
                <a:latin typeface="Calibri" charset="0"/>
                <a:sym typeface="Symbol" charset="0"/>
              </a:rPr>
              <a:t>q</a:t>
            </a:r>
            <a:r>
              <a:rPr lang="en-US" dirty="0" smtClean="0">
                <a:sym typeface="Symbol"/>
              </a:rPr>
              <a:t>                    Given</a:t>
            </a:r>
          </a:p>
          <a:p>
            <a:pPr marL="0" indent="0">
              <a:buNone/>
              <a:defRPr/>
            </a:pPr>
            <a:r>
              <a:rPr lang="en-US" dirty="0" smtClean="0">
                <a:sym typeface="Symbol"/>
              </a:rPr>
              <a:t>             2. (</a:t>
            </a:r>
            <a:r>
              <a:rPr lang="en-US" dirty="0" smtClean="0">
                <a:latin typeface="Calibri" charset="0"/>
                <a:sym typeface="Symbol" charset="0"/>
              </a:rPr>
              <a:t>p </a:t>
            </a:r>
            <a:r>
              <a:rPr lang="en-US" dirty="0">
                <a:latin typeface="Calibri" charset="0"/>
                <a:sym typeface="Symbol" charset="0"/>
              </a:rPr>
              <a:t> r</a:t>
            </a:r>
            <a:r>
              <a:rPr lang="en-US" dirty="0" smtClean="0">
                <a:latin typeface="Calibri" charset="0"/>
                <a:sym typeface="Symbol" charset="0"/>
              </a:rPr>
              <a:t>) q           Intro  from 1.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33184-522B-C24D-8F00-10ED702B0E80}" type="slidenum">
              <a:rPr lang="en-US" smtClean="0"/>
              <a:pPr/>
              <a:t>3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905000" y="4770967"/>
            <a:ext cx="5105400" cy="533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905000" y="4800600"/>
            <a:ext cx="5105400" cy="533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779082" y="5638800"/>
            <a:ext cx="5357236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+mn-lt"/>
              </a:rPr>
              <a:t>Does not follow! </a:t>
            </a:r>
            <a:r>
              <a:rPr lang="en-US" sz="2800" dirty="0" err="1" smtClean="0">
                <a:latin typeface="+mn-lt"/>
              </a:rPr>
              <a:t>e.g</a:t>
            </a:r>
            <a:r>
              <a:rPr lang="en-US" sz="2800" dirty="0" smtClean="0">
                <a:latin typeface="+mn-lt"/>
              </a:rPr>
              <a:t> </a:t>
            </a:r>
            <a:r>
              <a:rPr lang="en-US" sz="3200" dirty="0" smtClean="0">
                <a:latin typeface="+mn-lt"/>
              </a:rPr>
              <a:t>p=</a:t>
            </a:r>
            <a:r>
              <a:rPr lang="en-US" sz="3200" b="1" dirty="0" smtClean="0">
                <a:latin typeface="+mn-lt"/>
              </a:rPr>
              <a:t>F</a:t>
            </a:r>
            <a:r>
              <a:rPr lang="en-US" sz="3200" dirty="0" smtClean="0">
                <a:latin typeface="+mn-lt"/>
              </a:rPr>
              <a:t>, q=</a:t>
            </a:r>
            <a:r>
              <a:rPr lang="en-US" sz="3200" b="1" dirty="0" smtClean="0">
                <a:latin typeface="+mn-lt"/>
              </a:rPr>
              <a:t>F</a:t>
            </a:r>
            <a:r>
              <a:rPr lang="en-US" sz="3200" dirty="0" smtClean="0">
                <a:latin typeface="+mn-lt"/>
              </a:rPr>
              <a:t>, r=</a:t>
            </a:r>
            <a:r>
              <a:rPr lang="en-US" sz="3200" b="1" dirty="0" smtClean="0">
                <a:latin typeface="+mn-lt"/>
              </a:rPr>
              <a:t>T</a:t>
            </a:r>
            <a:endParaRPr lang="en-US" sz="32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11857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Set Theory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Formal treatment dates from late 19</a:t>
            </a:r>
            <a:r>
              <a:rPr lang="en-US" baseline="30000">
                <a:latin typeface="Calibri" charset="0"/>
              </a:rPr>
              <a:t>th</a:t>
            </a:r>
            <a:r>
              <a:rPr lang="en-US">
                <a:latin typeface="Calibri" charset="0"/>
              </a:rPr>
              <a:t> century</a:t>
            </a:r>
          </a:p>
          <a:p>
            <a:r>
              <a:rPr lang="en-US">
                <a:latin typeface="Calibri" charset="0"/>
              </a:rPr>
              <a:t>Direct ties between set theory and logic</a:t>
            </a:r>
          </a:p>
          <a:p>
            <a:r>
              <a:rPr lang="en-US">
                <a:latin typeface="Calibri" charset="0"/>
              </a:rPr>
              <a:t>Important foundational language</a:t>
            </a:r>
          </a:p>
          <a:p>
            <a:endParaRPr lang="en-US"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985EC-2EFC-3E49-BBA7-C07109A0232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36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Definition: A set is an unordered collection of objects</a:t>
            </a:r>
          </a:p>
        </p:txBody>
      </p:sp>
      <p:sp>
        <p:nvSpPr>
          <p:cNvPr id="6147" name="TextBox 3" hidden="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28600" y="4495800"/>
            <a:ext cx="2403475" cy="175418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cs typeface="Arial" charset="0"/>
              </a:rPr>
              <a:t>Give some examples:</a:t>
            </a:r>
          </a:p>
          <a:p>
            <a:pPr eaLnBrk="1" hangingPunct="1"/>
            <a:r>
              <a:rPr lang="en-US">
                <a:cs typeface="Arial" charset="0"/>
              </a:rPr>
              <a:t>Finite sets, </a:t>
            </a:r>
          </a:p>
          <a:p>
            <a:pPr eaLnBrk="1" hangingPunct="1"/>
            <a:r>
              <a:rPr lang="en-US">
                <a:cs typeface="Arial" charset="0"/>
              </a:rPr>
              <a:t>Multiple domains</a:t>
            </a:r>
          </a:p>
          <a:p>
            <a:pPr eaLnBrk="1" hangingPunct="1"/>
            <a:r>
              <a:rPr lang="en-US">
                <a:cs typeface="Arial" charset="0"/>
              </a:rPr>
              <a:t>N, Z, Q, R</a:t>
            </a:r>
          </a:p>
          <a:p>
            <a:pPr eaLnBrk="1" hangingPunct="1"/>
            <a:r>
              <a:rPr lang="en-US">
                <a:cs typeface="Arial" charset="0"/>
              </a:rPr>
              <a:t>Emptyset</a:t>
            </a:r>
          </a:p>
          <a:p>
            <a:pPr eaLnBrk="1" hangingPunct="1"/>
            <a:r>
              <a:rPr lang="en-US">
                <a:cs typeface="Arial" charset="0"/>
              </a:rPr>
              <a:t>Sets containing sets</a:t>
            </a:r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1066800" y="1828800"/>
            <a:ext cx="5670550" cy="20621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i="1"/>
              <a:t>x</a:t>
            </a:r>
            <a:r>
              <a:rPr lang="en-US" sz="3200"/>
              <a:t> </a:t>
            </a:r>
            <a:r>
              <a:rPr lang="en-US" sz="3200">
                <a:latin typeface="Symbol" charset="0"/>
                <a:sym typeface="Symbol" charset="0"/>
              </a:rPr>
              <a:t></a:t>
            </a:r>
            <a:r>
              <a:rPr lang="en-US" sz="3200"/>
              <a:t> A :    </a:t>
            </a:r>
            <a:r>
              <a:rPr lang="ja-JP" altLang="en-US" sz="3200">
                <a:cs typeface="Cambria Math" charset="0"/>
              </a:rPr>
              <a:t>“</a:t>
            </a:r>
            <a:r>
              <a:rPr lang="en-US" sz="3200" i="1">
                <a:cs typeface="Cambria Math" charset="0"/>
              </a:rPr>
              <a:t>x</a:t>
            </a:r>
            <a:r>
              <a:rPr lang="en-US" sz="3200">
                <a:cs typeface="Cambria Math" charset="0"/>
              </a:rPr>
              <a:t> is an element of A</a:t>
            </a:r>
            <a:r>
              <a:rPr lang="ja-JP" altLang="en-US" sz="3200">
                <a:cs typeface="Cambria Math" charset="0"/>
              </a:rPr>
              <a:t>”</a:t>
            </a:r>
            <a:endParaRPr lang="en-US" sz="3200">
              <a:cs typeface="Cambria Math" charset="0"/>
            </a:endParaRPr>
          </a:p>
          <a:p>
            <a:pPr eaLnBrk="1" hangingPunct="1"/>
            <a:r>
              <a:rPr lang="en-US" sz="3200">
                <a:cs typeface="Cambria Math" charset="0"/>
              </a:rPr>
              <a:t>              </a:t>
            </a:r>
            <a:r>
              <a:rPr lang="ja-JP" altLang="en-US" sz="3200">
                <a:cs typeface="Cambria Math" charset="0"/>
              </a:rPr>
              <a:t>“</a:t>
            </a:r>
            <a:r>
              <a:rPr lang="en-US" sz="3200" i="1">
                <a:cs typeface="Cambria Math" charset="0"/>
              </a:rPr>
              <a:t>x</a:t>
            </a:r>
            <a:r>
              <a:rPr lang="en-US" sz="3200">
                <a:cs typeface="Cambria Math" charset="0"/>
              </a:rPr>
              <a:t> is a member of A</a:t>
            </a:r>
            <a:r>
              <a:rPr lang="ja-JP" altLang="en-US" sz="3200">
                <a:cs typeface="Cambria Math" charset="0"/>
              </a:rPr>
              <a:t>”</a:t>
            </a:r>
            <a:endParaRPr lang="en-US" sz="3200">
              <a:cs typeface="Cambria Math" charset="0"/>
            </a:endParaRPr>
          </a:p>
          <a:p>
            <a:pPr eaLnBrk="1" hangingPunct="1"/>
            <a:r>
              <a:rPr lang="en-US" sz="3200"/>
              <a:t>              </a:t>
            </a:r>
            <a:r>
              <a:rPr lang="ja-JP" altLang="en-US" sz="3200">
                <a:cs typeface="Cambria Math" charset="0"/>
              </a:rPr>
              <a:t>“</a:t>
            </a:r>
            <a:r>
              <a:rPr lang="en-US" sz="3200" i="1">
                <a:cs typeface="Cambria Math" charset="0"/>
              </a:rPr>
              <a:t>x</a:t>
            </a:r>
            <a:r>
              <a:rPr lang="en-US" sz="3200">
                <a:cs typeface="Cambria Math" charset="0"/>
              </a:rPr>
              <a:t> is in A</a:t>
            </a:r>
            <a:r>
              <a:rPr lang="ja-JP" altLang="en-US" sz="3200">
                <a:cs typeface="Cambria Math" charset="0"/>
              </a:rPr>
              <a:t>”</a:t>
            </a:r>
            <a:endParaRPr lang="en-US" sz="3200">
              <a:cs typeface="Cambria Math" charset="0"/>
            </a:endParaRPr>
          </a:p>
          <a:p>
            <a:pPr eaLnBrk="1" hangingPunct="1"/>
            <a:r>
              <a:rPr lang="en-US" sz="3200" i="1"/>
              <a:t>x</a:t>
            </a:r>
            <a:r>
              <a:rPr lang="en-US" sz="3200"/>
              <a:t> </a:t>
            </a:r>
            <a:r>
              <a:rPr lang="en-US" sz="3200">
                <a:latin typeface="Symbol" charset="0"/>
                <a:sym typeface="Symbol" charset="0"/>
              </a:rPr>
              <a:t></a:t>
            </a:r>
            <a:r>
              <a:rPr lang="en-US" sz="3200"/>
              <a:t> A :    </a:t>
            </a:r>
            <a:r>
              <a:rPr lang="en-US" sz="3200">
                <a:sym typeface="Symbol" charset="0"/>
              </a:rPr>
              <a:t> (</a:t>
            </a:r>
            <a:r>
              <a:rPr lang="en-US" sz="3200" i="1"/>
              <a:t>x</a:t>
            </a:r>
            <a:r>
              <a:rPr lang="en-US" sz="3200"/>
              <a:t> </a:t>
            </a:r>
            <a:r>
              <a:rPr lang="en-US" sz="3200">
                <a:latin typeface="Symbol" charset="0"/>
                <a:sym typeface="Symbol" charset="0"/>
              </a:rPr>
              <a:t></a:t>
            </a:r>
            <a:r>
              <a:rPr lang="en-US" sz="3200"/>
              <a:t> A)</a:t>
            </a:r>
          </a:p>
        </p:txBody>
      </p:sp>
      <p:sp>
        <p:nvSpPr>
          <p:cNvPr id="6149" name="TextBox 9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447800" y="3276600"/>
            <a:ext cx="3270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4000">
                <a:cs typeface="Arial" charset="0"/>
              </a:rPr>
              <a:t>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985EC-2EFC-3E49-BBA7-C07109A0232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26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Definitions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A and B are </a:t>
            </a:r>
            <a:r>
              <a:rPr lang="en-US" i="1">
                <a:latin typeface="Calibri" charset="0"/>
              </a:rPr>
              <a:t>equal</a:t>
            </a:r>
            <a:r>
              <a:rPr lang="en-US">
                <a:latin typeface="Calibri" charset="0"/>
              </a:rPr>
              <a:t> if they have the same elements</a:t>
            </a:r>
          </a:p>
          <a:p>
            <a:endParaRPr lang="en-US">
              <a:latin typeface="Calibri" charset="0"/>
            </a:endParaRPr>
          </a:p>
          <a:p>
            <a:endParaRPr lang="en-US">
              <a:latin typeface="Calibri" charset="0"/>
            </a:endParaRPr>
          </a:p>
          <a:p>
            <a:r>
              <a:rPr lang="en-US">
                <a:latin typeface="Calibri" charset="0"/>
              </a:rPr>
              <a:t>A is a </a:t>
            </a:r>
            <a:r>
              <a:rPr lang="en-US" i="1">
                <a:latin typeface="Calibri" charset="0"/>
              </a:rPr>
              <a:t>subset</a:t>
            </a:r>
            <a:r>
              <a:rPr lang="en-US">
                <a:latin typeface="Calibri" charset="0"/>
              </a:rPr>
              <a:t> of B if every element of A is also in B</a:t>
            </a:r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1600200" y="2819400"/>
            <a:ext cx="5354638" cy="584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>
                <a:ea typeface="ＭＳ Ｐゴシック" pitchFamily="-111" charset="-128"/>
                <a:cs typeface="+mn-cs"/>
              </a:rPr>
              <a:t>A = B 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</a:t>
            </a:r>
            <a:r>
              <a:rPr lang="en-US" sz="3200" dirty="0">
                <a:ea typeface="ＭＳ Ｐゴシック" pitchFamily="-111" charset="-128"/>
                <a:cs typeface="+mn-cs"/>
              </a:rPr>
              <a:t>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</a:t>
            </a:r>
            <a:r>
              <a:rPr lang="en-US" sz="3200" dirty="0">
                <a:ea typeface="ＭＳ Ｐゴシック" pitchFamily="-111" charset="-128"/>
                <a:cs typeface="+mn-cs"/>
              </a:rPr>
              <a:t> </a:t>
            </a:r>
            <a:r>
              <a:rPr lang="en-US" sz="3200" i="1" dirty="0">
                <a:ea typeface="ＭＳ Ｐゴシック" pitchFamily="-111" charset="-128"/>
                <a:cs typeface="+mn-cs"/>
              </a:rPr>
              <a:t>x</a:t>
            </a:r>
            <a:r>
              <a:rPr lang="en-US" sz="3200" dirty="0">
                <a:ea typeface="ＭＳ Ｐゴシック" pitchFamily="-111" charset="-128"/>
                <a:cs typeface="+mn-cs"/>
              </a:rPr>
              <a:t> (</a:t>
            </a:r>
            <a:r>
              <a:rPr lang="en-US" sz="3200" i="1" dirty="0">
                <a:ea typeface="ＭＳ Ｐゴシック" pitchFamily="-111" charset="-128"/>
                <a:cs typeface="+mn-cs"/>
              </a:rPr>
              <a:t>x</a:t>
            </a:r>
            <a:r>
              <a:rPr lang="en-US" sz="3200" dirty="0">
                <a:ea typeface="ＭＳ Ｐゴシック" pitchFamily="-111" charset="-128"/>
                <a:cs typeface="+mn-cs"/>
              </a:rPr>
              <a:t>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</a:t>
            </a:r>
            <a:r>
              <a:rPr lang="en-US" sz="3200" dirty="0">
                <a:ea typeface="ＭＳ Ｐゴシック" pitchFamily="-111" charset="-128"/>
                <a:cs typeface="+mn-cs"/>
              </a:rPr>
              <a:t> A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</a:t>
            </a:r>
            <a:r>
              <a:rPr lang="en-US" sz="3200" dirty="0">
                <a:ea typeface="ＭＳ Ｐゴシック" pitchFamily="-111" charset="-128"/>
                <a:cs typeface="+mn-cs"/>
              </a:rPr>
              <a:t> </a:t>
            </a:r>
            <a:r>
              <a:rPr lang="en-US" sz="3200" i="1" dirty="0">
                <a:ea typeface="ＭＳ Ｐゴシック" pitchFamily="-111" charset="-128"/>
                <a:cs typeface="+mn-cs"/>
              </a:rPr>
              <a:t>x</a:t>
            </a:r>
            <a:r>
              <a:rPr lang="en-US" sz="3200" dirty="0">
                <a:ea typeface="ＭＳ Ｐゴシック" pitchFamily="-111" charset="-128"/>
                <a:cs typeface="+mn-cs"/>
              </a:rPr>
              <a:t>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</a:t>
            </a:r>
            <a:r>
              <a:rPr lang="en-US" sz="3200" dirty="0">
                <a:ea typeface="ＭＳ Ｐゴシック" pitchFamily="-111" charset="-128"/>
                <a:cs typeface="+mn-cs"/>
              </a:rPr>
              <a:t> B)</a:t>
            </a:r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1600200" y="5334000"/>
            <a:ext cx="5272088" cy="584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>
                <a:ea typeface="ＭＳ Ｐゴシック" pitchFamily="-111" charset="-128"/>
                <a:cs typeface="+mn-cs"/>
              </a:rPr>
              <a:t>A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</a:t>
            </a:r>
            <a:r>
              <a:rPr lang="en-US" sz="3200" dirty="0">
                <a:ea typeface="ＭＳ Ｐゴシック" pitchFamily="-111" charset="-128"/>
                <a:cs typeface="+mn-cs"/>
              </a:rPr>
              <a:t> B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</a:t>
            </a:r>
            <a:r>
              <a:rPr lang="en-US" sz="3200" dirty="0">
                <a:ea typeface="ＭＳ Ｐゴシック" pitchFamily="-111" charset="-128"/>
                <a:cs typeface="+mn-cs"/>
              </a:rPr>
              <a:t>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</a:t>
            </a:r>
            <a:r>
              <a:rPr lang="en-US" sz="3200" dirty="0">
                <a:ea typeface="ＭＳ Ｐゴシック" pitchFamily="-111" charset="-128"/>
                <a:cs typeface="+mn-cs"/>
              </a:rPr>
              <a:t> </a:t>
            </a:r>
            <a:r>
              <a:rPr lang="en-US" sz="3200" i="1" dirty="0">
                <a:ea typeface="ＭＳ Ｐゴシック" pitchFamily="-111" charset="-128"/>
                <a:cs typeface="+mn-cs"/>
              </a:rPr>
              <a:t>x</a:t>
            </a:r>
            <a:r>
              <a:rPr lang="en-US" sz="3200" dirty="0">
                <a:ea typeface="ＭＳ Ｐゴシック" pitchFamily="-111" charset="-128"/>
                <a:cs typeface="+mn-cs"/>
              </a:rPr>
              <a:t> (</a:t>
            </a:r>
            <a:r>
              <a:rPr lang="en-US" sz="3200" i="1" dirty="0">
                <a:ea typeface="ＭＳ Ｐゴシック" pitchFamily="-111" charset="-128"/>
                <a:cs typeface="+mn-cs"/>
              </a:rPr>
              <a:t>x</a:t>
            </a:r>
            <a:r>
              <a:rPr lang="en-US" sz="3200" dirty="0">
                <a:ea typeface="ＭＳ Ｐゴシック" pitchFamily="-111" charset="-128"/>
                <a:cs typeface="+mn-cs"/>
              </a:rPr>
              <a:t>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</a:t>
            </a:r>
            <a:r>
              <a:rPr lang="en-US" sz="3200" dirty="0">
                <a:ea typeface="ＭＳ Ｐゴシック" pitchFamily="-111" charset="-128"/>
                <a:cs typeface="+mn-cs"/>
              </a:rPr>
              <a:t> A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</a:t>
            </a:r>
            <a:r>
              <a:rPr lang="en-US" sz="3200" dirty="0">
                <a:ea typeface="ＭＳ Ｐゴシック" pitchFamily="-111" charset="-128"/>
                <a:cs typeface="+mn-cs"/>
              </a:rPr>
              <a:t> </a:t>
            </a:r>
            <a:r>
              <a:rPr lang="en-US" sz="3200" i="1" dirty="0">
                <a:ea typeface="ＭＳ Ｐゴシック" pitchFamily="-111" charset="-128"/>
                <a:cs typeface="+mn-cs"/>
              </a:rPr>
              <a:t>x</a:t>
            </a:r>
            <a:r>
              <a:rPr lang="en-US" sz="3200" dirty="0">
                <a:ea typeface="ＭＳ Ｐゴシック" pitchFamily="-111" charset="-128"/>
                <a:cs typeface="+mn-cs"/>
              </a:rPr>
              <a:t>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</a:t>
            </a:r>
            <a:r>
              <a:rPr lang="en-US" sz="3200" dirty="0">
                <a:ea typeface="ＭＳ Ｐゴシック" pitchFamily="-111" charset="-128"/>
                <a:cs typeface="+mn-cs"/>
              </a:rPr>
              <a:t> B)</a:t>
            </a:r>
          </a:p>
        </p:txBody>
      </p:sp>
      <p:sp>
        <p:nvSpPr>
          <p:cNvPr id="7174" name="TextBox 5" hidden="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52400" y="6324600"/>
            <a:ext cx="781050" cy="36988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cs typeface="Arial" charset="0"/>
              </a:rPr>
              <a:t>A </a:t>
            </a:r>
            <a:r>
              <a:rPr lang="en-US">
                <a:latin typeface="Symbol" charset="0"/>
                <a:cs typeface="Arial" charset="0"/>
                <a:sym typeface="Symbol" charset="0"/>
              </a:rPr>
              <a:t></a:t>
            </a:r>
            <a:r>
              <a:rPr lang="en-US">
                <a:cs typeface="Arial" charset="0"/>
              </a:rPr>
              <a:t> 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985EC-2EFC-3E49-BBA7-C07109A0232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71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>
            <p:custDataLst>
              <p:tags r:id="rId1"/>
            </p:custDataLst>
          </p:nvPr>
        </p:nvSpPr>
        <p:spPr>
          <a:xfrm>
            <a:off x="2590800" y="1676400"/>
            <a:ext cx="363538" cy="584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>
                <a:latin typeface="Cambria Math"/>
                <a:ea typeface="Cambria Math"/>
                <a:cs typeface="+mn-cs"/>
              </a:rPr>
              <a:t>  </a:t>
            </a:r>
            <a:endParaRPr lang="en-US" sz="3200" dirty="0">
              <a:ea typeface="ＭＳ Ｐゴシック" pitchFamily="-111" charset="-128"/>
              <a:cs typeface="+mn-cs"/>
            </a:endParaRPr>
          </a:p>
        </p:txBody>
      </p:sp>
      <p:sp>
        <p:nvSpPr>
          <p:cNvPr id="8195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Empty Set and Power Set </a:t>
            </a:r>
          </a:p>
        </p:txBody>
      </p:sp>
      <p:sp>
        <p:nvSpPr>
          <p:cNvPr id="819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charset="0"/>
              </a:rPr>
              <a:t>Empty set </a:t>
            </a:r>
            <a:r>
              <a:rPr lang="en-US" sz="3600" dirty="0">
                <a:latin typeface="Calibri" charset="0"/>
              </a:rPr>
              <a:t>∅</a:t>
            </a:r>
            <a:r>
              <a:rPr lang="en-US" dirty="0">
                <a:latin typeface="Calibri" charset="0"/>
              </a:rPr>
              <a:t>   does not contain any elements</a:t>
            </a:r>
          </a:p>
          <a:p>
            <a:endParaRPr lang="en-US" dirty="0">
              <a:latin typeface="Calibri" charset="0"/>
            </a:endParaRPr>
          </a:p>
          <a:p>
            <a:r>
              <a:rPr lang="en-US" dirty="0">
                <a:latin typeface="Calibri" charset="0"/>
              </a:rPr>
              <a:t>Power set of a set A = set of all subsets of A</a:t>
            </a:r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2286000" y="3505200"/>
            <a:ext cx="3552825" cy="584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defRPr/>
            </a:pPr>
            <a:r>
              <a:rPr lang="en-US" sz="3200" smtClean="0">
                <a:latin typeface="Cambria Math" pitchFamily="18" charset="0"/>
                <a:cs typeface="+mn-cs"/>
              </a:rPr>
              <a:t>𝓟</a:t>
            </a:r>
            <a:r>
              <a:rPr lang="en-US" sz="3200" smtClean="0">
                <a:cs typeface="+mn-cs"/>
              </a:rPr>
              <a:t>(A) </a:t>
            </a:r>
            <a:r>
              <a:rPr lang="en-US" sz="3200" smtClean="0">
                <a:latin typeface="Symbol" pitchFamily="18" charset="2"/>
                <a:cs typeface="+mn-cs"/>
                <a:sym typeface="Symbol" pitchFamily="18" charset="2"/>
              </a:rPr>
              <a:t>=</a:t>
            </a:r>
            <a:r>
              <a:rPr lang="en-US" sz="3200" smtClean="0">
                <a:cs typeface="+mn-cs"/>
              </a:rPr>
              <a:t> { B </a:t>
            </a:r>
            <a:r>
              <a:rPr lang="en-US" sz="3200" smtClean="0">
                <a:latin typeface="Symbol" pitchFamily="18" charset="2"/>
                <a:cs typeface="+mn-cs"/>
                <a:sym typeface="Symbol" pitchFamily="18" charset="2"/>
              </a:rPr>
              <a:t>: </a:t>
            </a:r>
            <a:r>
              <a:rPr lang="en-US" sz="3200" smtClean="0">
                <a:cs typeface="+mn-cs"/>
              </a:rPr>
              <a:t>B </a:t>
            </a:r>
            <a:r>
              <a:rPr lang="en-US" sz="3200" smtClean="0">
                <a:latin typeface="Symbol" pitchFamily="18" charset="2"/>
                <a:cs typeface="+mn-cs"/>
                <a:sym typeface="Symbol" pitchFamily="18" charset="2"/>
              </a:rPr>
              <a:t></a:t>
            </a:r>
            <a:r>
              <a:rPr lang="en-US" sz="3200" smtClean="0">
                <a:cs typeface="+mn-cs"/>
              </a:rPr>
              <a:t> A}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985EC-2EFC-3E49-BBA7-C07109A0232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19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Cartesian Product : A </a:t>
            </a:r>
            <a:r>
              <a:rPr lang="en-US">
                <a:latin typeface="Symbol" charset="0"/>
                <a:sym typeface="Symbol" charset="0"/>
              </a:rPr>
              <a:t></a:t>
            </a:r>
            <a:r>
              <a:rPr lang="en-US">
                <a:latin typeface="Calibri" charset="0"/>
              </a:rPr>
              <a:t> B</a:t>
            </a:r>
          </a:p>
        </p:txBody>
      </p:sp>
      <p:sp>
        <p:nvSpPr>
          <p:cNvPr id="4" name="TextBox 3"/>
          <p:cNvSpPr txBox="1"/>
          <p:nvPr>
            <p:custDataLst>
              <p:tags r:id="rId2"/>
            </p:custDataLst>
          </p:nvPr>
        </p:nvSpPr>
        <p:spPr>
          <a:xfrm>
            <a:off x="990600" y="1981200"/>
            <a:ext cx="7315200" cy="7080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4000" dirty="0">
                <a:ea typeface="ＭＳ Ｐゴシック" pitchFamily="-111" charset="-128"/>
                <a:cs typeface="+mn-cs"/>
              </a:rPr>
              <a:t>A </a:t>
            </a:r>
            <a:r>
              <a:rPr lang="en-US" sz="40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</a:t>
            </a:r>
            <a:r>
              <a:rPr lang="en-US" sz="4000" dirty="0">
                <a:ea typeface="ＭＳ Ｐゴシック" pitchFamily="-111" charset="-128"/>
                <a:cs typeface="+mn-cs"/>
              </a:rPr>
              <a:t> B = { (a, b) | a </a:t>
            </a:r>
            <a:r>
              <a:rPr lang="en-US" sz="40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</a:t>
            </a:r>
            <a:r>
              <a:rPr lang="en-US" sz="4000" dirty="0">
                <a:ea typeface="ＭＳ Ｐゴシック" pitchFamily="-111" charset="-128"/>
                <a:cs typeface="+mn-cs"/>
              </a:rPr>
              <a:t> A </a:t>
            </a:r>
            <a:r>
              <a:rPr lang="en-US" sz="40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</a:t>
            </a:r>
            <a:r>
              <a:rPr lang="en-US" sz="4000" dirty="0">
                <a:ea typeface="ＭＳ Ｐゴシック" pitchFamily="-111" charset="-128"/>
                <a:cs typeface="+mn-cs"/>
              </a:rPr>
              <a:t> b </a:t>
            </a:r>
            <a:r>
              <a:rPr lang="en-US" sz="40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</a:t>
            </a:r>
            <a:r>
              <a:rPr lang="en-US" sz="4000" dirty="0">
                <a:ea typeface="ＭＳ Ｐゴシック" pitchFamily="-111" charset="-128"/>
                <a:cs typeface="+mn-cs"/>
              </a:rPr>
              <a:t> B}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D0FCA-7624-D346-82BE-51A62EC4159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29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Set operations</a:t>
            </a:r>
          </a:p>
        </p:txBody>
      </p:sp>
      <p:sp>
        <p:nvSpPr>
          <p:cNvPr id="3" name="TextBox 2"/>
          <p:cNvSpPr txBox="1"/>
          <p:nvPr>
            <p:custDataLst>
              <p:tags r:id="rId2"/>
            </p:custDataLst>
          </p:nvPr>
        </p:nvSpPr>
        <p:spPr>
          <a:xfrm>
            <a:off x="914400" y="1600200"/>
            <a:ext cx="5876925" cy="584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>
                <a:ea typeface="ＭＳ Ｐゴシック" pitchFamily="-111" charset="-128"/>
                <a:cs typeface="+mn-cs"/>
              </a:rPr>
              <a:t>A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</a:t>
            </a:r>
            <a:r>
              <a:rPr lang="en-US" sz="3200" dirty="0">
                <a:ea typeface="ＭＳ Ｐゴシック" pitchFamily="-111" charset="-128"/>
                <a:cs typeface="+mn-cs"/>
              </a:rPr>
              <a:t> B = { </a:t>
            </a:r>
            <a:r>
              <a:rPr lang="en-US" sz="3200" i="1" dirty="0">
                <a:ea typeface="ＭＳ Ｐゴシック" pitchFamily="-111" charset="-128"/>
                <a:cs typeface="+mn-cs"/>
              </a:rPr>
              <a:t>x</a:t>
            </a:r>
            <a:r>
              <a:rPr lang="en-US" sz="3200" dirty="0">
                <a:ea typeface="ＭＳ Ｐゴシック" pitchFamily="-111" charset="-128"/>
                <a:cs typeface="+mn-cs"/>
              </a:rPr>
              <a:t> | (</a:t>
            </a:r>
            <a:r>
              <a:rPr lang="en-US" sz="3200" i="1" dirty="0">
                <a:ea typeface="ＭＳ Ｐゴシック" pitchFamily="-111" charset="-128"/>
                <a:cs typeface="+mn-cs"/>
              </a:rPr>
              <a:t>x</a:t>
            </a:r>
            <a:r>
              <a:rPr lang="en-US" sz="3200" dirty="0">
                <a:ea typeface="ＭＳ Ｐゴシック" pitchFamily="-111" charset="-128"/>
                <a:cs typeface="+mn-cs"/>
              </a:rPr>
              <a:t>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</a:t>
            </a:r>
            <a:r>
              <a:rPr lang="en-US" sz="3200" dirty="0">
                <a:ea typeface="ＭＳ Ｐゴシック" pitchFamily="-111" charset="-128"/>
                <a:cs typeface="+mn-cs"/>
              </a:rPr>
              <a:t> A)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</a:t>
            </a:r>
            <a:r>
              <a:rPr lang="en-US" sz="3200" dirty="0">
                <a:ea typeface="ＭＳ Ｐゴシック" pitchFamily="-111" charset="-128"/>
                <a:cs typeface="+mn-cs"/>
              </a:rPr>
              <a:t> (</a:t>
            </a:r>
            <a:r>
              <a:rPr lang="en-US" sz="3200" i="1" dirty="0">
                <a:ea typeface="ＭＳ Ｐゴシック" pitchFamily="-111" charset="-128"/>
                <a:cs typeface="+mn-cs"/>
              </a:rPr>
              <a:t>x</a:t>
            </a:r>
            <a:r>
              <a:rPr lang="en-US" sz="3200" dirty="0">
                <a:ea typeface="ＭＳ Ｐゴシック" pitchFamily="-111" charset="-128"/>
                <a:cs typeface="+mn-cs"/>
              </a:rPr>
              <a:t>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</a:t>
            </a:r>
            <a:r>
              <a:rPr lang="en-US" sz="3200" dirty="0">
                <a:ea typeface="ＭＳ Ｐゴシック" pitchFamily="-111" charset="-128"/>
                <a:cs typeface="+mn-cs"/>
              </a:rPr>
              <a:t> B) }</a:t>
            </a:r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914400" y="2514600"/>
            <a:ext cx="5876925" cy="584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>
                <a:ea typeface="ＭＳ Ｐゴシック" pitchFamily="-111" charset="-128"/>
                <a:cs typeface="+mn-cs"/>
              </a:rPr>
              <a:t>A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</a:t>
            </a:r>
            <a:r>
              <a:rPr lang="en-US" sz="3200" dirty="0">
                <a:ea typeface="ＭＳ Ｐゴシック" pitchFamily="-111" charset="-128"/>
                <a:cs typeface="+mn-cs"/>
              </a:rPr>
              <a:t> B = { </a:t>
            </a:r>
            <a:r>
              <a:rPr lang="en-US" sz="3200" i="1" dirty="0">
                <a:ea typeface="ＭＳ Ｐゴシック" pitchFamily="-111" charset="-128"/>
                <a:cs typeface="+mn-cs"/>
              </a:rPr>
              <a:t>x</a:t>
            </a:r>
            <a:r>
              <a:rPr lang="en-US" sz="3200" dirty="0">
                <a:ea typeface="ＭＳ Ｐゴシック" pitchFamily="-111" charset="-128"/>
                <a:cs typeface="+mn-cs"/>
              </a:rPr>
              <a:t> | (</a:t>
            </a:r>
            <a:r>
              <a:rPr lang="en-US" sz="3200" i="1" dirty="0">
                <a:ea typeface="ＭＳ Ｐゴシック" pitchFamily="-111" charset="-128"/>
                <a:cs typeface="+mn-cs"/>
              </a:rPr>
              <a:t>x</a:t>
            </a:r>
            <a:r>
              <a:rPr lang="en-US" sz="3200" dirty="0">
                <a:ea typeface="ＭＳ Ｐゴシック" pitchFamily="-111" charset="-128"/>
                <a:cs typeface="+mn-cs"/>
              </a:rPr>
              <a:t>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</a:t>
            </a:r>
            <a:r>
              <a:rPr lang="en-US" sz="3200" dirty="0">
                <a:ea typeface="ＭＳ Ｐゴシック" pitchFamily="-111" charset="-128"/>
                <a:cs typeface="+mn-cs"/>
              </a:rPr>
              <a:t> A)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</a:t>
            </a:r>
            <a:r>
              <a:rPr lang="en-US" sz="3200" dirty="0">
                <a:ea typeface="ＭＳ Ｐゴシック" pitchFamily="-111" charset="-128"/>
                <a:cs typeface="+mn-cs"/>
              </a:rPr>
              <a:t> (</a:t>
            </a:r>
            <a:r>
              <a:rPr lang="en-US" sz="3200" i="1" dirty="0">
                <a:ea typeface="ＭＳ Ｐゴシック" pitchFamily="-111" charset="-128"/>
                <a:cs typeface="+mn-cs"/>
              </a:rPr>
              <a:t>x</a:t>
            </a:r>
            <a:r>
              <a:rPr lang="en-US" sz="3200" dirty="0">
                <a:ea typeface="ＭＳ Ｐゴシック" pitchFamily="-111" charset="-128"/>
                <a:cs typeface="+mn-cs"/>
              </a:rPr>
              <a:t>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</a:t>
            </a:r>
            <a:r>
              <a:rPr lang="en-US" sz="3200" dirty="0">
                <a:ea typeface="ＭＳ Ｐゴシック" pitchFamily="-111" charset="-128"/>
                <a:cs typeface="+mn-cs"/>
              </a:rPr>
              <a:t> B) }</a:t>
            </a:r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914400" y="4343400"/>
            <a:ext cx="5830888" cy="584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>
                <a:ea typeface="ＭＳ Ｐゴシック" pitchFamily="-111" charset="-128"/>
                <a:cs typeface="+mn-cs"/>
              </a:rPr>
              <a:t>A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</a:t>
            </a:r>
            <a:r>
              <a:rPr lang="en-US" sz="3200" dirty="0">
                <a:ea typeface="ＭＳ Ｐゴシック" pitchFamily="-111" charset="-128"/>
                <a:cs typeface="+mn-cs"/>
              </a:rPr>
              <a:t> B = { </a:t>
            </a:r>
            <a:r>
              <a:rPr lang="en-US" sz="3200" i="1" dirty="0">
                <a:ea typeface="ＭＳ Ｐゴシック" pitchFamily="-111" charset="-128"/>
                <a:cs typeface="+mn-cs"/>
              </a:rPr>
              <a:t>x</a:t>
            </a:r>
            <a:r>
              <a:rPr lang="en-US" sz="3200" dirty="0">
                <a:ea typeface="ＭＳ Ｐゴシック" pitchFamily="-111" charset="-128"/>
                <a:cs typeface="+mn-cs"/>
              </a:rPr>
              <a:t> | (</a:t>
            </a:r>
            <a:r>
              <a:rPr lang="en-US" sz="3200" i="1" dirty="0">
                <a:ea typeface="ＭＳ Ｐゴシック" pitchFamily="-111" charset="-128"/>
                <a:cs typeface="+mn-cs"/>
              </a:rPr>
              <a:t>x</a:t>
            </a:r>
            <a:r>
              <a:rPr lang="en-US" sz="3200" dirty="0">
                <a:ea typeface="ＭＳ Ｐゴシック" pitchFamily="-111" charset="-128"/>
                <a:cs typeface="+mn-cs"/>
              </a:rPr>
              <a:t>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</a:t>
            </a:r>
            <a:r>
              <a:rPr lang="en-US" sz="3200" dirty="0">
                <a:ea typeface="ＭＳ Ｐゴシック" pitchFamily="-111" charset="-128"/>
                <a:cs typeface="+mn-cs"/>
              </a:rPr>
              <a:t> A)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</a:t>
            </a:r>
            <a:r>
              <a:rPr lang="en-US" sz="3200" dirty="0">
                <a:ea typeface="ＭＳ Ｐゴシック" pitchFamily="-111" charset="-128"/>
                <a:cs typeface="+mn-cs"/>
              </a:rPr>
              <a:t> (</a:t>
            </a:r>
            <a:r>
              <a:rPr lang="en-US" sz="3200" i="1" dirty="0">
                <a:ea typeface="ＭＳ Ｐゴシック" pitchFamily="-111" charset="-128"/>
                <a:cs typeface="+mn-cs"/>
              </a:rPr>
              <a:t>x</a:t>
            </a:r>
            <a:r>
              <a:rPr lang="en-US" sz="3200" dirty="0">
                <a:ea typeface="ＭＳ Ｐゴシック" pitchFamily="-111" charset="-128"/>
                <a:cs typeface="+mn-cs"/>
              </a:rPr>
              <a:t>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</a:t>
            </a:r>
            <a:r>
              <a:rPr lang="en-US" sz="3200" dirty="0">
                <a:ea typeface="ＭＳ Ｐゴシック" pitchFamily="-111" charset="-128"/>
                <a:cs typeface="+mn-cs"/>
              </a:rPr>
              <a:t> B) }</a:t>
            </a:r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914400" y="3429000"/>
            <a:ext cx="5583238" cy="584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>
                <a:ea typeface="ＭＳ Ｐゴシック" pitchFamily="-111" charset="-128"/>
                <a:cs typeface="+mn-cs"/>
              </a:rPr>
              <a:t>A - B = { </a:t>
            </a:r>
            <a:r>
              <a:rPr lang="en-US" sz="3200" i="1" dirty="0">
                <a:ea typeface="ＭＳ Ｐゴシック" pitchFamily="-111" charset="-128"/>
                <a:cs typeface="+mn-cs"/>
              </a:rPr>
              <a:t>x</a:t>
            </a:r>
            <a:r>
              <a:rPr lang="en-US" sz="3200" dirty="0">
                <a:ea typeface="ＭＳ Ｐゴシック" pitchFamily="-111" charset="-128"/>
                <a:cs typeface="+mn-cs"/>
              </a:rPr>
              <a:t> | (</a:t>
            </a:r>
            <a:r>
              <a:rPr lang="en-US" sz="3200" i="1" dirty="0">
                <a:ea typeface="ＭＳ Ｐゴシック" pitchFamily="-111" charset="-128"/>
                <a:cs typeface="+mn-cs"/>
              </a:rPr>
              <a:t>x</a:t>
            </a:r>
            <a:r>
              <a:rPr lang="en-US" sz="3200" dirty="0">
                <a:ea typeface="ＭＳ Ｐゴシック" pitchFamily="-111" charset="-128"/>
                <a:cs typeface="+mn-cs"/>
              </a:rPr>
              <a:t>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</a:t>
            </a:r>
            <a:r>
              <a:rPr lang="en-US" sz="3200" dirty="0">
                <a:ea typeface="ＭＳ Ｐゴシック" pitchFamily="-111" charset="-128"/>
                <a:cs typeface="+mn-cs"/>
              </a:rPr>
              <a:t> A)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</a:t>
            </a:r>
            <a:r>
              <a:rPr lang="en-US" sz="3200" dirty="0">
                <a:ea typeface="ＭＳ Ｐゴシック" pitchFamily="-111" charset="-128"/>
                <a:cs typeface="+mn-cs"/>
              </a:rPr>
              <a:t> (</a:t>
            </a:r>
            <a:r>
              <a:rPr lang="en-US" sz="3200" i="1" dirty="0">
                <a:ea typeface="ＭＳ Ｐゴシック" pitchFamily="-111" charset="-128"/>
                <a:cs typeface="+mn-cs"/>
              </a:rPr>
              <a:t>x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</a:t>
            </a:r>
            <a:r>
              <a:rPr lang="en-US" sz="3200" dirty="0">
                <a:ea typeface="ＭＳ Ｐゴシック" pitchFamily="-111" charset="-128"/>
                <a:cs typeface="+mn-cs"/>
              </a:rPr>
              <a:t> B) }</a:t>
            </a:r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914400" y="5257800"/>
            <a:ext cx="5399088" cy="107791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>
                <a:ea typeface="ＭＳ Ｐゴシック" pitchFamily="-111" charset="-128"/>
                <a:cs typeface="+mn-cs"/>
              </a:rPr>
              <a:t>A = { </a:t>
            </a:r>
            <a:r>
              <a:rPr lang="en-US" sz="3200" i="1" dirty="0">
                <a:ea typeface="ＭＳ Ｐゴシック" pitchFamily="-111" charset="-128"/>
                <a:cs typeface="+mn-cs"/>
              </a:rPr>
              <a:t>x</a:t>
            </a:r>
            <a:r>
              <a:rPr lang="en-US" sz="3200" dirty="0">
                <a:ea typeface="ＭＳ Ｐゴシック" pitchFamily="-111" charset="-128"/>
                <a:cs typeface="+mn-cs"/>
              </a:rPr>
              <a:t> | </a:t>
            </a:r>
            <a:r>
              <a:rPr lang="en-US" sz="3200" i="1" dirty="0">
                <a:ea typeface="ＭＳ Ｐゴシック" pitchFamily="-111" charset="-128"/>
                <a:cs typeface="+mn-cs"/>
              </a:rPr>
              <a:t>x</a:t>
            </a:r>
            <a:r>
              <a:rPr lang="en-US" sz="3200" dirty="0">
                <a:ea typeface="ＭＳ Ｐゴシック" pitchFamily="-111" charset="-128"/>
                <a:cs typeface="+mn-cs"/>
              </a:rPr>
              <a:t> </a:t>
            </a:r>
            <a:r>
              <a:rPr lang="en-US" sz="3200" dirty="0">
                <a:latin typeface="Symbol"/>
                <a:ea typeface="ＭＳ Ｐゴシック" pitchFamily="-111" charset="-128"/>
                <a:cs typeface="+mn-cs"/>
                <a:sym typeface="Symbol"/>
              </a:rPr>
              <a:t></a:t>
            </a:r>
            <a:r>
              <a:rPr lang="en-US" sz="3200" dirty="0">
                <a:ea typeface="ＭＳ Ｐゴシック" pitchFamily="-111" charset="-128"/>
                <a:cs typeface="+mn-cs"/>
              </a:rPr>
              <a:t> A }   </a:t>
            </a:r>
          </a:p>
          <a:p>
            <a:pPr>
              <a:defRPr/>
            </a:pPr>
            <a:r>
              <a:rPr lang="en-US" sz="3200" dirty="0">
                <a:ea typeface="ＭＳ Ｐゴシック" pitchFamily="-111" charset="-128"/>
                <a:cs typeface="+mn-cs"/>
              </a:rPr>
              <a:t>  (with respect to universe U)</a:t>
            </a:r>
          </a:p>
        </p:txBody>
      </p:sp>
      <p:sp>
        <p:nvSpPr>
          <p:cNvPr id="10248" name="TextBox 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914400" y="4724400"/>
            <a:ext cx="4699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4000">
                <a:cs typeface="Arial" charset="0"/>
              </a:rPr>
              <a:t>_</a:t>
            </a:r>
          </a:p>
        </p:txBody>
      </p:sp>
      <p:sp>
        <p:nvSpPr>
          <p:cNvPr id="10249" name="TextBox 8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257800" y="3352800"/>
            <a:ext cx="4365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4000">
                <a:latin typeface="Cambria Math" charset="0"/>
                <a:ea typeface="Cambria Math" charset="0"/>
                <a:cs typeface="Arial" charset="0"/>
              </a:rPr>
              <a:t>/</a:t>
            </a:r>
          </a:p>
        </p:txBody>
      </p:sp>
      <p:sp>
        <p:nvSpPr>
          <p:cNvPr id="10250" name="TextBox 9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819400" y="5257800"/>
            <a:ext cx="3270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4000">
                <a:cs typeface="Arial" charset="0"/>
              </a:rPr>
              <a:t>/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239000" y="1600200"/>
            <a:ext cx="102235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j-lt"/>
                <a:ea typeface="ＭＳ Ｐゴシック" pitchFamily="-111" charset="-128"/>
                <a:cs typeface="+mn-cs"/>
              </a:rPr>
              <a:t>union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086600" y="2514600"/>
            <a:ext cx="191770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j-lt"/>
                <a:ea typeface="ＭＳ Ｐゴシック" pitchFamily="-111" charset="-128"/>
                <a:cs typeface="+mn-cs"/>
              </a:rPr>
              <a:t>intersection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858000" y="3429000"/>
            <a:ext cx="2200275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j-lt"/>
                <a:ea typeface="ＭＳ Ｐゴシック" pitchFamily="-111" charset="-128"/>
                <a:cs typeface="+mn-cs"/>
              </a:rPr>
              <a:t>set difference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934200" y="4191000"/>
            <a:ext cx="1738313" cy="9540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j-lt"/>
                <a:ea typeface="ＭＳ Ｐゴシック" pitchFamily="-111" charset="-128"/>
                <a:cs typeface="+mn-cs"/>
              </a:rPr>
              <a:t>symmetric</a:t>
            </a:r>
          </a:p>
          <a:p>
            <a:pPr>
              <a:defRPr/>
            </a:pPr>
            <a:r>
              <a:rPr lang="en-US" sz="2800" dirty="0">
                <a:latin typeface="+mj-lt"/>
                <a:ea typeface="ＭＳ Ｐゴシック" pitchFamily="-111" charset="-128"/>
                <a:cs typeface="+mn-cs"/>
              </a:rPr>
              <a:t> difference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7000" y="5334000"/>
            <a:ext cx="2030413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j-lt"/>
                <a:ea typeface="ＭＳ Ｐゴシック" pitchFamily="-111" charset="-128"/>
                <a:cs typeface="+mn-cs"/>
              </a:rPr>
              <a:t>complement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D0FCA-7624-D346-82BE-51A62EC4159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0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0</Pages>
  <Words>904</Words>
  <Application>Microsoft Office PowerPoint</Application>
  <PresentationFormat>On-screen Show (4:3)</PresentationFormat>
  <Paragraphs>190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CSE 311  Foundations of Computing I</vt:lpstr>
      <vt:lpstr>Announcements</vt:lpstr>
      <vt:lpstr>Important: Applications of Inference Rules</vt:lpstr>
      <vt:lpstr>Set Theory</vt:lpstr>
      <vt:lpstr>Definition: A set is an unordered collection of objects</vt:lpstr>
      <vt:lpstr>Definitions</vt:lpstr>
      <vt:lpstr>Empty Set and Power Set </vt:lpstr>
      <vt:lpstr>Cartesian Product : A  B</vt:lpstr>
      <vt:lpstr>Set operations</vt:lpstr>
      <vt:lpstr>It’s Boolean algebra again</vt:lpstr>
      <vt:lpstr>De Morgan’s Laws</vt:lpstr>
      <vt:lpstr>Distributive Laws</vt:lpstr>
      <vt:lpstr>Characteristic vectors: Representing sets using bits</vt:lpstr>
      <vt:lpstr>Boolean operations on bit-vectors: (a.k.a. bit-wise operations)</vt:lpstr>
      <vt:lpstr>A simple identity</vt:lpstr>
      <vt:lpstr>Private Key Cryptography </vt:lpstr>
      <vt:lpstr>One-time pad</vt:lpstr>
      <vt:lpstr>Unix/Linux file permissions</vt:lpstr>
      <vt:lpstr>Russell’s Paradox</vt:lpstr>
      <vt:lpstr>Functions review</vt:lpstr>
      <vt:lpstr>Image, Preimage</vt:lpstr>
      <vt:lpstr>Is this a function? one-to-one? onto?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CSE370: Introduction to Digital Design</dc:title>
  <dc:creator/>
  <cp:lastModifiedBy/>
  <cp:revision>5</cp:revision>
  <cp:lastPrinted>1901-01-01T07:00:00Z</cp:lastPrinted>
  <dcterms:created xsi:type="dcterms:W3CDTF">2010-01-04T17:42:51Z</dcterms:created>
  <dcterms:modified xsi:type="dcterms:W3CDTF">2013-04-19T22:45:33Z</dcterms:modified>
</cp:coreProperties>
</file>