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7"/>
  </p:notesMasterIdLst>
  <p:handoutMasterIdLst>
    <p:handoutMasterId r:id="rId28"/>
  </p:handoutMasterIdLst>
  <p:sldIdLst>
    <p:sldId id="479" r:id="rId2"/>
    <p:sldId id="415" r:id="rId3"/>
    <p:sldId id="476" r:id="rId4"/>
    <p:sldId id="441" r:id="rId5"/>
    <p:sldId id="491" r:id="rId6"/>
    <p:sldId id="477" r:id="rId7"/>
    <p:sldId id="480" r:id="rId8"/>
    <p:sldId id="481" r:id="rId9"/>
    <p:sldId id="452" r:id="rId10"/>
    <p:sldId id="455" r:id="rId11"/>
    <p:sldId id="454" r:id="rId12"/>
    <p:sldId id="456" r:id="rId13"/>
    <p:sldId id="459" r:id="rId14"/>
    <p:sldId id="461" r:id="rId15"/>
    <p:sldId id="462" r:id="rId16"/>
    <p:sldId id="463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186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9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5643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A04F8-5D12-CF4A-B929-A5ADEC2A6E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8A8AD-F232-AF4B-836A-E8CBE5DEA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BC8B2-F025-C44C-A3FE-F0894F89E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33184-522B-C24D-8F00-10ED702B0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446D-7855-274A-96CA-3EAA5974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16A80-C867-C946-A5FB-C0FF6BEF5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3E6D-261F-8547-93AA-E7B809B34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AFA34-E30D-2249-A98B-466D390E2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009F-AAA9-794A-965C-EA619D336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F032-4C52-654B-AC73-4E9F612DF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CFC70-3E69-2043-A682-DF64242D6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F541CB-204E-454C-BB4E-CEFF5671DB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Proofs and Set Theory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78266-62F9-3448-A99B-37275F3442C4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Proof by Contradiction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: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One way to prove </a:t>
            </a:r>
            <a:r>
              <a:rPr lang="en-US">
                <a:latin typeface="Calibri" charset="0"/>
                <a:sym typeface="Symbol" charset="0"/>
              </a:rPr>
              <a:t>p</a:t>
            </a:r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If we assume p and derive False (a contradiction) then we have proved </a:t>
            </a:r>
            <a:r>
              <a:rPr lang="en-US" dirty="0" smtClean="0">
                <a:ea typeface="+mn-ea"/>
                <a:sym typeface="Symbol"/>
              </a:rPr>
              <a:t>p.</a:t>
            </a:r>
            <a:endParaRPr lang="en-US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1.  p   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3.  </a:t>
            </a:r>
            <a:r>
              <a:rPr lang="en-US" b="1" dirty="0" smtClean="0"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4.   p </a:t>
            </a:r>
            <a:r>
              <a:rPr lang="en-US" b="1" dirty="0" smtClean="0">
                <a:ea typeface="+mn-ea"/>
                <a:sym typeface="Symbol"/>
              </a:rPr>
              <a:t>F</a:t>
            </a:r>
            <a:r>
              <a:rPr lang="en-US" dirty="0" smtClean="0">
                <a:ea typeface="+mn-ea"/>
                <a:sym typeface="Symbol"/>
              </a:rPr>
              <a:t>         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5.   p  </a:t>
            </a:r>
            <a:r>
              <a:rPr lang="en-US" b="1" dirty="0" smtClean="0">
                <a:ea typeface="+mn-ea"/>
                <a:sym typeface="Symbol"/>
              </a:rPr>
              <a:t>F       </a:t>
            </a:r>
            <a:r>
              <a:rPr lang="en-US" dirty="0" smtClean="0">
                <a:ea typeface="+mn-ea"/>
                <a:sym typeface="Symbol"/>
              </a:rPr>
              <a:t>Equivalence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6.   p              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  <a:sym typeface="Symbol"/>
              </a:rPr>
              <a:t> </a:t>
            </a:r>
            <a:r>
              <a:rPr lang="en-US" dirty="0" smtClean="0">
                <a:ea typeface="+mn-ea"/>
                <a:sym typeface="Symbol"/>
              </a:rPr>
              <a:t>                         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880FD79-7F42-8C42-9D96-0DCD70068A75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No number is both even and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proof:  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                          x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Let 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4304490-41E5-7541-8454-6FA64C38EB9F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198FD65-C08B-644A-A1BC-107084C317FA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1447800" y="4495800"/>
            <a:ext cx="70659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x y ((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Rational(y))Rational(</a:t>
            </a:r>
            <a:r>
              <a:rPr lang="en-US" sz="2800" dirty="0" err="1">
                <a:latin typeface="+mj-lt"/>
                <a:ea typeface="ＭＳ Ｐゴシック" pitchFamily="-111" charset="-128"/>
                <a:cs typeface="+mn-cs"/>
                <a:sym typeface="Symbol"/>
              </a:rPr>
              <a:t>xy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))</a:t>
            </a: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0" y="5867400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20F345-EB64-D04D-9C8D-BC5E1AD5064B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Rational Numbers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real number x is </a:t>
            </a:r>
            <a:r>
              <a:rPr lang="en-US" i="1">
                <a:latin typeface="Calibri" charset="0"/>
              </a:rPr>
              <a:t>rational</a:t>
            </a:r>
            <a:r>
              <a:rPr lang="en-US">
                <a:latin typeface="Calibri" charset="0"/>
              </a:rPr>
              <a:t> iff  there exist integers p and q with q</a:t>
            </a:r>
            <a:r>
              <a:rPr lang="en-US">
                <a:latin typeface="Calibri" charset="0"/>
                <a:sym typeface="Symbol" charset="0"/>
              </a:rPr>
              <a:t>0  such that x=p/q.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Prove:  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x+y is rational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x and y are rational then x/y is rational</a:t>
            </a:r>
          </a:p>
          <a:p>
            <a:pPr lvl="1"/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B5B3F1-EB05-0C46-8DDF-5B34AA2AAE88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03188" y="2743200"/>
            <a:ext cx="90408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Rational(x)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p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  ((x=p/q)Integer(p) Integer(q)</a:t>
            </a:r>
            <a:r>
              <a:rPr lang="en-US" sz="2800" dirty="0">
                <a:ea typeface="ＭＳ Ｐゴシック" pitchFamily="-111" charset="-128"/>
                <a:cs typeface="+mn-cs"/>
                <a:sym typeface="Symbol"/>
              </a:rPr>
              <a:t> 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q0)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Counterexamples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To </a:t>
            </a:r>
            <a:r>
              <a:rPr lang="en-US" i="1">
                <a:latin typeface="Calibri" charset="0"/>
              </a:rPr>
              <a:t>disprove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Calibri" charset="0"/>
                <a:sym typeface="Symbol" charset="0"/>
              </a:rPr>
              <a:t>x P(x) find a </a:t>
            </a:r>
            <a:r>
              <a:rPr lang="en-US" i="1">
                <a:latin typeface="Calibri" charset="0"/>
                <a:sym typeface="Symbol" charset="0"/>
              </a:rPr>
              <a:t>counterexample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7A34BA-3B05-8047-AB81-4AC13AC20E82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 the same way that code should be easy to execute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Easily checkable in principle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FC62F4A-1EF5-D94B-A44F-8B33D6991438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Formal treatment dates from late 19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century</a:t>
            </a:r>
          </a:p>
          <a:p>
            <a:r>
              <a:rPr lang="en-US">
                <a:latin typeface="Calibri" charset="0"/>
              </a:rPr>
              <a:t>Direct ties between set theory and logic</a:t>
            </a:r>
          </a:p>
          <a:p>
            <a:r>
              <a:rPr lang="en-US">
                <a:latin typeface="Calibri" charset="0"/>
              </a:rPr>
              <a:t>Important foundational language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Definition: A 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066800" y="1828800"/>
            <a:ext cx="5670550" cy="2062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an element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>
                <a:cs typeface="Cambria Math" charset="0"/>
              </a:rPr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 member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/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in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en-US" sz="3200">
                <a:sym typeface="Symbol" charset="0"/>
              </a:rPr>
              <a:t> (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A)</a:t>
            </a:r>
          </a:p>
        </p:txBody>
      </p:sp>
      <p:sp>
        <p:nvSpPr>
          <p:cNvPr id="6149" name="Text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32766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and B are </a:t>
            </a:r>
            <a:r>
              <a:rPr lang="en-US" i="1">
                <a:latin typeface="Calibri" charset="0"/>
              </a:rPr>
              <a:t>equal</a:t>
            </a:r>
            <a:r>
              <a:rPr lang="en-US">
                <a:latin typeface="Calibri" charset="0"/>
              </a:rPr>
              <a:t> if they have the same elements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is a </a:t>
            </a:r>
            <a:r>
              <a:rPr lang="en-US" i="1">
                <a:latin typeface="Calibri" charset="0"/>
              </a:rPr>
              <a:t>subset</a:t>
            </a:r>
            <a:r>
              <a:rPr lang="en-US">
                <a:latin typeface="Calibri" charset="0"/>
              </a:rPr>
              <a:t> of B if every element of A is also in B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00200" y="2819400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533400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Logical Inference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1.6, 1.7           7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1.5, 1.6           6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Set Theory</a:t>
            </a:r>
          </a:p>
          <a:p>
            <a:pPr lvl="2" eaLnBrk="1" hangingPunct="1">
              <a:defRPr/>
            </a:pPr>
            <a:r>
              <a:rPr lang="en-US" dirty="0" smtClean="0"/>
              <a:t>2.1-2.3            </a:t>
            </a: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and 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Editions</a:t>
            </a:r>
          </a:p>
          <a:p>
            <a:pPr eaLnBrk="1" hangingPunct="1">
              <a:defRPr/>
            </a:pPr>
            <a:r>
              <a:rPr lang="en-US" sz="2800" dirty="0" smtClean="0">
                <a:ea typeface="+mn-ea"/>
              </a:rPr>
              <a:t>Homework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</a:rPr>
              <a:t>Graded HW 1: If you didn’t pick it up yesterday you can get it now.   If you did then please return it for recording.</a:t>
            </a:r>
          </a:p>
          <a:p>
            <a:pPr lvl="2" eaLnBrk="1" hangingPunct="1">
              <a:defRPr/>
            </a:pPr>
            <a:r>
              <a:rPr lang="en-US" sz="2100" dirty="0" smtClean="0">
                <a:ea typeface="+mn-ea"/>
              </a:rPr>
              <a:t>Good News:  </a:t>
            </a:r>
            <a:r>
              <a:rPr lang="en-US" sz="2100" dirty="0">
                <a:ea typeface="+mn-ea"/>
              </a:rPr>
              <a:t>H</a:t>
            </a:r>
            <a:r>
              <a:rPr lang="en-US" sz="2100" dirty="0" smtClean="0">
                <a:ea typeface="+mn-ea"/>
              </a:rPr>
              <a:t>igh scores   Bad News:  No feedback   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</a:rPr>
              <a:t>HW 2 due now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</a:rPr>
              <a:t>HW 3 out later today</a:t>
            </a: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8503C34-A362-154D-AF31-21B06DADA245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590800" y="1676400"/>
            <a:ext cx="3635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mbria Math"/>
                <a:ea typeface="Cambria Math"/>
                <a:cs typeface="+mn-cs"/>
              </a:rPr>
              <a:t>  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Empty Set and Power Set </a:t>
            </a: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Empty set </a:t>
            </a:r>
            <a:r>
              <a:rPr lang="en-US" sz="3600" dirty="0">
                <a:latin typeface="Calibri" charset="0"/>
              </a:rPr>
              <a:t>∅</a:t>
            </a:r>
            <a:r>
              <a:rPr lang="en-US" dirty="0">
                <a:latin typeface="Calibri" charset="0"/>
              </a:rPr>
              <a:t>   does not contain any elements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Power set of a set A = set of all subsets of A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86000" y="3505200"/>
            <a:ext cx="35528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200" smtClean="0">
                <a:latin typeface="Cambria Math" pitchFamily="18" charset="0"/>
                <a:cs typeface="+mn-cs"/>
              </a:rPr>
              <a:t>𝓟</a:t>
            </a:r>
            <a:r>
              <a:rPr lang="en-US" sz="3200" smtClean="0">
                <a:cs typeface="+mn-cs"/>
              </a:rPr>
              <a:t>(A)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=</a:t>
            </a:r>
            <a:r>
              <a:rPr lang="en-US" sz="3200" smtClean="0">
                <a:cs typeface="+mn-cs"/>
              </a:rPr>
              <a:t> { 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: </a:t>
            </a:r>
            <a:r>
              <a:rPr lang="en-US" sz="3200" smtClean="0">
                <a:cs typeface="+mn-cs"/>
              </a:rPr>
              <a:t>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</a:t>
            </a:r>
            <a:r>
              <a:rPr lang="en-US" sz="3200" smtClean="0">
                <a:cs typeface="+mn-cs"/>
              </a:rPr>
              <a:t> A}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Cartesian Product : A </a:t>
            </a:r>
            <a:r>
              <a:rPr lang="en-US">
                <a:latin typeface="Symbol" charset="0"/>
                <a:sym typeface="Symbol" charset="0"/>
              </a:rPr>
              <a:t></a:t>
            </a:r>
            <a:r>
              <a:rPr lang="en-US">
                <a:latin typeface="Calibri" charset="0"/>
              </a:rPr>
              <a:t> B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1981200"/>
            <a:ext cx="7315200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-111" charset="-128"/>
                <a:cs typeface="+mn-cs"/>
              </a:rPr>
              <a:t>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</a:t>
            </a:r>
            <a:r>
              <a:rPr lang="en-US" sz="4000" dirty="0">
                <a:ea typeface="ＭＳ Ｐゴシック" pitchFamily="-111" charset="-128"/>
                <a:cs typeface="+mn-cs"/>
              </a:rPr>
              <a:t> B = { (a, b) |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4000" dirty="0">
                <a:ea typeface="ＭＳ Ｐゴシック" pitchFamily="-111" charset="-128"/>
                <a:cs typeface="+mn-cs"/>
              </a:rPr>
              <a:t> b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B}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operations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14400" y="16002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14400" y="25146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914400" y="4343400"/>
            <a:ext cx="58308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914400" y="3429000"/>
            <a:ext cx="55832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-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914400" y="5257800"/>
            <a:ext cx="5399088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}   </a:t>
            </a:r>
          </a:p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  (with respect to universe U)</a:t>
            </a:r>
          </a:p>
        </p:txBody>
      </p:sp>
      <p:sp>
        <p:nvSpPr>
          <p:cNvPr id="10248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4724400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_</a:t>
            </a:r>
          </a:p>
        </p:txBody>
      </p:sp>
      <p:sp>
        <p:nvSpPr>
          <p:cNvPr id="10249" name="Text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3528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latin typeface="Cambria Math" charset="0"/>
                <a:ea typeface="Cambria Math" charset="0"/>
                <a:cs typeface="Arial" charset="0"/>
              </a:rPr>
              <a:t>/</a:t>
            </a:r>
          </a:p>
        </p:txBody>
      </p:sp>
      <p:sp>
        <p:nvSpPr>
          <p:cNvPr id="10250" name="Text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52578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1600200"/>
            <a:ext cx="10223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6600" y="2514600"/>
            <a:ext cx="1917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429000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191000"/>
            <a:ext cx="17383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5334000"/>
            <a:ext cx="2030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complement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It’s </a:t>
            </a:r>
            <a:r>
              <a:rPr lang="en-US" dirty="0">
                <a:latin typeface="Calibri" charset="0"/>
              </a:rPr>
              <a:t>Boolean algebra again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 for </a:t>
            </a:r>
            <a:r>
              <a:rPr lang="en-US">
                <a:latin typeface="Symbol" charset="0"/>
                <a:sym typeface="Symbol" charset="0"/>
              </a:rPr>
              <a:t></a:t>
            </a:r>
            <a:r>
              <a:rPr lang="en-US">
                <a:latin typeface="Calibri" charset="0"/>
                <a:sym typeface="Symbol" charset="0"/>
              </a:rPr>
              <a:t> based on </a:t>
            </a:r>
            <a:r>
              <a:rPr lang="en-US">
                <a:latin typeface="Symbol" charset="0"/>
                <a:sym typeface="Symbol" charset="0"/>
              </a:rPr>
              <a:t></a:t>
            </a:r>
          </a:p>
          <a:p>
            <a:r>
              <a:rPr lang="en-US">
                <a:latin typeface="Calibri" charset="0"/>
              </a:rPr>
              <a:t>Definition for </a:t>
            </a:r>
            <a:r>
              <a:rPr lang="en-US">
                <a:latin typeface="Symbol" charset="0"/>
                <a:sym typeface="Symbol" charset="0"/>
              </a:rPr>
              <a:t> </a:t>
            </a:r>
            <a:r>
              <a:rPr lang="en-US">
                <a:latin typeface="Calibri" charset="0"/>
                <a:sym typeface="Symbol" charset="0"/>
              </a:rPr>
              <a:t>based on </a:t>
            </a:r>
            <a:r>
              <a:rPr lang="en-US">
                <a:latin typeface="Symbol" charset="0"/>
                <a:sym typeface="Symbol" charset="0"/>
              </a:rPr>
              <a:t></a:t>
            </a:r>
            <a:endParaRPr lang="en-US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Complement works like 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194DA0-FD25-7844-965D-D72CB61C9B63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</a:t>
            </a:r>
          </a:p>
        </p:txBody>
      </p:sp>
      <p:sp>
        <p:nvSpPr>
          <p:cNvPr id="1229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752600"/>
            <a:ext cx="3598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   </a:t>
            </a:r>
          </a:p>
          <a:p>
            <a:pPr eaLnBrk="1" hangingPunct="1"/>
            <a:endParaRPr lang="en-US" sz="3600">
              <a:cs typeface="Arial" charset="0"/>
            </a:endParaRPr>
          </a:p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457200" y="2971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457200" y="1828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9718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>
            <a:off x="21336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7"/>
            </p:custDataLst>
          </p:nvPr>
        </p:nvCxnSpPr>
        <p:spPr>
          <a:xfrm>
            <a:off x="29718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8"/>
            </p:custDataLst>
          </p:nvPr>
        </p:nvCxnSpPr>
        <p:spPr>
          <a:xfrm>
            <a:off x="21336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5029200" y="1600200"/>
            <a:ext cx="2743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54102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60960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1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1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1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86400" y="2514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</a:t>
            </a:r>
          </a:p>
        </p:txBody>
      </p:sp>
      <p:sp>
        <p:nvSpPr>
          <p:cNvPr id="12307" name="Text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590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Distributive Laws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143000" y="1828800"/>
            <a:ext cx="6816725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9144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3716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54102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63246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8674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Review…Simple </a:t>
            </a:r>
            <a:r>
              <a:rPr lang="en-US" dirty="0">
                <a:latin typeface="Calibri" charset="0"/>
              </a:rPr>
              <a:t>Propositional Inference Rules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dirty="0">
                <a:latin typeface="Calibri" charset="0"/>
              </a:rPr>
              <a:t>Excluded middle plus two inference rules per binary connective, one to eliminate it and one to introduce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DAEBB31-6F52-AD42-B8A8-0F96BB0D7B7A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p </a:t>
            </a:r>
            <a:r>
              <a:rPr lang="en-US" sz="3200" u="sng">
                <a:latin typeface="Calibri" charset="0"/>
                <a:sym typeface="Symbol" charset="0"/>
              </a:rPr>
              <a:t> q</a:t>
            </a:r>
            <a:r>
              <a:rPr lang="en-US" sz="3200" u="sng">
                <a:latin typeface="Calibri" charset="0"/>
              </a:rPr>
              <a:t> 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p, q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p, q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 </a:t>
            </a:r>
            <a:r>
              <a:rPr lang="en-US" sz="3200" dirty="0">
                <a:latin typeface="Calibri" charset="0"/>
                <a:sym typeface="Symbol" charset="0"/>
              </a:rPr>
              <a:t> q </a:t>
            </a:r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230675" y="3962400"/>
            <a:ext cx="25394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p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p  q, </a:t>
            </a:r>
            <a:r>
              <a:rPr lang="en-US" sz="3200" dirty="0" smtClean="0">
                <a:latin typeface="Calibri" charset="0"/>
                <a:sym typeface="Symbol" charset="0"/>
              </a:rPr>
              <a:t>q </a:t>
            </a:r>
            <a:r>
              <a:rPr lang="en-US" sz="3200" dirty="0">
                <a:latin typeface="Calibri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sym typeface="Symbol" charset="0"/>
              </a:rPr>
              <a:t>p 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  <a:sym typeface="Symbol" charset="0"/>
              </a:rPr>
              <a:t> p  q , p</a:t>
            </a: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q</a:t>
            </a:r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p, </a:t>
            </a:r>
            <a:r>
              <a:rPr lang="en-US" sz="3200" u="sng" dirty="0" err="1">
                <a:latin typeface="Calibri" charset="0"/>
              </a:rPr>
              <a:t>p</a:t>
            </a:r>
            <a:r>
              <a:rPr lang="en-US" sz="3200" u="sng" dirty="0" err="1">
                <a:latin typeface="Calibri" charset="0"/>
                <a:sym typeface="Symbol" charset="0"/>
              </a:rPr>
              <a:t>q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q</a:t>
            </a: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</a:t>
            </a:r>
            <a:r>
              <a:rPr lang="en-US" sz="3200" u="sng" dirty="0" err="1">
                <a:latin typeface="Calibri" charset="0"/>
              </a:rPr>
              <a:t>p</a:t>
            </a:r>
            <a:r>
              <a:rPr lang="en-US" sz="3200" u="sng" dirty="0" err="1">
                <a:latin typeface="Calibri" charset="0"/>
                <a:sym typeface="Symbol" charset="0"/>
              </a:rPr>
              <a:t>q</a:t>
            </a:r>
            <a:r>
              <a:rPr lang="en-US" sz="3200" u="sng" dirty="0">
                <a:latin typeface="Calibri" charset="0"/>
                <a:sym typeface="Symbol" charset="0"/>
              </a:rPr>
              <a:t>  </a:t>
            </a: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</a:t>
            </a:r>
            <a:r>
              <a:rPr lang="en-US" sz="3200" dirty="0" err="1">
                <a:latin typeface="Calibri" charset="0"/>
              </a:rPr>
              <a:t>p</a:t>
            </a:r>
            <a:r>
              <a:rPr lang="en-US" sz="3200" dirty="0" err="1">
                <a:latin typeface="Calibri" charset="0"/>
                <a:sym typeface="Symbol" charset="0"/>
              </a:rPr>
              <a:t>q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5135" name="TextBox 7"/>
          <p:cNvSpPr txBox="1">
            <a:spLocks noChangeArrowheads="1"/>
          </p:cNvSpPr>
          <p:nvPr/>
        </p:nvSpPr>
        <p:spPr bwMode="auto">
          <a:xfrm>
            <a:off x="6837363" y="27432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                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 p </a:t>
            </a:r>
            <a:r>
              <a:rPr lang="en-US" sz="3200" dirty="0">
                <a:latin typeface="Symbol" charset="0"/>
                <a:sym typeface="Symbol" charset="0"/>
              </a:rPr>
              <a:t></a:t>
            </a:r>
            <a:r>
              <a:rPr lang="en-US" sz="3200" dirty="0">
                <a:latin typeface="Calibri" charset="0"/>
                <a:sym typeface="Symbol" charset="0"/>
              </a:rPr>
              <a:t>p 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00800" y="5257800"/>
            <a:ext cx="2692714" cy="12618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  <a:ea typeface="ＭＳ Ｐゴシック" pitchFamily="-111" charset="-128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Not like other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rules!</a:t>
            </a:r>
            <a:b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latin typeface="+mj-lt"/>
                <a:ea typeface="ＭＳ Ｐゴシック" pitchFamily="-111" charset="-128"/>
                <a:cs typeface="+mn-cs"/>
              </a:rPr>
              <a:t>See next slide…</a:t>
            </a:r>
            <a:endParaRPr lang="en-US" sz="2400" dirty="0">
              <a:solidFill>
                <a:srgbClr val="FF0000"/>
              </a:solidFill>
              <a:latin typeface="+mj-lt"/>
              <a:ea typeface="ＭＳ Ｐゴシック" pitchFamily="-111" charset="-128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010400" y="3200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8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Inference Rules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843AF0-A394-E747-8E8B-D9400E9FC2FA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charset="0"/>
              </a:rPr>
              <a:t>   P(c) for some c</a:t>
            </a:r>
            <a:endParaRPr lang="en-US" sz="3200" u="sng" dirty="0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 dirty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</a:t>
            </a:r>
            <a:r>
              <a:rPr lang="en-US" sz="3200" u="sng">
                <a:latin typeface="Symbol" charset="0"/>
                <a:sym typeface="Symbol" charset="0"/>
              </a:rPr>
              <a:t></a:t>
            </a:r>
            <a:r>
              <a:rPr lang="en-US" sz="3200" u="sng">
                <a:latin typeface="Calibri" charset="0"/>
                <a:sym typeface="Symbol" charset="0"/>
              </a:rPr>
              <a:t>x P(x)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P(a) for any a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04775" y="3505200"/>
            <a:ext cx="4619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</a:t>
            </a:r>
            <a:r>
              <a:rPr lang="ja-JP" altLang="en-US" sz="3200" u="sng">
                <a:latin typeface="Calibri" charset="0"/>
              </a:rPr>
              <a:t>“</a:t>
            </a:r>
            <a:r>
              <a:rPr lang="en-US" sz="3200" u="sng">
                <a:latin typeface="Calibri" charset="0"/>
              </a:rPr>
              <a:t>Let a be anything</a:t>
            </a:r>
            <a:r>
              <a:rPr lang="en-US" sz="2800" u="sng">
                <a:cs typeface="Arial" charset="0"/>
              </a:rPr>
              <a:t>*</a:t>
            </a:r>
            <a:r>
              <a:rPr lang="ja-JP" altLang="en-US" sz="3200" u="sng">
                <a:latin typeface="Calibri" charset="0"/>
              </a:rPr>
              <a:t>”</a:t>
            </a:r>
            <a:r>
              <a:rPr lang="en-US" sz="3200" u="sng">
                <a:latin typeface="Calibri" charset="0"/>
              </a:rPr>
              <a:t>...P(a)</a:t>
            </a:r>
            <a:endParaRPr lang="en-US" sz="3200" u="sng">
              <a:latin typeface="Calibri" charset="0"/>
              <a:sym typeface="Symbol" charset="0"/>
            </a:endParaRP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Symbol" charset="0"/>
                <a:sym typeface="Symbol" charset="0"/>
              </a:rPr>
              <a:t></a:t>
            </a:r>
            <a:r>
              <a:rPr lang="en-US" sz="320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u="sng">
                <a:latin typeface="Calibri" charset="0"/>
              </a:rPr>
              <a:t>                 </a:t>
            </a:r>
            <a:r>
              <a:rPr lang="en-US" sz="3200" u="sng">
                <a:latin typeface="Symbol" charset="0"/>
                <a:sym typeface="Symbol" charset="0"/>
              </a:rPr>
              <a:t></a:t>
            </a:r>
            <a:r>
              <a:rPr lang="en-US" sz="3200" u="sng">
                <a:latin typeface="Calibri" charset="0"/>
                <a:sym typeface="Symbol" charset="0"/>
              </a:rPr>
              <a:t>x P(x)               </a:t>
            </a:r>
          </a:p>
          <a:p>
            <a:pPr algn="ctr" eaLnBrk="1" hangingPunct="1"/>
            <a:r>
              <a:rPr lang="en-US" sz="3200">
                <a:latin typeface="Calibri" charset="0"/>
                <a:sym typeface="Symbol" charset="0"/>
              </a:rPr>
              <a:t>∴ </a:t>
            </a:r>
            <a:r>
              <a:rPr lang="en-US" sz="3200">
                <a:latin typeface="Calibri" charset="0"/>
              </a:rPr>
              <a:t>P(c) for some special c</a:t>
            </a:r>
            <a:endParaRPr lang="en-US" sz="3200">
              <a:latin typeface="Calibri" charset="0"/>
              <a:sym typeface="Symbol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0" y="5638800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equivalences to make substitutions of any </a:t>
            </a:r>
            <a:r>
              <a:rPr lang="en-US" dirty="0" err="1" smtClean="0"/>
              <a:t>subformula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e.g.  1.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 smtClean="0">
                <a:sym typeface="Symbol"/>
              </a:rPr>
              <a:t>                      Given</a:t>
            </a:r>
          </a:p>
          <a:p>
            <a:pPr marL="0" indent="0">
              <a:buNone/>
              <a:defRPr/>
            </a:pPr>
            <a:r>
              <a:rPr lang="en-US" dirty="0" smtClean="0">
                <a:sym typeface="Symbol"/>
              </a:rPr>
              <a:t>             2.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latin typeface="Calibri" charset="0"/>
                <a:sym typeface="Symbol" charset="0"/>
              </a:rPr>
              <a:t>p </a:t>
            </a:r>
            <a:r>
              <a:rPr lang="en-US" dirty="0">
                <a:latin typeface="Calibri" charset="0"/>
                <a:sym typeface="Symbol" charset="0"/>
              </a:rPr>
              <a:t> r</a:t>
            </a:r>
            <a:r>
              <a:rPr lang="en-US" dirty="0" smtClean="0">
                <a:latin typeface="Calibri" charset="0"/>
                <a:sym typeface="Symbol" charset="0"/>
              </a:rPr>
              <a:t>) q           Intro  from 1.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184-522B-C24D-8F00-10ED702B0E80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770967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4800600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9082" y="5638800"/>
            <a:ext cx="53572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Does not follow! </a:t>
            </a:r>
            <a:r>
              <a:rPr lang="en-US" sz="2800" dirty="0" err="1" smtClean="0">
                <a:latin typeface="+mn-lt"/>
              </a:rPr>
              <a:t>e.g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p=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q=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r=</a:t>
            </a:r>
            <a:r>
              <a:rPr lang="en-US" sz="3200" b="1" dirty="0" smtClean="0">
                <a:latin typeface="+mn-lt"/>
              </a:rPr>
              <a:t>T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85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Proof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Look at the rules for introducing connectives to see how you would </a:t>
            </a:r>
            <a:r>
              <a:rPr lang="en-US" sz="2800" b="1" dirty="0" smtClean="0"/>
              <a:t>build up the formula you want to prove</a:t>
            </a:r>
            <a:r>
              <a:rPr lang="en-US" sz="2800" dirty="0" smtClean="0"/>
              <a:t> </a:t>
            </a:r>
            <a:r>
              <a:rPr lang="en-US" sz="2800" b="1" dirty="0" smtClean="0"/>
              <a:t>from pieces of what is given</a:t>
            </a:r>
          </a:p>
          <a:p>
            <a:pPr marL="1771650" lvl="3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Use the rules for eliminating connectives to </a:t>
            </a:r>
            <a:r>
              <a:rPr lang="en-US" sz="2800" b="1" dirty="0" smtClean="0"/>
              <a:t>break down the given formulas so that you get the pieces</a:t>
            </a:r>
            <a:r>
              <a:rPr lang="en-US" sz="2800" dirty="0" smtClean="0"/>
              <a:t> </a:t>
            </a:r>
            <a:r>
              <a:rPr lang="en-US" sz="2800" b="1" dirty="0" smtClean="0"/>
              <a:t>you need</a:t>
            </a:r>
            <a:r>
              <a:rPr lang="en-US" sz="2800" dirty="0" smtClean="0"/>
              <a:t> in 1.</a:t>
            </a:r>
          </a:p>
          <a:p>
            <a:pPr marL="1771650" lvl="3" indent="-514350">
              <a:buFont typeface="Calibri" pitchFamily="34" charset="0"/>
              <a:buAutoNum type="alphaUcPeriod"/>
            </a:pPr>
            <a:endParaRPr lang="en-US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dirty="0" smtClean="0"/>
              <a:t>Write the proof beginning with what you figured out for 2 followed by </a:t>
            </a:r>
            <a:r>
              <a:rPr lang="en-US" sz="2800" dirty="0"/>
              <a:t>1</a:t>
            </a:r>
            <a:r>
              <a:rPr lang="en-US" sz="28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D8DA-8AA1-4DC9-9F3C-B3EE162F20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Prove </a:t>
            </a:r>
            <a:r>
              <a:rPr lang="en-US" dirty="0" smtClean="0">
                <a:latin typeface="Symbol" charset="0"/>
                <a:sym typeface="Symbol" charset="0"/>
              </a:rPr>
              <a:t></a:t>
            </a:r>
            <a:r>
              <a:rPr lang="en-US" dirty="0" smtClean="0">
                <a:ea typeface="+mn-ea"/>
              </a:rPr>
              <a:t>x (P(y)</a:t>
            </a:r>
            <a:r>
              <a:rPr lang="en-US" dirty="0" smtClean="0">
                <a:ea typeface="+mn-ea"/>
                <a:sym typeface="Symbol"/>
              </a:rPr>
              <a:t>Q(x)))  (P(y)</a:t>
            </a:r>
            <a:r>
              <a:rPr lang="en-US" dirty="0" smtClean="0">
                <a:latin typeface="Symbol" charset="0"/>
                <a:sym typeface="Symbol" charset="0"/>
              </a:rPr>
              <a:t></a:t>
            </a: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Q(x)</a:t>
            </a:r>
            <a:r>
              <a:rPr lang="en-US" dirty="0" smtClean="0">
                <a:ea typeface="+mn-ea"/>
                <a:sym typeface="Symbol"/>
              </a:rPr>
              <a:t>)</a:t>
            </a:r>
            <a:br>
              <a:rPr lang="en-US" dirty="0" smtClean="0">
                <a:ea typeface="+mn-ea"/>
                <a:sym typeface="Symbol"/>
              </a:rPr>
            </a:br>
            <a:r>
              <a:rPr lang="en-US" dirty="0" smtClean="0">
                <a:ea typeface="+mn-ea"/>
                <a:sym typeface="Symbol"/>
              </a:rPr>
              <a:t>where x is not a free variable in P(y)</a:t>
            </a: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4727B85-F402-894C-9243-54636156DCC3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even number is even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Formal proof of: x (Even(x)Even(x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F91027-3C81-8748-BA3A-F153090C10C2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3124200"/>
                <a:ext cx="7848600" cy="2339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Even(a)</a:t>
                </a:r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               Assumption: a arbitrary</a:t>
                </a:r>
                <a:endParaRPr lang="en-US" dirty="0" smtClean="0">
                  <a:latin typeface="Calibri" charset="0"/>
                  <a:sym typeface="Symbol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000" b="0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y (a = 2y)</a:t>
                </a:r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	</a:t>
                </a:r>
                <a:r>
                  <a:rPr lang="en-US" sz="2000" dirty="0"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     </a:t>
                </a:r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Definition of Even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/>
                  <a:t> 	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 = 2c</a:t>
                </a:r>
                <a:r>
                  <a:rPr lang="en-US" dirty="0" smtClean="0"/>
                  <a:t>		</a:t>
                </a:r>
                <a:r>
                  <a:rPr lang="en-US" dirty="0"/>
                  <a:t> </a:t>
                </a:r>
                <a:r>
                  <a:rPr lang="en-US" dirty="0" smtClean="0"/>
                  <a:t>       By </a:t>
                </a:r>
                <a:r>
                  <a:rPr lang="en-US" b="1" dirty="0" smtClean="0"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elimination: c specific depends on a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a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 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= 4c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 = 2(2c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)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	</a:t>
                </a:r>
                <a:r>
                  <a:rPr lang="en-US" dirty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      Algebra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y (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a</a:t>
                </a:r>
                <a:r>
                  <a:rPr lang="en-US" baseline="30000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 2y</a:t>
                </a:r>
                <a:r>
                  <a:rPr lang="en-US" dirty="0" smtClean="0">
                    <a:solidFill>
                      <a:srgbClr val="0000FF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)</a:t>
                </a:r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	</a:t>
                </a:r>
                <a:r>
                  <a:rPr lang="en-US" dirty="0"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      </a:t>
                </a:r>
                <a:r>
                  <a:rPr lang="en-US" dirty="0" smtClean="0"/>
                  <a:t>By </a:t>
                </a:r>
                <a:r>
                  <a:rPr lang="en-US" b="1" dirty="0"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introduction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	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Even(a</a:t>
                </a:r>
                <a:r>
                  <a:rPr lang="en-US" baseline="30000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-111" charset="-128"/>
                    <a:sym typeface="Symbol"/>
                  </a:rPr>
                  <a:t>)	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	</a:t>
                </a:r>
                <a:r>
                  <a:rPr lang="en-US" dirty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      Definition of Even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Even(a)</a:t>
                </a:r>
                <a:r>
                  <a:rPr lang="en-US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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Even(a</a:t>
                </a:r>
                <a:r>
                  <a:rPr lang="en-US" baseline="30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charset="0"/>
                  </a:rPr>
                  <a:t>)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	</a:t>
                </a:r>
                <a:r>
                  <a:rPr lang="en-US" dirty="0">
                    <a:latin typeface="Arial" pitchFamily="34" charset="0"/>
                    <a:cs typeface="Arial" pitchFamily="34" charset="0"/>
                    <a:sym typeface="Symbol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       Direct Proof rule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ea typeface="ＭＳ Ｐゴシック" pitchFamily="-111" charset="-128"/>
                    <a:sym typeface="Symbol"/>
                  </a:rPr>
                  <a:t> </a:t>
                </a:r>
                <a:r>
                  <a:rPr lang="en-US" dirty="0">
                    <a:latin typeface="Arial" pitchFamily="34" charset="0"/>
                    <a:cs typeface="Arial" pitchFamily="34" charset="0"/>
                    <a:sym typeface="Symbol" charset="0"/>
                  </a:rPr>
                  <a:t>x (Even(x)Even(x</a:t>
                </a:r>
                <a:r>
                  <a:rPr lang="en-US" baseline="30000" dirty="0">
                    <a:latin typeface="Arial" pitchFamily="34" charset="0"/>
                    <a:cs typeface="Arial" pitchFamily="34" charset="0"/>
                    <a:sym typeface="Symbol" charset="0"/>
                  </a:rPr>
                  <a:t>2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))</a:t>
                </a:r>
                <a:r>
                  <a:rPr lang="en-US" dirty="0">
                    <a:latin typeface="Arial" pitchFamily="34" charset="0"/>
                    <a:cs typeface="Arial" pitchFamily="34" charset="0"/>
                    <a:sym typeface="Symbol" charset="0"/>
                  </a:rPr>
                  <a:t>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 charset="0"/>
                  </a:rPr>
                  <a:t>       By 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 introduction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7848600" cy="2339102"/>
              </a:xfrm>
              <a:prstGeom prst="rect">
                <a:avLst/>
              </a:prstGeom>
              <a:blipFill rotWithShape="1">
                <a:blip r:embed="rId3"/>
                <a:stretch>
                  <a:fillRect l="-466" t="-1567" b="-3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6273800"/>
            <a:ext cx="12954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alibri" charset="0"/>
              </a:rPr>
              <a:t>Even and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sym typeface="Symbol" charset="0"/>
              </a:rPr>
              <a:t>Prove: </a:t>
            </a:r>
            <a:r>
              <a:rPr lang="ja-JP" altLang="en-US" sz="2800" dirty="0">
                <a:latin typeface="Calibri" charset="0"/>
                <a:sym typeface="Symbol" charset="0"/>
              </a:rPr>
              <a:t>“</a:t>
            </a:r>
            <a:r>
              <a:rPr lang="en-US" sz="2800" dirty="0">
                <a:latin typeface="Calibri" charset="0"/>
                <a:sym typeface="Symbol" charset="0"/>
              </a:rPr>
              <a:t>The square of every odd number is odd</a:t>
            </a:r>
            <a:r>
              <a:rPr lang="ja-JP" altLang="en-US" sz="2800" dirty="0">
                <a:latin typeface="Calibri" charset="0"/>
                <a:sym typeface="Symbol" charset="0"/>
              </a:rPr>
              <a:t>”</a:t>
            </a: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 English proof of: x (Odd(x)Odd(x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 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95773D5-F048-014C-93AC-8982AEF458C3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1480</Words>
  <Application>Microsoft Office PowerPoint</Application>
  <PresentationFormat>On-screen Show (4:3)</PresentationFormat>
  <Paragraphs>242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311  Foundations of Computing I</vt:lpstr>
      <vt:lpstr>Announcements</vt:lpstr>
      <vt:lpstr>Review…Simple Propositional Inference Rules</vt:lpstr>
      <vt:lpstr>Inference Rules for Quantifiers</vt:lpstr>
      <vt:lpstr>Important: Applications of Inference Rules</vt:lpstr>
      <vt:lpstr>General Proof Strategy</vt:lpstr>
      <vt:lpstr>Example</vt:lpstr>
      <vt:lpstr>Even and Odd</vt:lpstr>
      <vt:lpstr>Even and Odd</vt:lpstr>
      <vt:lpstr>“Proof by Contradiction”: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  <vt:lpstr>Set Theory</vt:lpstr>
      <vt:lpstr>Definition: A set is an unordered collection of objects</vt:lpstr>
      <vt:lpstr>Definitions</vt:lpstr>
      <vt:lpstr>Empty Set and Power Set </vt:lpstr>
      <vt:lpstr>Cartesian Product : A  B</vt:lpstr>
      <vt:lpstr>Set operations</vt:lpstr>
      <vt:lpstr>It’s Boolean algebra again</vt:lpstr>
      <vt:lpstr>De Morgan’s Laws</vt:lpstr>
      <vt:lpstr>Distributive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2013-04-19T08:43:02Z</dcterms:modified>
</cp:coreProperties>
</file>